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Lst>
  <p:notesMasterIdLst>
    <p:notesMasterId r:id="rId57"/>
  </p:notesMasterIdLst>
  <p:handoutMasterIdLst>
    <p:handoutMasterId r:id="rId58"/>
  </p:handoutMasterIdLst>
  <p:sldIdLst>
    <p:sldId id="256" r:id="rId4"/>
    <p:sldId id="281" r:id="rId5"/>
    <p:sldId id="361" r:id="rId6"/>
    <p:sldId id="263" r:id="rId7"/>
    <p:sldId id="282" r:id="rId8"/>
    <p:sldId id="537" r:id="rId9"/>
    <p:sldId id="856" r:id="rId10"/>
    <p:sldId id="499" r:id="rId11"/>
    <p:sldId id="338" r:id="rId12"/>
    <p:sldId id="901" r:id="rId13"/>
    <p:sldId id="903" r:id="rId14"/>
    <p:sldId id="902" r:id="rId15"/>
    <p:sldId id="904" r:id="rId16"/>
    <p:sldId id="899" r:id="rId17"/>
    <p:sldId id="900" r:id="rId18"/>
    <p:sldId id="752" r:id="rId19"/>
    <p:sldId id="731" r:id="rId20"/>
    <p:sldId id="875" r:id="rId21"/>
    <p:sldId id="415" r:id="rId22"/>
    <p:sldId id="879" r:id="rId23"/>
    <p:sldId id="362" r:id="rId24"/>
    <p:sldId id="880" r:id="rId25"/>
    <p:sldId id="884" r:id="rId26"/>
    <p:sldId id="411" r:id="rId27"/>
    <p:sldId id="412" r:id="rId28"/>
    <p:sldId id="340" r:id="rId29"/>
    <p:sldId id="388" r:id="rId30"/>
    <p:sldId id="422" r:id="rId31"/>
    <p:sldId id="423" r:id="rId32"/>
    <p:sldId id="418" r:id="rId33"/>
    <p:sldId id="417" r:id="rId34"/>
    <p:sldId id="881" r:id="rId35"/>
    <p:sldId id="811" r:id="rId36"/>
    <p:sldId id="283" r:id="rId37"/>
    <p:sldId id="331" r:id="rId38"/>
    <p:sldId id="321" r:id="rId39"/>
    <p:sldId id="534" r:id="rId40"/>
    <p:sldId id="327" r:id="rId41"/>
    <p:sldId id="897" r:id="rId42"/>
    <p:sldId id="898" r:id="rId43"/>
    <p:sldId id="516" r:id="rId44"/>
    <p:sldId id="419" r:id="rId45"/>
    <p:sldId id="740" r:id="rId46"/>
    <p:sldId id="519" r:id="rId47"/>
    <p:sldId id="364" r:id="rId48"/>
    <p:sldId id="302" r:id="rId49"/>
    <p:sldId id="300" r:id="rId50"/>
    <p:sldId id="314" r:id="rId51"/>
    <p:sldId id="277" r:id="rId52"/>
    <p:sldId id="292" r:id="rId53"/>
    <p:sldId id="278" r:id="rId54"/>
    <p:sldId id="279" r:id="rId55"/>
    <p:sldId id="280" r:id="rId56"/>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59" autoAdjust="0"/>
    <p:restoredTop sz="94717" autoAdjust="0"/>
  </p:normalViewPr>
  <p:slideViewPr>
    <p:cSldViewPr>
      <p:cViewPr varScale="1">
        <p:scale>
          <a:sx n="74" d="100"/>
          <a:sy n="74" d="100"/>
        </p:scale>
        <p:origin x="1971" y="4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39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1</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2BFD6-353F-420B-A59B-F9DB3868A19E}" type="slidenum">
              <a:rPr lang="de-AT"/>
              <a:pPr/>
              <a:t>10</a:t>
            </a:fld>
            <a:endParaRPr lang="de-AT"/>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638806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12</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644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2BFA6-A7F9-47D3-9143-F928479CE45D}" type="slidenum">
              <a:rPr lang="de-DE"/>
              <a:pPr/>
              <a:t>14</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362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4AF53-5BC7-4657-8291-F49AE0337C3B}" type="slidenum">
              <a:rPr lang="de-DE"/>
              <a:pPr/>
              <a:t>15</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109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EE7F92C8-7D66-42ED-8D63-92F85CCB9FDC}" type="slidenum">
              <a:rPr lang="de-DE" smtClean="0"/>
              <a:pPr/>
              <a:t>19</a:t>
            </a:fld>
            <a:endParaRPr lang="de-DE" smtClean="0"/>
          </a:p>
        </p:txBody>
      </p:sp>
      <p:sp>
        <p:nvSpPr>
          <p:cNvPr id="209922" name="Rectangle 2"/>
          <p:cNvSpPr>
            <a:spLocks noGrp="1" noRot="1" noChangeAspect="1" noChangeArrowheads="1" noTextEdit="1"/>
          </p:cNvSpPr>
          <p:nvPr>
            <p:ph type="sldImg"/>
          </p:nvPr>
        </p:nvSpPr>
        <p:spPr>
          <a:xfrm>
            <a:off x="901700" y="749300"/>
            <a:ext cx="4991100" cy="3743325"/>
          </a:xfrm>
          <a:ln/>
        </p:spPr>
      </p:sp>
      <p:sp>
        <p:nvSpPr>
          <p:cNvPr id="2099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p:spPr>
        <p:txBody>
          <a:bodyPr/>
          <a:lstStyle/>
          <a:p>
            <a:fld id="{23FA64AC-A2C7-449D-AD6A-AAE610AF88AC}" type="slidenum">
              <a:rPr lang="de-DE" smtClean="0">
                <a:latin typeface="Arial" pitchFamily="34" charset="0"/>
              </a:rPr>
              <a:pPr/>
              <a:t>20</a:t>
            </a:fld>
            <a:endParaRPr lang="de-DE" smtClean="0">
              <a:latin typeface="Arial" pitchFamily="34" charset="0"/>
            </a:endParaRP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87B2-C8DF-4DA7-93BE-118CDE2FD581}" type="slidenum">
              <a:rPr lang="de-DE"/>
              <a:pPr/>
              <a:t>21</a:t>
            </a:fld>
            <a:endParaRPr lang="de-DE"/>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2</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24</a:t>
            </a:fld>
            <a:endParaRPr lang="de-DE" smtClean="0"/>
          </a:p>
        </p:txBody>
      </p:sp>
      <p:sp>
        <p:nvSpPr>
          <p:cNvPr id="286722" name="Rectangle 2"/>
          <p:cNvSpPr>
            <a:spLocks noGrp="1" noRot="1" noChangeAspect="1" noChangeArrowheads="1" noTextEdit="1"/>
          </p:cNvSpPr>
          <p:nvPr>
            <p:ph type="sldImg"/>
          </p:nvPr>
        </p:nvSpPr>
        <p:spPr>
          <a:xfrm>
            <a:off x="901700" y="749300"/>
            <a:ext cx="4991100" cy="3743325"/>
          </a:xfrm>
          <a:ln/>
        </p:spPr>
      </p:sp>
      <p:sp>
        <p:nvSpPr>
          <p:cNvPr id="2867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72B8B7DE-EB66-40E2-97D4-57D5068054AB}" type="slidenum">
              <a:rPr lang="de-DE" smtClean="0"/>
              <a:pPr/>
              <a:t>25</a:t>
            </a:fld>
            <a:endParaRPr lang="de-DE" smtClean="0"/>
          </a:p>
        </p:txBody>
      </p:sp>
      <p:sp>
        <p:nvSpPr>
          <p:cNvPr id="292866" name="Rectangle 2"/>
          <p:cNvSpPr>
            <a:spLocks noGrp="1" noRot="1" noChangeAspect="1" noChangeArrowheads="1" noTextEdit="1"/>
          </p:cNvSpPr>
          <p:nvPr>
            <p:ph type="sldImg"/>
          </p:nvPr>
        </p:nvSpPr>
        <p:spPr>
          <a:xfrm>
            <a:off x="901700" y="749300"/>
            <a:ext cx="4991100" cy="3743325"/>
          </a:xfrm>
          <a:ln/>
        </p:spPr>
      </p:sp>
      <p:sp>
        <p:nvSpPr>
          <p:cNvPr id="292867"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34</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C1BEA-D445-406E-9B54-7D00B40D1C0D}" type="slidenum">
              <a:rPr lang="de-DE"/>
              <a:pPr/>
              <a:t>35</a:t>
            </a:fld>
            <a:endParaRPr lang="de-DE"/>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36</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37</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9CD5B-C863-4031-A979-401FF8F35482}" type="slidenum">
              <a:rPr lang="de-DE"/>
              <a:pPr/>
              <a:t>3</a:t>
            </a:fld>
            <a:endParaRPr lang="de-D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A9AFD-25BB-4D62-A040-9E92E0033878}" type="slidenum">
              <a:rPr lang="de-DE"/>
              <a:pPr/>
              <a:t>38</a:t>
            </a:fld>
            <a:endParaRPr lang="de-DE"/>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41</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51F24-1B08-46EE-85FE-49A8D68C6BA2}" type="slidenum">
              <a:rPr lang="de-DE">
                <a:solidFill>
                  <a:prstClr val="black"/>
                </a:solidFill>
              </a:rPr>
              <a:pPr/>
              <a:t>44</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45</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46</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47</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7503-6671-44CE-855A-D38DDE9186A5}" type="slidenum">
              <a:rPr lang="de-DE"/>
              <a:pPr/>
              <a:t>48</a:t>
            </a:fld>
            <a:endParaRPr lang="de-DE"/>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E715-A113-47B3-A37B-BB5E83123FD2}" type="slidenum">
              <a:rPr lang="de-DE"/>
              <a:pPr/>
              <a:t>49</a:t>
            </a:fld>
            <a:endParaRPr lang="de-DE"/>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999EB-0B1D-46CC-B13B-19EA6F559D93}" type="slidenum">
              <a:rPr lang="de-DE"/>
              <a:pPr/>
              <a:t>50</a:t>
            </a:fld>
            <a:endParaRPr lang="de-DE"/>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4</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9A311-3A82-4F63-9A65-FA4BFA17F69F}" type="slidenum">
              <a:rPr lang="de-DE"/>
              <a:pPr/>
              <a:t>51</a:t>
            </a:fld>
            <a:endParaRPr lang="de-DE"/>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E7BD-2879-4078-8900-16907DA17809}" type="slidenum">
              <a:rPr lang="de-DE"/>
              <a:pPr/>
              <a:t>52</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EE1E-4F47-4C47-A0D0-17A08E78A334}" type="slidenum">
              <a:rPr lang="de-DE"/>
              <a:pPr/>
              <a:t>53</a:t>
            </a:fld>
            <a:endParaRPr lang="de-DE"/>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5</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6</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fld id="{098E705F-FF3F-4504-A0BD-995293096B0B}" type="slidenum">
              <a:rPr lang="de-DE" altLang="de-DE" smtClean="0">
                <a:latin typeface="Times New Roman" pitchFamily="18" charset="0"/>
              </a:rPr>
              <a:pPr/>
              <a:t>7</a:t>
            </a:fld>
            <a:endParaRPr lang="de-DE" altLang="de-DE"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8</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9</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2/27/2025</a:t>
            </a:fld>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27.02.2025</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27.02.2025</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27.02.2025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266394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27.02.2025</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723" r:id="rId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5.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9.wmf"/><Relationship Id="rId4" Type="http://schemas.openxmlformats.org/officeDocument/2006/relationships/oleObject" Target="../embeddings/oleObject4.bin"/><Relationship Id="rId9" Type="http://schemas.openxmlformats.org/officeDocument/2006/relationships/image" Target="../media/image31.wmf"/></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hyperlink" Target="https://de.wikipedia.org/wiki/Signifikanzniveau" TargetMode="External"/><Relationship Id="rId2" Type="http://schemas.openxmlformats.org/officeDocument/2006/relationships/hyperlink" Target="https://de.wikipedia.org/wiki/Nullhypothese"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image" Target="../media/image37.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43.wmf"/><Relationship Id="rId18" Type="http://schemas.openxmlformats.org/officeDocument/2006/relationships/oleObject" Target="../embeddings/oleObject14.bin"/><Relationship Id="rId3" Type="http://schemas.openxmlformats.org/officeDocument/2006/relationships/notesSlide" Target="../notesSlides/notesSlide27.xml"/><Relationship Id="rId21" Type="http://schemas.openxmlformats.org/officeDocument/2006/relationships/image" Target="../media/image47.wmf"/><Relationship Id="rId7" Type="http://schemas.openxmlformats.org/officeDocument/2006/relationships/image" Target="../media/image40.wmf"/><Relationship Id="rId12" Type="http://schemas.openxmlformats.org/officeDocument/2006/relationships/oleObject" Target="../embeddings/oleObject11.bin"/><Relationship Id="rId17" Type="http://schemas.openxmlformats.org/officeDocument/2006/relationships/image" Target="../media/image45.wmf"/><Relationship Id="rId2" Type="http://schemas.openxmlformats.org/officeDocument/2006/relationships/slideLayout" Target="../slideLayouts/slideLayout3.xml"/><Relationship Id="rId16" Type="http://schemas.openxmlformats.org/officeDocument/2006/relationships/oleObject" Target="../embeddings/oleObject13.bin"/><Relationship Id="rId20"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42.wmf"/><Relationship Id="rId5" Type="http://schemas.openxmlformats.org/officeDocument/2006/relationships/image" Target="../media/image39.wmf"/><Relationship Id="rId15" Type="http://schemas.openxmlformats.org/officeDocument/2006/relationships/image" Target="../media/image44.wmf"/><Relationship Id="rId23" Type="http://schemas.openxmlformats.org/officeDocument/2006/relationships/image" Target="../media/image48.wmf"/><Relationship Id="rId10" Type="http://schemas.openxmlformats.org/officeDocument/2006/relationships/oleObject" Target="../embeddings/oleObject10.bin"/><Relationship Id="rId19" Type="http://schemas.openxmlformats.org/officeDocument/2006/relationships/image" Target="../media/image46.wmf"/><Relationship Id="rId4" Type="http://schemas.openxmlformats.org/officeDocument/2006/relationships/oleObject" Target="../embeddings/oleObject7.bin"/><Relationship Id="rId9" Type="http://schemas.openxmlformats.org/officeDocument/2006/relationships/image" Target="../media/image41.wmf"/><Relationship Id="rId14" Type="http://schemas.openxmlformats.org/officeDocument/2006/relationships/oleObject" Target="../embeddings/oleObject12.bin"/><Relationship Id="rId22" Type="http://schemas.openxmlformats.org/officeDocument/2006/relationships/oleObject" Target="../embeddings/oleObject16.bin"/></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50.jpeg"/><Relationship Id="rId4" Type="http://schemas.openxmlformats.org/officeDocument/2006/relationships/hyperlink" Target="http://en.wikipedia.org/wiki/Image:Karl_Pearson.jp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image" Target="../media/image55.wmf"/><Relationship Id="rId4" Type="http://schemas.openxmlformats.org/officeDocument/2006/relationships/oleObject" Target="../embeddings/oleObject17.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de-DE" dirty="0"/>
              <a:t>Statistik in der (prä-)klinischen Forschung: Tipps und </a:t>
            </a:r>
            <a:r>
              <a:rPr lang="de-DE" dirty="0" smtClean="0"/>
              <a:t>Tricks</a:t>
            </a:r>
            <a:r>
              <a:rPr lang="de-DE" sz="4000" b="1" i="1" dirty="0" smtClean="0"/>
              <a:t> </a:t>
            </a:r>
            <a:br>
              <a:rPr lang="de-DE" sz="4000" b="1" i="1" dirty="0" smtClean="0"/>
            </a:b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76250"/>
            <a:ext cx="8424863" cy="2160588"/>
            <a:chOff x="295" y="300"/>
            <a:chExt cx="5307" cy="1361"/>
          </a:xfrm>
        </p:grpSpPr>
        <p:sp>
          <p:nvSpPr>
            <p:cNvPr id="204803" name="Rectangle 3"/>
            <p:cNvSpPr>
              <a:spLocks noChangeArrowheads="1"/>
            </p:cNvSpPr>
            <p:nvPr/>
          </p:nvSpPr>
          <p:spPr bwMode="auto">
            <a:xfrm>
              <a:off x="295" y="1071"/>
              <a:ext cx="5307" cy="590"/>
            </a:xfrm>
            <a:prstGeom prst="rect">
              <a:avLst/>
            </a:prstGeom>
            <a:noFill/>
            <a:ln w="9525">
              <a:noFill/>
              <a:miter lim="800000"/>
              <a:headEnd/>
              <a:tailEnd/>
            </a:ln>
            <a:effectLst/>
          </p:spPr>
          <p:txBody>
            <a:bodyPr/>
            <a:lstStyle/>
            <a:p>
              <a:pPr algn="l" defTabSz="931863">
                <a:lnSpc>
                  <a:spcPct val="95000"/>
                </a:lnSpc>
                <a:spcAft>
                  <a:spcPct val="40000"/>
                </a:spcAft>
                <a:buClr>
                  <a:srgbClr val="416F8B"/>
                </a:buClr>
                <a:buFont typeface="Arial" charset="0"/>
                <a:buNone/>
                <a:tabLst>
                  <a:tab pos="447675" algn="l"/>
                </a:tabLst>
              </a:pPr>
              <a:r>
                <a:rPr lang="de-DE" sz="2000" b="1"/>
                <a:t>ad 9	Statistik</a:t>
              </a:r>
            </a:p>
            <a:p>
              <a:pPr algn="l" defTabSz="931863">
                <a:lnSpc>
                  <a:spcPct val="95000"/>
                </a:lnSpc>
                <a:spcAft>
                  <a:spcPct val="40000"/>
                </a:spcAft>
                <a:buClr>
                  <a:srgbClr val="416F8B"/>
                </a:buClr>
                <a:buFont typeface="Arial" charset="0"/>
                <a:buNone/>
                <a:tabLst>
                  <a:tab pos="447675" algn="l"/>
                </a:tabLst>
              </a:pPr>
              <a:r>
                <a:rPr lang="de-DE" sz="1400" b="1"/>
                <a:t>9.1	Fallzahlplanung</a:t>
              </a:r>
            </a:p>
            <a:p>
              <a:pPr algn="l" defTabSz="931863">
                <a:buClr>
                  <a:srgbClr val="416F8B"/>
                </a:buClr>
                <a:buFont typeface="Wingdings" pitchFamily="2" charset="2"/>
                <a:buNone/>
                <a:tabLst>
                  <a:tab pos="447675" algn="l"/>
                </a:tabLst>
              </a:pPr>
              <a:r>
                <a:rPr lang="de-DE" sz="1400" i="1"/>
                <a:t>Die Fallzahl wird in der Regel berechnet aus der primären Zielvariablen, dem klinisch relevanten </a:t>
              </a:r>
            </a:p>
            <a:p>
              <a:pPr algn="l" defTabSz="931863">
                <a:buClr>
                  <a:srgbClr val="416F8B"/>
                </a:buClr>
                <a:buFont typeface="Wingdings" pitchFamily="2" charset="2"/>
                <a:buNone/>
                <a:tabLst>
                  <a:tab pos="447675" algn="l"/>
                </a:tabLst>
              </a:pPr>
              <a:r>
                <a:rPr lang="de-DE" sz="1400" i="1"/>
                <a:t>Unterschied, der in der Studie nachgewiesen werden soll, dem statistischen Verfahren, das dazu</a:t>
              </a:r>
            </a:p>
            <a:p>
              <a:pPr algn="l" defTabSz="931863">
                <a:buClr>
                  <a:srgbClr val="416F8B"/>
                </a:buClr>
                <a:buFont typeface="Wingdings" pitchFamily="2" charset="2"/>
                <a:buNone/>
                <a:tabLst>
                  <a:tab pos="447675" algn="l"/>
                </a:tabLst>
              </a:pPr>
              <a:r>
                <a:rPr lang="de-DE" sz="1400" i="1"/>
                <a:t>verwendet wird, sowie aus dem Fehler 1. Art </a:t>
              </a:r>
              <a:r>
                <a:rPr lang="de-DE" sz="1400" i="1">
                  <a:sym typeface="Symbol" pitchFamily="18" charset="2"/>
                </a:rPr>
                <a:t></a:t>
              </a:r>
              <a:r>
                <a:rPr lang="de-DE" sz="1400" i="1"/>
                <a:t> und der Power 1-</a:t>
              </a:r>
              <a:r>
                <a:rPr lang="de-DE" sz="1400" i="1">
                  <a:sym typeface="Symbol" pitchFamily="18" charset="2"/>
                </a:rPr>
                <a:t></a:t>
              </a:r>
              <a:r>
                <a:rPr lang="de-DE" sz="1400" i="1"/>
                <a:t>, die erzielt werden soll. Die Fallzahl</a:t>
              </a:r>
            </a:p>
            <a:p>
              <a:pPr algn="l" defTabSz="931863">
                <a:buClr>
                  <a:srgbClr val="416F8B"/>
                </a:buClr>
                <a:buFont typeface="Wingdings" pitchFamily="2" charset="2"/>
                <a:buNone/>
                <a:tabLst>
                  <a:tab pos="447675" algn="l"/>
                </a:tabLst>
              </a:pPr>
              <a:r>
                <a:rPr lang="de-DE" sz="1400" i="1"/>
                <a:t>ist außerdem abhängig von der Anzahl der Gruppen, die verglichen werden sollen. Angaben zu diesen</a:t>
              </a:r>
            </a:p>
            <a:p>
              <a:pPr algn="l" defTabSz="931863">
                <a:buClr>
                  <a:srgbClr val="416F8B"/>
                </a:buClr>
                <a:buFont typeface="Wingdings" pitchFamily="2" charset="2"/>
                <a:buNone/>
                <a:tabLst>
                  <a:tab pos="447675" algn="l"/>
                </a:tabLst>
              </a:pPr>
              <a:r>
                <a:rPr lang="de-DE" sz="1400" i="1"/>
                <a:t>Parametern sowie zum Verfahren der Fallzahlplanung sind erforderlich.</a:t>
              </a:r>
              <a:r>
                <a:rPr lang="de-AT" sz="1400" i="1"/>
                <a:t> </a:t>
              </a:r>
              <a:r>
                <a:rPr lang="de-DE" sz="1400" i="1"/>
                <a:t>.</a:t>
              </a:r>
            </a:p>
            <a:p>
              <a:pPr algn="l" defTabSz="931863">
                <a:lnSpc>
                  <a:spcPct val="95000"/>
                </a:lnSpc>
                <a:spcAft>
                  <a:spcPct val="40000"/>
                </a:spcAft>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9.2	Randomisierung</a:t>
              </a:r>
            </a:p>
            <a:p>
              <a:pPr algn="l" defTabSz="931863">
                <a:lnSpc>
                  <a:spcPct val="95000"/>
                </a:lnSpc>
                <a:spcAft>
                  <a:spcPct val="40000"/>
                </a:spcAft>
                <a:buClr>
                  <a:srgbClr val="416F8B"/>
                </a:buClr>
                <a:buFont typeface="Arial" charset="0"/>
                <a:buNone/>
                <a:tabLst>
                  <a:tab pos="447675" algn="l"/>
                </a:tabLst>
              </a:pPr>
              <a:r>
                <a:rPr lang="de-DE" sz="1400" i="1"/>
                <a:t>Bei der Beschreibung der Randomisierung sind Angaben erforderlich zur Art der Randomisierung, zur Anzahl der Gruppen und der erforderlichen Strata und ggf. zum organisatorischen Ablauf der Randomisierung. Dabei sind besonders bei verblindeten Studien Maßnahmen aufzulisten, die die Verblindung gewährleisten.</a:t>
              </a:r>
              <a:r>
                <a:rPr lang="de-AT" sz="1400" i="1"/>
                <a:t> </a:t>
              </a:r>
              <a:endParaRPr lang="de-DE" sz="1400" i="1"/>
            </a:p>
            <a:p>
              <a:pPr algn="l" defTabSz="931863">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9.3 	Statistische Methoden</a:t>
              </a:r>
            </a:p>
            <a:p>
              <a:pPr algn="l" defTabSz="931863">
                <a:lnSpc>
                  <a:spcPct val="95000"/>
                </a:lnSpc>
                <a:spcAft>
                  <a:spcPct val="40000"/>
                </a:spcAft>
                <a:buClr>
                  <a:srgbClr val="416F8B"/>
                </a:buClr>
                <a:buFont typeface="Arial" charset="0"/>
                <a:buNone/>
                <a:tabLst>
                  <a:tab pos="447675" algn="l"/>
                </a:tabLst>
              </a:pPr>
              <a:r>
                <a:rPr lang="de-DE" sz="1400" i="1"/>
                <a:t>Zielgrößen, Definition von Auswertungskollektiven,  Datenanalyse, Zwischenauswertungen, </a:t>
              </a:r>
              <a:r>
                <a:rPr lang="de-AT" sz="1400" i="1"/>
                <a:t>Verweis auf ICH-GCP E9: Statistical Principles for Clinical Trials</a:t>
              </a:r>
              <a:endParaRPr lang="de-DE" sz="1400" i="1"/>
            </a:p>
            <a:p>
              <a:pPr algn="l" defTabSz="931863">
                <a:lnSpc>
                  <a:spcPct val="95000"/>
                </a:lnSpc>
                <a:spcAft>
                  <a:spcPct val="40000"/>
                </a:spcAft>
                <a:buClr>
                  <a:srgbClr val="416F8B"/>
                </a:buClr>
                <a:buFont typeface="Arial" charset="0"/>
                <a:buNone/>
                <a:tabLst>
                  <a:tab pos="447675" algn="l"/>
                </a:tabLst>
              </a:pPr>
              <a:endParaRPr lang="de-DE" sz="1400" b="1"/>
            </a:p>
          </p:txBody>
        </p:sp>
        <p:sp>
          <p:nvSpPr>
            <p:cNvPr id="204804" name="Text Box 4"/>
            <p:cNvSpPr txBox="1">
              <a:spLocks noChangeArrowheads="1"/>
            </p:cNvSpPr>
            <p:nvPr/>
          </p:nvSpPr>
          <p:spPr bwMode="auto">
            <a:xfrm>
              <a:off x="295" y="300"/>
              <a:ext cx="4082" cy="596"/>
            </a:xfrm>
            <a:prstGeom prst="rect">
              <a:avLst/>
            </a:prstGeom>
            <a:noFill/>
            <a:ln w="9525">
              <a:noFill/>
              <a:miter lim="800000"/>
              <a:headEnd/>
              <a:tailEnd/>
            </a:ln>
            <a:effectLst/>
          </p:spPr>
          <p:txBody>
            <a:bodyPr>
              <a:spAutoFit/>
            </a:bodyPr>
            <a:lstStyle/>
            <a:p>
              <a:pPr algn="l">
                <a:spcBef>
                  <a:spcPct val="50000"/>
                </a:spcBef>
              </a:pPr>
              <a:r>
                <a:rPr lang="de-DE" sz="2800" b="1" dirty="0"/>
                <a:t>Vorschlag „Studienprotokoll –</a:t>
              </a:r>
              <a:br>
                <a:rPr lang="de-DE" sz="2800" b="1" dirty="0"/>
              </a:br>
              <a:r>
                <a:rPr lang="de-DE" sz="2800" b="1" dirty="0"/>
                <a:t>Statistik“</a:t>
              </a:r>
              <a:endParaRPr lang="de-AT" b="1" dirty="0"/>
            </a:p>
          </p:txBody>
        </p:sp>
      </p:grpSp>
      <p:sp>
        <p:nvSpPr>
          <p:cNvPr id="5" name="Datumsplatzhalter 3"/>
          <p:cNvSpPr>
            <a:spLocks noGrp="1"/>
          </p:cNvSpPr>
          <p:nvPr>
            <p:ph type="dt" sz="quarter" idx="10"/>
          </p:nvPr>
        </p:nvSpPr>
        <p:spPr>
          <a:xfrm>
            <a:off x="457200" y="6243638"/>
            <a:ext cx="2133600" cy="457200"/>
          </a:xfrm>
          <a:noFill/>
        </p:spPr>
        <p:txBody>
          <a:bodyPr/>
          <a:lstStyle/>
          <a:p>
            <a:fld id="{26AC85E8-0B09-48B2-B42A-D9C68CEAC314}" type="datetime1">
              <a:rPr lang="de-DE"/>
              <a:pPr/>
              <a:t>27.02.2025</a:t>
            </a:fld>
            <a:endParaRPr lang="de-DE" dirty="0"/>
          </a:p>
        </p:txBody>
      </p:sp>
      <p:sp>
        <p:nvSpPr>
          <p:cNvPr id="6" name="Foliennummernplatzhalter 5"/>
          <p:cNvSpPr>
            <a:spLocks noGrp="1"/>
          </p:cNvSpPr>
          <p:nvPr>
            <p:ph type="sldNum" sz="quarter" idx="12"/>
          </p:nvPr>
        </p:nvSpPr>
        <p:spPr>
          <a:xfrm>
            <a:off x="6553200" y="6243638"/>
            <a:ext cx="2133600" cy="457200"/>
          </a:xfrm>
          <a:noFill/>
        </p:spPr>
        <p:txBody>
          <a:bodyPr/>
          <a:lstStyle/>
          <a:p>
            <a:fld id="{CCDC098F-470F-4526-B16F-87403B71AD8C}" type="slidenum">
              <a:rPr lang="de-DE"/>
              <a:pPr/>
              <a:t>10</a:t>
            </a:fld>
            <a:endParaRPr lang="de-DE"/>
          </a:p>
        </p:txBody>
      </p:sp>
      <p:sp>
        <p:nvSpPr>
          <p:cNvPr id="7" name="Fußzeilenplatzhalter 4"/>
          <p:cNvSpPr txBox="1">
            <a:spLocks noGrp="1"/>
          </p:cNvSpPr>
          <p:nvPr/>
        </p:nvSpPr>
        <p:spPr>
          <a:xfrm>
            <a:off x="3124200" y="6356350"/>
            <a:ext cx="2895600" cy="365125"/>
          </a:xfrm>
          <a:prstGeom prst="rect">
            <a:avLst/>
          </a:prstGeom>
          <a:noFill/>
        </p:spPr>
        <p:txBody>
          <a:bodyPr anchor="ctr"/>
          <a:lstStyle/>
          <a:p>
            <a:pPr algn="ctr" eaLnBrk="0" hangingPunct="0">
              <a:defRPr/>
            </a:pPr>
            <a:r>
              <a:rPr lang="de-AT" sz="1200" dirty="0">
                <a:solidFill>
                  <a:schemeClr val="tx1">
                    <a:tint val="75000"/>
                  </a:schemeClr>
                </a:solidFill>
                <a:latin typeface="+mj-lt"/>
                <a:cs typeface="Calibri" pitchFamily="34" charset="0"/>
              </a:rPr>
              <a:t>hanno.ulmer@i-med.ac.at</a:t>
            </a:r>
          </a:p>
        </p:txBody>
      </p:sp>
    </p:spTree>
    <p:extLst>
      <p:ext uri="{BB962C8B-B14F-4D97-AF65-F5344CB8AC3E}">
        <p14:creationId xmlns:p14="http://schemas.microsoft.com/office/powerpoint/2010/main" val="1032214748"/>
      </p:ext>
    </p:extLst>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2A4E665E-3495-4DC9-9D20-AF27FE418D09}" type="datetime1">
              <a:rPr lang="de-AT" smtClean="0"/>
              <a:t>27.02.2025</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11</a:t>
            </a:fld>
            <a:endParaRPr lang="de-DE" altLang="en-US"/>
          </a:p>
        </p:txBody>
      </p:sp>
    </p:spTree>
    <p:extLst>
      <p:ext uri="{BB962C8B-B14F-4D97-AF65-F5344CB8AC3E}">
        <p14:creationId xmlns:p14="http://schemas.microsoft.com/office/powerpoint/2010/main" val="404301730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28FE9539-78AD-4343-BCB5-E04BCACB387B}" type="datetime1">
              <a:rPr lang="de-AT" altLang="en-US" smtClean="0"/>
              <a:t>27.02.2025</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1999" y="5861050"/>
            <a:ext cx="4343400"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954" y="3629"/>
                <a:ext cx="633" cy="250"/>
              </a:xfrm>
              <a:prstGeom prst="rect">
                <a:avLst/>
              </a:prstGeom>
              <a:noFill/>
              <a:ln w="9525">
                <a:noFill/>
                <a:miter lim="800000"/>
                <a:headEnd/>
                <a:tailEnd/>
              </a:ln>
              <a:effectLst/>
            </p:spPr>
            <p:txBody>
              <a:bodyPr wrap="square">
                <a:spAutoFit/>
              </a:bodyPr>
              <a:lstStyle/>
              <a:p>
                <a:r>
                  <a:rPr lang="de-DE" sz="2000" b="1" dirty="0">
                    <a:solidFill>
                      <a:srgbClr val="4D4D4D"/>
                    </a:solidFill>
                    <a:latin typeface="Helvetica Condensed" pitchFamily="34" charset="0"/>
                  </a:rPr>
                  <a:t>(A </a:t>
                </a:r>
                <a:r>
                  <a:rPr lang="de-DE" sz="2000" b="1" dirty="0" smtClean="0">
                    <a:solidFill>
                      <a:srgbClr val="4D4D4D"/>
                    </a:solidFill>
                    <a:latin typeface="Helvetica Condensed" pitchFamily="34" charset="0"/>
                  </a:rPr>
                  <a:t>/ B) </a:t>
                </a:r>
                <a:endParaRPr lang="de-DE" sz="2000" b="1" dirty="0">
                  <a:solidFill>
                    <a:srgbClr val="4D4D4D"/>
                  </a:solidFill>
                  <a:latin typeface="Helvetica Condensed" pitchFamily="34" charset="0"/>
                </a:endParaRPr>
              </a:p>
            </p:txBody>
          </p:sp>
          <p:sp>
            <p:nvSpPr>
              <p:cNvPr id="267342" name="Text Box 78"/>
              <p:cNvSpPr txBox="1">
                <a:spLocks noChangeArrowheads="1"/>
              </p:cNvSpPr>
              <p:nvPr/>
            </p:nvSpPr>
            <p:spPr bwMode="auto">
              <a:xfrm>
                <a:off x="3943" y="3869"/>
                <a:ext cx="1632" cy="250"/>
              </a:xfrm>
              <a:prstGeom prst="rect">
                <a:avLst/>
              </a:prstGeom>
              <a:noFill/>
              <a:ln w="9525">
                <a:noFill/>
                <a:miter lim="800000"/>
                <a:headEnd/>
                <a:tailEnd/>
              </a:ln>
              <a:effectLst/>
            </p:spPr>
            <p:txBody>
              <a:bodyPr>
                <a:spAutoFit/>
              </a:bodyPr>
              <a:lstStyle/>
              <a:p>
                <a:r>
                  <a:rPr lang="de-DE" sz="2000" b="1" dirty="0">
                    <a:solidFill>
                      <a:srgbClr val="4D4D4D"/>
                    </a:solidFill>
                    <a:latin typeface="Helvetica Condensed" pitchFamily="34" charset="0"/>
                  </a:rPr>
                  <a:t>(C </a:t>
                </a:r>
                <a:r>
                  <a:rPr lang="de-DE" sz="2000" b="1" dirty="0" smtClean="0">
                    <a:solidFill>
                      <a:srgbClr val="4D4D4D"/>
                    </a:solidFill>
                    <a:latin typeface="Helvetica Condensed" pitchFamily="34" charset="0"/>
                  </a:rPr>
                  <a:t>/ D) </a:t>
                </a:r>
                <a:endParaRPr lang="de-DE" sz="2000" b="1" dirty="0">
                  <a:solidFill>
                    <a:srgbClr val="4D4D4D"/>
                  </a:solidFill>
                  <a:latin typeface="Helvetica Condensed" pitchFamily="34" charset="0"/>
                </a:endParaRP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19846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13</a:t>
            </a:fld>
            <a:endParaRPr lang="de-DE"/>
          </a:p>
        </p:txBody>
      </p:sp>
    </p:spTree>
    <p:extLst>
      <p:ext uri="{BB962C8B-B14F-4D97-AF65-F5344CB8AC3E}">
        <p14:creationId xmlns:p14="http://schemas.microsoft.com/office/powerpoint/2010/main" val="89236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a:t>Patientenflussdiagramm</a:t>
            </a:r>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9361FA26-9288-472C-9075-8D4AC38A85DD}" type="slidenum">
              <a:rPr lang="de-DE" altLang="en-US"/>
              <a:pPr/>
              <a:t>14</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
        <p:nvSpPr>
          <p:cNvPr id="8" name="Datumsplatzhalter 7"/>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105604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lstStyle/>
          <a:p>
            <a:r>
              <a:rPr lang="de-DE" sz="2200"/>
              <a:t>Fehler 1. Art (üblicherweise 0,05)</a:t>
            </a:r>
          </a:p>
          <a:p>
            <a:r>
              <a:rPr lang="de-DE" sz="2200"/>
              <a:t>Fehler 2. Art (0,1 oder 0,2)</a:t>
            </a:r>
          </a:p>
          <a:p>
            <a:r>
              <a:rPr lang="de-DE" sz="2200"/>
              <a:t>Auswahl des Hauptzielkriteriums</a:t>
            </a:r>
          </a:p>
          <a:p>
            <a:r>
              <a:rPr lang="de-DE" sz="2200"/>
              <a:t>Zu erwartender Unterschied und Angabe eines Variationsmaßes </a:t>
            </a:r>
          </a:p>
          <a:p>
            <a:r>
              <a:rPr lang="de-DE" sz="2200"/>
              <a:t>Begründung dafür – Literatur oder Vorstudie</a:t>
            </a:r>
          </a:p>
          <a:p>
            <a:r>
              <a:rPr lang="de-DE" sz="2200"/>
              <a:t>Auswahl des statistischen Tests</a:t>
            </a:r>
          </a:p>
          <a:p>
            <a:r>
              <a:rPr lang="de-DE" sz="2200"/>
              <a:t>Falls mehrere Hypothesen formuliert werden, Korrektur des Fehler 1. Art oder Hierarchisierung der Hypothesen</a:t>
            </a:r>
          </a:p>
          <a:p>
            <a:r>
              <a:rPr lang="de-DE" sz="2200"/>
              <a:t>Drop-Out Rate berücksichtigen</a:t>
            </a:r>
          </a:p>
          <a:p>
            <a:endParaRPr lang="de-DE" sz="220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FB17A33-D008-4E8A-85EF-81BE43EBF9E4}" type="slidenum">
              <a:rPr lang="de-DE" altLang="en-US"/>
              <a:pPr/>
              <a:t>15</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1209870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2292339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Signifikanztests</a:t>
            </a:r>
            <a:br>
              <a:rPr lang="de-DE" dirty="0" smtClean="0"/>
            </a:br>
            <a:r>
              <a:rPr lang="de-DE" dirty="0" smtClean="0"/>
              <a:t> und Konfidenzintervalle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439618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Schließende Statistik</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18</a:t>
            </a:fld>
            <a:endParaRPr lang="de-DE" altLang="en-US"/>
          </a:p>
        </p:txBody>
      </p:sp>
      <p:pic>
        <p:nvPicPr>
          <p:cNvPr id="7" name="Picture 3" descr="D:\WORK\PEARSON\000 FOLIEN\4100\JPG\4100-65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00808"/>
            <a:ext cx="5760640" cy="45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52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2"/>
          <p:cNvSpPr>
            <a:spLocks noGrp="1" noChangeArrowheads="1"/>
          </p:cNvSpPr>
          <p:nvPr>
            <p:ph type="title"/>
          </p:nvPr>
        </p:nvSpPr>
        <p:spPr/>
        <p:txBody>
          <a:bodyPr/>
          <a:lstStyle/>
          <a:p>
            <a:pPr eaLnBrk="1" hangingPunct="1"/>
            <a:r>
              <a:rPr lang="de-DE" smtClean="0"/>
              <a:t>Ziel der schließenden Statistik</a:t>
            </a:r>
            <a:endParaRPr lang="de-AT" smtClean="0"/>
          </a:p>
        </p:txBody>
      </p:sp>
      <p:sp>
        <p:nvSpPr>
          <p:cNvPr id="208901" name="Rectangle 3"/>
          <p:cNvSpPr>
            <a:spLocks noGrp="1" noChangeArrowheads="1"/>
          </p:cNvSpPr>
          <p:nvPr>
            <p:ph type="body" idx="1"/>
          </p:nvPr>
        </p:nvSpPr>
        <p:spPr>
          <a:xfrm>
            <a:off x="467544" y="1772816"/>
            <a:ext cx="7510462" cy="4464496"/>
          </a:xfrm>
        </p:spPr>
        <p:txBody>
          <a:bodyPr>
            <a:normAutofit fontScale="92500" lnSpcReduction="20000"/>
          </a:bodyPr>
          <a:lstStyle/>
          <a:p>
            <a:pPr eaLnBrk="1" hangingPunct="1"/>
            <a:r>
              <a:rPr lang="de-DE" sz="2800" dirty="0" smtClean="0"/>
              <a:t>Aufgrund der Stichprobe Aussagen über die Grundgesamtheit machen</a:t>
            </a:r>
          </a:p>
          <a:p>
            <a:pPr eaLnBrk="1" hangingPunct="1"/>
            <a:r>
              <a:rPr lang="de-DE" sz="2800" dirty="0" smtClean="0"/>
              <a:t>Von der Stichprobe auf die Grundgesamtheit schließen</a:t>
            </a:r>
          </a:p>
          <a:p>
            <a:pPr eaLnBrk="1" hangingPunct="1"/>
            <a:endParaRPr lang="de-DE" sz="2800" dirty="0" smtClean="0"/>
          </a:p>
          <a:p>
            <a:pPr>
              <a:lnSpc>
                <a:spcPct val="80000"/>
              </a:lnSpc>
            </a:pPr>
            <a:r>
              <a:rPr lang="de-DE" b="1" dirty="0" smtClean="0"/>
              <a:t>Grundgesamtheit</a:t>
            </a:r>
          </a:p>
          <a:p>
            <a:pPr lvl="1">
              <a:lnSpc>
                <a:spcPct val="80000"/>
              </a:lnSpc>
            </a:pPr>
            <a:r>
              <a:rPr lang="de-DE" sz="2000" dirty="0" smtClean="0"/>
              <a:t>ist eine entsprechend dem jeweiligen Untersuchungsziel abgegrenzte Menge von Personen oder Objekten, über die man eine Aussage machen will.</a:t>
            </a:r>
          </a:p>
          <a:p>
            <a:pPr>
              <a:lnSpc>
                <a:spcPct val="80000"/>
              </a:lnSpc>
            </a:pPr>
            <a:r>
              <a:rPr lang="de-DE" b="1" dirty="0" smtClean="0"/>
              <a:t>Stichprobe</a:t>
            </a:r>
            <a:r>
              <a:rPr lang="de-DE" sz="2700" b="1" u="sng" dirty="0" smtClean="0"/>
              <a:t> </a:t>
            </a:r>
          </a:p>
          <a:p>
            <a:pPr lvl="1">
              <a:lnSpc>
                <a:spcPct val="80000"/>
              </a:lnSpc>
            </a:pPr>
            <a:r>
              <a:rPr lang="de-DE" sz="2000" dirty="0" smtClean="0"/>
              <a:t>ist eine (kleinere) Menge von Einheiten, die aus der Grundgesamtheit ausgewählt werden und die man misst oder beobachtet, um aus ihnen Schlüsse mit Gültigkeit auch für den nicht ausgewählten Teil der Grundgesamtheit zu ziehen.</a:t>
            </a:r>
          </a:p>
          <a:p>
            <a:pPr>
              <a:lnSpc>
                <a:spcPct val="80000"/>
              </a:lnSpc>
            </a:pPr>
            <a:r>
              <a:rPr lang="de-DE" b="1" dirty="0" smtClean="0"/>
              <a:t>Repräsentativ</a:t>
            </a:r>
            <a:r>
              <a:rPr lang="de-DE" sz="2700" b="1" u="sng" dirty="0" smtClean="0"/>
              <a:t> </a:t>
            </a:r>
          </a:p>
          <a:p>
            <a:pPr lvl="1">
              <a:lnSpc>
                <a:spcPct val="80000"/>
              </a:lnSpc>
            </a:pPr>
            <a:r>
              <a:rPr lang="de-DE" sz="2000" dirty="0" smtClean="0"/>
              <a:t>hinsichtlich der für die Untersuchung relevanten Merkmale die Struktur der Grundgesamtheit widerspiegeln</a:t>
            </a:r>
          </a:p>
          <a:p>
            <a:pPr eaLnBrk="1" hangingPunct="1"/>
            <a:endParaRPr lang="de-AT" sz="2800" dirty="0" smtClean="0"/>
          </a:p>
        </p:txBody>
      </p:sp>
      <p:sp>
        <p:nvSpPr>
          <p:cNvPr id="11"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27.02.2025</a:t>
            </a:fld>
            <a:endParaRPr lang="de-DE" altLang="en-US" dirty="0"/>
          </a:p>
        </p:txBody>
      </p:sp>
      <p:sp>
        <p:nvSpPr>
          <p:cNvPr id="12"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3"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19</a:t>
            </a:fld>
            <a:endParaRPr lang="de-DE"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de-DE" dirty="0"/>
              <a:t>Statistik in medizinischen</a:t>
            </a:r>
            <a:br>
              <a:rPr lang="de-DE" dirty="0"/>
            </a:br>
            <a:r>
              <a:rPr lang="de-DE" dirty="0"/>
              <a:t>Top Journals</a:t>
            </a:r>
          </a:p>
        </p:txBody>
      </p:sp>
      <p:sp>
        <p:nvSpPr>
          <p:cNvPr id="6" name="Datumsplatzhalter 3"/>
          <p:cNvSpPr>
            <a:spLocks noGrp="1"/>
          </p:cNvSpPr>
          <p:nvPr>
            <p:ph type="dt" sz="half" idx="10"/>
          </p:nvPr>
        </p:nvSpPr>
        <p:spPr/>
        <p:txBody>
          <a:bodyPr/>
          <a:lstStyle/>
          <a:p>
            <a:fld id="{3199B6A8-9BA0-4F03-8DD3-3928E90387A7}" type="datetime1">
              <a:rPr lang="de-AT" smtClean="0"/>
              <a:pPr/>
              <a:t>27.02.2025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2</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ChangeArrowheads="1"/>
          </p:cNvSpPr>
          <p:nvPr>
            <p:ph type="title"/>
          </p:nvPr>
        </p:nvSpPr>
        <p:spPr>
          <a:xfrm>
            <a:off x="457200" y="274638"/>
            <a:ext cx="6186488" cy="1143000"/>
          </a:xfrm>
        </p:spPr>
        <p:txBody>
          <a:bodyPr/>
          <a:lstStyle/>
          <a:p>
            <a:r>
              <a:rPr lang="de-DE" smtClean="0"/>
              <a:t>Der Weg zum </a:t>
            </a:r>
            <a:r>
              <a:rPr lang="de-DE" smtClean="0">
                <a:sym typeface="Symbol" pitchFamily="18" charset="2"/>
              </a:rPr>
              <a:t>Konfidenzintervall</a:t>
            </a:r>
            <a:endParaRPr lang="en-US" smtClean="0"/>
          </a:p>
        </p:txBody>
      </p:sp>
      <p:sp>
        <p:nvSpPr>
          <p:cNvPr id="704514" name="Rectangle 3"/>
          <p:cNvSpPr>
            <a:spLocks noGrp="1" noChangeArrowheads="1"/>
          </p:cNvSpPr>
          <p:nvPr>
            <p:ph type="body" idx="1"/>
          </p:nvPr>
        </p:nvSpPr>
        <p:spPr>
          <a:xfrm>
            <a:off x="457200" y="1600200"/>
            <a:ext cx="8229600" cy="4757738"/>
          </a:xfrm>
        </p:spPr>
        <p:txBody>
          <a:bodyPr/>
          <a:lstStyle/>
          <a:p>
            <a:r>
              <a:rPr lang="de-DE" smtClean="0"/>
              <a:t>Punktschätzer aus einer Stichprobe liefert nur einen einzigen Wert </a:t>
            </a:r>
          </a:p>
          <a:p>
            <a:pPr lvl="1"/>
            <a:r>
              <a:rPr lang="de-DE" sz="2000" smtClean="0"/>
              <a:t>Verschiedene Stichproben aus ein und derselben Grundgesamtheit liefern unterschiedliche numerische Werte für den zu schätzenden Parameter</a:t>
            </a:r>
          </a:p>
          <a:p>
            <a:r>
              <a:rPr lang="de-DE" smtClean="0"/>
              <a:t>Berücksichtigung der Standardabweichung der Schätzstatistik </a:t>
            </a:r>
            <a:r>
              <a:rPr lang="de-DE" b="1" smtClean="0"/>
              <a:t>(= Standardfehler)</a:t>
            </a:r>
          </a:p>
        </p:txBody>
      </p:sp>
      <p:sp>
        <p:nvSpPr>
          <p:cNvPr id="8" name="Datumsplatzhalter 2"/>
          <p:cNvSpPr>
            <a:spLocks noGrp="1"/>
          </p:cNvSpPr>
          <p:nvPr>
            <p:ph type="dt" sz="quarter" idx="10"/>
          </p:nvPr>
        </p:nvSpPr>
        <p:spPr/>
        <p:txBody>
          <a:bodyPr/>
          <a:lstStyle/>
          <a:p>
            <a:pPr>
              <a:defRPr/>
            </a:pPr>
            <a:fld id="{4FBB947E-E2B1-447B-92C9-68B1426AE906}" type="datetime1">
              <a:rPr lang="de-AT"/>
              <a:pPr>
                <a:defRPr/>
              </a:pPr>
              <a:t>27.02.2025</a:t>
            </a:fld>
            <a:endParaRPr lang="de-DE" altLang="en-US" dirty="0"/>
          </a:p>
        </p:txBody>
      </p:sp>
      <p:sp>
        <p:nvSpPr>
          <p:cNvPr id="9" name="Fußzeilenplatzhalter 3"/>
          <p:cNvSpPr>
            <a:spLocks noGrp="1"/>
          </p:cNvSpPr>
          <p:nvPr>
            <p:ph type="ftr" sz="quarter" idx="11"/>
          </p:nvPr>
        </p:nvSpPr>
        <p:spPr/>
        <p:txBody>
          <a:bodyPr/>
          <a:lstStyle/>
          <a:p>
            <a:pPr>
              <a:defRPr/>
            </a:pPr>
            <a:r>
              <a:rPr lang="de-DE" altLang="en-US" dirty="0"/>
              <a:t>hanno.ulmer@i-med.ac.at</a:t>
            </a:r>
          </a:p>
        </p:txBody>
      </p:sp>
      <p:sp>
        <p:nvSpPr>
          <p:cNvPr id="10" name="Foliennummernplatzhalter 4"/>
          <p:cNvSpPr>
            <a:spLocks noGrp="1"/>
          </p:cNvSpPr>
          <p:nvPr>
            <p:ph type="sldNum" sz="quarter" idx="12"/>
          </p:nvPr>
        </p:nvSpPr>
        <p:spPr/>
        <p:txBody>
          <a:bodyPr/>
          <a:lstStyle/>
          <a:p>
            <a:pPr>
              <a:defRPr/>
            </a:pPr>
            <a:r>
              <a:rPr lang="de-DE" altLang="en-US"/>
              <a:t>Seite </a:t>
            </a:r>
            <a:fld id="{2000158C-7270-4A9E-9577-BC1250776733}" type="slidenum">
              <a:rPr lang="de-DE" altLang="en-US"/>
              <a:pPr>
                <a:defRPr/>
              </a:pPr>
              <a:t>20</a:t>
            </a:fld>
            <a:endParaRPr lang="de-DE" altLang="en-US"/>
          </a:p>
        </p:txBody>
      </p:sp>
      <p:pic>
        <p:nvPicPr>
          <p:cNvPr id="7" name="Picture 2" descr="D:\WORK\PEARSON\000 FOLIEN\4100\JPG\410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354895"/>
            <a:ext cx="6048672" cy="20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11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de-DE" dirty="0"/>
              <a:t>Standardabweichung oder Standardfehler?</a:t>
            </a:r>
          </a:p>
        </p:txBody>
      </p:sp>
      <p:sp>
        <p:nvSpPr>
          <p:cNvPr id="40963" name="Rectangle 3"/>
          <p:cNvSpPr>
            <a:spLocks noGrp="1" noChangeArrowheads="1"/>
          </p:cNvSpPr>
          <p:nvPr>
            <p:ph idx="1"/>
          </p:nvPr>
        </p:nvSpPr>
        <p:spPr>
          <a:xfrm>
            <a:off x="395288" y="1412875"/>
            <a:ext cx="8229600" cy="863600"/>
          </a:xfrm>
        </p:spPr>
        <p:txBody>
          <a:bodyPr/>
          <a:lstStyle/>
          <a:p>
            <a:r>
              <a:rPr lang="de-DE" sz="2200"/>
              <a:t>Standardfehler beschreibt nicht die Daten, sondern gibt die Genauigkeit des Mittelwerts als Schätzwerts an.</a:t>
            </a:r>
          </a:p>
        </p:txBody>
      </p:sp>
      <p:sp>
        <p:nvSpPr>
          <p:cNvPr id="6" name="Datumsplatzhalter 3"/>
          <p:cNvSpPr>
            <a:spLocks noGrp="1"/>
          </p:cNvSpPr>
          <p:nvPr>
            <p:ph type="dt" sz="half" idx="10"/>
          </p:nvPr>
        </p:nvSpPr>
        <p:spPr/>
        <p:txBody>
          <a:bodyPr/>
          <a:lstStyle/>
          <a:p>
            <a:fld id="{D90D24BA-4703-4B99-B593-32625AEDC8E8}" type="datetime1">
              <a:rPr lang="de-AT" smtClean="0"/>
              <a:pPr/>
              <a:t>27.02.2025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BF940A3E-21EF-48C9-ABF5-21D5640395D0}" type="slidenum">
              <a:rPr lang="de-DE" altLang="en-US"/>
              <a:pPr/>
              <a:t>21</a:t>
            </a:fld>
            <a:endParaRPr lang="de-DE" altLang="en-US"/>
          </a:p>
        </p:txBody>
      </p:sp>
      <p:sp>
        <p:nvSpPr>
          <p:cNvPr id="40964" name="Rectangle 4"/>
          <p:cNvSpPr>
            <a:spLocks noChangeArrowheads="1"/>
          </p:cNvSpPr>
          <p:nvPr/>
        </p:nvSpPr>
        <p:spPr bwMode="auto">
          <a:xfrm>
            <a:off x="673100" y="777875"/>
            <a:ext cx="8229600" cy="995363"/>
          </a:xfrm>
          <a:prstGeom prst="rect">
            <a:avLst/>
          </a:prstGeom>
          <a:noFill/>
          <a:ln w="9525">
            <a:noFill/>
            <a:miter lim="800000"/>
            <a:headEnd/>
            <a:tailEnd/>
          </a:ln>
          <a:effectLst/>
        </p:spPr>
        <p:txBody>
          <a:bodyPr/>
          <a:lstStyle/>
          <a:p>
            <a:endParaRPr lang="en-US" sz="3200">
              <a:solidFill>
                <a:srgbClr val="000036"/>
              </a:solidFill>
            </a:endParaRPr>
          </a:p>
        </p:txBody>
      </p:sp>
      <p:pic>
        <p:nvPicPr>
          <p:cNvPr id="40965" name="Picture 5"/>
          <p:cNvPicPr>
            <a:picLocks noChangeAspect="1" noChangeArrowheads="1"/>
          </p:cNvPicPr>
          <p:nvPr/>
        </p:nvPicPr>
        <p:blipFill>
          <a:blip r:embed="rId3" cstate="print"/>
          <a:srcRect/>
          <a:stretch>
            <a:fillRect/>
          </a:stretch>
        </p:blipFill>
        <p:spPr bwMode="auto">
          <a:xfrm>
            <a:off x="468313" y="2205038"/>
            <a:ext cx="5399087"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smtClean="0"/>
              <a:t>Inferenzstatistik I: Schätzen von Parametern (Konfidenzintervalle)</a:t>
            </a:r>
            <a:endParaRPr lang="en-US" smtClean="0"/>
          </a:p>
        </p:txBody>
      </p:sp>
      <p:sp>
        <p:nvSpPr>
          <p:cNvPr id="3" name="Inhaltsplatzhalter 2"/>
          <p:cNvSpPr>
            <a:spLocks noGrp="1"/>
          </p:cNvSpPr>
          <p:nvPr>
            <p:ph idx="1"/>
          </p:nvPr>
        </p:nvSpPr>
        <p:spPr>
          <a:xfrm>
            <a:off x="457200" y="1600200"/>
            <a:ext cx="8229600" cy="4757738"/>
          </a:xfrm>
        </p:spPr>
        <p:txBody>
          <a:bodyPr rtlCol="0">
            <a:normAutofit fontScale="92500" lnSpcReduction="10000"/>
          </a:bodyPr>
          <a:lstStyle/>
          <a:p>
            <a:pPr fontAlgn="auto">
              <a:spcAft>
                <a:spcPts val="0"/>
              </a:spcAft>
              <a:buFont typeface="Wingdings" pitchFamily="2" charset="2"/>
              <a:buChar char="§"/>
              <a:defRPr/>
            </a:pPr>
            <a:r>
              <a:rPr lang="de-AT" sz="2800" dirty="0" smtClean="0"/>
              <a:t>Ein </a:t>
            </a:r>
            <a:r>
              <a:rPr lang="de-AT" sz="2800" dirty="0" err="1" smtClean="0"/>
              <a:t>Konfidenzintervall</a:t>
            </a:r>
            <a:r>
              <a:rPr lang="de-AT" sz="2800" dirty="0" smtClean="0"/>
              <a:t> ist ein Vertrauensbereich oder eigentlich besser ein Unsicherheitsbereich für die Schätzung eines bestimmten, nicht bekannten Parameters der Grundgesamtheit.</a:t>
            </a:r>
          </a:p>
          <a:p>
            <a:pPr fontAlgn="auto">
              <a:spcAft>
                <a:spcPts val="0"/>
              </a:spcAft>
              <a:buFont typeface="Wingdings" pitchFamily="2" charset="2"/>
              <a:buChar char="§"/>
              <a:defRPr/>
            </a:pPr>
            <a:r>
              <a:rPr lang="de-DE" sz="2800" dirty="0" err="1" smtClean="0"/>
              <a:t>Konfidenzintervall</a:t>
            </a:r>
            <a:r>
              <a:rPr lang="de-DE" sz="2800" dirty="0" smtClean="0"/>
              <a:t> – ein Bereich, in welchem der zu schätzende, unbekannte Parameter der Grundgesamtheit mit Wahrscheinlichkeit (1- </a:t>
            </a:r>
            <a:r>
              <a:rPr lang="de-DE" sz="2800" dirty="0" smtClean="0">
                <a:sym typeface="Symbol" pitchFamily="18" charset="2"/>
              </a:rPr>
              <a:t>) liegt</a:t>
            </a:r>
          </a:p>
          <a:p>
            <a:pPr fontAlgn="auto">
              <a:spcAft>
                <a:spcPts val="0"/>
              </a:spcAft>
              <a:buFont typeface="Wingdings" pitchFamily="2" charset="2"/>
              <a:buChar char="§"/>
              <a:defRPr/>
            </a:pPr>
            <a:r>
              <a:rPr lang="de-AT" sz="2800" dirty="0" smtClean="0"/>
              <a:t>Der interessierende Parameter kann ein Anteil, ein Mittelwert, ein relatives Risiko etc. sein.</a:t>
            </a:r>
            <a:endParaRPr lang="en-US" sz="2800" dirty="0" smtClean="0"/>
          </a:p>
          <a:p>
            <a:pPr fontAlgn="auto">
              <a:spcAft>
                <a:spcPts val="0"/>
              </a:spcAft>
              <a:buFont typeface="Wingdings" pitchFamily="2" charset="2"/>
              <a:buChar char="§"/>
              <a:defRPr/>
            </a:pPr>
            <a:r>
              <a:rPr lang="de-AT" sz="2800" dirty="0" smtClean="0"/>
              <a:t>Ein 95%Konfidenzintervall beispielsweise enthält den gesuchten Parameter mit einer Wahrscheinlichkeit von 95%.</a:t>
            </a:r>
            <a:r>
              <a:rPr lang="de-AT" dirty="0" smtClean="0"/>
              <a:t> </a:t>
            </a:r>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27.02.2025</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8ECB16D9-EF84-4D5E-8406-0691F4BE8492}" type="slidenum">
              <a:rPr lang="de-DE" altLang="en-US"/>
              <a:pPr>
                <a:defRPr/>
              </a:pPr>
              <a:t>22</a:t>
            </a:fld>
            <a:endParaRPr lang="de-DE" altLang="en-US" dirty="0"/>
          </a:p>
        </p:txBody>
      </p:sp>
    </p:spTree>
    <p:extLst>
      <p:ext uri="{BB962C8B-B14F-4D97-AF65-F5344CB8AC3E}">
        <p14:creationId xmlns:p14="http://schemas.microsoft.com/office/powerpoint/2010/main" val="2847366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Titel 1"/>
          <p:cNvSpPr>
            <a:spLocks noGrp="1"/>
          </p:cNvSpPr>
          <p:nvPr>
            <p:ph type="title"/>
          </p:nvPr>
        </p:nvSpPr>
        <p:spPr>
          <a:xfrm>
            <a:off x="457200" y="274638"/>
            <a:ext cx="6186488" cy="1143000"/>
          </a:xfrm>
        </p:spPr>
        <p:txBody>
          <a:bodyPr/>
          <a:lstStyle/>
          <a:p>
            <a:r>
              <a:rPr lang="de-AT" dirty="0" smtClean="0"/>
              <a:t>95% Konfidenzintervalle</a:t>
            </a:r>
            <a:endParaRPr lang="en-US" dirty="0" smtClean="0"/>
          </a:p>
        </p:txBody>
      </p:sp>
      <p:sp>
        <p:nvSpPr>
          <p:cNvPr id="3" name="Inhaltsplatzhalter 2"/>
          <p:cNvSpPr>
            <a:spLocks noGrp="1"/>
          </p:cNvSpPr>
          <p:nvPr>
            <p:ph idx="1"/>
          </p:nvPr>
        </p:nvSpPr>
        <p:spPr/>
        <p:txBody>
          <a:bodyPr rtlCol="0">
            <a:normAutofit/>
          </a:bodyPr>
          <a:lstStyle/>
          <a:p>
            <a:pPr lvl="8">
              <a:buFont typeface="Arial" pitchFamily="34" charset="0"/>
              <a:buNone/>
              <a:defRPr/>
            </a:pPr>
            <a:r>
              <a:rPr lang="de-AT" sz="2800" dirty="0" smtClean="0"/>
              <a:t/>
            </a:r>
            <a:br>
              <a:rPr lang="de-AT" sz="2800" dirty="0" smtClean="0"/>
            </a:br>
            <a:endParaRPr lang="de-AT" sz="2800" dirty="0" smtClean="0"/>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27.02.2025</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6655D828-0D19-4301-8EAB-1C1384730D33}" type="slidenum">
              <a:rPr lang="de-DE" altLang="en-US"/>
              <a:pPr>
                <a:defRPr/>
              </a:pPr>
              <a:t>23</a:t>
            </a:fld>
            <a:endParaRPr lang="de-DE" altLang="en-US" dirty="0"/>
          </a:p>
        </p:txBody>
      </p:sp>
      <p:pic>
        <p:nvPicPr>
          <p:cNvPr id="8" name="Picture 2" descr="D:\WORK\PEARSON\000 FOLIEN\4100\JPG\41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19" y="1556792"/>
            <a:ext cx="814993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09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err="1" smtClean="0"/>
              <a:t>Konfidenzintervall</a:t>
            </a:r>
            <a:r>
              <a:rPr lang="de-DE" dirty="0" smtClean="0"/>
              <a:t> für den Mittelwert </a:t>
            </a:r>
            <a:r>
              <a:rPr lang="de-DE" dirty="0" smtClean="0">
                <a:sym typeface="Symbol" pitchFamily="18" charset="2"/>
              </a:rPr>
              <a:t></a:t>
            </a:r>
            <a:r>
              <a:rPr lang="de-DE" dirty="0" smtClean="0"/>
              <a:t> </a:t>
            </a:r>
            <a:endParaRPr lang="en-US" dirty="0" smtClean="0"/>
          </a:p>
        </p:txBody>
      </p:sp>
      <p:sp>
        <p:nvSpPr>
          <p:cNvPr id="38920" name="Rectangle 3"/>
          <p:cNvSpPr>
            <a:spLocks noGrp="1" noChangeArrowheads="1"/>
          </p:cNvSpPr>
          <p:nvPr>
            <p:ph type="body" idx="1"/>
          </p:nvPr>
        </p:nvSpPr>
        <p:spPr>
          <a:xfrm>
            <a:off x="1187450" y="2000250"/>
            <a:ext cx="7510463" cy="4309070"/>
          </a:xfrm>
        </p:spPr>
        <p:txBody>
          <a:bodyPr/>
          <a:lstStyle/>
          <a:p>
            <a:pPr eaLnBrk="1" hangingPunct="1"/>
            <a:r>
              <a:rPr lang="de-DE" sz="2000" dirty="0" smtClean="0"/>
              <a:t>Bei </a:t>
            </a:r>
            <a:r>
              <a:rPr lang="de-DE" sz="2000" b="1" dirty="0" smtClean="0"/>
              <a:t>unbekannter</a:t>
            </a:r>
            <a:r>
              <a:rPr lang="de-DE" sz="2000" dirty="0" smtClean="0"/>
              <a:t> Varianz </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 geschätzt durch s</a:t>
            </a:r>
            <a:r>
              <a:rPr lang="de-DE" sz="2000" baseline="30000" dirty="0" smtClean="0">
                <a:sym typeface="Symbol" pitchFamily="18" charset="2"/>
              </a:rPr>
              <a:t>2</a:t>
            </a:r>
          </a:p>
          <a:p>
            <a:pPr eaLnBrk="1" hangingPunct="1"/>
            <a:r>
              <a:rPr lang="de-DE" sz="2000" dirty="0" smtClean="0"/>
              <a:t>Gegeben: X</a:t>
            </a:r>
            <a:r>
              <a:rPr lang="de-DE" sz="2000" baseline="-25000" dirty="0" smtClean="0"/>
              <a:t>1</a:t>
            </a:r>
            <a:r>
              <a:rPr lang="de-DE" sz="2000" dirty="0" smtClean="0"/>
              <a:t>,...,X</a:t>
            </a:r>
            <a:r>
              <a:rPr lang="de-DE" sz="2000" baseline="-25000" dirty="0" smtClean="0"/>
              <a:t>N</a:t>
            </a:r>
            <a:r>
              <a:rPr lang="de-DE" sz="2000" dirty="0" smtClean="0"/>
              <a:t> unabhängige normalverteilte Zufallsvariable N(</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a:t>
            </a:r>
          </a:p>
          <a:p>
            <a:pPr eaLnBrk="1" hangingPunct="1"/>
            <a:r>
              <a:rPr lang="de-DE" sz="2000" dirty="0" smtClean="0">
                <a:sym typeface="Symbol" pitchFamily="18" charset="2"/>
              </a:rPr>
              <a:t>Obere bzw. untere Grenze des </a:t>
            </a:r>
            <a:r>
              <a:rPr lang="de-DE" sz="2000" dirty="0" err="1" smtClean="0">
                <a:sym typeface="Symbol" pitchFamily="18" charset="2"/>
              </a:rPr>
              <a:t>Konfidenzintervalls</a:t>
            </a:r>
            <a:endParaRPr lang="de-DE" sz="2000" dirty="0" smtClean="0">
              <a:sym typeface="Symbol" pitchFamily="18" charset="2"/>
            </a:endParaRPr>
          </a:p>
          <a:p>
            <a:pPr eaLnBrk="1" hangingPunct="1"/>
            <a:endParaRPr lang="de-AT" sz="2000" dirty="0" smtClean="0">
              <a:sym typeface="Symbol" pitchFamily="18" charset="2"/>
            </a:endParaRPr>
          </a:p>
          <a:p>
            <a:pPr eaLnBrk="1" hangingPunct="1"/>
            <a:endParaRPr lang="de-DE" sz="2000" dirty="0" smtClean="0">
              <a:sym typeface="Symbol" pitchFamily="18" charset="2"/>
            </a:endParaRPr>
          </a:p>
          <a:p>
            <a:pPr eaLnBrk="1" hangingPunct="1"/>
            <a:endParaRPr lang="de-DE" sz="2000" dirty="0" smtClean="0">
              <a:sym typeface="Symbol" pitchFamily="18" charset="2"/>
            </a:endParaRPr>
          </a:p>
          <a:p>
            <a:pPr eaLnBrk="1" hangingPunct="1"/>
            <a:r>
              <a:rPr lang="de-DE" sz="2000" dirty="0" smtClean="0">
                <a:sym typeface="Symbol" pitchFamily="18" charset="2"/>
              </a:rPr>
              <a:t>t</a:t>
            </a:r>
            <a:r>
              <a:rPr lang="de-DE" sz="2000" baseline="-25000" dirty="0" smtClean="0">
                <a:sym typeface="Symbol" pitchFamily="18" charset="2"/>
              </a:rPr>
              <a:t>(N-1),1-/2</a:t>
            </a:r>
            <a:r>
              <a:rPr lang="de-DE" sz="2000" dirty="0" smtClean="0">
                <a:sym typeface="Symbol" pitchFamily="18" charset="2"/>
              </a:rPr>
              <a:t>...t-Verteilung mit N-1 Freiheitsgraden</a:t>
            </a:r>
          </a:p>
          <a:p>
            <a:pPr eaLnBrk="1" hangingPunct="1"/>
            <a:r>
              <a:rPr lang="de-DE" sz="2000" dirty="0" smtClean="0">
                <a:sym typeface="Symbol" pitchFamily="18" charset="2"/>
              </a:rPr>
              <a:t>Allgemein gilt: t</a:t>
            </a:r>
            <a:r>
              <a:rPr lang="de-DE" sz="2000" baseline="-25000" dirty="0" smtClean="0">
                <a:sym typeface="Symbol" pitchFamily="18" charset="2"/>
              </a:rPr>
              <a:t>(N-1),1- </a:t>
            </a:r>
            <a:r>
              <a:rPr lang="de-DE" sz="2000" dirty="0" smtClean="0">
                <a:sym typeface="Symbol" pitchFamily="18" charset="2"/>
              </a:rPr>
              <a:t>&gt;z</a:t>
            </a:r>
            <a:r>
              <a:rPr lang="de-DE" sz="2000" baseline="-25000" dirty="0" smtClean="0">
                <a:sym typeface="Symbol" pitchFamily="18" charset="2"/>
              </a:rPr>
              <a:t>1- </a:t>
            </a:r>
            <a:endParaRPr lang="de-DE" sz="2000" baseline="30000" dirty="0" smtClean="0">
              <a:sym typeface="Symbol" pitchFamily="18" charset="2"/>
            </a:endParaRPr>
          </a:p>
          <a:p>
            <a:pPr eaLnBrk="1" hangingPunct="1"/>
            <a:endParaRPr lang="en-US" sz="2000" dirty="0" smtClean="0">
              <a:sym typeface="Symbol" pitchFamily="18" charset="2"/>
            </a:endParaRPr>
          </a:p>
        </p:txBody>
      </p:sp>
      <p:graphicFrame>
        <p:nvGraphicFramePr>
          <p:cNvPr id="38914" name="Object 4"/>
          <p:cNvGraphicFramePr>
            <a:graphicFrameLocks noChangeAspect="1"/>
          </p:cNvGraphicFramePr>
          <p:nvPr/>
        </p:nvGraphicFramePr>
        <p:xfrm>
          <a:off x="1692275" y="3536950"/>
          <a:ext cx="4953000" cy="684213"/>
        </p:xfrm>
        <a:graphic>
          <a:graphicData uri="http://schemas.openxmlformats.org/presentationml/2006/ole">
            <mc:AlternateContent xmlns:mc="http://schemas.openxmlformats.org/markup-compatibility/2006">
              <mc:Choice xmlns:v="urn:schemas-microsoft-com:vml" Requires="v">
                <p:oleObj spid="_x0000_s536816" name="Equation" r:id="rId4" imgW="1930320" imgH="266400" progId="Equation.3">
                  <p:embed/>
                </p:oleObj>
              </mc:Choice>
              <mc:Fallback>
                <p:oleObj name="Equation" r:id="rId4" imgW="1930320" imgH="26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3536950"/>
                        <a:ext cx="49530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5" name="Object 5"/>
          <p:cNvGraphicFramePr>
            <a:graphicFrameLocks noChangeAspect="1"/>
          </p:cNvGraphicFramePr>
          <p:nvPr/>
        </p:nvGraphicFramePr>
        <p:xfrm>
          <a:off x="5076825" y="5084763"/>
          <a:ext cx="2905125" cy="1055687"/>
        </p:xfrm>
        <a:graphic>
          <a:graphicData uri="http://schemas.openxmlformats.org/presentationml/2006/ole">
            <mc:AlternateContent xmlns:mc="http://schemas.openxmlformats.org/markup-compatibility/2006">
              <mc:Choice xmlns:v="urn:schemas-microsoft-com:vml" Requires="v">
                <p:oleObj spid="_x0000_s536817" name="Formel" r:id="rId6" imgW="1955520" imgH="711000" progId="Equation.3">
                  <p:embed/>
                </p:oleObj>
              </mc:Choice>
              <mc:Fallback>
                <p:oleObj name="Formel" r:id="rId6" imgW="1955520" imgH="7110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084763"/>
                        <a:ext cx="2905125" cy="1055687"/>
                      </a:xfrm>
                      <a:prstGeom prst="rect">
                        <a:avLst/>
                      </a:prstGeom>
                      <a:solidFill>
                        <a:srgbClr val="E5F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27.02.2025</a:t>
            </a:fld>
            <a:endParaRPr lang="de-DE" altLang="en-US" dirty="0"/>
          </a:p>
        </p:txBody>
      </p:sp>
      <p:sp>
        <p:nvSpPr>
          <p:cNvPr id="10"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24</a:t>
            </a:fld>
            <a:endParaRPr lang="de-DE"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457200" y="274638"/>
            <a:ext cx="6707088" cy="1143000"/>
          </a:xfrm>
        </p:spPr>
        <p:txBody>
          <a:bodyPr/>
          <a:lstStyle/>
          <a:p>
            <a:pPr eaLnBrk="1" hangingPunct="1"/>
            <a:r>
              <a:rPr lang="de-DE" dirty="0" err="1" smtClean="0"/>
              <a:t>Konfidenzintervall</a:t>
            </a:r>
            <a:r>
              <a:rPr lang="de-DE" dirty="0" smtClean="0"/>
              <a:t> für einen Anteil </a:t>
            </a:r>
            <a:r>
              <a:rPr lang="de-DE" dirty="0" smtClean="0">
                <a:sym typeface="Symbol" pitchFamily="18" charset="2"/>
              </a:rPr>
              <a:t></a:t>
            </a:r>
            <a:endParaRPr lang="en-US" dirty="0" smtClean="0"/>
          </a:p>
        </p:txBody>
      </p:sp>
      <p:sp>
        <p:nvSpPr>
          <p:cNvPr id="40967" name="Rectangle 3"/>
          <p:cNvSpPr>
            <a:spLocks noGrp="1" noChangeArrowheads="1"/>
          </p:cNvSpPr>
          <p:nvPr>
            <p:ph type="body" idx="1"/>
          </p:nvPr>
        </p:nvSpPr>
        <p:spPr/>
        <p:txBody>
          <a:bodyPr/>
          <a:lstStyle/>
          <a:p>
            <a:pPr eaLnBrk="1" hangingPunct="1"/>
            <a:r>
              <a:rPr lang="de-DE" sz="2400" dirty="0" smtClean="0"/>
              <a:t>Wahrscheinlichkeit </a:t>
            </a:r>
            <a:r>
              <a:rPr lang="de-DE" sz="2400" dirty="0" smtClean="0">
                <a:sym typeface="Symbol" pitchFamily="18" charset="2"/>
              </a:rPr>
              <a:t> wird durch p aus einer Stichprobe vom Umfang N geschätzt</a:t>
            </a:r>
          </a:p>
          <a:p>
            <a:pPr lvl="1" eaLnBrk="1" hangingPunct="1"/>
            <a:r>
              <a:rPr lang="de-DE" sz="1800" dirty="0" smtClean="0">
                <a:sym typeface="Symbol" pitchFamily="18" charset="2"/>
              </a:rPr>
              <a:t>Das </a:t>
            </a:r>
            <a:r>
              <a:rPr lang="de-DE" sz="1800" dirty="0" err="1" smtClean="0">
                <a:sym typeface="Symbol" pitchFamily="18" charset="2"/>
              </a:rPr>
              <a:t>Konfidenzintervall</a:t>
            </a:r>
            <a:r>
              <a:rPr lang="de-DE" sz="1800" dirty="0" smtClean="0">
                <a:sym typeface="Symbol" pitchFamily="18" charset="2"/>
              </a:rPr>
              <a:t> ist asymmetrisch</a:t>
            </a:r>
          </a:p>
          <a:p>
            <a:pPr eaLnBrk="1" hangingPunct="1"/>
            <a:r>
              <a:rPr lang="de-DE" sz="2400" dirty="0" smtClean="0">
                <a:sym typeface="Symbol" pitchFamily="18" charset="2"/>
              </a:rPr>
              <a:t>Approximation durch Normalverteilung</a:t>
            </a:r>
          </a:p>
          <a:p>
            <a:pPr lvl="1" eaLnBrk="1" hangingPunct="1"/>
            <a:r>
              <a:rPr lang="de-DE" sz="1800" dirty="0" smtClean="0">
                <a:sym typeface="Symbol" pitchFamily="18" charset="2"/>
              </a:rPr>
              <a:t>Wenn N&gt;30</a:t>
            </a:r>
          </a:p>
          <a:p>
            <a:pPr lvl="1" eaLnBrk="1" hangingPunct="1"/>
            <a:endParaRPr lang="de-DE" sz="1800" dirty="0" smtClean="0">
              <a:sym typeface="Symbol" pitchFamily="18" charset="2"/>
            </a:endParaRPr>
          </a:p>
          <a:p>
            <a:pPr eaLnBrk="1" hangingPunct="1"/>
            <a:endParaRPr lang="de-DE" sz="2200" dirty="0" smtClean="0">
              <a:sym typeface="Symbol" pitchFamily="18" charset="2"/>
            </a:endParaRPr>
          </a:p>
          <a:p>
            <a:pPr eaLnBrk="1" hangingPunct="1"/>
            <a:endParaRPr lang="de-DE" sz="2200" dirty="0" smtClean="0">
              <a:sym typeface="Symbol" pitchFamily="18" charset="2"/>
            </a:endParaRPr>
          </a:p>
          <a:p>
            <a:pPr eaLnBrk="1" hangingPunct="1"/>
            <a:r>
              <a:rPr lang="de-DE" sz="2400" dirty="0" smtClean="0">
                <a:sym typeface="Symbol" pitchFamily="18" charset="2"/>
              </a:rPr>
              <a:t>Approximation nach Wald</a:t>
            </a:r>
          </a:p>
          <a:p>
            <a:pPr eaLnBrk="1" hangingPunct="1"/>
            <a:r>
              <a:rPr lang="de-DE" sz="2400" dirty="0" smtClean="0">
                <a:sym typeface="Symbol" pitchFamily="18" charset="2"/>
              </a:rPr>
              <a:t>Approximation nach Pearson-</a:t>
            </a:r>
            <a:r>
              <a:rPr lang="de-DE" sz="2400" dirty="0" err="1" smtClean="0">
                <a:sym typeface="Symbol" pitchFamily="18" charset="2"/>
              </a:rPr>
              <a:t>Clopper</a:t>
            </a:r>
            <a:endParaRPr lang="en-US" sz="2400" dirty="0" smtClean="0">
              <a:sym typeface="Symbol" pitchFamily="18" charset="2"/>
            </a:endParaRPr>
          </a:p>
        </p:txBody>
      </p:sp>
      <p:graphicFrame>
        <p:nvGraphicFramePr>
          <p:cNvPr id="40962" name="Object 4"/>
          <p:cNvGraphicFramePr>
            <a:graphicFrameLocks noChangeAspect="1"/>
          </p:cNvGraphicFramePr>
          <p:nvPr/>
        </p:nvGraphicFramePr>
        <p:xfrm>
          <a:off x="1835696" y="3645024"/>
          <a:ext cx="4495800" cy="873125"/>
        </p:xfrm>
        <a:graphic>
          <a:graphicData uri="http://schemas.openxmlformats.org/presentationml/2006/ole">
            <mc:AlternateContent xmlns:mc="http://schemas.openxmlformats.org/markup-compatibility/2006">
              <mc:Choice xmlns:v="urn:schemas-microsoft-com:vml" Requires="v">
                <p:oleObj spid="_x0000_s537721" name="Equation" r:id="rId4" imgW="2616120" imgH="507960" progId="Equation.3">
                  <p:embed/>
                </p:oleObj>
              </mc:Choice>
              <mc:Fallback>
                <p:oleObj name="Equation" r:id="rId4" imgW="2616120" imgH="50796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645024"/>
                        <a:ext cx="44958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27.02.2025</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25</a:t>
            </a:fld>
            <a:endParaRPr lang="de-DE"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Inferenzstatistik I: 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smtClean="0"/>
              <a:t>Beispiel: </a:t>
            </a: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Events)</a:t>
            </a:r>
          </a:p>
          <a:p>
            <a:endParaRPr lang="de-AT" dirty="0" smtClean="0"/>
          </a:p>
          <a:p>
            <a:r>
              <a:rPr lang="de-AT" dirty="0" smtClean="0"/>
              <a:t>Keine AE in n=10 Patienten</a:t>
            </a:r>
            <a:br>
              <a:rPr lang="de-AT" dirty="0" smtClean="0"/>
            </a:br>
            <a:r>
              <a:rPr lang="de-AT" dirty="0" smtClean="0"/>
              <a:t>95% KI (0-30%)</a:t>
            </a:r>
          </a:p>
          <a:p>
            <a:r>
              <a:rPr lang="de-AT" dirty="0" smtClean="0"/>
              <a:t>Keine AE in n=100 Patienten</a:t>
            </a:r>
            <a:r>
              <a:rPr lang="de-AT" sz="2800" dirty="0" smtClean="0"/>
              <a:t/>
            </a:r>
            <a:br>
              <a:rPr lang="de-AT" sz="2800" dirty="0" smtClean="0"/>
            </a:br>
            <a:r>
              <a:rPr lang="de-AT" dirty="0" smtClean="0"/>
              <a:t> 95% KI (0-3%)</a:t>
            </a:r>
          </a:p>
          <a:p>
            <a:r>
              <a:rPr lang="de-AT" dirty="0" smtClean="0"/>
              <a:t>Keine AE in n=1000 Patienten</a:t>
            </a:r>
            <a:br>
              <a:rPr lang="de-AT" dirty="0" smtClean="0"/>
            </a:br>
            <a:r>
              <a:rPr lang="de-AT" dirty="0" smtClean="0"/>
              <a:t> 95% KI (0-0,3%)  </a:t>
            </a:r>
            <a:endParaRPr lang="en-US" dirty="0"/>
          </a:p>
        </p:txBody>
      </p:sp>
      <p:sp>
        <p:nvSpPr>
          <p:cNvPr id="4" name="Datumsplatzhalter 3"/>
          <p:cNvSpPr>
            <a:spLocks noGrp="1"/>
          </p:cNvSpPr>
          <p:nvPr>
            <p:ph type="dt" sz="half" idx="10"/>
          </p:nvPr>
        </p:nvSpPr>
        <p:spPr/>
        <p:txBody>
          <a:bodyPr/>
          <a:lstStyle/>
          <a:p>
            <a:fld id="{A833192F-082F-493A-AABD-D0869F49B4B1}" type="datetime1">
              <a:rPr lang="de-AT" smtClean="0"/>
              <a:pPr/>
              <a:t>27.02.2025</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26</a:t>
            </a:fld>
            <a:endParaRPr lang="de-DE"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Klinische Relevanz versus statistische Signifikanz</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pic>
        <p:nvPicPr>
          <p:cNvPr id="212994" name="Picture 2"/>
          <p:cNvPicPr>
            <a:picLocks noChangeAspect="1" noChangeArrowheads="1"/>
          </p:cNvPicPr>
          <p:nvPr/>
        </p:nvPicPr>
        <p:blipFill>
          <a:blip r:embed="rId2" cstate="print"/>
          <a:srcRect/>
          <a:stretch>
            <a:fillRect/>
          </a:stretch>
        </p:blipFill>
        <p:spPr bwMode="auto">
          <a:xfrm>
            <a:off x="2339752" y="1628800"/>
            <a:ext cx="4392488" cy="50424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457200" y="274638"/>
            <a:ext cx="7210425" cy="922114"/>
          </a:xfrm>
        </p:spPr>
        <p:txBody>
          <a:bodyPr>
            <a:normAutofit fontScale="90000"/>
          </a:bodyPr>
          <a:lstStyle/>
          <a:p>
            <a:pPr algn="l"/>
            <a:r>
              <a:rPr lang="de-DE" sz="3200" dirty="0" smtClean="0">
                <a:solidFill>
                  <a:srgbClr val="4F81BD"/>
                </a:solidFill>
              </a:rPr>
              <a:t/>
            </a:r>
            <a:br>
              <a:rPr lang="de-DE" sz="32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0243" name="Rectangle 3"/>
          <p:cNvSpPr>
            <a:spLocks noGrp="1"/>
          </p:cNvSpPr>
          <p:nvPr>
            <p:ph type="body" idx="4294967295"/>
          </p:nvPr>
        </p:nvSpPr>
        <p:spPr/>
        <p:txBody>
          <a:bodyPr/>
          <a:lstStyle/>
          <a:p>
            <a:pPr>
              <a:lnSpc>
                <a:spcPct val="80000"/>
              </a:lnSpc>
            </a:pPr>
            <a:r>
              <a:rPr lang="de-DE" sz="2400" dirty="0" smtClean="0"/>
              <a:t>Eine vorgegebene Annahme (</a:t>
            </a:r>
            <a:r>
              <a:rPr lang="de-DE" sz="2400" b="1" dirty="0" smtClean="0"/>
              <a:t>Nullhypothese H0</a:t>
            </a:r>
            <a:r>
              <a:rPr lang="de-DE" sz="2400" dirty="0" smtClean="0"/>
              <a:t> ) wird anhand von Daten überprüft. Wenn die Daten "stark" von dem abweichen, was man unter der Nullhypothese erwartet, lässt man die Nullhypothese fallen. </a:t>
            </a:r>
          </a:p>
          <a:p>
            <a:pPr>
              <a:lnSpc>
                <a:spcPct val="80000"/>
              </a:lnSpc>
            </a:pPr>
            <a:r>
              <a:rPr lang="de-DE" sz="2400" dirty="0" smtClean="0"/>
              <a:t>Im statistischen Test wird dieses Vorgehen formalisiert. </a:t>
            </a:r>
          </a:p>
          <a:p>
            <a:pPr>
              <a:lnSpc>
                <a:spcPct val="80000"/>
              </a:lnSpc>
            </a:pPr>
            <a:r>
              <a:rPr lang="de-DE" sz="2400" dirty="0" smtClean="0"/>
              <a:t>Nachdem die </a:t>
            </a:r>
            <a:r>
              <a:rPr lang="de-DE" sz="2400" b="1" dirty="0" smtClean="0"/>
              <a:t>Nullhypothese H0</a:t>
            </a:r>
            <a:r>
              <a:rPr lang="de-DE" sz="2400" dirty="0" smtClean="0"/>
              <a:t> und die </a:t>
            </a:r>
            <a:r>
              <a:rPr lang="de-DE" sz="2400" b="1" dirty="0" smtClean="0"/>
              <a:t>Alternativhypothese H1</a:t>
            </a:r>
            <a:r>
              <a:rPr lang="de-DE" sz="2400" dirty="0" smtClean="0"/>
              <a:t> so formuliert sind, dass sie sich gegenseitig ausschließen und keine dritte Möglichkeit zulassen, ergibt sich ein einfaches Entscheidungsschema mit 4 Möglichkeiten</a:t>
            </a:r>
          </a:p>
          <a:p>
            <a:pPr>
              <a:lnSpc>
                <a:spcPct val="80000"/>
              </a:lnSpc>
            </a:pPr>
            <a:r>
              <a:rPr lang="de-DE" sz="2400" dirty="0" smtClean="0"/>
              <a:t>Der </a:t>
            </a:r>
            <a:r>
              <a:rPr lang="de-DE" sz="2400" b="1" dirty="0" smtClean="0">
                <a:hlinkClick r:id="rId3"/>
              </a:rPr>
              <a:t>Fehler 1. Art</a:t>
            </a:r>
            <a:r>
              <a:rPr lang="de-DE" sz="2400" dirty="0" smtClean="0"/>
              <a:t> ist der Fehler, die Nullhypothese zu </a:t>
            </a:r>
            <a:r>
              <a:rPr lang="de-DE" sz="2400" b="1" dirty="0" smtClean="0"/>
              <a:t>verwerfen</a:t>
            </a:r>
            <a:r>
              <a:rPr lang="de-DE" sz="2400" dirty="0" smtClean="0"/>
              <a:t>, obwohl sie </a:t>
            </a:r>
            <a:r>
              <a:rPr lang="de-DE" sz="2400" b="1" dirty="0" smtClean="0"/>
              <a:t>richtig</a:t>
            </a:r>
            <a:r>
              <a:rPr lang="de-DE" sz="2400" dirty="0" smtClean="0"/>
              <a:t> ist. </a:t>
            </a:r>
          </a:p>
          <a:p>
            <a:pPr>
              <a:lnSpc>
                <a:spcPct val="80000"/>
              </a:lnSpc>
            </a:pPr>
            <a:r>
              <a:rPr lang="de-DE" sz="2400" dirty="0" smtClean="0"/>
              <a:t>Der </a:t>
            </a:r>
            <a:r>
              <a:rPr lang="de-DE" sz="2400" b="1" dirty="0" smtClean="0">
                <a:hlinkClick r:id="rId3"/>
              </a:rPr>
              <a:t>Fehler 2. Art</a:t>
            </a:r>
            <a:r>
              <a:rPr lang="de-DE" sz="2400" dirty="0" smtClean="0"/>
              <a:t> ist der Fehler, die Nullhypothese zu </a:t>
            </a:r>
            <a:r>
              <a:rPr lang="de-DE" sz="2400" b="1" dirty="0" smtClean="0"/>
              <a:t>behalten</a:t>
            </a:r>
            <a:r>
              <a:rPr lang="de-DE" sz="2400" dirty="0" smtClean="0"/>
              <a:t>, obwohl sie </a:t>
            </a:r>
            <a:r>
              <a:rPr lang="de-DE" sz="2400" b="1" dirty="0" smtClean="0"/>
              <a:t>falsch</a:t>
            </a:r>
            <a:r>
              <a:rPr lang="de-DE" sz="2400" dirty="0" smtClean="0"/>
              <a:t> ist.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27.02.2025</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28</a:t>
            </a:fld>
            <a:endParaRPr lang="de-DE"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600200"/>
            <a:ext cx="8229600" cy="4492625"/>
          </a:xfrm>
        </p:spPr>
        <p:txBody>
          <a:bodyPr>
            <a:normAutofit lnSpcReduction="10000"/>
          </a:bodyPr>
          <a:lstStyle/>
          <a:p>
            <a:pPr>
              <a:lnSpc>
                <a:spcPct val="80000"/>
              </a:lnSpc>
            </a:pPr>
            <a:r>
              <a:rPr lang="de-DE" sz="2400" dirty="0" smtClean="0"/>
              <a:t>Ergebnis eines </a:t>
            </a:r>
            <a:r>
              <a:rPr lang="de-DE" sz="2400" dirty="0" err="1" smtClean="0"/>
              <a:t>Signifikanztests</a:t>
            </a:r>
            <a:r>
              <a:rPr lang="de-DE" sz="2400" dirty="0" smtClean="0"/>
              <a:t> ist die </a:t>
            </a:r>
            <a:r>
              <a:rPr lang="de-DE" sz="2400" b="1" dirty="0" smtClean="0"/>
              <a:t>Teststatistik</a:t>
            </a:r>
            <a:r>
              <a:rPr lang="de-DE" sz="2400" dirty="0" smtClean="0"/>
              <a:t>. </a:t>
            </a:r>
          </a:p>
          <a:p>
            <a:pPr>
              <a:lnSpc>
                <a:spcPct val="80000"/>
              </a:lnSpc>
            </a:pPr>
            <a:r>
              <a:rPr lang="de-DE" sz="2400" dirty="0" smtClean="0"/>
              <a:t>Der Wertebereich der Teststatistik wird in zwei Teilmengen zerlegt, den </a:t>
            </a:r>
            <a:r>
              <a:rPr lang="de-DE" sz="2400" b="1" dirty="0" smtClean="0"/>
              <a:t>Verwerfungsbereich</a:t>
            </a:r>
            <a:r>
              <a:rPr lang="de-DE" sz="2400" dirty="0" smtClean="0"/>
              <a:t> und den </a:t>
            </a:r>
            <a:r>
              <a:rPr lang="de-DE" sz="2400" b="1" dirty="0" smtClean="0"/>
              <a:t>Annahmebereich</a:t>
            </a:r>
            <a:r>
              <a:rPr lang="de-DE" sz="2400" dirty="0" smtClean="0"/>
              <a:t>. Wenn die Prüfgröße in den Verwerfungsbereich fällt, wird die Nullhypothese verworfen, ansonsten wird sie behalten. </a:t>
            </a:r>
          </a:p>
          <a:p>
            <a:pPr>
              <a:lnSpc>
                <a:spcPct val="80000"/>
              </a:lnSpc>
            </a:pPr>
            <a:r>
              <a:rPr lang="de-DE" sz="2400" dirty="0" smtClean="0"/>
              <a:t>Man wählt den Verwerfungsbereich so, dass unter H0 seine Wahrscheinlichkeit unter einen vorgegebenen Wert </a:t>
            </a:r>
            <a:r>
              <a:rPr lang="de-DE" sz="2400" b="1" i="1" dirty="0" smtClean="0"/>
              <a:t>α</a:t>
            </a:r>
            <a:r>
              <a:rPr lang="de-DE" sz="2400" dirty="0" smtClean="0"/>
              <a:t> fällt. </a:t>
            </a:r>
            <a:r>
              <a:rPr lang="de-DE" sz="2400" b="1" i="1" dirty="0" smtClean="0"/>
              <a:t>α</a:t>
            </a:r>
            <a:r>
              <a:rPr lang="de-DE" sz="2400" dirty="0" smtClean="0"/>
              <a:t>, das sogenannte </a:t>
            </a:r>
            <a:r>
              <a:rPr lang="de-DE" sz="2400" b="1" dirty="0" err="1" smtClean="0">
                <a:hlinkClick r:id="rId3"/>
              </a:rPr>
              <a:t>Signifikanzniveau</a:t>
            </a:r>
            <a:r>
              <a:rPr lang="de-DE" sz="2400" dirty="0" smtClean="0"/>
              <a:t> des Tests, ist damit die </a:t>
            </a:r>
            <a:r>
              <a:rPr lang="de-DE" sz="2400" b="1" dirty="0" smtClean="0"/>
              <a:t>Obergrenze</a:t>
            </a:r>
            <a:r>
              <a:rPr lang="de-DE" sz="2400" dirty="0" smtClean="0"/>
              <a:t> für die Wahrscheinlichkeit, den </a:t>
            </a:r>
            <a:r>
              <a:rPr lang="de-DE" sz="2400" b="1" dirty="0" smtClean="0"/>
              <a:t>Fehler 1. Art</a:t>
            </a:r>
            <a:r>
              <a:rPr lang="de-DE" sz="2400" dirty="0" smtClean="0"/>
              <a:t> zu begehen. α wird vom Versuchsleiter vorgegeben. </a:t>
            </a:r>
            <a:r>
              <a:rPr lang="de-DE" sz="2400" b="1" dirty="0" smtClean="0"/>
              <a:t>Übliche</a:t>
            </a:r>
            <a:r>
              <a:rPr lang="de-DE" sz="2400" dirty="0" smtClean="0"/>
              <a:t> Werte für </a:t>
            </a:r>
            <a:r>
              <a:rPr lang="de-DE" sz="2400" b="1" i="1" dirty="0" smtClean="0"/>
              <a:t>α</a:t>
            </a:r>
            <a:r>
              <a:rPr lang="de-DE" sz="2400" dirty="0" smtClean="0"/>
              <a:t> sind </a:t>
            </a:r>
            <a:r>
              <a:rPr lang="de-DE" sz="2400" b="1" dirty="0" smtClean="0"/>
              <a:t>0.05, 0.01 und 0.001</a:t>
            </a:r>
            <a:r>
              <a:rPr lang="de-DE" sz="2400" dirty="0" smtClean="0"/>
              <a:t>. </a:t>
            </a:r>
          </a:p>
          <a:p>
            <a:pPr>
              <a:lnSpc>
                <a:spcPct val="80000"/>
              </a:lnSpc>
            </a:pPr>
            <a:r>
              <a:rPr lang="de-DE" sz="2400" dirty="0" smtClean="0"/>
              <a:t>Welches α man wählt, hängt von den Konsequenzen ab, die der Fehler 1. Art hat. Der naheliegende Wunsch, </a:t>
            </a:r>
            <a:r>
              <a:rPr lang="de-DE" sz="2400" i="1" dirty="0" smtClean="0"/>
              <a:t>α</a:t>
            </a:r>
            <a:r>
              <a:rPr lang="de-DE" sz="2400" dirty="0" smtClean="0"/>
              <a:t> = 0 zu wählen, scheitert daran, dass dann </a:t>
            </a:r>
            <a:r>
              <a:rPr lang="de-DE" sz="2400" b="1" i="1" dirty="0" smtClean="0"/>
              <a:t>ß</a:t>
            </a:r>
            <a:r>
              <a:rPr lang="de-DE" sz="2400" dirty="0" smtClean="0"/>
              <a:t>, die Wahrscheinlichkeit für den </a:t>
            </a:r>
            <a:r>
              <a:rPr lang="de-DE" sz="2400" b="1" dirty="0" smtClean="0"/>
              <a:t>Fehler 2. Art</a:t>
            </a:r>
            <a:r>
              <a:rPr lang="de-DE" sz="2400" dirty="0" smtClean="0"/>
              <a:t>, groß wird.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27.02.2025</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29</a:t>
            </a:fld>
            <a:endParaRPr lang="de-DE"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dirty="0"/>
              <a:t>Methodik der Fallstudie</a:t>
            </a:r>
          </a:p>
        </p:txBody>
      </p:sp>
      <p:sp>
        <p:nvSpPr>
          <p:cNvPr id="31747" name="Rectangle 3"/>
          <p:cNvSpPr>
            <a:spLocks noGrp="1" noChangeArrowheads="1"/>
          </p:cNvSpPr>
          <p:nvPr>
            <p:ph idx="1"/>
          </p:nvPr>
        </p:nvSpPr>
        <p:spPr>
          <a:xfrm>
            <a:off x="457200" y="1600200"/>
            <a:ext cx="8229600" cy="2981325"/>
          </a:xfrm>
        </p:spPr>
        <p:txBody>
          <a:bodyPr/>
          <a:lstStyle/>
          <a:p>
            <a:r>
              <a:rPr lang="de-DE" sz="2000"/>
              <a:t>Alle Originalarbeiten publiziert im ersten Halbjahr 2004: </a:t>
            </a:r>
          </a:p>
          <a:p>
            <a:pPr marL="2336800" lvl="1" indent="-279400"/>
            <a:r>
              <a:rPr lang="de-DE" sz="2000"/>
              <a:t>Vol. 350 No. 1–26 of NEJM</a:t>
            </a:r>
          </a:p>
          <a:p>
            <a:pPr marL="2336800" lvl="1" indent="-279400"/>
            <a:r>
              <a:rPr lang="de-DE" sz="2000"/>
              <a:t>Vol. 10 No. 1–6 of NatMed</a:t>
            </a:r>
          </a:p>
          <a:p>
            <a:pPr>
              <a:buFont typeface="Arial" charset="0"/>
              <a:buNone/>
            </a:pPr>
            <a:r>
              <a:rPr lang="de-DE" sz="2000"/>
              <a:t>	wurde für die bibliometrische Analyse ausgewählt</a:t>
            </a:r>
          </a:p>
          <a:p>
            <a:pPr>
              <a:buSzTx/>
            </a:pPr>
            <a:r>
              <a:rPr lang="de-DE" sz="2000"/>
              <a:t>Editorials, Letters, Case Reports wurden nicht analysiert</a:t>
            </a:r>
          </a:p>
          <a:p>
            <a:pPr>
              <a:buSzTx/>
            </a:pPr>
            <a:r>
              <a:rPr lang="de-DE" sz="2000"/>
              <a:t>Zusätzlich wurden die Wiener klinische und die Wiener medizinische Wochenschrift untersucht:</a:t>
            </a:r>
          </a:p>
        </p:txBody>
      </p:sp>
      <p:sp>
        <p:nvSpPr>
          <p:cNvPr id="6" name="Datumsplatzhalter 3"/>
          <p:cNvSpPr>
            <a:spLocks noGrp="1"/>
          </p:cNvSpPr>
          <p:nvPr>
            <p:ph type="dt" sz="half" idx="10"/>
          </p:nvPr>
        </p:nvSpPr>
        <p:spPr/>
        <p:txBody>
          <a:bodyPr/>
          <a:lstStyle/>
          <a:p>
            <a:fld id="{66D0BEED-165C-417A-A389-69AED1FE3EA5}" type="datetime1">
              <a:rPr lang="de-AT" smtClean="0"/>
              <a:pPr/>
              <a:t>27.02.2025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97ED0702-5A74-4EBB-8044-4F000D76B40D}" type="slidenum">
              <a:rPr lang="de-DE" altLang="en-US"/>
              <a:pPr/>
              <a:t>3</a:t>
            </a:fld>
            <a:endParaRPr lang="de-DE" altLang="en-US"/>
          </a:p>
        </p:txBody>
      </p:sp>
      <p:pic>
        <p:nvPicPr>
          <p:cNvPr id="31749" name="Picture 5"/>
          <p:cNvPicPr>
            <a:picLocks noChangeAspect="1" noChangeArrowheads="1"/>
          </p:cNvPicPr>
          <p:nvPr/>
        </p:nvPicPr>
        <p:blipFill>
          <a:blip r:embed="rId3" cstate="print"/>
          <a:srcRect/>
          <a:stretch>
            <a:fillRect/>
          </a:stretch>
        </p:blipFill>
        <p:spPr bwMode="auto">
          <a:xfrm>
            <a:off x="395288" y="4652963"/>
            <a:ext cx="4319587" cy="1276350"/>
          </a:xfrm>
          <a:prstGeom prst="rect">
            <a:avLst/>
          </a:prstGeom>
          <a:noFill/>
          <a:ln w="9525">
            <a:noFill/>
            <a:miter lim="800000"/>
            <a:headEnd/>
            <a:tailEnd/>
          </a:ln>
          <a:effectLst/>
        </p:spPr>
      </p:pic>
      <p:pic>
        <p:nvPicPr>
          <p:cNvPr id="31750" name="Picture 6"/>
          <p:cNvPicPr>
            <a:picLocks noChangeAspect="1" noChangeArrowheads="1"/>
          </p:cNvPicPr>
          <p:nvPr/>
        </p:nvPicPr>
        <p:blipFill>
          <a:blip r:embed="rId4" cstate="print"/>
          <a:srcRect/>
          <a:stretch>
            <a:fillRect/>
          </a:stretch>
        </p:blipFill>
        <p:spPr bwMode="auto">
          <a:xfrm>
            <a:off x="5148263" y="5146675"/>
            <a:ext cx="3233737" cy="858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2"/>
          <p:cNvSpPr>
            <a:spLocks noGrp="1" noChangeArrowheads="1"/>
          </p:cNvSpPr>
          <p:nvPr>
            <p:ph type="title"/>
          </p:nvPr>
        </p:nvSpPr>
        <p:spPr/>
        <p:txBody>
          <a:bodyPr>
            <a:normAutofit/>
          </a:bodyPr>
          <a:lstStyle/>
          <a:p>
            <a:pPr eaLnBrk="1" hangingPunct="1"/>
            <a:r>
              <a:rPr lang="de-AT" dirty="0" smtClean="0"/>
              <a:t>Vorgehen bei der </a:t>
            </a:r>
            <a:r>
              <a:rPr lang="de-AT" dirty="0" err="1" smtClean="0"/>
              <a:t>Hypothesenüberprüfung</a:t>
            </a:r>
            <a:endParaRPr lang="de-DE" dirty="0" smtClean="0"/>
          </a:p>
        </p:txBody>
      </p:sp>
      <p:sp>
        <p:nvSpPr>
          <p:cNvPr id="221189" name="Rectangle 3"/>
          <p:cNvSpPr>
            <a:spLocks noGrp="1" noChangeArrowheads="1"/>
          </p:cNvSpPr>
          <p:nvPr>
            <p:ph type="body" idx="1"/>
          </p:nvPr>
        </p:nvSpPr>
        <p:spPr>
          <a:xfrm>
            <a:off x="467544" y="1844824"/>
            <a:ext cx="7772400" cy="3760788"/>
          </a:xfrm>
        </p:spPr>
        <p:txBody>
          <a:bodyPr>
            <a:normAutofit lnSpcReduction="10000"/>
          </a:bodyPr>
          <a:lstStyle/>
          <a:p>
            <a:pPr eaLnBrk="1" hangingPunct="1">
              <a:lnSpc>
                <a:spcPct val="90000"/>
              </a:lnSpc>
            </a:pPr>
            <a:r>
              <a:rPr lang="de-AT" sz="2400" dirty="0" smtClean="0"/>
              <a:t>Formulierung der Hypothese, Auswahl des Tests</a:t>
            </a:r>
          </a:p>
          <a:p>
            <a:pPr eaLnBrk="1" hangingPunct="1">
              <a:lnSpc>
                <a:spcPct val="90000"/>
              </a:lnSpc>
            </a:pPr>
            <a:r>
              <a:rPr lang="de-AT" dirty="0" smtClean="0"/>
              <a:t>Datenerhebung</a:t>
            </a:r>
            <a:endParaRPr lang="de-AT" sz="2400" dirty="0" smtClean="0"/>
          </a:p>
          <a:p>
            <a:pPr eaLnBrk="1" hangingPunct="1">
              <a:lnSpc>
                <a:spcPct val="90000"/>
              </a:lnSpc>
            </a:pPr>
            <a:r>
              <a:rPr lang="de-AT" sz="2400" dirty="0" smtClean="0"/>
              <a:t>Analyse der Daten mit Methoden der beschreibenden Statistik (Häufigkeiten, Mittelwert, ….)</a:t>
            </a:r>
          </a:p>
          <a:p>
            <a:pPr eaLnBrk="1" hangingPunct="1">
              <a:lnSpc>
                <a:spcPct val="90000"/>
              </a:lnSpc>
            </a:pPr>
            <a:r>
              <a:rPr lang="de-AT" sz="2400" dirty="0" smtClean="0"/>
              <a:t>Überprüfung der Daten auf Ihre Verteilung</a:t>
            </a:r>
          </a:p>
          <a:p>
            <a:pPr lvl="1" eaLnBrk="1" hangingPunct="1">
              <a:lnSpc>
                <a:spcPct val="90000"/>
              </a:lnSpc>
            </a:pPr>
            <a:r>
              <a:rPr lang="de-AT" sz="2000" dirty="0" smtClean="0"/>
              <a:t>Grafische Darstellung mittels Boxplot und Histogramm</a:t>
            </a:r>
          </a:p>
          <a:p>
            <a:pPr lvl="1" eaLnBrk="1" hangingPunct="1">
              <a:lnSpc>
                <a:spcPct val="90000"/>
              </a:lnSpc>
            </a:pPr>
            <a:r>
              <a:rPr lang="de-AT" sz="2000" dirty="0" smtClean="0"/>
              <a:t>Statistische Überprüfung mit dem </a:t>
            </a:r>
            <a:r>
              <a:rPr lang="de-AT" sz="2000" dirty="0" err="1" smtClean="0"/>
              <a:t>Kolmogorov-Smirnov</a:t>
            </a:r>
            <a:r>
              <a:rPr lang="de-AT" sz="2000" dirty="0" smtClean="0"/>
              <a:t> Test</a:t>
            </a:r>
          </a:p>
          <a:p>
            <a:pPr eaLnBrk="1" hangingPunct="1">
              <a:lnSpc>
                <a:spcPct val="90000"/>
              </a:lnSpc>
            </a:pPr>
            <a:r>
              <a:rPr lang="de-AT" sz="2400" dirty="0" smtClean="0"/>
              <a:t>Adaptierung der Testauswahl</a:t>
            </a:r>
          </a:p>
          <a:p>
            <a:pPr eaLnBrk="1" hangingPunct="1">
              <a:lnSpc>
                <a:spcPct val="90000"/>
              </a:lnSpc>
            </a:pPr>
            <a:r>
              <a:rPr lang="de-AT" sz="2400" dirty="0" smtClean="0"/>
              <a:t>Durchführung des Tests</a:t>
            </a:r>
          </a:p>
          <a:p>
            <a:pPr eaLnBrk="1" hangingPunct="1">
              <a:lnSpc>
                <a:spcPct val="90000"/>
              </a:lnSpc>
            </a:pPr>
            <a:r>
              <a:rPr lang="de-AT" sz="2400" dirty="0" smtClean="0"/>
              <a:t>Interpretation des Ergebnisses</a:t>
            </a:r>
            <a:endParaRPr lang="de-DE" sz="2400" dirty="0" smtClean="0"/>
          </a:p>
        </p:txBody>
      </p:sp>
      <p:sp>
        <p:nvSpPr>
          <p:cNvPr id="7"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27.02.2025</a:t>
            </a:fld>
            <a:endParaRPr lang="de-DE" altLang="en-US" dirty="0"/>
          </a:p>
        </p:txBody>
      </p:sp>
      <p:sp>
        <p:nvSpPr>
          <p:cNvPr id="8"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30</a:t>
            </a:fld>
            <a:endParaRPr lang="de-DE" alt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de-AT" smtClean="0"/>
              <a:t>Die statistischen Hypothesen</a:t>
            </a:r>
            <a:endParaRPr lang="de-DE" smtClean="0"/>
          </a:p>
        </p:txBody>
      </p:sp>
      <p:sp>
        <p:nvSpPr>
          <p:cNvPr id="30729" name="Rectangle 3"/>
          <p:cNvSpPr>
            <a:spLocks noGrp="1" noChangeArrowheads="1"/>
          </p:cNvSpPr>
          <p:nvPr>
            <p:ph type="body" idx="1"/>
          </p:nvPr>
        </p:nvSpPr>
        <p:spPr/>
        <p:txBody>
          <a:bodyPr/>
          <a:lstStyle/>
          <a:p>
            <a:pPr eaLnBrk="1" hangingPunct="1"/>
            <a:r>
              <a:rPr lang="de-AT" sz="2000" b="1" dirty="0" smtClean="0"/>
              <a:t>Alternativhypothese H</a:t>
            </a:r>
            <a:r>
              <a:rPr lang="de-AT" sz="2000" b="1" baseline="-25000" dirty="0" smtClean="0"/>
              <a:t>A</a:t>
            </a:r>
          </a:p>
          <a:p>
            <a:pPr eaLnBrk="1" hangingPunct="1">
              <a:buFont typeface="Wingdings" pitchFamily="2" charset="2"/>
              <a:buNone/>
            </a:pPr>
            <a:r>
              <a:rPr lang="de-AT" sz="2000" dirty="0" smtClean="0"/>
              <a:t>	Forschungshypothese</a:t>
            </a:r>
          </a:p>
          <a:p>
            <a:pPr lvl="1" eaLnBrk="1" hangingPunct="1">
              <a:buFont typeface="Wingdings" pitchFamily="2" charset="2"/>
              <a:buNone/>
            </a:pPr>
            <a:r>
              <a:rPr lang="de-AT" sz="2400" dirty="0" smtClean="0"/>
              <a:t>	</a:t>
            </a:r>
            <a:r>
              <a:rPr lang="de-AT" sz="1600" dirty="0" smtClean="0"/>
              <a:t>				 </a:t>
            </a:r>
          </a:p>
          <a:p>
            <a:pPr lvl="1" eaLnBrk="1" hangingPunct="1">
              <a:buFont typeface="Wingdings" pitchFamily="2" charset="2"/>
              <a:buNone/>
            </a:pPr>
            <a:r>
              <a:rPr lang="de-AT" sz="1600" dirty="0" err="1" smtClean="0"/>
              <a:t>ungerichtet</a:t>
            </a:r>
            <a:r>
              <a:rPr lang="de-AT" sz="2400" dirty="0" smtClean="0"/>
              <a:t>	                                      			 	 </a:t>
            </a:r>
            <a:r>
              <a:rPr lang="de-AT" sz="1600" dirty="0" smtClean="0"/>
              <a:t>gerichtet</a:t>
            </a:r>
            <a:r>
              <a:rPr lang="de-AT" sz="2400" dirty="0" smtClean="0"/>
              <a:t>	</a:t>
            </a:r>
            <a:r>
              <a:rPr lang="de-AT" sz="1800" dirty="0" smtClean="0"/>
              <a:t>		     </a:t>
            </a:r>
          </a:p>
          <a:p>
            <a:pPr eaLnBrk="1" hangingPunct="1"/>
            <a:endParaRPr lang="de-AT" sz="2000" b="1" dirty="0" smtClean="0"/>
          </a:p>
          <a:p>
            <a:pPr eaLnBrk="1" hangingPunct="1"/>
            <a:endParaRPr lang="de-AT" sz="2000" b="1" dirty="0" smtClean="0"/>
          </a:p>
          <a:p>
            <a:pPr eaLnBrk="1" hangingPunct="1"/>
            <a:r>
              <a:rPr lang="de-AT" sz="2000" b="1" dirty="0" smtClean="0"/>
              <a:t>Nullhypothese H</a:t>
            </a:r>
            <a:r>
              <a:rPr lang="de-AT" sz="2000" b="1" baseline="-25000" dirty="0" smtClean="0"/>
              <a:t>0</a:t>
            </a:r>
          </a:p>
          <a:p>
            <a:pPr eaLnBrk="1" hangingPunct="1">
              <a:buFont typeface="Wingdings" pitchFamily="2" charset="2"/>
              <a:buNone/>
            </a:pPr>
            <a:r>
              <a:rPr lang="de-AT" sz="2000" dirty="0" smtClean="0"/>
              <a:t>	geht davon aus, dass das, was mit der Alternativhypothese behauptet wird, nicht zutrifft.</a:t>
            </a:r>
          </a:p>
          <a:p>
            <a:pPr lvl="1" eaLnBrk="1" hangingPunct="1">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Es gibt keinen Behandlungseffekt</a:t>
            </a:r>
            <a:endParaRPr lang="de-DE" sz="1800" dirty="0" smtClean="0"/>
          </a:p>
        </p:txBody>
      </p:sp>
      <p:sp>
        <p:nvSpPr>
          <p:cNvPr id="3073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2" name="Object 5"/>
          <p:cNvGraphicFramePr>
            <a:graphicFrameLocks noChangeAspect="1"/>
          </p:cNvGraphicFramePr>
          <p:nvPr>
            <p:extLst>
              <p:ext uri="{D42A27DB-BD31-4B8C-83A1-F6EECF244321}">
                <p14:modId xmlns:p14="http://schemas.microsoft.com/office/powerpoint/2010/main" val="156769795"/>
              </p:ext>
            </p:extLst>
          </p:nvPr>
        </p:nvGraphicFramePr>
        <p:xfrm>
          <a:off x="2651125" y="3141663"/>
          <a:ext cx="1487488" cy="412750"/>
        </p:xfrm>
        <a:graphic>
          <a:graphicData uri="http://schemas.openxmlformats.org/presentationml/2006/ole">
            <mc:AlternateContent xmlns:mc="http://schemas.openxmlformats.org/markup-compatibility/2006">
              <mc:Choice xmlns:v="urn:schemas-microsoft-com:vml" Requires="v">
                <p:oleObj spid="_x0000_s538983" name="Formel" r:id="rId4" imgW="787320" imgH="215640" progId="Equation.3">
                  <p:embed/>
                </p:oleObj>
              </mc:Choice>
              <mc:Fallback>
                <p:oleObj name="Formel" r:id="rId4" imgW="787320" imgH="215640" progId="Equation.3">
                  <p:embed/>
                  <p:pic>
                    <p:nvPicPr>
                      <p:cNvPr id="0" name="Object 5"/>
                      <p:cNvPicPr>
                        <a:picLocks noChangeAspect="1" noChangeArrowheads="1"/>
                      </p:cNvPicPr>
                      <p:nvPr/>
                    </p:nvPicPr>
                    <p:blipFill>
                      <a:blip r:embed="rId5"/>
                      <a:srcRect/>
                      <a:stretch>
                        <a:fillRect/>
                      </a:stretch>
                    </p:blipFill>
                    <p:spPr bwMode="auto">
                      <a:xfrm>
                        <a:off x="2651125" y="3141663"/>
                        <a:ext cx="14874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1" name="Rectangle 6"/>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3" name="Object 7"/>
          <p:cNvGraphicFramePr>
            <a:graphicFrameLocks noChangeAspect="1"/>
          </p:cNvGraphicFramePr>
          <p:nvPr>
            <p:extLst>
              <p:ext uri="{D42A27DB-BD31-4B8C-83A1-F6EECF244321}">
                <p14:modId xmlns:p14="http://schemas.microsoft.com/office/powerpoint/2010/main" val="3615310333"/>
              </p:ext>
            </p:extLst>
          </p:nvPr>
        </p:nvGraphicFramePr>
        <p:xfrm>
          <a:off x="2651125" y="2708275"/>
          <a:ext cx="1489075" cy="414338"/>
        </p:xfrm>
        <a:graphic>
          <a:graphicData uri="http://schemas.openxmlformats.org/presentationml/2006/ole">
            <mc:AlternateContent xmlns:mc="http://schemas.openxmlformats.org/markup-compatibility/2006">
              <mc:Choice xmlns:v="urn:schemas-microsoft-com:vml" Requires="v">
                <p:oleObj spid="_x0000_s538984" name="Formel" r:id="rId6" imgW="787320" imgH="215640" progId="Equation.3">
                  <p:embed/>
                </p:oleObj>
              </mc:Choice>
              <mc:Fallback>
                <p:oleObj name="Formel" r:id="rId6" imgW="787320" imgH="215640" progId="Equation.3">
                  <p:embed/>
                  <p:pic>
                    <p:nvPicPr>
                      <p:cNvPr id="0" name="Object 7"/>
                      <p:cNvPicPr>
                        <a:picLocks noChangeAspect="1" noChangeArrowheads="1"/>
                      </p:cNvPicPr>
                      <p:nvPr/>
                    </p:nvPicPr>
                    <p:blipFill>
                      <a:blip r:embed="rId7"/>
                      <a:srcRect/>
                      <a:stretch>
                        <a:fillRect/>
                      </a:stretch>
                    </p:blipFill>
                    <p:spPr bwMode="auto">
                      <a:xfrm>
                        <a:off x="2651125" y="2708275"/>
                        <a:ext cx="1489075"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2" name="Rectangle 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0733"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4" name="Object 10"/>
          <p:cNvGraphicFramePr>
            <a:graphicFrameLocks noChangeAspect="1"/>
          </p:cNvGraphicFramePr>
          <p:nvPr/>
        </p:nvGraphicFramePr>
        <p:xfrm>
          <a:off x="5004048" y="5085184"/>
          <a:ext cx="1800225" cy="482600"/>
        </p:xfrm>
        <a:graphic>
          <a:graphicData uri="http://schemas.openxmlformats.org/presentationml/2006/ole">
            <mc:AlternateContent xmlns:mc="http://schemas.openxmlformats.org/markup-compatibility/2006">
              <mc:Choice xmlns:v="urn:schemas-microsoft-com:vml" Requires="v">
                <p:oleObj spid="_x0000_s538985" name="Formel" r:id="rId8" imgW="812520" imgH="215640" progId="Equation.3">
                  <p:embed/>
                </p:oleObj>
              </mc:Choice>
              <mc:Fallback>
                <p:oleObj name="Formel" r:id="rId8" imgW="812520" imgH="215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5085184"/>
                        <a:ext cx="18002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27.02.2025</a:t>
            </a:fld>
            <a:endParaRPr lang="de-DE" altLang="en-US" dirty="0"/>
          </a:p>
        </p:txBody>
      </p:sp>
      <p:sp>
        <p:nvSpPr>
          <p:cNvPr id="1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31</a:t>
            </a:fld>
            <a:endParaRPr lang="de-DE" alt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Definitionen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32</a:t>
            </a:fld>
            <a:endParaRPr lang="de-DE" altLang="en-US"/>
          </a:p>
        </p:txBody>
      </p:sp>
      <p:pic>
        <p:nvPicPr>
          <p:cNvPr id="7" name="Picture 2" descr="D:\WORK\PEARSON\000 FOLIEN\4100\JPG\4100-100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5586153"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10" y="3161832"/>
            <a:ext cx="56324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11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03" y="4581128"/>
            <a:ext cx="559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560271"/>
            <a:ext cx="2834127" cy="300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438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ist der p-Wert</a:t>
            </a:r>
            <a:endParaRPr lang="de-AT" dirty="0"/>
          </a:p>
        </p:txBody>
      </p:sp>
      <p:sp>
        <p:nvSpPr>
          <p:cNvPr id="3" name="Inhaltsplatzhalter 2"/>
          <p:cNvSpPr>
            <a:spLocks noGrp="1"/>
          </p:cNvSpPr>
          <p:nvPr>
            <p:ph idx="1"/>
          </p:nvPr>
        </p:nvSpPr>
        <p:spPr/>
        <p:txBody>
          <a:bodyPr>
            <a:normAutofit fontScale="92500"/>
          </a:bodyPr>
          <a:lstStyle/>
          <a:p>
            <a:r>
              <a:rPr lang="de-AT" sz="2000" dirty="0" smtClean="0"/>
              <a:t>Wahrscheinlichkeit, daher 0&lt;p-Wert&lt;=1</a:t>
            </a:r>
          </a:p>
          <a:p>
            <a:r>
              <a:rPr lang="de-DE" sz="2000" dirty="0" smtClean="0"/>
              <a:t>Er deutet an, wie wahrscheinlich es ist, ein Stichprobenergebnis wie beobachtet oder extremer zu erhalten, wenn die </a:t>
            </a:r>
            <a:r>
              <a:rPr lang="de-DE" sz="2000" dirty="0" smtClean="0">
                <a:hlinkClick r:id="rId2" tooltip="Nullhypothese"/>
              </a:rPr>
              <a:t>Nullhypothese</a:t>
            </a:r>
            <a:r>
              <a:rPr lang="de-DE" sz="2000" dirty="0" smtClean="0"/>
              <a:t> wahr ist.</a:t>
            </a:r>
          </a:p>
          <a:p>
            <a:r>
              <a:rPr lang="de-DE" sz="2000" dirty="0" smtClean="0"/>
              <a:t>Mit dem p-Wert wird also angedeutet, wie extrem das Ergebnis ist: je kleiner der p-Wert, desto mehr spricht das Ergebnis gegen die Nullhypothese</a:t>
            </a:r>
          </a:p>
          <a:p>
            <a:r>
              <a:rPr lang="de-DE" sz="2000" dirty="0" smtClean="0"/>
              <a:t>p-Wert = P(Daten so extrem wie beobachtet|H</a:t>
            </a:r>
            <a:r>
              <a:rPr lang="de-DE" sz="2000" baseline="-25000" dirty="0" smtClean="0"/>
              <a:t>0</a:t>
            </a:r>
            <a:r>
              <a:rPr lang="de-DE" sz="2000" dirty="0" smtClean="0"/>
              <a:t>)</a:t>
            </a:r>
          </a:p>
          <a:p>
            <a:r>
              <a:rPr lang="de-DE" sz="2000" dirty="0" smtClean="0"/>
              <a:t>Häufige Fehlinterpretation: </a:t>
            </a:r>
            <a:r>
              <a:rPr lang="de-DE" sz="2000" strike="sngStrike" dirty="0" smtClean="0"/>
              <a:t>p-Wert gibt an, wie wahrscheinlich die Nullhypothese bei Erhalt eines Stichprobenergebnisses wie beobachtet ist, d.h. P(H</a:t>
            </a:r>
            <a:r>
              <a:rPr lang="de-DE" sz="2000" strike="sngStrike" baseline="-25000" dirty="0" smtClean="0"/>
              <a:t>0</a:t>
            </a:r>
            <a:r>
              <a:rPr lang="de-DE" sz="2000" strike="sngStrike" dirty="0" smtClean="0"/>
              <a:t>|Daten so extrem wie beobachtet|H</a:t>
            </a:r>
            <a:r>
              <a:rPr lang="de-DE" sz="2000" strike="sngStrike" baseline="-25000" dirty="0" smtClean="0"/>
              <a:t>0</a:t>
            </a:r>
            <a:r>
              <a:rPr lang="de-DE" sz="2000" strike="sngStrike" dirty="0" smtClean="0"/>
              <a:t>)</a:t>
            </a:r>
          </a:p>
          <a:p>
            <a:r>
              <a:rPr lang="de-DE" sz="2000" dirty="0" smtClean="0"/>
              <a:t>Die Nullhypothese wird verworfen, wenn der p-Wert kleiner als das vom Anwender festgelegte </a:t>
            </a:r>
            <a:r>
              <a:rPr lang="de-DE" sz="2000" dirty="0" err="1" smtClean="0">
                <a:hlinkClick r:id="rId3" tooltip="Signifikanzniveau"/>
              </a:rPr>
              <a:t>Signifikanzniveau</a:t>
            </a:r>
            <a:r>
              <a:rPr lang="de-DE" sz="2000" dirty="0" smtClean="0"/>
              <a:t> α ist (oft 0.01, 0.001, oder 0.05)</a:t>
            </a:r>
          </a:p>
          <a:p>
            <a:r>
              <a:rPr lang="de-DE" sz="2000" dirty="0" smtClean="0"/>
              <a:t>Wenn die Nullhypothese zugunsten der Alternativhypothese verworfen wird, wird das Resultat als statistisch signifikant bezeichnet.</a:t>
            </a:r>
          </a:p>
          <a:p>
            <a:r>
              <a:rPr lang="de-DE" sz="2000" dirty="0" smtClean="0"/>
              <a:t>Die Größe des p-Werts gibt </a:t>
            </a:r>
            <a:r>
              <a:rPr lang="de-DE" sz="2000" b="1" dirty="0" smtClean="0"/>
              <a:t>keine</a:t>
            </a:r>
            <a:r>
              <a:rPr lang="de-DE" sz="2000" dirty="0" smtClean="0"/>
              <a:t> Aussage über die Größe des wahren Effekts</a:t>
            </a:r>
            <a:endParaRPr lang="de-AT" sz="2000" strike="sngStrike" dirty="0" smtClean="0"/>
          </a:p>
        </p:txBody>
      </p:sp>
      <p:sp>
        <p:nvSpPr>
          <p:cNvPr id="4" name="Datumsplatzhalter 3"/>
          <p:cNvSpPr>
            <a:spLocks noGrp="1"/>
          </p:cNvSpPr>
          <p:nvPr>
            <p:ph type="dt" sz="half" idx="10"/>
          </p:nvPr>
        </p:nvSpPr>
        <p:spPr/>
        <p:txBody>
          <a:bodyPr/>
          <a:lstStyle/>
          <a:p>
            <a:fld id="{487DCD19-B8E7-4B92-AA63-E361BAB7E52A}" type="datetime1">
              <a:rPr lang="de-AT" smtClean="0"/>
              <a:pPr/>
              <a:t>27.02.2025</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spTree>
    <p:extLst>
      <p:ext uri="{BB962C8B-B14F-4D97-AF65-F5344CB8AC3E}">
        <p14:creationId xmlns:p14="http://schemas.microsoft.com/office/powerpoint/2010/main" val="868519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a:t>Jahre </a:t>
            </a:r>
            <a:r>
              <a:rPr lang="de-DE" sz="3600" dirty="0" err="1"/>
              <a:t>Student`s</a:t>
            </a:r>
            <a:r>
              <a:rPr lang="de-DE" sz="3600" dirty="0"/>
              <a:t> t-Test: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27.02.2025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34</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ChangeArrowheads="1"/>
          </p:cNvSpPr>
          <p:nvPr>
            <p:ph type="title"/>
          </p:nvPr>
        </p:nvSpPr>
        <p:spPr>
          <a:xfrm>
            <a:off x="2843808" y="260648"/>
            <a:ext cx="3898776" cy="1143000"/>
          </a:xfrm>
        </p:spPr>
        <p:txBody>
          <a:bodyPr>
            <a:normAutofit fontScale="90000"/>
          </a:bodyPr>
          <a:lstStyle/>
          <a:p>
            <a:pPr algn="ctr"/>
            <a:r>
              <a:rPr lang="de-DE" dirty="0"/>
              <a:t>t-Test </a:t>
            </a:r>
            <a:r>
              <a:rPr lang="de-DE" dirty="0" smtClean="0"/>
              <a:t/>
            </a:r>
            <a:br>
              <a:rPr lang="de-DE" dirty="0" smtClean="0"/>
            </a:br>
            <a:r>
              <a:rPr lang="de-DE" dirty="0" smtClean="0"/>
              <a:t>quantitatives Merkmal</a:t>
            </a:r>
            <a:endParaRPr lang="de-DE" dirty="0"/>
          </a:p>
        </p:txBody>
      </p:sp>
      <p:graphicFrame>
        <p:nvGraphicFramePr>
          <p:cNvPr id="207878" name="Object 6"/>
          <p:cNvGraphicFramePr>
            <a:graphicFrameLocks noGrp="1" noChangeAspect="1"/>
          </p:cNvGraphicFramePr>
          <p:nvPr>
            <p:ph sz="half" idx="1"/>
          </p:nvPr>
        </p:nvGraphicFramePr>
        <p:xfrm>
          <a:off x="4427538" y="1700213"/>
          <a:ext cx="533400" cy="215900"/>
        </p:xfrm>
        <a:graphic>
          <a:graphicData uri="http://schemas.openxmlformats.org/presentationml/2006/ole">
            <mc:AlternateContent xmlns:mc="http://schemas.openxmlformats.org/markup-compatibility/2006">
              <mc:Choice xmlns:v="urn:schemas-microsoft-com:vml" Requires="v">
                <p:oleObj spid="_x0000_s739617" name="Formel" r:id="rId4" imgW="532937" imgH="215713" progId="Equation.3">
                  <p:embed/>
                </p:oleObj>
              </mc:Choice>
              <mc:Fallback>
                <p:oleObj name="Formel" r:id="rId4" imgW="532937" imgH="215713"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700213"/>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Foliennummernplatzhalter 6"/>
          <p:cNvSpPr>
            <a:spLocks noGrp="1"/>
          </p:cNvSpPr>
          <p:nvPr>
            <p:ph type="sldNum" sz="quarter" idx="12"/>
          </p:nvPr>
        </p:nvSpPr>
        <p:spPr/>
        <p:txBody>
          <a:bodyPr/>
          <a:lstStyle/>
          <a:p>
            <a:r>
              <a:rPr lang="de-DE" altLang="en-US"/>
              <a:t>Seite </a:t>
            </a:r>
            <a:fld id="{E02D20F9-98F2-4E79-AF68-C400C4780CEA}" type="slidenum">
              <a:rPr lang="de-DE" altLang="en-US"/>
              <a:pPr/>
              <a:t>35</a:t>
            </a:fld>
            <a:endParaRPr lang="de-DE" altLang="en-US"/>
          </a:p>
        </p:txBody>
      </p:sp>
      <p:sp>
        <p:nvSpPr>
          <p:cNvPr id="207874" name="Rectangle 2"/>
          <p:cNvSpPr>
            <a:spLocks noChangeArrowheads="1"/>
          </p:cNvSpPr>
          <p:nvPr/>
        </p:nvSpPr>
        <p:spPr bwMode="auto">
          <a:xfrm>
            <a:off x="2771775" y="5734050"/>
            <a:ext cx="5472113" cy="3444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2771775" y="4797425"/>
            <a:ext cx="5688013" cy="3810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6" name="Rectangle 4"/>
          <p:cNvSpPr>
            <a:spLocks noChangeArrowheads="1"/>
          </p:cNvSpPr>
          <p:nvPr/>
        </p:nvSpPr>
        <p:spPr bwMode="auto">
          <a:xfrm>
            <a:off x="2771775" y="2573338"/>
            <a:ext cx="5688013" cy="1008062"/>
          </a:xfrm>
          <a:prstGeom prst="rect">
            <a:avLst/>
          </a:prstGeom>
          <a:solidFill>
            <a:srgbClr val="FFFF99"/>
          </a:solidFill>
          <a:ln w="9525">
            <a:solidFill>
              <a:schemeClr val="tx1"/>
            </a:solidFill>
            <a:miter lim="800000"/>
            <a:headEnd/>
            <a:tailEnd/>
          </a:ln>
          <a:effectLst/>
        </p:spPr>
        <p:txBody>
          <a:bodyPr wrap="none" anchor="ctr"/>
          <a:lstStyle/>
          <a:p>
            <a:endParaRPr lang="en-US"/>
          </a:p>
        </p:txBody>
      </p:sp>
      <p:graphicFrame>
        <p:nvGraphicFramePr>
          <p:cNvPr id="207880" name="Group 8"/>
          <p:cNvGraphicFramePr>
            <a:graphicFrameLocks noGrp="1"/>
          </p:cNvGraphicFramePr>
          <p:nvPr/>
        </p:nvGraphicFramePr>
        <p:xfrm>
          <a:off x="107950" y="260350"/>
          <a:ext cx="2447925" cy="5950523"/>
        </p:xfrm>
        <a:graphic>
          <a:graphicData uri="http://schemas.openxmlformats.org/drawingml/2006/table">
            <a:tbl>
              <a:tblPr/>
              <a:tblGrid>
                <a:gridCol w="360363">
                  <a:extLst>
                    <a:ext uri="{9D8B030D-6E8A-4147-A177-3AD203B41FA5}">
                      <a16:colId xmlns:a16="http://schemas.microsoft.com/office/drawing/2014/main" val="20000"/>
                    </a:ext>
                  </a:extLst>
                </a:gridCol>
                <a:gridCol w="935037">
                  <a:extLst>
                    <a:ext uri="{9D8B030D-6E8A-4147-A177-3AD203B41FA5}">
                      <a16:colId xmlns:a16="http://schemas.microsoft.com/office/drawing/2014/main" val="20001"/>
                    </a:ext>
                  </a:extLst>
                </a:gridCol>
                <a:gridCol w="1152525">
                  <a:extLst>
                    <a:ext uri="{9D8B030D-6E8A-4147-A177-3AD203B41FA5}">
                      <a16:colId xmlns:a16="http://schemas.microsoft.com/office/drawing/2014/main" val="20002"/>
                    </a:ext>
                  </a:extLst>
                </a:gridCol>
              </a:tblGrid>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Therapie</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Syst. Blutdruck</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000" b="1"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169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139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137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183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563">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US"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en-US" sz="1100" b="1" i="0" u="none" strike="noStrike" cap="none" normalizeH="0" baseline="0" smtClean="0">
                          <a:ln>
                            <a:noFill/>
                          </a:ln>
                          <a:solidFill>
                            <a:srgbClr val="000036"/>
                          </a:solidFill>
                          <a:effectLst/>
                          <a:latin typeface="Times New Roman" pitchFamily="18" charset="0"/>
                          <a:cs typeface="Times New Roman" pitchFamily="18" charset="0"/>
                        </a:rPr>
                        <a:t>8</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153,5</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155</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170</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179</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60350">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dirty="0" smtClean="0">
                          <a:ln>
                            <a:noFill/>
                          </a:ln>
                          <a:solidFill>
                            <a:srgbClr val="000036"/>
                          </a:solidFill>
                          <a:effectLst/>
                          <a:latin typeface="Times New Roman" pitchFamily="18" charset="0"/>
                          <a:cs typeface="Times New Roman" pitchFamily="18" charset="0"/>
                        </a:rPr>
                        <a:t>161</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
        <p:nvSpPr>
          <p:cNvPr id="207978" name="Rectangle 10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07979" name="Rectangle 107"/>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207980" name="Text Box 108"/>
          <p:cNvSpPr txBox="1">
            <a:spLocks noChangeArrowheads="1"/>
          </p:cNvSpPr>
          <p:nvPr/>
        </p:nvSpPr>
        <p:spPr bwMode="auto">
          <a:xfrm>
            <a:off x="3276600" y="1450975"/>
            <a:ext cx="5327650"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1" name="Text Box 109"/>
          <p:cNvSpPr txBox="1">
            <a:spLocks noChangeArrowheads="1"/>
          </p:cNvSpPr>
          <p:nvPr/>
        </p:nvSpPr>
        <p:spPr bwMode="auto">
          <a:xfrm>
            <a:off x="3563938" y="1604963"/>
            <a:ext cx="4464050" cy="334962"/>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2" name="Text Box 110"/>
          <p:cNvSpPr txBox="1">
            <a:spLocks noChangeArrowheads="1"/>
          </p:cNvSpPr>
          <p:nvPr/>
        </p:nvSpPr>
        <p:spPr bwMode="auto">
          <a:xfrm>
            <a:off x="2700338" y="1371600"/>
            <a:ext cx="5616575" cy="1692771"/>
          </a:xfrm>
          <a:prstGeom prst="rect">
            <a:avLst/>
          </a:prstGeom>
          <a:noFill/>
          <a:ln w="9525">
            <a:noFill/>
            <a:miter lim="800000"/>
            <a:headEnd/>
            <a:tailEnd/>
          </a:ln>
          <a:effectLst/>
        </p:spPr>
        <p:txBody>
          <a:bodyPr>
            <a:spAutoFit/>
          </a:bodyPr>
          <a:lstStyle/>
          <a:p>
            <a:pPr>
              <a:spcBef>
                <a:spcPct val="50000"/>
              </a:spcBef>
              <a:tabLst>
                <a:tab pos="442913" algn="l"/>
              </a:tabLst>
            </a:pPr>
            <a:r>
              <a:rPr lang="de-DE" sz="1600" b="1" dirty="0"/>
              <a:t>H</a:t>
            </a:r>
            <a:r>
              <a:rPr lang="de-DE" sz="1600" b="1" baseline="-25000" dirty="0"/>
              <a:t>0</a:t>
            </a:r>
            <a:r>
              <a:rPr lang="de-DE" sz="1600" b="1" dirty="0"/>
              <a:t>: 	Es besteht kein </a:t>
            </a:r>
            <a:r>
              <a:rPr lang="de-DE" sz="1600" b="1" dirty="0" smtClean="0"/>
              <a:t>Therapieunterschied bzgl. mittleren 	Blutdrucks </a:t>
            </a:r>
            <a:r>
              <a:rPr lang="de-DE" sz="1600" b="1" dirty="0"/>
              <a:t>(         </a:t>
            </a:r>
            <a:r>
              <a:rPr lang="de-DE" sz="1600" b="1" dirty="0" smtClean="0"/>
              <a:t> )</a:t>
            </a:r>
            <a:endParaRPr lang="de-DE" sz="1600" b="1" dirty="0"/>
          </a:p>
          <a:p>
            <a:pPr>
              <a:spcBef>
                <a:spcPct val="50000"/>
              </a:spcBef>
              <a:tabLst>
                <a:tab pos="442913" algn="l"/>
              </a:tabLst>
            </a:pPr>
            <a:r>
              <a:rPr lang="de-DE" sz="1600" b="1" dirty="0"/>
              <a:t>H</a:t>
            </a:r>
            <a:r>
              <a:rPr lang="de-DE" sz="1600" b="1" baseline="-25000" dirty="0"/>
              <a:t>1</a:t>
            </a:r>
            <a:r>
              <a:rPr lang="de-DE" sz="1600" b="1" dirty="0"/>
              <a:t>: 	Es besteht </a:t>
            </a:r>
            <a:r>
              <a:rPr lang="de-DE" sz="1600" b="1" dirty="0" smtClean="0"/>
              <a:t>ein Unterschied        </a:t>
            </a:r>
            <a:r>
              <a:rPr lang="de-DE" sz="1600" b="1" dirty="0"/>
              <a:t>(               )</a:t>
            </a:r>
          </a:p>
          <a:p>
            <a:pPr>
              <a:spcBef>
                <a:spcPct val="50000"/>
              </a:spcBef>
              <a:tabLst>
                <a:tab pos="442913" algn="l"/>
              </a:tabLst>
            </a:pPr>
            <a:endParaRPr lang="de-DE" sz="1600" b="1" dirty="0"/>
          </a:p>
          <a:p>
            <a:pPr>
              <a:spcBef>
                <a:spcPct val="50000"/>
              </a:spcBef>
              <a:tabLst>
                <a:tab pos="442913" algn="l"/>
              </a:tabLst>
            </a:pPr>
            <a:r>
              <a:rPr lang="de-DE" sz="1600" b="1" dirty="0"/>
              <a:t>Teststatistik: </a:t>
            </a:r>
          </a:p>
        </p:txBody>
      </p:sp>
      <p:graphicFrame>
        <p:nvGraphicFramePr>
          <p:cNvPr id="207983" name="Object 111"/>
          <p:cNvGraphicFramePr>
            <a:graphicFrameLocks noChangeAspect="1"/>
          </p:cNvGraphicFramePr>
          <p:nvPr/>
        </p:nvGraphicFramePr>
        <p:xfrm>
          <a:off x="4859338" y="2797175"/>
          <a:ext cx="1511300" cy="560388"/>
        </p:xfrm>
        <a:graphic>
          <a:graphicData uri="http://schemas.openxmlformats.org/presentationml/2006/ole">
            <mc:AlternateContent xmlns:mc="http://schemas.openxmlformats.org/markup-compatibility/2006">
              <mc:Choice xmlns:v="urn:schemas-microsoft-com:vml" Requires="v">
                <p:oleObj spid="_x0000_s739618" name="Formel" r:id="rId6" imgW="799753" imgH="291973" progId="Equation.3">
                  <p:embed/>
                </p:oleObj>
              </mc:Choice>
              <mc:Fallback>
                <p:oleObj name="Formel" r:id="rId6" imgW="799753" imgH="291973" progId="Equation.3">
                  <p:embed/>
                  <p:pic>
                    <p:nvPicPr>
                      <p:cNvPr id="0" name="Picture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797175"/>
                        <a:ext cx="151130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4" name="Text Box 112"/>
          <p:cNvSpPr txBox="1">
            <a:spLocks noChangeArrowheads="1"/>
          </p:cNvSpPr>
          <p:nvPr/>
        </p:nvSpPr>
        <p:spPr bwMode="auto">
          <a:xfrm>
            <a:off x="2700338" y="4797425"/>
            <a:ext cx="5688012" cy="1250950"/>
          </a:xfrm>
          <a:prstGeom prst="rect">
            <a:avLst/>
          </a:prstGeom>
          <a:noFill/>
          <a:ln w="9525">
            <a:noFill/>
            <a:miter lim="800000"/>
            <a:headEnd/>
            <a:tailEnd/>
          </a:ln>
          <a:effectLst/>
        </p:spPr>
        <p:txBody>
          <a:bodyPr>
            <a:spAutoFit/>
          </a:bodyPr>
          <a:lstStyle/>
          <a:p>
            <a:pPr>
              <a:spcBef>
                <a:spcPct val="50000"/>
              </a:spcBef>
              <a:tabLst>
                <a:tab pos="3408363" algn="l"/>
                <a:tab pos="3768725" algn="l"/>
              </a:tabLst>
            </a:pPr>
            <a:r>
              <a:rPr lang="de-DE" sz="1600" b="1" dirty="0"/>
              <a:t>Testentscheidung: 	</a:t>
            </a:r>
          </a:p>
          <a:p>
            <a:pPr>
              <a:spcBef>
                <a:spcPct val="50000"/>
              </a:spcBef>
              <a:tabLst>
                <a:tab pos="3408363" algn="l"/>
                <a:tab pos="3768725" algn="l"/>
              </a:tabLst>
            </a:pPr>
            <a:endParaRPr lang="de-DE" sz="2400" b="1" dirty="0"/>
          </a:p>
          <a:p>
            <a:pPr>
              <a:spcBef>
                <a:spcPct val="50000"/>
              </a:spcBef>
              <a:tabLst>
                <a:tab pos="3408363" algn="l"/>
                <a:tab pos="3768725" algn="l"/>
              </a:tabLst>
            </a:pPr>
            <a:r>
              <a:rPr lang="de-DE" sz="1600" b="1" dirty="0"/>
              <a:t>=&gt; Nullhypothese kann nicht abgelehnt werden</a:t>
            </a:r>
          </a:p>
        </p:txBody>
      </p:sp>
      <p:graphicFrame>
        <p:nvGraphicFramePr>
          <p:cNvPr id="207985" name="Object 113"/>
          <p:cNvGraphicFramePr>
            <a:graphicFrameLocks noChangeAspect="1"/>
          </p:cNvGraphicFramePr>
          <p:nvPr/>
        </p:nvGraphicFramePr>
        <p:xfrm>
          <a:off x="4824413" y="4797425"/>
          <a:ext cx="2000250" cy="328613"/>
        </p:xfrm>
        <a:graphic>
          <a:graphicData uri="http://schemas.openxmlformats.org/presentationml/2006/ole">
            <mc:AlternateContent xmlns:mc="http://schemas.openxmlformats.org/markup-compatibility/2006">
              <mc:Choice xmlns:v="urn:schemas-microsoft-com:vml" Requires="v">
                <p:oleObj spid="_x0000_s739619" name="Formel" r:id="rId8" imgW="1524000" imgH="254000" progId="Equation.3">
                  <p:embed/>
                </p:oleObj>
              </mc:Choice>
              <mc:Fallback>
                <p:oleObj name="Formel" r:id="rId8" imgW="1524000" imgH="254000" progId="Equation.3">
                  <p:embed/>
                  <p:pic>
                    <p:nvPicPr>
                      <p:cNvPr id="0" name="Picture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4413" y="4797425"/>
                        <a:ext cx="200025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6" name="Text Box 114"/>
          <p:cNvSpPr txBox="1">
            <a:spLocks noChangeArrowheads="1"/>
          </p:cNvSpPr>
          <p:nvPr/>
        </p:nvSpPr>
        <p:spPr bwMode="auto">
          <a:xfrm>
            <a:off x="2700338" y="3933825"/>
            <a:ext cx="5903912" cy="581025"/>
          </a:xfrm>
          <a:prstGeom prst="rect">
            <a:avLst/>
          </a:prstGeom>
          <a:noFill/>
          <a:ln w="9525">
            <a:noFill/>
            <a:miter lim="800000"/>
            <a:headEnd/>
            <a:tailEnd/>
          </a:ln>
          <a:effectLst/>
        </p:spPr>
        <p:txBody>
          <a:bodyPr>
            <a:spAutoFit/>
          </a:bodyPr>
          <a:lstStyle/>
          <a:p>
            <a:pPr>
              <a:spcBef>
                <a:spcPct val="50000"/>
              </a:spcBef>
            </a:pPr>
            <a:r>
              <a:rPr lang="de-DE" sz="1600" b="1"/>
              <a:t>Syst. Blutdruck bei Therapie A größer bzw. kleiner als bei Therapie B   =&gt;  2-seitiger t-Test</a:t>
            </a:r>
          </a:p>
        </p:txBody>
      </p:sp>
      <p:graphicFrame>
        <p:nvGraphicFramePr>
          <p:cNvPr id="207987" name="Object 115"/>
          <p:cNvGraphicFramePr>
            <a:graphicFrameLocks noChangeAspect="1"/>
          </p:cNvGraphicFramePr>
          <p:nvPr/>
        </p:nvGraphicFramePr>
        <p:xfrm>
          <a:off x="1619250" y="2708275"/>
          <a:ext cx="415925" cy="307975"/>
        </p:xfrm>
        <a:graphic>
          <a:graphicData uri="http://schemas.openxmlformats.org/presentationml/2006/ole">
            <mc:AlternateContent xmlns:mc="http://schemas.openxmlformats.org/markup-compatibility/2006">
              <mc:Choice xmlns:v="urn:schemas-microsoft-com:vml" Requires="v">
                <p:oleObj spid="_x0000_s739620" name="Formel" r:id="rId10" imgW="291847" imgH="215713" progId="Equation.3">
                  <p:embed/>
                </p:oleObj>
              </mc:Choice>
              <mc:Fallback>
                <p:oleObj name="Formel" r:id="rId10" imgW="291847" imgH="215713" progId="Equation.3">
                  <p:embed/>
                  <p:pic>
                    <p:nvPicPr>
                      <p:cNvPr id="0" name="Picture 1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2708275"/>
                        <a:ext cx="415925"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8" name="Object 116"/>
          <p:cNvGraphicFramePr>
            <a:graphicFrameLocks noChangeAspect="1"/>
          </p:cNvGraphicFramePr>
          <p:nvPr/>
        </p:nvGraphicFramePr>
        <p:xfrm>
          <a:off x="1763713" y="5876925"/>
          <a:ext cx="430212" cy="306388"/>
        </p:xfrm>
        <a:graphic>
          <a:graphicData uri="http://schemas.openxmlformats.org/presentationml/2006/ole">
            <mc:AlternateContent xmlns:mc="http://schemas.openxmlformats.org/markup-compatibility/2006">
              <mc:Choice xmlns:v="urn:schemas-microsoft-com:vml" Requires="v">
                <p:oleObj spid="_x0000_s739621" name="Formel" r:id="rId12" imgW="304536" imgH="215713" progId="Equation.3">
                  <p:embed/>
                </p:oleObj>
              </mc:Choice>
              <mc:Fallback>
                <p:oleObj name="Formel" r:id="rId12" imgW="304536" imgH="215713" progId="Equation.3">
                  <p:embed/>
                  <p:pic>
                    <p:nvPicPr>
                      <p:cNvPr id="0" name="Picture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3" y="5876925"/>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9" name="Object 117"/>
          <p:cNvGraphicFramePr>
            <a:graphicFrameLocks noChangeAspect="1"/>
          </p:cNvGraphicFramePr>
          <p:nvPr/>
        </p:nvGraphicFramePr>
        <p:xfrm>
          <a:off x="755650" y="2708275"/>
          <a:ext cx="414338" cy="306388"/>
        </p:xfrm>
        <a:graphic>
          <a:graphicData uri="http://schemas.openxmlformats.org/presentationml/2006/ole">
            <mc:AlternateContent xmlns:mc="http://schemas.openxmlformats.org/markup-compatibility/2006">
              <mc:Choice xmlns:v="urn:schemas-microsoft-com:vml" Requires="v">
                <p:oleObj spid="_x0000_s739622" name="Formel" r:id="rId14" imgW="291847" imgH="215713" progId="Equation.3">
                  <p:embed/>
                </p:oleObj>
              </mc:Choice>
              <mc:Fallback>
                <p:oleObj name="Formel" r:id="rId14" imgW="291847" imgH="215713" progId="Equation.3">
                  <p:embed/>
                  <p:pic>
                    <p:nvPicPr>
                      <p:cNvPr id="0" name="Picture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650" y="2708275"/>
                        <a:ext cx="414338"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0" name="Object 118"/>
          <p:cNvGraphicFramePr>
            <a:graphicFrameLocks noChangeAspect="1"/>
          </p:cNvGraphicFramePr>
          <p:nvPr/>
        </p:nvGraphicFramePr>
        <p:xfrm>
          <a:off x="611188" y="5876925"/>
          <a:ext cx="431800" cy="306388"/>
        </p:xfrm>
        <a:graphic>
          <a:graphicData uri="http://schemas.openxmlformats.org/presentationml/2006/ole">
            <mc:AlternateContent xmlns:mc="http://schemas.openxmlformats.org/markup-compatibility/2006">
              <mc:Choice xmlns:v="urn:schemas-microsoft-com:vml" Requires="v">
                <p:oleObj spid="_x0000_s739623" name="Formel" r:id="rId16" imgW="304536" imgH="215713" progId="Equation.3">
                  <p:embed/>
                </p:oleObj>
              </mc:Choice>
              <mc:Fallback>
                <p:oleObj name="Formel" r:id="rId16" imgW="304536" imgH="215713" progId="Equation.3">
                  <p:embed/>
                  <p:pic>
                    <p:nvPicPr>
                      <p:cNvPr id="0" name="Picture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188" y="5876925"/>
                        <a:ext cx="43180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1" name="Object 119"/>
          <p:cNvGraphicFramePr>
            <a:graphicFrameLocks noChangeAspect="1"/>
          </p:cNvGraphicFramePr>
          <p:nvPr/>
        </p:nvGraphicFramePr>
        <p:xfrm>
          <a:off x="2879725" y="5373688"/>
          <a:ext cx="4730750" cy="312737"/>
        </p:xfrm>
        <a:graphic>
          <a:graphicData uri="http://schemas.openxmlformats.org/presentationml/2006/ole">
            <mc:AlternateContent xmlns:mc="http://schemas.openxmlformats.org/markup-compatibility/2006">
              <mc:Choice xmlns:v="urn:schemas-microsoft-com:vml" Requires="v">
                <p:oleObj spid="_x0000_s739624" name="Formel" r:id="rId18" imgW="3848100" imgH="254000" progId="Equation.3">
                  <p:embed/>
                </p:oleObj>
              </mc:Choice>
              <mc:Fallback>
                <p:oleObj name="Formel" r:id="rId18" imgW="3848100" imgH="254000" progId="Equation.3">
                  <p:embed/>
                  <p:pic>
                    <p:nvPicPr>
                      <p:cNvPr id="0" name="Picture 1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9725" y="5373688"/>
                        <a:ext cx="4730750"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2" name="Object 120"/>
          <p:cNvGraphicFramePr>
            <a:graphicFrameLocks noChangeAspect="1"/>
          </p:cNvGraphicFramePr>
          <p:nvPr/>
        </p:nvGraphicFramePr>
        <p:xfrm>
          <a:off x="6443663" y="1989138"/>
          <a:ext cx="720725" cy="292100"/>
        </p:xfrm>
        <a:graphic>
          <a:graphicData uri="http://schemas.openxmlformats.org/presentationml/2006/ole">
            <mc:AlternateContent xmlns:mc="http://schemas.openxmlformats.org/markup-compatibility/2006">
              <mc:Choice xmlns:v="urn:schemas-microsoft-com:vml" Requires="v">
                <p:oleObj spid="_x0000_s739625" name="Formel" r:id="rId20" imgW="532937" imgH="215713" progId="Equation.3">
                  <p:embed/>
                </p:oleObj>
              </mc:Choice>
              <mc:Fallback>
                <p:oleObj name="Formel" r:id="rId20" imgW="532937" imgH="215713" progId="Equation.3">
                  <p:embed/>
                  <p:pic>
                    <p:nvPicPr>
                      <p:cNvPr id="0" name="Picture 1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663" y="1989138"/>
                        <a:ext cx="7207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4" name="Object 122"/>
          <p:cNvGraphicFramePr>
            <a:graphicFrameLocks noChangeAspect="1"/>
          </p:cNvGraphicFramePr>
          <p:nvPr/>
        </p:nvGraphicFramePr>
        <p:xfrm>
          <a:off x="7072330" y="4786322"/>
          <a:ext cx="1368425" cy="438150"/>
        </p:xfrm>
        <a:graphic>
          <a:graphicData uri="http://schemas.openxmlformats.org/presentationml/2006/ole">
            <mc:AlternateContent xmlns:mc="http://schemas.openxmlformats.org/markup-compatibility/2006">
              <mc:Choice xmlns:v="urn:schemas-microsoft-com:vml" Requires="v">
                <p:oleObj spid="_x0000_s739626" name="Formel" r:id="rId22" imgW="634725" imgH="203112" progId="Equation.3">
                  <p:embed/>
                </p:oleObj>
              </mc:Choice>
              <mc:Fallback>
                <p:oleObj name="Formel" r:id="rId22" imgW="634725" imgH="203112" progId="Equation.3">
                  <p:embed/>
                  <p:pic>
                    <p:nvPicPr>
                      <p:cNvPr id="0" name="Picture 1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72330" y="4786322"/>
                        <a:ext cx="13684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fld id="{C6594617-7760-49FD-8C6E-02E714E88CA8}" type="datetime1">
              <a:rPr lang="de-AT" smtClean="0"/>
              <a:pPr/>
              <a:t>27.02.2025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27.02.2025</a:t>
            </a:fld>
            <a:endParaRPr lang="de-DE" altLang="en-US"/>
          </a:p>
        </p:txBody>
      </p:sp>
      <p:sp>
        <p:nvSpPr>
          <p:cNvPr id="10" name="Fußzeilenplatzhalter 4"/>
          <p:cNvSpPr>
            <a:spLocks noGrp="1"/>
          </p:cNvSpPr>
          <p:nvPr>
            <p:ph type="ftr" sz="quarter" idx="11"/>
          </p:nvPr>
        </p:nvSpPr>
        <p:spPr/>
        <p:txBody>
          <a:bodyPr/>
          <a:lstStyle/>
          <a:p>
            <a:r>
              <a:rPr lang="de-DE" altLang="en-US"/>
              <a:t>hanno.ulmer@i-med.ac.at</a:t>
            </a:r>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36</a:t>
            </a:fld>
            <a:endParaRPr lang="de-DE" altLang="en-US"/>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219700" y="1052513"/>
            <a:ext cx="2355850" cy="1190625"/>
          </a:xfrm>
          <a:prstGeom prst="rect">
            <a:avLst/>
          </a:prstGeom>
          <a:noFill/>
          <a:ln w="9525">
            <a:noFill/>
            <a:miter lim="800000"/>
            <a:headEnd/>
            <a:tailEnd/>
          </a:ln>
          <a:effectLst/>
        </p:spPr>
        <p:txBody>
          <a:bodyPr wrap="none">
            <a:spAutoFit/>
          </a:bodyPr>
          <a:lstStyle/>
          <a:p>
            <a:r>
              <a:rPr lang="de-DE"/>
              <a:t>Fisher`s Exakter Test</a:t>
            </a:r>
          </a:p>
          <a:p>
            <a:endParaRPr lang="de-DE"/>
          </a:p>
          <a:p>
            <a:r>
              <a:rPr lang="de-DE"/>
              <a:t>Varianzanalyse </a:t>
            </a:r>
          </a:p>
          <a:p>
            <a:endParaRPr lang="de-DE"/>
          </a:p>
        </p:txBody>
      </p:sp>
      <p:sp>
        <p:nvSpPr>
          <p:cNvPr id="182298" name="Text Box 26"/>
          <p:cNvSpPr txBox="1">
            <a:spLocks noChangeArrowheads="1"/>
          </p:cNvSpPr>
          <p:nvPr/>
        </p:nvSpPr>
        <p:spPr bwMode="auto">
          <a:xfrm>
            <a:off x="755650" y="1052513"/>
            <a:ext cx="3041650" cy="1465262"/>
          </a:xfrm>
          <a:prstGeom prst="rect">
            <a:avLst/>
          </a:prstGeom>
          <a:noFill/>
          <a:ln w="9525">
            <a:noFill/>
            <a:miter lim="800000"/>
            <a:headEnd/>
            <a:tailEnd/>
          </a:ln>
          <a:effectLst/>
        </p:spPr>
        <p:txBody>
          <a:bodyPr wrap="none">
            <a:spAutoFit/>
          </a:bodyPr>
          <a:lstStyle/>
          <a:p>
            <a:r>
              <a:rPr lang="de-DE" dirty="0" err="1"/>
              <a:t>Pearson`s</a:t>
            </a:r>
            <a:r>
              <a:rPr lang="de-DE" dirty="0"/>
              <a:t> Chi-Quadrat Test</a:t>
            </a:r>
          </a:p>
          <a:p>
            <a:r>
              <a:rPr lang="de-DE" dirty="0"/>
              <a:t>1900 </a:t>
            </a:r>
          </a:p>
          <a:p>
            <a:endParaRPr lang="de-DE" dirty="0"/>
          </a:p>
          <a:p>
            <a:endParaRPr lang="de-DE" dirty="0"/>
          </a:p>
          <a:p>
            <a:r>
              <a:rPr lang="de-DE" dirty="0"/>
              <a:t>Korrelation und Regression</a:t>
            </a: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r>
              <a:rPr lang="de-DE"/>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r>
              <a:rPr lang="de-DE"/>
              <a:t>Karl Pearson (1857-1936)</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smtClean="0"/>
              <a:t>Einfache ANOVA,</a:t>
            </a:r>
            <a:br>
              <a:rPr lang="de-AT" sz="2800" dirty="0" smtClean="0"/>
            </a:br>
            <a:r>
              <a:rPr lang="de-AT" sz="2800" dirty="0" smtClean="0"/>
              <a:t>ein Faktor mit &gt;= 2 Stufen </a:t>
            </a:r>
          </a:p>
          <a:p>
            <a:pPr eaLnBrk="1" hangingPunct="1"/>
            <a:r>
              <a:rPr lang="de-AT" sz="2800" dirty="0" smtClean="0"/>
              <a:t>Mehrweg-ANOVA,</a:t>
            </a:r>
            <a:br>
              <a:rPr lang="de-AT" sz="2800" dirty="0" smtClean="0"/>
            </a:br>
            <a:r>
              <a:rPr lang="de-AT" sz="2800" dirty="0" smtClean="0"/>
              <a:t> mehrere Faktoren mit &gt;= 2 Stufen</a:t>
            </a:r>
          </a:p>
          <a:p>
            <a:pPr eaLnBrk="1" hangingPunct="1"/>
            <a:r>
              <a:rPr lang="de-AT" sz="2800" dirty="0" err="1" smtClean="0"/>
              <a:t>Kovarianzanalyse</a:t>
            </a:r>
            <a:r>
              <a:rPr lang="de-AT" sz="2800" dirty="0" smtClean="0"/>
              <a:t>, auch stetige Einflussfaktoren </a:t>
            </a:r>
          </a:p>
          <a:p>
            <a:pPr eaLnBrk="1" hangingPunct="1"/>
            <a:r>
              <a:rPr lang="de-AT" sz="2800" dirty="0" smtClean="0"/>
              <a:t>Multivariate ANOVA, mehrere abhängige Variablen</a:t>
            </a:r>
          </a:p>
          <a:p>
            <a:pPr eaLnBrk="1" hangingPunct="1"/>
            <a:r>
              <a:rPr lang="de-AT" sz="2800" dirty="0" smtClean="0"/>
              <a:t>ANOVA für Messwiederholungen, aufeinanderfolgende Beobachtungen sind abhängig</a:t>
            </a:r>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27.02.2025</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37</a:t>
            </a:fld>
            <a:endParaRPr lang="de-DE" altLang="en-US" dirty="0"/>
          </a:p>
        </p:txBody>
      </p:sp>
    </p:spTree>
    <p:extLst>
      <p:ext uri="{BB962C8B-B14F-4D97-AF65-F5344CB8AC3E}">
        <p14:creationId xmlns:p14="http://schemas.microsoft.com/office/powerpoint/2010/main" val="24923518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de-DE" dirty="0"/>
              <a:t>Wichtige </a:t>
            </a:r>
            <a:r>
              <a:rPr lang="de-DE" dirty="0" err="1"/>
              <a:t>Signifikanztests</a:t>
            </a:r>
            <a:endParaRPr lang="de-DE" dirty="0"/>
          </a:p>
        </p:txBody>
      </p:sp>
      <p:sp>
        <p:nvSpPr>
          <p:cNvPr id="76" name="Datumsplatzhalter 3"/>
          <p:cNvSpPr>
            <a:spLocks noGrp="1"/>
          </p:cNvSpPr>
          <p:nvPr>
            <p:ph type="dt" sz="half" idx="10"/>
          </p:nvPr>
        </p:nvSpPr>
        <p:spPr/>
        <p:txBody>
          <a:bodyPr/>
          <a:lstStyle/>
          <a:p>
            <a:fld id="{BBA71EB9-69C8-41E7-8740-F42021BAF4BA}" type="datetime1">
              <a:rPr lang="de-AT" smtClean="0"/>
              <a:pPr/>
              <a:t>27.02.2025</a:t>
            </a:fld>
            <a:endParaRPr lang="de-DE" altLang="en-US"/>
          </a:p>
        </p:txBody>
      </p:sp>
      <p:sp>
        <p:nvSpPr>
          <p:cNvPr id="77" name="Fußzeilenplatzhalter 4"/>
          <p:cNvSpPr>
            <a:spLocks noGrp="1"/>
          </p:cNvSpPr>
          <p:nvPr>
            <p:ph type="ftr" sz="quarter" idx="11"/>
          </p:nvPr>
        </p:nvSpPr>
        <p:spPr/>
        <p:txBody>
          <a:bodyPr/>
          <a:lstStyle/>
          <a:p>
            <a:r>
              <a:rPr lang="de-DE" altLang="en-US"/>
              <a:t>hanno.ulmer@i-med.ac.at</a:t>
            </a:r>
          </a:p>
        </p:txBody>
      </p:sp>
      <p:sp>
        <p:nvSpPr>
          <p:cNvPr id="78" name="Foliennummernplatzhalter 5"/>
          <p:cNvSpPr>
            <a:spLocks noGrp="1"/>
          </p:cNvSpPr>
          <p:nvPr>
            <p:ph type="sldNum" sz="quarter" idx="12"/>
          </p:nvPr>
        </p:nvSpPr>
        <p:spPr/>
        <p:txBody>
          <a:bodyPr/>
          <a:lstStyle/>
          <a:p>
            <a:r>
              <a:rPr lang="de-DE" altLang="en-US"/>
              <a:t>Seite </a:t>
            </a:r>
            <a:fld id="{99DFBDAD-2430-4734-A8DD-93C52CE94045}" type="slidenum">
              <a:rPr lang="de-DE" altLang="en-US"/>
              <a:pPr/>
              <a:t>38</a:t>
            </a:fld>
            <a:endParaRPr lang="de-DE" altLang="en-US"/>
          </a:p>
        </p:txBody>
      </p:sp>
      <p:grpSp>
        <p:nvGrpSpPr>
          <p:cNvPr id="194563" name="Group 3"/>
          <p:cNvGrpSpPr>
            <a:grpSpLocks/>
          </p:cNvGrpSpPr>
          <p:nvPr/>
        </p:nvGrpSpPr>
        <p:grpSpPr bwMode="auto">
          <a:xfrm>
            <a:off x="342900" y="1828800"/>
            <a:ext cx="8458200" cy="4268788"/>
            <a:chOff x="192" y="1104"/>
            <a:chExt cx="5328" cy="2689"/>
          </a:xfrm>
        </p:grpSpPr>
        <p:sp>
          <p:nvSpPr>
            <p:cNvPr id="194564" name="Rectangle 4"/>
            <p:cNvSpPr>
              <a:spLocks noChangeArrowheads="1"/>
            </p:cNvSpPr>
            <p:nvPr/>
          </p:nvSpPr>
          <p:spPr bwMode="auto">
            <a:xfrm>
              <a:off x="2046" y="2053"/>
              <a:ext cx="1108"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5" name="Rectangle 5"/>
            <p:cNvSpPr>
              <a:spLocks noChangeArrowheads="1"/>
            </p:cNvSpPr>
            <p:nvPr/>
          </p:nvSpPr>
          <p:spPr bwMode="auto">
            <a:xfrm>
              <a:off x="2051" y="2057"/>
              <a:ext cx="1098"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 action="ppaction://noaction"/>
                </a:rPr>
                <a:t>Chi-Quadrat Test</a:t>
              </a:r>
              <a:r>
                <a:rPr lang="de-DE" sz="1400">
                  <a:solidFill>
                    <a:srgbClr val="000000"/>
                  </a:solidFill>
                  <a:cs typeface="Arial" charset="0"/>
                </a:rPr>
                <a:t>, Fisher Test</a:t>
              </a:r>
              <a:endParaRPr lang="de-DE" sz="1400"/>
            </a:p>
          </p:txBody>
        </p:sp>
        <p:sp>
          <p:nvSpPr>
            <p:cNvPr id="194566" name="Rectangle 6"/>
            <p:cNvSpPr>
              <a:spLocks noChangeArrowheads="1"/>
            </p:cNvSpPr>
            <p:nvPr/>
          </p:nvSpPr>
          <p:spPr bwMode="auto">
            <a:xfrm>
              <a:off x="3154" y="2053"/>
              <a:ext cx="1183"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7" name="Rectangle 7"/>
            <p:cNvSpPr>
              <a:spLocks noChangeArrowheads="1"/>
            </p:cNvSpPr>
            <p:nvPr/>
          </p:nvSpPr>
          <p:spPr bwMode="auto">
            <a:xfrm>
              <a:off x="3159" y="2057"/>
              <a:ext cx="1173"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3" action="ppaction://hlinksldjump"/>
                </a:rPr>
                <a:t>t-Test</a:t>
              </a:r>
              <a:r>
                <a:rPr lang="de-DE" sz="1400">
                  <a:solidFill>
                    <a:srgbClr val="000000"/>
                  </a:solidFill>
                  <a:cs typeface="Arial" charset="0"/>
                </a:rPr>
                <a:t> für unverbundene Stichproben</a:t>
              </a:r>
              <a:endParaRPr lang="de-DE" sz="1400"/>
            </a:p>
          </p:txBody>
        </p:sp>
        <p:sp>
          <p:nvSpPr>
            <p:cNvPr id="194568" name="Rectangle 8"/>
            <p:cNvSpPr>
              <a:spLocks noChangeArrowheads="1"/>
            </p:cNvSpPr>
            <p:nvPr/>
          </p:nvSpPr>
          <p:spPr bwMode="auto">
            <a:xfrm>
              <a:off x="2046" y="3078"/>
              <a:ext cx="1108" cy="351"/>
            </a:xfrm>
            <a:prstGeom prst="rect">
              <a:avLst/>
            </a:prstGeom>
            <a:solidFill>
              <a:srgbClr val="99FF66"/>
            </a:solidFill>
            <a:ln w="7">
              <a:solidFill>
                <a:srgbClr val="A0A0A0"/>
              </a:solidFill>
              <a:miter lim="800000"/>
              <a:headEnd/>
              <a:tailEnd/>
            </a:ln>
            <a:effectLst/>
          </p:spPr>
          <p:txBody>
            <a:bodyPr/>
            <a:lstStyle/>
            <a:p>
              <a:endParaRPr lang="en-US"/>
            </a:p>
          </p:txBody>
        </p:sp>
        <p:sp>
          <p:nvSpPr>
            <p:cNvPr id="194569" name="Rectangle 9"/>
            <p:cNvSpPr>
              <a:spLocks noChangeArrowheads="1"/>
            </p:cNvSpPr>
            <p:nvPr/>
          </p:nvSpPr>
          <p:spPr bwMode="auto">
            <a:xfrm>
              <a:off x="2051" y="3082"/>
              <a:ext cx="1098" cy="347"/>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rPr>
                <a:t>Chi-Quadrat Test</a:t>
              </a:r>
              <a:endParaRPr lang="de-DE" sz="1400"/>
            </a:p>
          </p:txBody>
        </p:sp>
        <p:sp>
          <p:nvSpPr>
            <p:cNvPr id="194570" name="Rectangle 10"/>
            <p:cNvSpPr>
              <a:spLocks noChangeArrowheads="1" noTextEdit="1"/>
            </p:cNvSpPr>
            <p:nvPr/>
          </p:nvSpPr>
          <p:spPr bwMode="auto">
            <a:xfrm>
              <a:off x="1209" y="1108"/>
              <a:ext cx="823" cy="189"/>
            </a:xfrm>
            <a:prstGeom prst="rect">
              <a:avLst/>
            </a:prstGeom>
            <a:noFill/>
            <a:ln w="9525">
              <a:noFill/>
              <a:miter lim="800000"/>
              <a:headEnd/>
              <a:tailEnd/>
            </a:ln>
            <a:effectLst/>
          </p:spPr>
          <p:txBody>
            <a:bodyPr>
              <a:spAutoFit/>
            </a:bodyPr>
            <a:lstStyle/>
            <a:p>
              <a:endParaRPr lang="en-US"/>
            </a:p>
          </p:txBody>
        </p:sp>
        <p:sp>
          <p:nvSpPr>
            <p:cNvPr id="194571" name="Rectangle 11"/>
            <p:cNvSpPr>
              <a:spLocks noChangeArrowheads="1" noTextEdit="1"/>
            </p:cNvSpPr>
            <p:nvPr/>
          </p:nvSpPr>
          <p:spPr bwMode="auto">
            <a:xfrm>
              <a:off x="1209" y="1305"/>
              <a:ext cx="823" cy="368"/>
            </a:xfrm>
            <a:prstGeom prst="rect">
              <a:avLst/>
            </a:prstGeom>
            <a:noFill/>
            <a:ln w="9525">
              <a:noFill/>
              <a:miter lim="800000"/>
              <a:headEnd/>
              <a:tailEnd/>
            </a:ln>
            <a:effectLst/>
          </p:spPr>
          <p:txBody>
            <a:bodyPr>
              <a:spAutoFit/>
            </a:bodyPr>
            <a:lstStyle/>
            <a:p>
              <a:endParaRPr lang="en-US"/>
            </a:p>
          </p:txBody>
        </p:sp>
        <p:sp>
          <p:nvSpPr>
            <p:cNvPr id="194572" name="Rectangle 12"/>
            <p:cNvSpPr>
              <a:spLocks noChangeArrowheads="1" noTextEdit="1"/>
            </p:cNvSpPr>
            <p:nvPr/>
          </p:nvSpPr>
          <p:spPr bwMode="auto">
            <a:xfrm>
              <a:off x="197" y="1681"/>
              <a:ext cx="1012" cy="368"/>
            </a:xfrm>
            <a:prstGeom prst="rect">
              <a:avLst/>
            </a:prstGeom>
            <a:noFill/>
            <a:ln w="9525">
              <a:noFill/>
              <a:miter lim="800000"/>
              <a:headEnd/>
              <a:tailEnd/>
            </a:ln>
            <a:effectLst/>
          </p:spPr>
          <p:txBody>
            <a:bodyPr>
              <a:spAutoFit/>
            </a:bodyPr>
            <a:lstStyle/>
            <a:p>
              <a:endParaRPr lang="en-US"/>
            </a:p>
          </p:txBody>
        </p:sp>
        <p:sp>
          <p:nvSpPr>
            <p:cNvPr id="194573" name="Rectangle 13"/>
            <p:cNvSpPr>
              <a:spLocks noChangeArrowheads="1"/>
            </p:cNvSpPr>
            <p:nvPr/>
          </p:nvSpPr>
          <p:spPr bwMode="auto">
            <a:xfrm>
              <a:off x="2027" y="1104"/>
              <a:ext cx="3474" cy="20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4" name="Rectangle 14"/>
            <p:cNvSpPr>
              <a:spLocks noChangeArrowheads="1"/>
            </p:cNvSpPr>
            <p:nvPr/>
          </p:nvSpPr>
          <p:spPr bwMode="auto">
            <a:xfrm>
              <a:off x="2027" y="1104"/>
              <a:ext cx="3474" cy="193"/>
            </a:xfrm>
            <a:prstGeom prst="rect">
              <a:avLst/>
            </a:prstGeom>
            <a:solidFill>
              <a:srgbClr val="FFFF99"/>
            </a:solidFill>
            <a:ln w="7">
              <a:solidFill>
                <a:schemeClr val="tx1"/>
              </a:solidFill>
              <a:miter lim="800000"/>
              <a:headEnd/>
              <a:tailEnd/>
            </a:ln>
            <a:effectLst/>
          </p:spPr>
          <p:txBody>
            <a:bodyPr/>
            <a:lstStyle/>
            <a:p>
              <a:endParaRPr lang="en-US"/>
            </a:p>
          </p:txBody>
        </p:sp>
        <p:sp>
          <p:nvSpPr>
            <p:cNvPr id="194575" name="Rectangle 15"/>
            <p:cNvSpPr>
              <a:spLocks noChangeArrowheads="1"/>
            </p:cNvSpPr>
            <p:nvPr/>
          </p:nvSpPr>
          <p:spPr bwMode="auto">
            <a:xfrm>
              <a:off x="2032" y="1108"/>
              <a:ext cx="3464" cy="189"/>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Zielvariable(Outcome)</a:t>
              </a:r>
              <a:endParaRPr lang="de-DE"/>
            </a:p>
          </p:txBody>
        </p:sp>
        <p:sp>
          <p:nvSpPr>
            <p:cNvPr id="194576" name="Rectangle 16"/>
            <p:cNvSpPr>
              <a:spLocks noChangeArrowheads="1"/>
            </p:cNvSpPr>
            <p:nvPr/>
          </p:nvSpPr>
          <p:spPr bwMode="auto">
            <a:xfrm>
              <a:off x="2027" y="1301"/>
              <a:ext cx="1109"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7" name="Rectangle 17"/>
            <p:cNvSpPr>
              <a:spLocks noChangeArrowheads="1"/>
            </p:cNvSpPr>
            <p:nvPr/>
          </p:nvSpPr>
          <p:spPr bwMode="auto">
            <a:xfrm>
              <a:off x="2030" y="1301"/>
              <a:ext cx="1106" cy="748"/>
            </a:xfrm>
            <a:prstGeom prst="rect">
              <a:avLst/>
            </a:prstGeom>
            <a:solidFill>
              <a:srgbClr val="FFFF99"/>
            </a:solidFill>
            <a:ln w="7">
              <a:solidFill>
                <a:schemeClr val="tx1"/>
              </a:solidFill>
              <a:miter lim="800000"/>
              <a:headEnd/>
              <a:tailEnd/>
            </a:ln>
            <a:effectLst/>
          </p:spPr>
          <p:txBody>
            <a:bodyPr/>
            <a:lstStyle/>
            <a:p>
              <a:endParaRPr lang="en-US"/>
            </a:p>
          </p:txBody>
        </p:sp>
        <p:sp>
          <p:nvSpPr>
            <p:cNvPr id="194578" name="Rectangle 18"/>
            <p:cNvSpPr>
              <a:spLocks noChangeArrowheads="1"/>
            </p:cNvSpPr>
            <p:nvPr/>
          </p:nvSpPr>
          <p:spPr bwMode="auto">
            <a:xfrm>
              <a:off x="2030" y="1305"/>
              <a:ext cx="1101" cy="744"/>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Qualitativ</a:t>
              </a:r>
              <a:endParaRPr lang="de-DE"/>
            </a:p>
          </p:txBody>
        </p:sp>
        <p:sp>
          <p:nvSpPr>
            <p:cNvPr id="194579" name="Rectangle 19"/>
            <p:cNvSpPr>
              <a:spLocks noChangeArrowheads="1"/>
            </p:cNvSpPr>
            <p:nvPr/>
          </p:nvSpPr>
          <p:spPr bwMode="auto">
            <a:xfrm>
              <a:off x="3136" y="1301"/>
              <a:ext cx="2365"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0" name="Rectangle 20"/>
            <p:cNvSpPr>
              <a:spLocks noChangeArrowheads="1"/>
            </p:cNvSpPr>
            <p:nvPr/>
          </p:nvSpPr>
          <p:spPr bwMode="auto">
            <a:xfrm>
              <a:off x="3136" y="1301"/>
              <a:ext cx="2365" cy="372"/>
            </a:xfrm>
            <a:prstGeom prst="rect">
              <a:avLst/>
            </a:prstGeom>
            <a:solidFill>
              <a:srgbClr val="FFFF99"/>
            </a:solidFill>
            <a:ln w="7">
              <a:solidFill>
                <a:schemeClr val="tx1"/>
              </a:solidFill>
              <a:miter lim="800000"/>
              <a:headEnd/>
              <a:tailEnd/>
            </a:ln>
            <a:effectLst/>
          </p:spPr>
          <p:txBody>
            <a:bodyPr/>
            <a:lstStyle/>
            <a:p>
              <a:endParaRPr lang="en-US"/>
            </a:p>
          </p:txBody>
        </p:sp>
        <p:sp>
          <p:nvSpPr>
            <p:cNvPr id="194581" name="Rectangle 21"/>
            <p:cNvSpPr>
              <a:spLocks noChangeArrowheads="1"/>
            </p:cNvSpPr>
            <p:nvPr/>
          </p:nvSpPr>
          <p:spPr bwMode="auto">
            <a:xfrm>
              <a:off x="3141" y="1305"/>
              <a:ext cx="2355" cy="368"/>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Quantitativ</a:t>
              </a:r>
              <a:endParaRPr lang="de-DE"/>
            </a:p>
          </p:txBody>
        </p:sp>
        <p:sp>
          <p:nvSpPr>
            <p:cNvPr id="194582" name="Rectangle 22"/>
            <p:cNvSpPr>
              <a:spLocks noChangeArrowheads="1"/>
            </p:cNvSpPr>
            <p:nvPr/>
          </p:nvSpPr>
          <p:spPr bwMode="auto">
            <a:xfrm>
              <a:off x="3136" y="1677"/>
              <a:ext cx="1183"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3" name="Rectangle 23"/>
            <p:cNvSpPr>
              <a:spLocks noChangeArrowheads="1"/>
            </p:cNvSpPr>
            <p:nvPr/>
          </p:nvSpPr>
          <p:spPr bwMode="auto">
            <a:xfrm>
              <a:off x="3136" y="1677"/>
              <a:ext cx="1183"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4" name="Rectangle 24"/>
            <p:cNvSpPr>
              <a:spLocks noChangeArrowheads="1"/>
            </p:cNvSpPr>
            <p:nvPr/>
          </p:nvSpPr>
          <p:spPr bwMode="auto">
            <a:xfrm>
              <a:off x="3141" y="1681"/>
              <a:ext cx="1173"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Normalverteilung</a:t>
              </a:r>
              <a:endParaRPr lang="de-DE" sz="1700"/>
            </a:p>
          </p:txBody>
        </p:sp>
        <p:sp>
          <p:nvSpPr>
            <p:cNvPr id="194585" name="Rectangle 25"/>
            <p:cNvSpPr>
              <a:spLocks noChangeArrowheads="1"/>
            </p:cNvSpPr>
            <p:nvPr/>
          </p:nvSpPr>
          <p:spPr bwMode="auto">
            <a:xfrm>
              <a:off x="4319" y="1677"/>
              <a:ext cx="1182"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6" name="Rectangle 26"/>
            <p:cNvSpPr>
              <a:spLocks noChangeArrowheads="1"/>
            </p:cNvSpPr>
            <p:nvPr/>
          </p:nvSpPr>
          <p:spPr bwMode="auto">
            <a:xfrm>
              <a:off x="4319" y="1677"/>
              <a:ext cx="1182"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7" name="Rectangle 27"/>
            <p:cNvSpPr>
              <a:spLocks noChangeArrowheads="1"/>
            </p:cNvSpPr>
            <p:nvPr/>
          </p:nvSpPr>
          <p:spPr bwMode="auto">
            <a:xfrm>
              <a:off x="4324" y="1681"/>
              <a:ext cx="1172"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Beliebige Verteilung</a:t>
              </a:r>
              <a:endParaRPr lang="de-DE" sz="1700"/>
            </a:p>
          </p:txBody>
        </p:sp>
        <p:sp>
          <p:nvSpPr>
            <p:cNvPr id="194588" name="Rectangle 28"/>
            <p:cNvSpPr>
              <a:spLocks noChangeArrowheads="1" noTextEdit="1"/>
            </p:cNvSpPr>
            <p:nvPr/>
          </p:nvSpPr>
          <p:spPr bwMode="auto">
            <a:xfrm>
              <a:off x="1209" y="1681"/>
              <a:ext cx="823" cy="368"/>
            </a:xfrm>
            <a:prstGeom prst="rect">
              <a:avLst/>
            </a:prstGeom>
            <a:noFill/>
            <a:ln w="9525">
              <a:noFill/>
              <a:miter lim="800000"/>
              <a:headEnd/>
              <a:tailEnd/>
            </a:ln>
            <a:effectLst/>
          </p:spPr>
          <p:txBody>
            <a:bodyPr>
              <a:spAutoFit/>
            </a:bodyPr>
            <a:lstStyle/>
            <a:p>
              <a:endParaRPr lang="en-US"/>
            </a:p>
          </p:txBody>
        </p:sp>
        <p:sp>
          <p:nvSpPr>
            <p:cNvPr id="194589" name="Rectangle 29"/>
            <p:cNvSpPr>
              <a:spLocks noChangeArrowheads="1"/>
            </p:cNvSpPr>
            <p:nvPr/>
          </p:nvSpPr>
          <p:spPr bwMode="auto">
            <a:xfrm>
              <a:off x="192" y="2053"/>
              <a:ext cx="102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0" name="Rectangle 30"/>
            <p:cNvSpPr>
              <a:spLocks noChangeArrowheads="1"/>
            </p:cNvSpPr>
            <p:nvPr/>
          </p:nvSpPr>
          <p:spPr bwMode="auto">
            <a:xfrm>
              <a:off x="192" y="2053"/>
              <a:ext cx="1022" cy="1021"/>
            </a:xfrm>
            <a:prstGeom prst="rect">
              <a:avLst/>
            </a:prstGeom>
            <a:solidFill>
              <a:srgbClr val="FFFF99"/>
            </a:solidFill>
            <a:ln w="7">
              <a:solidFill>
                <a:schemeClr val="tx1"/>
              </a:solidFill>
              <a:miter lim="800000"/>
              <a:headEnd/>
              <a:tailEnd/>
            </a:ln>
            <a:effectLst/>
          </p:spPr>
          <p:txBody>
            <a:bodyPr/>
            <a:lstStyle/>
            <a:p>
              <a:endParaRPr lang="en-US"/>
            </a:p>
          </p:txBody>
        </p:sp>
        <p:sp>
          <p:nvSpPr>
            <p:cNvPr id="194591" name="Rectangle 31"/>
            <p:cNvSpPr>
              <a:spLocks noChangeArrowheads="1"/>
            </p:cNvSpPr>
            <p:nvPr/>
          </p:nvSpPr>
          <p:spPr bwMode="auto">
            <a:xfrm>
              <a:off x="197" y="2057"/>
              <a:ext cx="1012" cy="1017"/>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zweier Gruppen</a:t>
              </a:r>
              <a:endParaRPr lang="de-DE" sz="1400"/>
            </a:p>
          </p:txBody>
        </p:sp>
        <p:sp>
          <p:nvSpPr>
            <p:cNvPr id="194592" name="Rectangle 32"/>
            <p:cNvSpPr>
              <a:spLocks noChangeArrowheads="1"/>
            </p:cNvSpPr>
            <p:nvPr/>
          </p:nvSpPr>
          <p:spPr bwMode="auto">
            <a:xfrm>
              <a:off x="1214" y="2053"/>
              <a:ext cx="83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3" name="Rectangle 33"/>
            <p:cNvSpPr>
              <a:spLocks noChangeArrowheads="1"/>
            </p:cNvSpPr>
            <p:nvPr/>
          </p:nvSpPr>
          <p:spPr bwMode="auto">
            <a:xfrm>
              <a:off x="1214" y="2053"/>
              <a:ext cx="832" cy="509"/>
            </a:xfrm>
            <a:prstGeom prst="rect">
              <a:avLst/>
            </a:prstGeom>
            <a:solidFill>
              <a:srgbClr val="FFFF99"/>
            </a:solidFill>
            <a:ln w="7">
              <a:solidFill>
                <a:schemeClr val="tx1"/>
              </a:solidFill>
              <a:miter lim="800000"/>
              <a:headEnd/>
              <a:tailEnd/>
            </a:ln>
            <a:effectLst/>
          </p:spPr>
          <p:txBody>
            <a:bodyPr/>
            <a:lstStyle/>
            <a:p>
              <a:endParaRPr lang="en-US"/>
            </a:p>
          </p:txBody>
        </p:sp>
        <p:sp>
          <p:nvSpPr>
            <p:cNvPr id="194594" name="Rectangle 34"/>
            <p:cNvSpPr>
              <a:spLocks noChangeArrowheads="1"/>
            </p:cNvSpPr>
            <p:nvPr/>
          </p:nvSpPr>
          <p:spPr bwMode="auto">
            <a:xfrm>
              <a:off x="1219" y="2057"/>
              <a:ext cx="822" cy="505"/>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Unverbunden</a:t>
              </a:r>
              <a:endParaRPr lang="de-DE" sz="1400"/>
            </a:p>
          </p:txBody>
        </p:sp>
        <p:grpSp>
          <p:nvGrpSpPr>
            <p:cNvPr id="194595" name="Group 35"/>
            <p:cNvGrpSpPr>
              <a:grpSpLocks/>
            </p:cNvGrpSpPr>
            <p:nvPr/>
          </p:nvGrpSpPr>
          <p:grpSpPr bwMode="auto">
            <a:xfrm>
              <a:off x="4337" y="2053"/>
              <a:ext cx="1183" cy="509"/>
              <a:chOff x="5355" y="1386"/>
              <a:chExt cx="1528" cy="742"/>
            </a:xfrm>
          </p:grpSpPr>
          <p:sp>
            <p:nvSpPr>
              <p:cNvPr id="194596" name="Rectangle 36"/>
              <p:cNvSpPr>
                <a:spLocks noChangeArrowheads="1"/>
              </p:cNvSpPr>
              <p:nvPr/>
            </p:nvSpPr>
            <p:spPr bwMode="auto">
              <a:xfrm>
                <a:off x="5361" y="1392"/>
                <a:ext cx="1516" cy="736"/>
              </a:xfrm>
              <a:prstGeom prst="rect">
                <a:avLst/>
              </a:prstGeom>
              <a:noFill/>
              <a:ln w="9525">
                <a:noFill/>
                <a:miter lim="800000"/>
                <a:headEnd/>
                <a:tailEnd/>
              </a:ln>
              <a:effectLst/>
            </p:spPr>
            <p:txBody>
              <a:bodyPr anchor="ctr"/>
              <a:lstStyle/>
              <a:p>
                <a:pPr algn="ctr" fontAlgn="ctr"/>
                <a:r>
                  <a:rPr lang="de-DE" sz="1600">
                    <a:solidFill>
                      <a:srgbClr val="000000"/>
                    </a:solidFill>
                    <a:cs typeface="Arial" charset="0"/>
                  </a:rPr>
                  <a:t>Mann-Whitney U Test</a:t>
                </a:r>
                <a:endParaRPr lang="de-DE" sz="1600"/>
              </a:p>
            </p:txBody>
          </p:sp>
          <p:sp>
            <p:nvSpPr>
              <p:cNvPr id="194597" name="Rectangle 37"/>
              <p:cNvSpPr>
                <a:spLocks noChangeArrowheads="1"/>
              </p:cNvSpPr>
              <p:nvPr/>
            </p:nvSpPr>
            <p:spPr bwMode="auto">
              <a:xfrm>
                <a:off x="5355" y="1386"/>
                <a:ext cx="1528" cy="742"/>
              </a:xfrm>
              <a:prstGeom prst="rect">
                <a:avLst/>
              </a:prstGeom>
              <a:noFill/>
              <a:ln w="7">
                <a:solidFill>
                  <a:srgbClr val="A0A0A0"/>
                </a:solidFill>
                <a:miter lim="800000"/>
                <a:headEnd/>
                <a:tailEnd/>
              </a:ln>
              <a:effectLst/>
            </p:spPr>
            <p:txBody>
              <a:bodyPr/>
              <a:lstStyle/>
              <a:p>
                <a:endParaRPr lang="en-US"/>
              </a:p>
            </p:txBody>
          </p:sp>
        </p:grpSp>
        <p:sp>
          <p:nvSpPr>
            <p:cNvPr id="194598" name="Rectangle 38"/>
            <p:cNvSpPr>
              <a:spLocks noChangeArrowheads="1"/>
            </p:cNvSpPr>
            <p:nvPr/>
          </p:nvSpPr>
          <p:spPr bwMode="auto">
            <a:xfrm>
              <a:off x="1214" y="2566"/>
              <a:ext cx="832" cy="516"/>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9" name="Rectangle 39"/>
            <p:cNvSpPr>
              <a:spLocks noChangeArrowheads="1"/>
            </p:cNvSpPr>
            <p:nvPr/>
          </p:nvSpPr>
          <p:spPr bwMode="auto">
            <a:xfrm>
              <a:off x="1214" y="2566"/>
              <a:ext cx="832" cy="508"/>
            </a:xfrm>
            <a:prstGeom prst="rect">
              <a:avLst/>
            </a:prstGeom>
            <a:solidFill>
              <a:srgbClr val="FFFF99"/>
            </a:solidFill>
            <a:ln w="7">
              <a:solidFill>
                <a:schemeClr val="tx1"/>
              </a:solidFill>
              <a:miter lim="800000"/>
              <a:headEnd/>
              <a:tailEnd/>
            </a:ln>
            <a:effectLst/>
          </p:spPr>
          <p:txBody>
            <a:bodyPr/>
            <a:lstStyle/>
            <a:p>
              <a:endParaRPr lang="en-US"/>
            </a:p>
          </p:txBody>
        </p:sp>
        <p:sp>
          <p:nvSpPr>
            <p:cNvPr id="194600" name="Rectangle 40"/>
            <p:cNvSpPr>
              <a:spLocks noChangeArrowheads="1"/>
            </p:cNvSpPr>
            <p:nvPr/>
          </p:nvSpPr>
          <p:spPr bwMode="auto">
            <a:xfrm>
              <a:off x="1219" y="2570"/>
              <a:ext cx="822" cy="504"/>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01" name="Group 41"/>
            <p:cNvGrpSpPr>
              <a:grpSpLocks/>
            </p:cNvGrpSpPr>
            <p:nvPr/>
          </p:nvGrpSpPr>
          <p:grpSpPr bwMode="auto">
            <a:xfrm>
              <a:off x="2046" y="2566"/>
              <a:ext cx="1108" cy="508"/>
              <a:chOff x="2395" y="2134"/>
              <a:chExt cx="1432" cy="742"/>
            </a:xfrm>
          </p:grpSpPr>
          <p:sp>
            <p:nvSpPr>
              <p:cNvPr id="194602" name="Rectangle 42"/>
              <p:cNvSpPr>
                <a:spLocks noChangeArrowheads="1"/>
              </p:cNvSpPr>
              <p:nvPr/>
            </p:nvSpPr>
            <p:spPr bwMode="auto">
              <a:xfrm>
                <a:off x="2401" y="2140"/>
                <a:ext cx="1420"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McNemar Test</a:t>
                </a:r>
                <a:endParaRPr lang="de-DE" sz="1400"/>
              </a:p>
            </p:txBody>
          </p:sp>
          <p:sp>
            <p:nvSpPr>
              <p:cNvPr id="194603" name="Rectangle 43"/>
              <p:cNvSpPr>
                <a:spLocks noChangeArrowheads="1"/>
              </p:cNvSpPr>
              <p:nvPr/>
            </p:nvSpPr>
            <p:spPr bwMode="auto">
              <a:xfrm>
                <a:off x="2395" y="2134"/>
                <a:ext cx="1432" cy="742"/>
              </a:xfrm>
              <a:prstGeom prst="rect">
                <a:avLst/>
              </a:prstGeom>
              <a:noFill/>
              <a:ln w="7">
                <a:solidFill>
                  <a:srgbClr val="A0A0A0"/>
                </a:solidFill>
                <a:miter lim="800000"/>
                <a:headEnd/>
                <a:tailEnd/>
              </a:ln>
              <a:effectLst/>
            </p:spPr>
            <p:txBody>
              <a:bodyPr/>
              <a:lstStyle/>
              <a:p>
                <a:endParaRPr lang="en-US"/>
              </a:p>
            </p:txBody>
          </p:sp>
        </p:grpSp>
        <p:grpSp>
          <p:nvGrpSpPr>
            <p:cNvPr id="194604" name="Group 44"/>
            <p:cNvGrpSpPr>
              <a:grpSpLocks/>
            </p:cNvGrpSpPr>
            <p:nvPr/>
          </p:nvGrpSpPr>
          <p:grpSpPr bwMode="auto">
            <a:xfrm>
              <a:off x="3154" y="2566"/>
              <a:ext cx="1183" cy="508"/>
              <a:chOff x="3827" y="2134"/>
              <a:chExt cx="1528" cy="742"/>
            </a:xfrm>
          </p:grpSpPr>
          <p:sp>
            <p:nvSpPr>
              <p:cNvPr id="194605" name="Rectangle 45"/>
              <p:cNvSpPr>
                <a:spLocks noChangeArrowheads="1"/>
              </p:cNvSpPr>
              <p:nvPr/>
            </p:nvSpPr>
            <p:spPr bwMode="auto">
              <a:xfrm>
                <a:off x="3833" y="2140"/>
                <a:ext cx="1516" cy="736"/>
              </a:xfrm>
              <a:prstGeom prst="rect">
                <a:avLst/>
              </a:prstGeom>
              <a:noFill/>
              <a:ln w="9525">
                <a:noFill/>
                <a:miter lim="800000"/>
                <a:headEnd/>
                <a:tailEnd/>
              </a:ln>
              <a:effectLst/>
            </p:spPr>
            <p:txBody>
              <a:bodyPr anchor="ctr"/>
              <a:lstStyle/>
              <a:p>
                <a:pPr algn="ctr" fontAlgn="ctr"/>
                <a:endParaRPr lang="en-GB" sz="1400"/>
              </a:p>
            </p:txBody>
          </p:sp>
          <p:sp>
            <p:nvSpPr>
              <p:cNvPr id="194606" name="Rectangle 46"/>
              <p:cNvSpPr>
                <a:spLocks noChangeArrowheads="1"/>
              </p:cNvSpPr>
              <p:nvPr/>
            </p:nvSpPr>
            <p:spPr bwMode="auto">
              <a:xfrm>
                <a:off x="3827" y="2134"/>
                <a:ext cx="1528" cy="742"/>
              </a:xfrm>
              <a:prstGeom prst="rect">
                <a:avLst/>
              </a:prstGeom>
              <a:noFill/>
              <a:ln w="7">
                <a:solidFill>
                  <a:srgbClr val="A0A0A0"/>
                </a:solidFill>
                <a:miter lim="800000"/>
                <a:headEnd/>
                <a:tailEnd/>
              </a:ln>
              <a:effectLst/>
            </p:spPr>
            <p:txBody>
              <a:bodyPr/>
              <a:lstStyle/>
              <a:p>
                <a:endParaRPr lang="en-US"/>
              </a:p>
            </p:txBody>
          </p:sp>
        </p:grpSp>
        <p:sp>
          <p:nvSpPr>
            <p:cNvPr id="194607" name="Rectangle 47"/>
            <p:cNvSpPr>
              <a:spLocks noChangeArrowheads="1"/>
            </p:cNvSpPr>
            <p:nvPr/>
          </p:nvSpPr>
          <p:spPr bwMode="auto">
            <a:xfrm>
              <a:off x="192" y="3078"/>
              <a:ext cx="102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08" name="Rectangle 48"/>
            <p:cNvSpPr>
              <a:spLocks noChangeArrowheads="1"/>
            </p:cNvSpPr>
            <p:nvPr/>
          </p:nvSpPr>
          <p:spPr bwMode="auto">
            <a:xfrm>
              <a:off x="192" y="3078"/>
              <a:ext cx="1022" cy="706"/>
            </a:xfrm>
            <a:prstGeom prst="rect">
              <a:avLst/>
            </a:prstGeom>
            <a:solidFill>
              <a:srgbClr val="FFFF99"/>
            </a:solidFill>
            <a:ln w="7">
              <a:solidFill>
                <a:schemeClr val="tx1"/>
              </a:solidFill>
              <a:miter lim="800000"/>
              <a:headEnd/>
              <a:tailEnd/>
            </a:ln>
            <a:effectLst/>
          </p:spPr>
          <p:txBody>
            <a:bodyPr/>
            <a:lstStyle/>
            <a:p>
              <a:endParaRPr lang="en-US"/>
            </a:p>
          </p:txBody>
        </p:sp>
        <p:sp>
          <p:nvSpPr>
            <p:cNvPr id="194609" name="Rectangle 49"/>
            <p:cNvSpPr>
              <a:spLocks noChangeArrowheads="1"/>
            </p:cNvSpPr>
            <p:nvPr/>
          </p:nvSpPr>
          <p:spPr bwMode="auto">
            <a:xfrm>
              <a:off x="197" y="3082"/>
              <a:ext cx="1012" cy="711"/>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von mehr als zwei Gruppen</a:t>
              </a:r>
              <a:endParaRPr lang="de-DE" sz="1400"/>
            </a:p>
          </p:txBody>
        </p:sp>
        <p:grpSp>
          <p:nvGrpSpPr>
            <p:cNvPr id="194610" name="Group 50"/>
            <p:cNvGrpSpPr>
              <a:grpSpLocks/>
            </p:cNvGrpSpPr>
            <p:nvPr/>
          </p:nvGrpSpPr>
          <p:grpSpPr bwMode="auto">
            <a:xfrm>
              <a:off x="4337" y="2566"/>
              <a:ext cx="1183" cy="508"/>
              <a:chOff x="5355" y="2134"/>
              <a:chExt cx="1528" cy="742"/>
            </a:xfrm>
          </p:grpSpPr>
          <p:sp>
            <p:nvSpPr>
              <p:cNvPr id="194611" name="Rectangle 51"/>
              <p:cNvSpPr>
                <a:spLocks noChangeArrowheads="1"/>
              </p:cNvSpPr>
              <p:nvPr/>
            </p:nvSpPr>
            <p:spPr bwMode="auto">
              <a:xfrm>
                <a:off x="5361" y="2140"/>
                <a:ext cx="1516"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Wilcoxon Test</a:t>
                </a:r>
                <a:endParaRPr lang="de-DE" sz="1400"/>
              </a:p>
            </p:txBody>
          </p:sp>
          <p:sp>
            <p:nvSpPr>
              <p:cNvPr id="194612" name="Rectangle 52"/>
              <p:cNvSpPr>
                <a:spLocks noChangeArrowheads="1"/>
              </p:cNvSpPr>
              <p:nvPr/>
            </p:nvSpPr>
            <p:spPr bwMode="auto">
              <a:xfrm>
                <a:off x="5355" y="2134"/>
                <a:ext cx="1528" cy="742"/>
              </a:xfrm>
              <a:prstGeom prst="rect">
                <a:avLst/>
              </a:prstGeom>
              <a:noFill/>
              <a:ln w="7">
                <a:solidFill>
                  <a:srgbClr val="A0A0A0"/>
                </a:solidFill>
                <a:miter lim="800000"/>
                <a:headEnd/>
                <a:tailEnd/>
              </a:ln>
              <a:effectLst/>
            </p:spPr>
            <p:txBody>
              <a:bodyPr/>
              <a:lstStyle/>
              <a:p>
                <a:endParaRPr lang="en-US"/>
              </a:p>
            </p:txBody>
          </p:sp>
        </p:grpSp>
        <p:sp>
          <p:nvSpPr>
            <p:cNvPr id="194613" name="Rectangle 53"/>
            <p:cNvSpPr>
              <a:spLocks noChangeArrowheads="1"/>
            </p:cNvSpPr>
            <p:nvPr/>
          </p:nvSpPr>
          <p:spPr bwMode="auto">
            <a:xfrm>
              <a:off x="1214" y="3078"/>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14" name="Rectangle 54"/>
            <p:cNvSpPr>
              <a:spLocks noChangeArrowheads="1"/>
            </p:cNvSpPr>
            <p:nvPr/>
          </p:nvSpPr>
          <p:spPr bwMode="auto">
            <a:xfrm>
              <a:off x="1214" y="3078"/>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15" name="Rectangle 55"/>
            <p:cNvSpPr>
              <a:spLocks noChangeArrowheads="1"/>
            </p:cNvSpPr>
            <p:nvPr/>
          </p:nvSpPr>
          <p:spPr bwMode="auto">
            <a:xfrm>
              <a:off x="1219" y="3082"/>
              <a:ext cx="822" cy="347"/>
            </a:xfrm>
            <a:prstGeom prst="rect">
              <a:avLst/>
            </a:prstGeom>
            <a:solidFill>
              <a:srgbClr val="FFFF99"/>
            </a:solidFill>
            <a:ln w="9525">
              <a:solidFill>
                <a:schemeClr val="tx1"/>
              </a:solidFill>
              <a:miter lim="800000"/>
              <a:headEnd/>
              <a:tailEnd/>
            </a:ln>
            <a:effectLst/>
          </p:spPr>
          <p:txBody>
            <a:bodyPr anchor="ctr"/>
            <a:lstStyle/>
            <a:p>
              <a:pPr algn="ctr" fontAlgn="ctr"/>
              <a:r>
                <a:rPr lang="de-DE" sz="1400" dirty="0">
                  <a:solidFill>
                    <a:srgbClr val="000000"/>
                  </a:solidFill>
                  <a:cs typeface="Arial" charset="0"/>
                </a:rPr>
                <a:t>Unverbunden</a:t>
              </a:r>
              <a:endParaRPr lang="de-DE" sz="1400" dirty="0"/>
            </a:p>
          </p:txBody>
        </p:sp>
        <p:grpSp>
          <p:nvGrpSpPr>
            <p:cNvPr id="194616" name="Group 56"/>
            <p:cNvGrpSpPr>
              <a:grpSpLocks/>
            </p:cNvGrpSpPr>
            <p:nvPr/>
          </p:nvGrpSpPr>
          <p:grpSpPr bwMode="auto">
            <a:xfrm>
              <a:off x="3154" y="3078"/>
              <a:ext cx="1183" cy="351"/>
              <a:chOff x="3827" y="2882"/>
              <a:chExt cx="1528" cy="512"/>
            </a:xfrm>
          </p:grpSpPr>
          <p:sp>
            <p:nvSpPr>
              <p:cNvPr id="194617" name="Rectangle 57"/>
              <p:cNvSpPr>
                <a:spLocks noChangeArrowheads="1"/>
              </p:cNvSpPr>
              <p:nvPr/>
            </p:nvSpPr>
            <p:spPr bwMode="auto">
              <a:xfrm>
                <a:off x="3833"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Einfache Varianzanalyse</a:t>
                </a:r>
                <a:endParaRPr lang="de-DE" sz="1400"/>
              </a:p>
            </p:txBody>
          </p:sp>
          <p:sp>
            <p:nvSpPr>
              <p:cNvPr id="194618" name="Rectangle 58"/>
              <p:cNvSpPr>
                <a:spLocks noChangeArrowheads="1"/>
              </p:cNvSpPr>
              <p:nvPr/>
            </p:nvSpPr>
            <p:spPr bwMode="auto">
              <a:xfrm>
                <a:off x="3827" y="2882"/>
                <a:ext cx="1528" cy="512"/>
              </a:xfrm>
              <a:prstGeom prst="rect">
                <a:avLst/>
              </a:prstGeom>
              <a:noFill/>
              <a:ln w="7">
                <a:solidFill>
                  <a:srgbClr val="A0A0A0"/>
                </a:solidFill>
                <a:miter lim="800000"/>
                <a:headEnd/>
                <a:tailEnd/>
              </a:ln>
              <a:effectLst/>
            </p:spPr>
            <p:txBody>
              <a:bodyPr/>
              <a:lstStyle/>
              <a:p>
                <a:endParaRPr lang="en-US"/>
              </a:p>
            </p:txBody>
          </p:sp>
        </p:grpSp>
        <p:grpSp>
          <p:nvGrpSpPr>
            <p:cNvPr id="194619" name="Group 59"/>
            <p:cNvGrpSpPr>
              <a:grpSpLocks/>
            </p:cNvGrpSpPr>
            <p:nvPr/>
          </p:nvGrpSpPr>
          <p:grpSpPr bwMode="auto">
            <a:xfrm>
              <a:off x="4337" y="3078"/>
              <a:ext cx="1183" cy="351"/>
              <a:chOff x="5355" y="2882"/>
              <a:chExt cx="1528" cy="512"/>
            </a:xfrm>
          </p:grpSpPr>
          <p:sp>
            <p:nvSpPr>
              <p:cNvPr id="194620" name="Rectangle 60"/>
              <p:cNvSpPr>
                <a:spLocks noChangeArrowheads="1"/>
              </p:cNvSpPr>
              <p:nvPr/>
            </p:nvSpPr>
            <p:spPr bwMode="auto">
              <a:xfrm>
                <a:off x="5361"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Kruskal-Wallis Test</a:t>
                </a:r>
                <a:endParaRPr lang="de-DE" sz="1400"/>
              </a:p>
            </p:txBody>
          </p:sp>
          <p:sp>
            <p:nvSpPr>
              <p:cNvPr id="194621" name="Rectangle 61"/>
              <p:cNvSpPr>
                <a:spLocks noChangeArrowheads="1"/>
              </p:cNvSpPr>
              <p:nvPr/>
            </p:nvSpPr>
            <p:spPr bwMode="auto">
              <a:xfrm>
                <a:off x="5355" y="2882"/>
                <a:ext cx="1528" cy="512"/>
              </a:xfrm>
              <a:prstGeom prst="rect">
                <a:avLst/>
              </a:prstGeom>
              <a:noFill/>
              <a:ln w="7">
                <a:solidFill>
                  <a:srgbClr val="A0A0A0"/>
                </a:solidFill>
                <a:miter lim="800000"/>
                <a:headEnd/>
                <a:tailEnd/>
              </a:ln>
              <a:effectLst/>
            </p:spPr>
            <p:txBody>
              <a:bodyPr/>
              <a:lstStyle/>
              <a:p>
                <a:endParaRPr lang="en-US"/>
              </a:p>
            </p:txBody>
          </p:sp>
        </p:grpSp>
        <p:sp>
          <p:nvSpPr>
            <p:cNvPr id="194622" name="Rectangle 62"/>
            <p:cNvSpPr>
              <a:spLocks noChangeArrowheads="1"/>
            </p:cNvSpPr>
            <p:nvPr/>
          </p:nvSpPr>
          <p:spPr bwMode="auto">
            <a:xfrm>
              <a:off x="1214" y="3433"/>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23" name="Rectangle 63"/>
            <p:cNvSpPr>
              <a:spLocks noChangeArrowheads="1"/>
            </p:cNvSpPr>
            <p:nvPr/>
          </p:nvSpPr>
          <p:spPr bwMode="auto">
            <a:xfrm>
              <a:off x="1214" y="3433"/>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24" name="Rectangle 64"/>
            <p:cNvSpPr>
              <a:spLocks noChangeArrowheads="1"/>
            </p:cNvSpPr>
            <p:nvPr/>
          </p:nvSpPr>
          <p:spPr bwMode="auto">
            <a:xfrm>
              <a:off x="1219" y="3437"/>
              <a:ext cx="822" cy="353"/>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25" name="Group 65"/>
            <p:cNvGrpSpPr>
              <a:grpSpLocks/>
            </p:cNvGrpSpPr>
            <p:nvPr/>
          </p:nvGrpSpPr>
          <p:grpSpPr bwMode="auto">
            <a:xfrm>
              <a:off x="2046" y="3433"/>
              <a:ext cx="1108" cy="351"/>
              <a:chOff x="2395" y="3400"/>
              <a:chExt cx="1432" cy="512"/>
            </a:xfrm>
          </p:grpSpPr>
          <p:sp>
            <p:nvSpPr>
              <p:cNvPr id="194626" name="Rectangle 66"/>
              <p:cNvSpPr>
                <a:spLocks noChangeArrowheads="1"/>
              </p:cNvSpPr>
              <p:nvPr/>
            </p:nvSpPr>
            <p:spPr bwMode="auto">
              <a:xfrm>
                <a:off x="2401" y="3406"/>
                <a:ext cx="1420"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Q-Test von Cochran</a:t>
                </a:r>
                <a:endParaRPr lang="de-DE" sz="1400"/>
              </a:p>
            </p:txBody>
          </p:sp>
          <p:sp>
            <p:nvSpPr>
              <p:cNvPr id="194627" name="Rectangle 67"/>
              <p:cNvSpPr>
                <a:spLocks noChangeArrowheads="1"/>
              </p:cNvSpPr>
              <p:nvPr/>
            </p:nvSpPr>
            <p:spPr bwMode="auto">
              <a:xfrm>
                <a:off x="2395" y="3400"/>
                <a:ext cx="1432" cy="512"/>
              </a:xfrm>
              <a:prstGeom prst="rect">
                <a:avLst/>
              </a:prstGeom>
              <a:noFill/>
              <a:ln w="7">
                <a:solidFill>
                  <a:srgbClr val="A0A0A0"/>
                </a:solidFill>
                <a:miter lim="800000"/>
                <a:headEnd/>
                <a:tailEnd/>
              </a:ln>
              <a:effectLst/>
            </p:spPr>
            <p:txBody>
              <a:bodyPr/>
              <a:lstStyle/>
              <a:p>
                <a:endParaRPr lang="en-US"/>
              </a:p>
            </p:txBody>
          </p:sp>
        </p:grpSp>
        <p:grpSp>
          <p:nvGrpSpPr>
            <p:cNvPr id="194628" name="Group 68"/>
            <p:cNvGrpSpPr>
              <a:grpSpLocks/>
            </p:cNvGrpSpPr>
            <p:nvPr/>
          </p:nvGrpSpPr>
          <p:grpSpPr bwMode="auto">
            <a:xfrm>
              <a:off x="3154" y="3433"/>
              <a:ext cx="1183" cy="351"/>
              <a:chOff x="3827" y="3400"/>
              <a:chExt cx="1528" cy="512"/>
            </a:xfrm>
          </p:grpSpPr>
          <p:sp>
            <p:nvSpPr>
              <p:cNvPr id="194629" name="Rectangle 69"/>
              <p:cNvSpPr>
                <a:spLocks noChangeArrowheads="1"/>
              </p:cNvSpPr>
              <p:nvPr/>
            </p:nvSpPr>
            <p:spPr bwMode="auto">
              <a:xfrm>
                <a:off x="3833"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Varianzanalyse für Meßwiederholungen</a:t>
                </a:r>
                <a:endParaRPr lang="de-DE" sz="1400"/>
              </a:p>
            </p:txBody>
          </p:sp>
          <p:sp>
            <p:nvSpPr>
              <p:cNvPr id="194630" name="Rectangle 70"/>
              <p:cNvSpPr>
                <a:spLocks noChangeArrowheads="1"/>
              </p:cNvSpPr>
              <p:nvPr/>
            </p:nvSpPr>
            <p:spPr bwMode="auto">
              <a:xfrm>
                <a:off x="3827" y="3400"/>
                <a:ext cx="1528" cy="512"/>
              </a:xfrm>
              <a:prstGeom prst="rect">
                <a:avLst/>
              </a:prstGeom>
              <a:noFill/>
              <a:ln w="7">
                <a:solidFill>
                  <a:srgbClr val="A0A0A0"/>
                </a:solidFill>
                <a:miter lim="800000"/>
                <a:headEnd/>
                <a:tailEnd/>
              </a:ln>
              <a:effectLst/>
            </p:spPr>
            <p:txBody>
              <a:bodyPr/>
              <a:lstStyle/>
              <a:p>
                <a:endParaRPr lang="en-US"/>
              </a:p>
            </p:txBody>
          </p:sp>
        </p:grpSp>
        <p:grpSp>
          <p:nvGrpSpPr>
            <p:cNvPr id="194631" name="Group 71"/>
            <p:cNvGrpSpPr>
              <a:grpSpLocks/>
            </p:cNvGrpSpPr>
            <p:nvPr/>
          </p:nvGrpSpPr>
          <p:grpSpPr bwMode="auto">
            <a:xfrm>
              <a:off x="4337" y="3433"/>
              <a:ext cx="1183" cy="351"/>
              <a:chOff x="5355" y="3400"/>
              <a:chExt cx="1528" cy="512"/>
            </a:xfrm>
          </p:grpSpPr>
          <p:sp>
            <p:nvSpPr>
              <p:cNvPr id="194632" name="Rectangle 72"/>
              <p:cNvSpPr>
                <a:spLocks noChangeArrowheads="1"/>
              </p:cNvSpPr>
              <p:nvPr/>
            </p:nvSpPr>
            <p:spPr bwMode="auto">
              <a:xfrm>
                <a:off x="5361"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Friedman Test</a:t>
                </a:r>
                <a:endParaRPr lang="de-DE" sz="1400"/>
              </a:p>
            </p:txBody>
          </p:sp>
          <p:sp>
            <p:nvSpPr>
              <p:cNvPr id="194633" name="Rectangle 73"/>
              <p:cNvSpPr>
                <a:spLocks noChangeArrowheads="1"/>
              </p:cNvSpPr>
              <p:nvPr/>
            </p:nvSpPr>
            <p:spPr bwMode="auto">
              <a:xfrm>
                <a:off x="5355" y="3400"/>
                <a:ext cx="1528" cy="512"/>
              </a:xfrm>
              <a:prstGeom prst="rect">
                <a:avLst/>
              </a:prstGeom>
              <a:noFill/>
              <a:ln w="7">
                <a:solidFill>
                  <a:srgbClr val="A0A0A0"/>
                </a:solidFill>
                <a:miter lim="800000"/>
                <a:headEnd/>
                <a:tailEnd/>
              </a:ln>
              <a:effectLst/>
            </p:spPr>
            <p:txBody>
              <a:bodyPr/>
              <a:lstStyle/>
              <a:p>
                <a:endParaRPr lang="en-US"/>
              </a:p>
            </p:txBody>
          </p:sp>
        </p:grpSp>
      </p:grpSp>
      <p:sp>
        <p:nvSpPr>
          <p:cNvPr id="194634" name="Text Box 74"/>
          <p:cNvSpPr txBox="1">
            <a:spLocks noChangeArrowheads="1"/>
          </p:cNvSpPr>
          <p:nvPr/>
        </p:nvSpPr>
        <p:spPr bwMode="auto">
          <a:xfrm>
            <a:off x="8664575" y="6461125"/>
            <a:ext cx="479425" cy="396875"/>
          </a:xfrm>
          <a:prstGeom prst="rect">
            <a:avLst/>
          </a:prstGeom>
          <a:noFill/>
          <a:ln w="9525">
            <a:noFill/>
            <a:miter lim="800000"/>
            <a:headEnd/>
            <a:tailEnd/>
          </a:ln>
          <a:effectLst/>
        </p:spPr>
        <p:txBody>
          <a:bodyPr wrap="none">
            <a:spAutoFit/>
          </a:bodyPr>
          <a:lstStyle/>
          <a:p>
            <a:r>
              <a:rPr lang="de-DE" sz="2000">
                <a:hlinkClick r:id="rId4" action="ppaction://hlinksldjump"/>
              </a:rPr>
              <a:t>=&gt;</a:t>
            </a:r>
            <a:endParaRPr lang="de-DE" sz="2000"/>
          </a:p>
        </p:txBody>
      </p:sp>
      <p:sp>
        <p:nvSpPr>
          <p:cNvPr id="194635" name="Rectangle 75"/>
          <p:cNvSpPr>
            <a:spLocks noChangeArrowheads="1"/>
          </p:cNvSpPr>
          <p:nvPr/>
        </p:nvSpPr>
        <p:spPr bwMode="auto">
          <a:xfrm>
            <a:off x="5334000" y="4191000"/>
            <a:ext cx="1381125" cy="730250"/>
          </a:xfrm>
          <a:prstGeom prst="rect">
            <a:avLst/>
          </a:prstGeom>
          <a:noFill/>
          <a:ln w="9525">
            <a:noFill/>
            <a:miter lim="800000"/>
            <a:headEnd/>
            <a:tailEnd/>
          </a:ln>
          <a:effectLst/>
        </p:spPr>
        <p:txBody>
          <a:bodyPr>
            <a:spAutoFit/>
          </a:bodyPr>
          <a:lstStyle/>
          <a:p>
            <a:pPr algn="ctr"/>
            <a:r>
              <a:rPr lang="de-DE" sz="1400">
                <a:solidFill>
                  <a:srgbClr val="000000"/>
                </a:solidFill>
                <a:cs typeface="Arial" charset="0"/>
              </a:rPr>
              <a:t>t-Test für verbundene Stichproben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39</a:t>
            </a:fld>
            <a:endParaRPr lang="de-DE" altLang="en-US"/>
          </a:p>
        </p:txBody>
      </p:sp>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796975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spTree>
    <p:extLst>
      <p:ext uri="{BB962C8B-B14F-4D97-AF65-F5344CB8AC3E}">
        <p14:creationId xmlns:p14="http://schemas.microsoft.com/office/powerpoint/2010/main" val="3927097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27.02.2025</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4</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Statistische Verfahren</a:t>
            </a:r>
            <a:endParaRPr lang="de-D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40</a:t>
            </a:fld>
            <a:endParaRPr lang="de-DE" altLang="en-US"/>
          </a:p>
        </p:txBody>
      </p:sp>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pic>
        <p:nvPicPr>
          <p:cNvPr id="73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26966" cy="45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81164"/>
            <a:ext cx="4878154" cy="42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95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a:t>Das Problem der Multiplizität</a:t>
            </a:r>
          </a:p>
        </p:txBody>
      </p:sp>
      <p:sp>
        <p:nvSpPr>
          <p:cNvPr id="101379" name="Rectangle 3"/>
          <p:cNvSpPr>
            <a:spLocks noGrp="1" noChangeArrowheads="1"/>
          </p:cNvSpPr>
          <p:nvPr>
            <p:ph idx="1"/>
          </p:nvPr>
        </p:nvSpPr>
        <p:spPr>
          <a:xfrm>
            <a:off x="395288" y="3500438"/>
            <a:ext cx="8229600" cy="2016125"/>
          </a:xfrm>
        </p:spPr>
        <p:txBody>
          <a:bodyPr/>
          <a:lstStyle/>
          <a:p>
            <a:r>
              <a:rPr lang="de-DE" sz="2200"/>
              <a:t>Mehrere Zielkriterien</a:t>
            </a:r>
          </a:p>
          <a:p>
            <a:r>
              <a:rPr lang="de-DE" sz="2200"/>
              <a:t>Mehr als 2 Behandlungsgruppen</a:t>
            </a:r>
          </a:p>
          <a:p>
            <a:r>
              <a:rPr lang="de-DE" sz="2200"/>
              <a:t>Zielkriterium an mehreren Zeitpunkten gemessen</a:t>
            </a:r>
          </a:p>
          <a:p>
            <a:r>
              <a:rPr lang="de-DE" sz="2200"/>
              <a:t>Zwischenauswertungen</a:t>
            </a:r>
          </a:p>
          <a:p>
            <a:endParaRPr lang="de-DE" sz="220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27.02.2025</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41</a:t>
            </a:fld>
            <a:endParaRPr lang="de-DE" altLang="en-US">
              <a:solidFill>
                <a:prstClr val="black">
                  <a:tint val="75000"/>
                </a:prstClr>
              </a:solidFill>
            </a:endParaRPr>
          </a:p>
        </p:txBody>
      </p:sp>
      <p:sp>
        <p:nvSpPr>
          <p:cNvPr id="101380" name="Text Box 4"/>
          <p:cNvSpPr txBox="1">
            <a:spLocks noChangeArrowheads="1"/>
          </p:cNvSpPr>
          <p:nvPr/>
        </p:nvSpPr>
        <p:spPr bwMode="auto">
          <a:xfrm>
            <a:off x="1023938" y="1720850"/>
            <a:ext cx="7346950" cy="1190625"/>
          </a:xfrm>
          <a:prstGeom prst="rect">
            <a:avLst/>
          </a:prstGeom>
          <a:noFill/>
          <a:ln w="9525">
            <a:noFill/>
            <a:miter lim="800000"/>
            <a:headEnd/>
            <a:tailEnd/>
          </a:ln>
          <a:effectLst/>
        </p:spPr>
        <p:txBody>
          <a:bodyPr wrap="none">
            <a:spAutoFit/>
          </a:bodyPr>
          <a:lstStyle/>
          <a:p>
            <a:r>
              <a:rPr lang="de-DE">
                <a:solidFill>
                  <a:prstClr val="black"/>
                </a:solidFill>
              </a:rPr>
              <a:t>ICH E9:</a:t>
            </a:r>
          </a:p>
          <a:p>
            <a:r>
              <a:rPr lang="de-DE">
                <a:solidFill>
                  <a:prstClr val="black"/>
                </a:solidFill>
              </a:rPr>
              <a:t>„Multiplicity may arise, for example, from multiple primary variables, … </a:t>
            </a:r>
          </a:p>
          <a:p>
            <a:r>
              <a:rPr lang="de-DE">
                <a:solidFill>
                  <a:prstClr val="black"/>
                </a:solidFill>
              </a:rPr>
              <a:t>multiple comparisons of treatments, repeated evaluations over time </a:t>
            </a:r>
          </a:p>
          <a:p>
            <a:r>
              <a:rPr lang="de-DE">
                <a:solidFill>
                  <a:prstClr val="black"/>
                </a:solidFill>
              </a:rPr>
              <a:t>and/or interim analyses.“ </a:t>
            </a:r>
          </a:p>
        </p:txBody>
      </p:sp>
    </p:spTree>
    <p:extLst>
      <p:ext uri="{BB962C8B-B14F-4D97-AF65-F5344CB8AC3E}">
        <p14:creationId xmlns:p14="http://schemas.microsoft.com/office/powerpoint/2010/main" val="4213689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27.02.2025</a:t>
            </a:fld>
            <a:endParaRPr lang="de-DE" smtClean="0"/>
          </a:p>
        </p:txBody>
      </p:sp>
      <p:sp>
        <p:nvSpPr>
          <p:cNvPr id="31749" name="Fußzeilenplatzhalter 4"/>
          <p:cNvSpPr>
            <a:spLocks noGrp="1"/>
          </p:cNvSpPr>
          <p:nvPr>
            <p:ph type="ftr" sz="quarter" idx="11"/>
          </p:nvPr>
        </p:nvSpPr>
        <p:spPr>
          <a:noFill/>
        </p:spPr>
        <p:txBody>
          <a:bodyPr/>
          <a:lstStyle/>
          <a:p>
            <a:r>
              <a:rPr lang="de-DE" smtClean="0"/>
              <a:t>Statistik in der medizinischen Forschung</a:t>
            </a:r>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42</a:t>
            </a:fld>
            <a:endParaRPr lang="de-DE" smtClean="0"/>
          </a:p>
        </p:txBody>
      </p:sp>
      <p:sp>
        <p:nvSpPr>
          <p:cNvPr id="31751" name="Rectangle 2"/>
          <p:cNvSpPr>
            <a:spLocks noGrp="1" noChangeArrowheads="1"/>
          </p:cNvSpPr>
          <p:nvPr>
            <p:ph type="title"/>
          </p:nvPr>
        </p:nvSpPr>
        <p:spPr/>
        <p:txBody>
          <a:bodyPr/>
          <a:lstStyle/>
          <a:p>
            <a:pPr eaLnBrk="1" hangingPunct="1"/>
            <a:r>
              <a:rPr lang="de-AT" smtClean="0"/>
              <a:t>Multiples Testen</a:t>
            </a:r>
            <a:endParaRPr lang="de-DE"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(Fehler 1. Art) </a:t>
            </a:r>
          </a:p>
          <a:p>
            <a:pPr eaLnBrk="1" hangingPunct="1"/>
            <a:endParaRPr lang="de-AT" sz="2000" dirty="0" smtClean="0"/>
          </a:p>
          <a:p>
            <a:pPr eaLnBrk="1" hangingPunct="1"/>
            <a:r>
              <a:rPr lang="de-AT" sz="2000" dirty="0" smtClean="0"/>
              <a:t>z.B. </a:t>
            </a:r>
            <a:r>
              <a:rPr lang="de-AT" sz="2000" dirty="0" err="1" smtClean="0"/>
              <a:t>Bonferroni</a:t>
            </a:r>
            <a:r>
              <a:rPr lang="de-AT" sz="2000" dirty="0" smtClean="0"/>
              <a:t>-Korrektur</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539888" name="Formel" r:id="rId4" imgW="1104900" imgH="241300" progId="Equation.3">
                  <p:embed/>
                </p:oleObj>
              </mc:Choice>
              <mc:Fallback>
                <p:oleObj name="Formel" r:id="rId4" imgW="11049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539889" name="Formel" r:id="rId6" imgW="647419" imgH="393529" progId="Equation.3">
                  <p:embed/>
                </p:oleObj>
              </mc:Choice>
              <mc:Fallback>
                <p:oleObj name="Formel" r:id="rId6" imgW="647419"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US" b="1" u="sng" dirty="0" err="1" smtClean="0"/>
              <a:t>Bonferroni</a:t>
            </a:r>
            <a:r>
              <a:rPr lang="en-US" b="1" u="sng" dirty="0" smtClean="0"/>
              <a:t> correction:</a:t>
            </a:r>
          </a:p>
          <a:p>
            <a:pPr marL="0" indent="0">
              <a:buNone/>
            </a:pPr>
            <a:r>
              <a:rPr lang="en-US" sz="2400" dirty="0" smtClean="0"/>
              <a:t>Create a </a:t>
            </a:r>
            <a:r>
              <a:rPr lang="en-US" sz="2400" b="1" dirty="0" smtClean="0"/>
              <a:t>corrected significance level α/N </a:t>
            </a:r>
            <a:r>
              <a:rPr lang="en-US" sz="2400" dirty="0" smtClean="0"/>
              <a:t>and test each of the analyses on this new level.</a:t>
            </a:r>
          </a:p>
          <a:p>
            <a:pPr marL="0" indent="0">
              <a:buNone/>
            </a:pPr>
            <a:endParaRPr lang="en-US" sz="900" dirty="0" smtClean="0"/>
          </a:p>
          <a:p>
            <a:pPr marL="0" indent="0">
              <a:buNone/>
            </a:pPr>
            <a:r>
              <a:rPr lang="en-US" sz="2400" b="1" dirty="0" smtClean="0"/>
              <a:t>Example</a:t>
            </a:r>
            <a:r>
              <a:rPr lang="en-US" sz="2400" dirty="0" smtClean="0"/>
              <a:t>: We have 5 tests (N=5) and we wish to have an overall</a:t>
            </a:r>
            <a:r>
              <a:rPr lang="en-US" sz="2400" b="1" dirty="0" smtClean="0"/>
              <a:t> </a:t>
            </a:r>
            <a:r>
              <a:rPr lang="en-US" sz="2400" dirty="0" smtClean="0"/>
              <a:t>α=0.05. Conduct each test on the corrected significance level α=0.05/5=</a:t>
            </a:r>
            <a:r>
              <a:rPr lang="en-US" sz="2400" u="sng" dirty="0" smtClean="0"/>
              <a:t>0.01</a:t>
            </a:r>
            <a:r>
              <a:rPr lang="en-US" sz="2400" dirty="0" smtClean="0"/>
              <a:t>.</a:t>
            </a:r>
          </a:p>
          <a:p>
            <a:pPr marL="0" indent="0">
              <a:buNone/>
            </a:pPr>
            <a:endParaRPr lang="en-US" sz="900" dirty="0"/>
          </a:p>
          <a:p>
            <a:pPr marL="0" indent="0">
              <a:buNone/>
            </a:pPr>
            <a:r>
              <a:rPr lang="en-US" sz="2400" b="1" dirty="0" smtClean="0">
                <a:solidFill>
                  <a:srgbClr val="00B050"/>
                </a:solidFill>
              </a:rPr>
              <a:t>Advantages:</a:t>
            </a:r>
          </a:p>
          <a:p>
            <a:r>
              <a:rPr lang="en-US" sz="2400" dirty="0" smtClean="0"/>
              <a:t>Easy to implement.</a:t>
            </a:r>
          </a:p>
          <a:p>
            <a:r>
              <a:rPr lang="en-US" sz="2400" dirty="0" smtClean="0"/>
              <a:t>No order of objectives</a:t>
            </a:r>
          </a:p>
          <a:p>
            <a:pPr marL="0" indent="0">
              <a:buNone/>
            </a:pPr>
            <a:r>
              <a:rPr lang="en-US" sz="2400" b="1" dirty="0" smtClean="0">
                <a:solidFill>
                  <a:srgbClr val="FF0000"/>
                </a:solidFill>
              </a:rPr>
              <a:t>Disadvantages:</a:t>
            </a:r>
          </a:p>
          <a:p>
            <a:r>
              <a:rPr lang="en-US" sz="2400" dirty="0" smtClean="0"/>
              <a:t>Very conservative</a:t>
            </a:r>
          </a:p>
        </p:txBody>
      </p:sp>
    </p:spTree>
    <p:extLst>
      <p:ext uri="{BB962C8B-B14F-4D97-AF65-F5344CB8AC3E}">
        <p14:creationId xmlns:p14="http://schemas.microsoft.com/office/powerpoint/2010/main" val="719398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a:t>Lösungen für das Multiplizitätsproblem </a:t>
            </a:r>
          </a:p>
        </p:txBody>
      </p:sp>
      <p:sp>
        <p:nvSpPr>
          <p:cNvPr id="105476" name="Rectangle 4"/>
          <p:cNvSpPr>
            <a:spLocks noGrp="1" noChangeArrowheads="1"/>
          </p:cNvSpPr>
          <p:nvPr>
            <p:ph idx="1"/>
          </p:nvPr>
        </p:nvSpPr>
        <p:spPr>
          <a:xfrm>
            <a:off x="457200" y="1844675"/>
            <a:ext cx="8229600" cy="4286250"/>
          </a:xfrm>
          <a:noFill/>
          <a:ln/>
        </p:spPr>
        <p:txBody>
          <a:bodyPr/>
          <a:lstStyle/>
          <a:p>
            <a:r>
              <a:rPr lang="de-DE" sz="2400"/>
              <a:t>die Studie als explorativ zu definieren – data mining, fishing for significance erlaubt</a:t>
            </a:r>
          </a:p>
          <a:p>
            <a:r>
              <a:rPr lang="de-DE" sz="2400"/>
              <a:t>1 primärer Zielparameter wird konfirmatorisch ausgewertet, alle übrigen explorativ</a:t>
            </a:r>
          </a:p>
          <a:p>
            <a:r>
              <a:rPr lang="de-DE" sz="2400"/>
              <a:t>Alfa-Adjustierung: Aufteilung des Signifikanzniveaus (erhöht Fallzahl)</a:t>
            </a:r>
            <a:br>
              <a:rPr lang="de-DE" sz="2400"/>
            </a:br>
            <a:r>
              <a:rPr lang="de-DE" sz="2400"/>
              <a:t>Extrembeispiel: Biomarkersuche in Proteomics und Genomics</a:t>
            </a:r>
          </a:p>
          <a:p>
            <a:r>
              <a:rPr lang="de-DE" sz="2400"/>
              <a:t>A priori Ordnung der Hypothesen (bis zur ersten Nichtsignifikanz mit alfa=0,05 testen)</a:t>
            </a:r>
          </a:p>
          <a:p>
            <a:endParaRPr lang="de-DE" sz="2400"/>
          </a:p>
        </p:txBody>
      </p:sp>
      <p:sp>
        <p:nvSpPr>
          <p:cNvPr id="4" name="Datumsplatzhalter 3"/>
          <p:cNvSpPr>
            <a:spLocks noGrp="1"/>
          </p:cNvSpPr>
          <p:nvPr>
            <p:ph type="dt" sz="half" idx="10"/>
          </p:nvPr>
        </p:nvSpPr>
        <p:spPr/>
        <p:txBody>
          <a:bodyPr/>
          <a:lstStyle/>
          <a:p>
            <a:fld id="{F7E4AEA8-173F-4ED4-876F-74BF16AA811D}" type="datetime1">
              <a:rPr lang="de-AT" smtClean="0">
                <a:solidFill>
                  <a:prstClr val="black">
                    <a:tint val="75000"/>
                  </a:prstClr>
                </a:solidFill>
              </a:rPr>
              <a:pPr/>
              <a:t>27.02.2025</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7CE23FC-3959-4ED8-A627-51F77DB233D6}" type="slidenum">
              <a:rPr lang="de-DE" altLang="en-US">
                <a:solidFill>
                  <a:prstClr val="black">
                    <a:tint val="75000"/>
                  </a:prstClr>
                </a:solidFill>
              </a:rPr>
              <a:pPr/>
              <a:t>44</a:t>
            </a:fld>
            <a:endParaRPr lang="de-DE" altLang="en-US">
              <a:solidFill>
                <a:prstClr val="black">
                  <a:tint val="75000"/>
                </a:prstClr>
              </a:solidFill>
            </a:endParaRPr>
          </a:p>
        </p:txBody>
      </p:sp>
    </p:spTree>
    <p:extLst>
      <p:ext uri="{BB962C8B-B14F-4D97-AF65-F5344CB8AC3E}">
        <p14:creationId xmlns:p14="http://schemas.microsoft.com/office/powerpoint/2010/main" val="343834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a:t>Überlebenszeitanalyse (Survival Analysis)</a:t>
            </a:r>
          </a:p>
        </p:txBody>
      </p:sp>
      <p:sp>
        <p:nvSpPr>
          <p:cNvPr id="7" name="Datumsplatzhalter 3"/>
          <p:cNvSpPr>
            <a:spLocks noGrp="1"/>
          </p:cNvSpPr>
          <p:nvPr>
            <p:ph type="dt" sz="half" idx="10"/>
          </p:nvPr>
        </p:nvSpPr>
        <p:spPr/>
        <p:txBody>
          <a:bodyPr/>
          <a:lstStyle/>
          <a:p>
            <a:fld id="{D0A99FA1-E32C-4FC0-B514-1BD2106BADD4}" type="datetime1">
              <a:rPr lang="de-AT" smtClean="0"/>
              <a:pPr/>
              <a:t>27.02.2025</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C7C165F8-6870-4207-8ECB-1775BF4E3B77}" type="slidenum">
              <a:rPr lang="de-DE" altLang="en-US"/>
              <a:pPr/>
              <a:t>45</a:t>
            </a:fld>
            <a:endParaRPr lang="de-DE" altLang="en-US"/>
          </a:p>
        </p:txBody>
      </p:sp>
      <p:sp>
        <p:nvSpPr>
          <p:cNvPr id="169988" name="Rectangle 4"/>
          <p:cNvSpPr>
            <a:spLocks noChangeArrowheads="1"/>
          </p:cNvSpPr>
          <p:nvPr/>
        </p:nvSpPr>
        <p:spPr bwMode="auto">
          <a:xfrm>
            <a:off x="468313" y="4941888"/>
            <a:ext cx="6480175" cy="1190625"/>
          </a:xfrm>
          <a:prstGeom prst="rect">
            <a:avLst/>
          </a:prstGeom>
          <a:noFill/>
          <a:ln w="9525">
            <a:noFill/>
            <a:miter lim="800000"/>
            <a:headEnd/>
            <a:tailEnd/>
          </a:ln>
          <a:effectLst/>
        </p:spPr>
        <p:txBody>
          <a:bodyPr>
            <a:spAutoFit/>
          </a:bodyPr>
          <a:lstStyle/>
          <a:p>
            <a:r>
              <a:rPr lang="de-AT" b="1" dirty="0"/>
              <a:t>Literatur:</a:t>
            </a:r>
          </a:p>
          <a:p>
            <a:r>
              <a:rPr lang="de-AT" b="1" dirty="0"/>
              <a:t>Ziegler A., Lange S., Bender R.: </a:t>
            </a:r>
          </a:p>
          <a:p>
            <a:r>
              <a:rPr lang="de-AT" b="1" dirty="0"/>
              <a:t>Statistik-Supplement DMW</a:t>
            </a:r>
          </a:p>
          <a:p>
            <a:r>
              <a:rPr lang="de-AT" b="1" dirty="0"/>
              <a:t>	            	</a:t>
            </a:r>
          </a:p>
        </p:txBody>
      </p:sp>
      <p:pic>
        <p:nvPicPr>
          <p:cNvPr id="169989" name="Picture 5"/>
          <p:cNvPicPr>
            <a:picLocks noChangeAspect="1" noChangeArrowheads="1"/>
          </p:cNvPicPr>
          <p:nvPr/>
        </p:nvPicPr>
        <p:blipFill>
          <a:blip r:embed="rId3" cstate="print"/>
          <a:srcRect l="2466" t="15022" r="50507" b="15428"/>
          <a:stretch>
            <a:fillRect/>
          </a:stretch>
        </p:blipFill>
        <p:spPr bwMode="auto">
          <a:xfrm>
            <a:off x="611188" y="1484313"/>
            <a:ext cx="3455987" cy="2049462"/>
          </a:xfrm>
          <a:prstGeom prst="rect">
            <a:avLst/>
          </a:prstGeom>
          <a:noFill/>
          <a:ln w="9525">
            <a:noFill/>
            <a:miter lim="800000"/>
            <a:headEnd/>
            <a:tailEnd/>
          </a:ln>
        </p:spPr>
      </p:pic>
      <p:pic>
        <p:nvPicPr>
          <p:cNvPr id="169990" name="Picture 6"/>
          <p:cNvPicPr>
            <a:picLocks noChangeAspect="1" noChangeArrowheads="1"/>
          </p:cNvPicPr>
          <p:nvPr/>
        </p:nvPicPr>
        <p:blipFill>
          <a:blip r:embed="rId4" cstate="print"/>
          <a:srcRect l="6474" t="16020" r="52058" b="35573"/>
          <a:stretch>
            <a:fillRect/>
          </a:stretch>
        </p:blipFill>
        <p:spPr bwMode="auto">
          <a:xfrm>
            <a:off x="4427538" y="1484313"/>
            <a:ext cx="4032250" cy="2032000"/>
          </a:xfrm>
          <a:prstGeom prst="rect">
            <a:avLst/>
          </a:prstGeom>
          <a:noFill/>
          <a:ln w="9525">
            <a:noFill/>
            <a:miter lim="800000"/>
            <a:headEnd/>
            <a:tailEnd/>
          </a:ln>
        </p:spPr>
      </p:pic>
      <p:pic>
        <p:nvPicPr>
          <p:cNvPr id="169991" name="Picture 7"/>
          <p:cNvPicPr>
            <a:picLocks noChangeAspect="1" noChangeArrowheads="1"/>
          </p:cNvPicPr>
          <p:nvPr/>
        </p:nvPicPr>
        <p:blipFill>
          <a:blip r:embed="rId5" cstate="print"/>
          <a:srcRect l="2060" t="15018" r="56213" b="35757"/>
          <a:stretch>
            <a:fillRect/>
          </a:stretch>
        </p:blipFill>
        <p:spPr bwMode="auto">
          <a:xfrm>
            <a:off x="4427538" y="3789363"/>
            <a:ext cx="4032250" cy="211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a:t>Überlebenszeitanalyse (Survival Analysis)</a:t>
            </a:r>
          </a:p>
        </p:txBody>
      </p:sp>
      <p:sp>
        <p:nvSpPr>
          <p:cNvPr id="130051" name="Rectangle 3"/>
          <p:cNvSpPr>
            <a:spLocks noGrp="1" noChangeArrowheads="1"/>
          </p:cNvSpPr>
          <p:nvPr>
            <p:ph idx="1"/>
          </p:nvPr>
        </p:nvSpPr>
        <p:spPr>
          <a:xfrm>
            <a:off x="457200" y="1989138"/>
            <a:ext cx="8229600" cy="4141787"/>
          </a:xfrm>
        </p:spPr>
        <p:txBody>
          <a:bodyPr/>
          <a:lstStyle/>
          <a:p>
            <a:r>
              <a:rPr lang="de-DE" dirty="0"/>
              <a:t>Time-</a:t>
            </a:r>
            <a:r>
              <a:rPr lang="de-DE" dirty="0" err="1"/>
              <a:t>to</a:t>
            </a:r>
            <a:r>
              <a:rPr lang="de-DE" dirty="0"/>
              <a:t>-Event Analyse - Ereigniszeitanalyse</a:t>
            </a:r>
          </a:p>
          <a:p>
            <a:r>
              <a:rPr lang="de-DE" dirty="0"/>
              <a:t>Zwei Variablen:</a:t>
            </a:r>
            <a:br>
              <a:rPr lang="de-DE" dirty="0"/>
            </a:br>
            <a:r>
              <a:rPr lang="de-DE" dirty="0"/>
              <a:t/>
            </a:r>
            <a:br>
              <a:rPr lang="de-DE" dirty="0"/>
            </a:br>
            <a:r>
              <a:rPr lang="de-DE" dirty="0"/>
              <a:t>- Zeit</a:t>
            </a:r>
            <a:br>
              <a:rPr lang="de-DE" dirty="0"/>
            </a:br>
            <a:r>
              <a:rPr lang="de-DE" dirty="0"/>
              <a:t>- Ereignis: bereits eingetreten</a:t>
            </a:r>
            <a:br>
              <a:rPr lang="de-DE" dirty="0"/>
            </a:br>
            <a:r>
              <a:rPr lang="de-DE" dirty="0"/>
              <a:t>		   (noch) nicht eingetreten = zensiert</a:t>
            </a:r>
          </a:p>
          <a:p>
            <a:pPr>
              <a:spcBef>
                <a:spcPct val="80000"/>
              </a:spcBef>
            </a:pPr>
            <a:endParaRPr lang="de-DE" sz="2800" dirty="0"/>
          </a:p>
        </p:txBody>
      </p:sp>
      <p:sp>
        <p:nvSpPr>
          <p:cNvPr id="4" name="Datumsplatzhalter 3"/>
          <p:cNvSpPr>
            <a:spLocks noGrp="1"/>
          </p:cNvSpPr>
          <p:nvPr>
            <p:ph type="dt" sz="half" idx="10"/>
          </p:nvPr>
        </p:nvSpPr>
        <p:spPr/>
        <p:txBody>
          <a:bodyPr/>
          <a:lstStyle/>
          <a:p>
            <a:fld id="{D7F65E25-BD8B-4903-8EA0-F7AA31CF5C2A}"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B0CA358-A93A-4E41-90BD-A08BD39521A9}" type="slidenum">
              <a:rPr lang="de-DE" altLang="en-US"/>
              <a:pPr/>
              <a:t>46</a:t>
            </a:fld>
            <a:endParaRPr lang="de-DE"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a:t>Überlebenszeitanalyse (</a:t>
            </a:r>
            <a:r>
              <a:rPr lang="de-DE" dirty="0" err="1"/>
              <a:t>Survival</a:t>
            </a:r>
            <a:r>
              <a:rPr lang="de-DE" dirty="0"/>
              <a:t> Analysis)</a:t>
            </a:r>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Methode</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a:t>Test</a:t>
            </a:r>
          </a:p>
          <a:p>
            <a:endParaRPr lang="de-DE" dirty="0" smtClean="0"/>
          </a:p>
          <a:p>
            <a:r>
              <a:rPr lang="de-DE" dirty="0" smtClean="0"/>
              <a:t>Cox Proportional </a:t>
            </a:r>
            <a:r>
              <a:rPr lang="de-DE" dirty="0" err="1" smtClean="0"/>
              <a:t>Hazards</a:t>
            </a:r>
            <a:r>
              <a:rPr lang="de-DE" dirty="0" smtClean="0"/>
              <a:t> Modelle</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5125A47-4E8A-44C4-9007-1C81D5E01E7A}" type="slidenum">
              <a:rPr lang="de-DE" altLang="en-US"/>
              <a:pPr/>
              <a:t>47</a:t>
            </a:fld>
            <a:endParaRPr lang="de-DE"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a:t>Statistik in medizinischen Studien</a:t>
            </a:r>
          </a:p>
        </p:txBody>
      </p:sp>
      <p:sp>
        <p:nvSpPr>
          <p:cNvPr id="5" name="Datumsplatzhalter 3"/>
          <p:cNvSpPr>
            <a:spLocks noGrp="1"/>
          </p:cNvSpPr>
          <p:nvPr>
            <p:ph type="dt" sz="half" idx="10"/>
          </p:nvPr>
        </p:nvSpPr>
        <p:spPr/>
        <p:txBody>
          <a:bodyPr/>
          <a:lstStyle/>
          <a:p>
            <a:fld id="{945E91A5-AECA-433E-8B29-062025F04077}" type="datetime1">
              <a:rPr lang="de-AT" smtClean="0"/>
              <a:pPr/>
              <a:t>27.02.2025</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1AA69B5-BE51-4DEF-BBAA-821BFCE9A2EE}" type="slidenum">
              <a:rPr lang="de-DE" altLang="en-US"/>
              <a:pPr/>
              <a:t>48</a:t>
            </a:fld>
            <a:endParaRPr lang="de-DE" altLang="en-US"/>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fld id="{50B51264-0830-44F1-BB62-AC4E68F16F6C}"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5600513-1602-4693-9B78-543536525847}" type="slidenum">
              <a:rPr lang="de-DE" altLang="en-US"/>
              <a:pPr/>
              <a:t>49</a:t>
            </a:fld>
            <a:endParaRPr lang="de-DE" altLang="en-US"/>
          </a:p>
        </p:txBody>
      </p:sp>
      <p:pic>
        <p:nvPicPr>
          <p:cNvPr id="76807" name="Picture 7"/>
          <p:cNvPicPr>
            <a:picLocks noChangeAspect="1" noChangeArrowheads="1"/>
          </p:cNvPicPr>
          <p:nvPr/>
        </p:nvPicPr>
        <p:blipFill>
          <a:blip r:embed="rId3" cstate="print"/>
          <a:srcRect/>
          <a:stretch>
            <a:fillRect/>
          </a:stretch>
        </p:blipFill>
        <p:spPr bwMode="auto">
          <a:xfrm>
            <a:off x="539750" y="1412875"/>
            <a:ext cx="7899400" cy="318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xfrm>
            <a:off x="457200" y="561975"/>
            <a:ext cx="8362950" cy="706438"/>
          </a:xfrm>
          <a:noFill/>
          <a:ln/>
        </p:spPr>
        <p:txBody>
          <a:bodyPr>
            <a:noAutofit/>
          </a:bodyPr>
          <a:lstStyle/>
          <a:p>
            <a:r>
              <a:rPr lang="de-DE" dirty="0"/>
              <a:t>Nature Medicine versus </a:t>
            </a:r>
            <a:br>
              <a:rPr lang="de-DE" dirty="0"/>
            </a:br>
            <a:r>
              <a:rPr lang="de-DE" dirty="0"/>
              <a:t>New England Journal of Medicine</a:t>
            </a:r>
          </a:p>
        </p:txBody>
      </p:sp>
      <p:sp>
        <p:nvSpPr>
          <p:cNvPr id="87054" name="Rectangle 14"/>
          <p:cNvSpPr>
            <a:spLocks noGrp="1" noChangeArrowheads="1"/>
          </p:cNvSpPr>
          <p:nvPr>
            <p:ph idx="1"/>
          </p:nvPr>
        </p:nvSpPr>
        <p:spPr>
          <a:xfrm>
            <a:off x="395288" y="1916113"/>
            <a:ext cx="8229600" cy="3811587"/>
          </a:xfrm>
          <a:noFill/>
          <a:ln/>
        </p:spPr>
        <p:txBody>
          <a:bodyPr>
            <a:normAutofit lnSpcReduction="10000"/>
          </a:bodyPr>
          <a:lstStyle/>
          <a:p>
            <a:pPr>
              <a:lnSpc>
                <a:spcPct val="80000"/>
              </a:lnSpc>
            </a:pPr>
            <a:r>
              <a:rPr lang="de-DE" sz="2600" dirty="0"/>
              <a:t>In über 95% der Originalarbeiten wurden statistische Methoden verwendet</a:t>
            </a:r>
          </a:p>
          <a:p>
            <a:pPr>
              <a:lnSpc>
                <a:spcPct val="80000"/>
              </a:lnSpc>
            </a:pPr>
            <a:r>
              <a:rPr lang="de-DE" sz="2600" dirty="0" smtClean="0"/>
              <a:t>Statistische Methodik unterscheidet sich zwischen</a:t>
            </a:r>
            <a:br>
              <a:rPr lang="de-DE" sz="2600" dirty="0" smtClean="0"/>
            </a:br>
            <a:r>
              <a:rPr lang="de-DE" sz="2600" dirty="0" smtClean="0"/>
              <a:t>- Grundlagenwissenschaft (Nature </a:t>
            </a:r>
            <a:r>
              <a:rPr lang="de-DE" sz="2600" dirty="0" err="1" smtClean="0"/>
              <a:t>Medicine</a:t>
            </a:r>
            <a:r>
              <a:rPr lang="de-DE" sz="2600" dirty="0" smtClean="0"/>
              <a:t>)</a:t>
            </a:r>
            <a:br>
              <a:rPr lang="de-DE" sz="2600" dirty="0" smtClean="0"/>
            </a:br>
            <a:r>
              <a:rPr lang="de-DE" sz="2600" dirty="0" smtClean="0"/>
              <a:t>- Klinische Forschung (NEJM)</a:t>
            </a:r>
          </a:p>
          <a:p>
            <a:pPr>
              <a:lnSpc>
                <a:spcPct val="80000"/>
              </a:lnSpc>
            </a:pPr>
            <a:r>
              <a:rPr lang="de-DE" sz="2600" dirty="0" smtClean="0"/>
              <a:t>Methodik komplexer in </a:t>
            </a:r>
            <a:r>
              <a:rPr lang="de-DE" sz="2600" dirty="0"/>
              <a:t>NEJM</a:t>
            </a:r>
          </a:p>
          <a:p>
            <a:pPr>
              <a:lnSpc>
                <a:spcPct val="80000"/>
              </a:lnSpc>
            </a:pPr>
            <a:r>
              <a:rPr lang="de-DE" sz="2600" dirty="0"/>
              <a:t>Keine Fallzahlschätzung bzw. Poweranalyse in </a:t>
            </a:r>
            <a:r>
              <a:rPr lang="de-DE" sz="2600" dirty="0" err="1"/>
              <a:t>NatMed</a:t>
            </a:r>
            <a:endParaRPr lang="de-DE" sz="2600" dirty="0"/>
          </a:p>
          <a:p>
            <a:pPr>
              <a:lnSpc>
                <a:spcPct val="80000"/>
              </a:lnSpc>
            </a:pPr>
            <a:r>
              <a:rPr lang="de-DE" sz="2600" dirty="0"/>
              <a:t>Dokumentation der Methoden mangelhaft, fehlt fast völlig in </a:t>
            </a:r>
            <a:r>
              <a:rPr lang="de-DE" sz="2600" dirty="0" smtClean="0"/>
              <a:t>Nature </a:t>
            </a:r>
            <a:r>
              <a:rPr lang="de-DE" sz="2600" dirty="0" err="1" smtClean="0"/>
              <a:t>Medicine</a:t>
            </a:r>
            <a:endParaRPr lang="de-DE" sz="2600" dirty="0"/>
          </a:p>
          <a:p>
            <a:pPr>
              <a:lnSpc>
                <a:spcPct val="80000"/>
              </a:lnSpc>
            </a:pPr>
            <a:r>
              <a:rPr lang="de-DE" sz="2600" dirty="0"/>
              <a:t>Chi</a:t>
            </a:r>
            <a:r>
              <a:rPr lang="de-DE" sz="2600" baseline="30000" dirty="0"/>
              <a:t>2</a:t>
            </a:r>
            <a:r>
              <a:rPr lang="de-DE" sz="2600" dirty="0"/>
              <a:t> Test, Überlebenszeitanalyse in NEJM, t-test in </a:t>
            </a:r>
            <a:r>
              <a:rPr lang="de-DE" sz="2600" dirty="0" smtClean="0"/>
              <a:t>Nature </a:t>
            </a:r>
            <a:r>
              <a:rPr lang="de-DE" sz="2600" dirty="0" err="1" smtClean="0"/>
              <a:t>Medicine</a:t>
            </a:r>
            <a:endParaRPr lang="de-DE" sz="2600" dirty="0"/>
          </a:p>
        </p:txBody>
      </p:sp>
      <p:sp>
        <p:nvSpPr>
          <p:cNvPr id="4" name="Datumsplatzhalter 3"/>
          <p:cNvSpPr>
            <a:spLocks noGrp="1"/>
          </p:cNvSpPr>
          <p:nvPr>
            <p:ph type="dt" sz="half" idx="10"/>
          </p:nvPr>
        </p:nvSpPr>
        <p:spPr/>
        <p:txBody>
          <a:bodyPr/>
          <a:lstStyle/>
          <a:p>
            <a:fld id="{40A15705-169D-4E50-86F9-E7FC94CF95F5}"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5</a:t>
            </a:fld>
            <a:endParaRPr lang="de-DE"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7607961-0308-4224-A04A-CA0FEEE0634B}" type="datetime1">
              <a:rPr lang="de-AT" smtClean="0"/>
              <a:pPr/>
              <a:t>27.02.2025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A915DE72-73B6-47E6-B627-4454CD68C47D}" type="slidenum">
              <a:rPr lang="de-DE" altLang="en-US"/>
              <a:pPr/>
              <a:t>50</a:t>
            </a:fld>
            <a:endParaRPr lang="de-DE" altLang="en-US"/>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31B882F3-05C9-4CBF-944A-BF6984B9476D}" type="datetime1">
              <a:rPr lang="de-AT" smtClean="0"/>
              <a:pPr/>
              <a:t>27.02.2025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62B74351-C8CC-4634-8C2C-C21EE8674FB2}" type="slidenum">
              <a:rPr lang="de-DE" altLang="en-US"/>
              <a:pPr/>
              <a:t>51</a:t>
            </a:fld>
            <a:endParaRPr lang="de-DE" altLang="en-US"/>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4EFFB3B-F09A-4154-916B-377B549A82EA}" type="datetime1">
              <a:rPr lang="de-AT" smtClean="0"/>
              <a:pPr/>
              <a:t>27.02.2025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F7DD3825-5B20-4FAD-9985-760A7A3B73B0}" type="slidenum">
              <a:rPr lang="de-DE" altLang="en-US"/>
              <a:pPr/>
              <a:t>52</a:t>
            </a:fld>
            <a:endParaRPr lang="de-DE" altLang="en-US"/>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62C4581C-D179-4FFF-A899-53576332E931}" type="datetime1">
              <a:rPr lang="de-AT" smtClean="0"/>
              <a:pPr/>
              <a:t>27.02.2025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3113D99C-F0B8-4540-BF4A-026A79E5224B}" type="slidenum">
              <a:rPr lang="de-DE" altLang="en-US"/>
              <a:pPr/>
              <a:t>53</a:t>
            </a:fld>
            <a:endParaRPr lang="de-DE" altLang="en-US"/>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6</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Epidemiologische Forschung</a:t>
            </a:r>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713730" name="Picture 2" descr="https://images-na.ssl-images-amazon.com/images/I/51b-YX%2ByKjL._SX364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3906091"/>
            <a:ext cx="1320715" cy="18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B90FBA1-4ABE-4DFA-8FD9-707D7569665A}" type="slidenum">
              <a:rPr lang="en-US" altLang="de-DE" smtClean="0">
                <a:solidFill>
                  <a:schemeClr val="bg1"/>
                </a:solidFill>
              </a:rPr>
              <a:pPr eaLnBrk="1" hangingPunct="1"/>
              <a:t>7</a:t>
            </a:fld>
            <a:endParaRPr lang="en-US" altLang="de-DE" smtClean="0">
              <a:solidFill>
                <a:schemeClr val="bg1"/>
              </a:solidFill>
            </a:endParaRPr>
          </a:p>
        </p:txBody>
      </p:sp>
    </p:spTree>
    <p:extLst>
      <p:ext uri="{BB962C8B-B14F-4D97-AF65-F5344CB8AC3E}">
        <p14:creationId xmlns:p14="http://schemas.microsoft.com/office/powerpoint/2010/main" val="2894029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Quellen, Internet, 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8</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sample </a:t>
            </a:r>
            <a:r>
              <a:rPr lang="de-DE" dirty="0" err="1" smtClean="0"/>
              <a:t>size</a:t>
            </a:r>
            <a:r>
              <a:rPr lang="de-DE" dirty="0" smtClean="0"/>
              <a:t> </a:t>
            </a:r>
            <a:r>
              <a:rPr lang="de-DE" dirty="0" err="1" smtClean="0"/>
              <a:t>calculator</a:t>
            </a:r>
            <a:r>
              <a:rPr lang="de-DE" dirty="0" smtClean="0"/>
              <a:t> </a:t>
            </a:r>
            <a:r>
              <a:rPr lang="de-DE" dirty="0" err="1" smtClean="0"/>
              <a:t>Med</a:t>
            </a:r>
            <a:r>
              <a:rPr lang="de-DE" dirty="0" smtClean="0"/>
              <a:t> Uni Wien (Robin </a:t>
            </a:r>
            <a:r>
              <a:rPr lang="de-DE" dirty="0" err="1" smtClean="0"/>
              <a:t>Ristl</a:t>
            </a:r>
            <a:r>
              <a:rPr lang="de-DE" dirty="0" smtClean="0"/>
              <a:t>)</a:t>
            </a:r>
          </a:p>
          <a:p>
            <a:r>
              <a:rPr lang="de-DE" dirty="0" smtClean="0">
                <a:solidFill>
                  <a:srgbClr val="FF0000"/>
                </a:solidFill>
              </a:rPr>
              <a:t>Künstliche Intelligenz, Sprachmodelle wie </a:t>
            </a:r>
            <a:br>
              <a:rPr lang="de-DE" dirty="0" smtClean="0">
                <a:solidFill>
                  <a:srgbClr val="FF0000"/>
                </a:solidFill>
              </a:rPr>
            </a:br>
            <a:r>
              <a:rPr lang="de-DE" dirty="0" err="1" smtClean="0">
                <a:solidFill>
                  <a:srgbClr val="FF0000"/>
                </a:solidFill>
              </a:rPr>
              <a:t>ChatGPT</a:t>
            </a:r>
            <a:r>
              <a:rPr lang="de-DE" dirty="0" smtClean="0">
                <a:solidFill>
                  <a:srgbClr val="FF0000"/>
                </a:solidFill>
              </a:rPr>
              <a:t>, Claude, Copilot, etc. können auch Statistik</a:t>
            </a:r>
          </a:p>
          <a:p>
            <a:endParaRPr lang="de-DE" dirty="0"/>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a:t>Häufig</a:t>
            </a:r>
            <a:r>
              <a:rPr lang="de-DE" sz="2400" b="1" dirty="0" smtClean="0"/>
              <a:t> </a:t>
            </a:r>
            <a:r>
              <a:rPr lang="de-DE" dirty="0"/>
              <a:t>verwendete</a:t>
            </a:r>
            <a:r>
              <a:rPr lang="de-DE" sz="2400" b="1" dirty="0" smtClean="0"/>
              <a:t> </a:t>
            </a:r>
            <a:r>
              <a:rPr lang="de-DE" dirty="0"/>
              <a:t>statistische</a:t>
            </a:r>
            <a:r>
              <a:rPr lang="de-DE" sz="2400" b="1" dirty="0" smtClean="0"/>
              <a:t> </a:t>
            </a:r>
            <a:r>
              <a:rPr lang="de-DE" dirty="0"/>
              <a:t>Methoden</a:t>
            </a:r>
          </a:p>
        </p:txBody>
      </p:sp>
      <p:sp>
        <p:nvSpPr>
          <p:cNvPr id="87054" name="Rectangle 14"/>
          <p:cNvSpPr>
            <a:spLocks noGrp="1" noChangeArrowheads="1"/>
          </p:cNvSpPr>
          <p:nvPr>
            <p:ph idx="1"/>
          </p:nvPr>
        </p:nvSpPr>
        <p:spPr>
          <a:noFill/>
          <a:ln/>
        </p:spPr>
        <p:txBody>
          <a:bodyPr>
            <a:normAutofit fontScale="85000" lnSpcReduction="20000"/>
          </a:bodyPr>
          <a:lstStyle/>
          <a:p>
            <a:pPr>
              <a:lnSpc>
                <a:spcPct val="80000"/>
              </a:lnSpc>
              <a:buFont typeface="Wingdings" pitchFamily="2" charset="2"/>
              <a:buChar char="§"/>
            </a:pPr>
            <a:r>
              <a:rPr lang="de-DE" sz="3600" dirty="0" smtClean="0"/>
              <a:t>Studienplanung</a:t>
            </a:r>
          </a:p>
          <a:p>
            <a:pPr>
              <a:lnSpc>
                <a:spcPct val="80000"/>
              </a:lnSpc>
            </a:pPr>
            <a:r>
              <a:rPr lang="de-DE" sz="2800" dirty="0" smtClean="0"/>
              <a:t>Fragestellung</a:t>
            </a:r>
          </a:p>
          <a:p>
            <a:pPr>
              <a:lnSpc>
                <a:spcPct val="80000"/>
              </a:lnSpc>
            </a:pPr>
            <a:r>
              <a:rPr lang="de-DE" sz="2800" dirty="0" smtClean="0"/>
              <a:t>Hypothesen</a:t>
            </a:r>
          </a:p>
          <a:p>
            <a:pPr>
              <a:lnSpc>
                <a:spcPct val="80000"/>
              </a:lnSpc>
            </a:pPr>
            <a:r>
              <a:rPr lang="de-DE" sz="2800" dirty="0" smtClean="0"/>
              <a:t>Studiendesign</a:t>
            </a:r>
          </a:p>
          <a:p>
            <a:pPr>
              <a:lnSpc>
                <a:spcPct val="80000"/>
              </a:lnSpc>
            </a:pPr>
            <a:r>
              <a:rPr lang="de-DE" sz="2800" dirty="0" smtClean="0"/>
              <a:t>Fallzahlschätzung</a:t>
            </a:r>
          </a:p>
          <a:p>
            <a:pPr>
              <a:lnSpc>
                <a:spcPct val="80000"/>
              </a:lnSpc>
            </a:pPr>
            <a:r>
              <a:rPr lang="de-DE" sz="2800" dirty="0" smtClean="0"/>
              <a:t>Datenerhebung</a:t>
            </a:r>
            <a:r>
              <a:rPr lang="de-DE" sz="2600" dirty="0" smtClean="0"/>
              <a:t/>
            </a:r>
            <a:br>
              <a:rPr lang="de-DE" sz="2600" dirty="0" smtClean="0"/>
            </a:br>
            <a:r>
              <a:rPr lang="de-DE" sz="2600" dirty="0" smtClean="0"/>
              <a:t/>
            </a:r>
            <a:br>
              <a:rPr lang="de-DE" sz="2600" dirty="0" smtClean="0"/>
            </a:br>
            <a:endParaRPr lang="de-DE" sz="3600" dirty="0" smtClean="0"/>
          </a:p>
          <a:p>
            <a:pPr>
              <a:lnSpc>
                <a:spcPct val="80000"/>
              </a:lnSpc>
              <a:buFont typeface="Wingdings" pitchFamily="2" charset="2"/>
              <a:buChar char="§"/>
            </a:pPr>
            <a:r>
              <a:rPr lang="de-DE" sz="3600" dirty="0" smtClean="0"/>
              <a:t>Statistische Auswertung</a:t>
            </a:r>
          </a:p>
          <a:p>
            <a:pPr>
              <a:lnSpc>
                <a:spcPct val="80000"/>
              </a:lnSpc>
            </a:pPr>
            <a:r>
              <a:rPr lang="de-DE" sz="2800" dirty="0" smtClean="0"/>
              <a:t>Deskriptive Statistik</a:t>
            </a:r>
            <a:endParaRPr lang="de-DE" sz="2800" dirty="0"/>
          </a:p>
          <a:p>
            <a:pPr>
              <a:lnSpc>
                <a:spcPct val="80000"/>
              </a:lnSpc>
            </a:pPr>
            <a:r>
              <a:rPr lang="de-DE" sz="2800" dirty="0" err="1" smtClean="0"/>
              <a:t>Inferenzstatistik</a:t>
            </a:r>
            <a:r>
              <a:rPr lang="de-DE" sz="2800" dirty="0" smtClean="0"/>
              <a:t> I: Schätzen von Parametern mittels </a:t>
            </a:r>
            <a:r>
              <a:rPr lang="de-DE" sz="2800" dirty="0" err="1" smtClean="0"/>
              <a:t>Konfidenzintervallen</a:t>
            </a:r>
            <a:endParaRPr lang="de-DE" sz="2800" dirty="0" smtClean="0"/>
          </a:p>
          <a:p>
            <a:pPr>
              <a:lnSpc>
                <a:spcPct val="80000"/>
              </a:lnSpc>
            </a:pPr>
            <a:r>
              <a:rPr lang="de-DE" sz="2800" dirty="0" err="1" smtClean="0"/>
              <a:t>Inferenzstatistik</a:t>
            </a:r>
            <a:r>
              <a:rPr lang="de-DE" sz="2800" dirty="0" smtClean="0"/>
              <a:t> II: Unterschiede, </a:t>
            </a:r>
            <a:r>
              <a:rPr lang="de-DE" sz="2800" dirty="0" err="1" smtClean="0"/>
              <a:t>Hypothesenprüfung</a:t>
            </a:r>
            <a:r>
              <a:rPr lang="de-DE" sz="2800" dirty="0" smtClean="0"/>
              <a:t> mittels </a:t>
            </a:r>
            <a:r>
              <a:rPr lang="de-DE" sz="2800" dirty="0" err="1" smtClean="0"/>
              <a:t>Signifikanztests</a:t>
            </a:r>
            <a:r>
              <a:rPr lang="de-DE" sz="2800" dirty="0" smtClean="0"/>
              <a:t> </a:t>
            </a:r>
          </a:p>
          <a:p>
            <a:pPr>
              <a:lnSpc>
                <a:spcPct val="80000"/>
              </a:lnSpc>
            </a:pPr>
            <a:r>
              <a:rPr lang="de-DE" sz="2800" dirty="0" err="1" smtClean="0"/>
              <a:t>Inferenzstatistik</a:t>
            </a:r>
            <a:r>
              <a:rPr lang="de-DE" sz="28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27.02.2025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9</a:t>
            </a:fld>
            <a:endParaRPr lang="de-DE"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Template_MSIG</Template>
  <TotalTime>0</TotalTime>
  <Words>2605</Words>
  <Application>Microsoft Office PowerPoint</Application>
  <PresentationFormat>Bildschirmpräsentation (4:3)</PresentationFormat>
  <Paragraphs>594</Paragraphs>
  <Slides>53</Slides>
  <Notes>42</Notes>
  <HiddenSlides>0</HiddenSlides>
  <MMClips>0</MMClips>
  <ScaleCrop>false</ScaleCrop>
  <HeadingPairs>
    <vt:vector size="8" baseType="variant">
      <vt:variant>
        <vt:lpstr>Verwendete Schriftarten</vt:lpstr>
      </vt:variant>
      <vt:variant>
        <vt:i4>13</vt:i4>
      </vt:variant>
      <vt:variant>
        <vt:lpstr>Design</vt:lpstr>
      </vt:variant>
      <vt:variant>
        <vt:i4>3</vt:i4>
      </vt:variant>
      <vt:variant>
        <vt:lpstr>Eingebettete OLE-Server</vt:lpstr>
      </vt:variant>
      <vt:variant>
        <vt:i4>2</vt:i4>
      </vt:variant>
      <vt:variant>
        <vt:lpstr>Folientitel</vt:lpstr>
      </vt:variant>
      <vt:variant>
        <vt:i4>53</vt:i4>
      </vt:variant>
    </vt:vector>
  </HeadingPairs>
  <TitlesOfParts>
    <vt:vector size="71" baseType="lpstr">
      <vt:lpstr>ＭＳ Ｐゴシック</vt:lpstr>
      <vt:lpstr>Arial</vt:lpstr>
      <vt:lpstr>Arial Narrow</vt:lpstr>
      <vt:lpstr>Calibri</vt:lpstr>
      <vt:lpstr>Century Gothic</vt:lpstr>
      <vt:lpstr>Comic Sans MS</vt:lpstr>
      <vt:lpstr>Helvetica</vt:lpstr>
      <vt:lpstr>Helvetica Condensed</vt:lpstr>
      <vt:lpstr>Symbol</vt:lpstr>
      <vt:lpstr>Times New Roman</vt:lpstr>
      <vt:lpstr>Trebuchet MS</vt:lpstr>
      <vt:lpstr>Verdana</vt:lpstr>
      <vt:lpstr>Wingdings</vt:lpstr>
      <vt:lpstr>Template_MSIG</vt:lpstr>
      <vt:lpstr>DiscStat Lecture</vt:lpstr>
      <vt:lpstr>1_DiscStat Lecture</vt:lpstr>
      <vt:lpstr>Equation</vt:lpstr>
      <vt:lpstr>Formel</vt:lpstr>
      <vt:lpstr>Statistik in der (prä-)klinischen Forschung: Tipps und Tricks  </vt:lpstr>
      <vt:lpstr>Statistik in medizinischen Top Journals</vt:lpstr>
      <vt:lpstr>Methodik der Fallstudie</vt:lpstr>
      <vt:lpstr>PowerPoint-Präsentation</vt:lpstr>
      <vt:lpstr>Nature Medicine versus  New England Journal of Medicine</vt:lpstr>
      <vt:lpstr>Literaturhinweise</vt:lpstr>
      <vt:lpstr>PowerPoint-Präsentation</vt:lpstr>
      <vt:lpstr>Quellen, Internet, Software</vt:lpstr>
      <vt:lpstr>Häufig verwendete statistische Methoden</vt:lpstr>
      <vt:lpstr>PowerPoint-Präsentation</vt:lpstr>
      <vt:lpstr>Strength of evidence</vt:lpstr>
      <vt:lpstr>PowerPoint-Präsentation</vt:lpstr>
      <vt:lpstr>Methods for Preventing Confounding in Study Designs</vt:lpstr>
      <vt:lpstr>Patientenflussdiagramm</vt:lpstr>
      <vt:lpstr>Checklist für Fallzahlschätzung (Testproblem)</vt:lpstr>
      <vt:lpstr>Sample size estimation</vt:lpstr>
      <vt:lpstr>Signifikanztests  und Konfidenzintervalle </vt:lpstr>
      <vt:lpstr>Schließende Statistik</vt:lpstr>
      <vt:lpstr>Ziel der schließenden Statistik</vt:lpstr>
      <vt:lpstr>Der Weg zum Konfidenzintervall</vt:lpstr>
      <vt:lpstr>Standardabweichung oder Standardfehler?</vt:lpstr>
      <vt:lpstr>Inferenzstatistik I: Schätzen von Parametern (Konfidenzintervalle)</vt:lpstr>
      <vt:lpstr>95% Konfidenzintervalle</vt:lpstr>
      <vt:lpstr>Konfidenzintervall für den Mittelwert  </vt:lpstr>
      <vt:lpstr>Konfidenzintervall für einen Anteil </vt:lpstr>
      <vt:lpstr>Inferenzstatistik I: Schätzen von Parametern (Konfidenzintervalle)</vt:lpstr>
      <vt:lpstr>Klinische Relevanz versus statistische Signifikanz</vt:lpstr>
      <vt:lpstr> Inferenzstatistik II: Signifikanztests </vt:lpstr>
      <vt:lpstr> Inferenzstatistik II: Signifikanztests </vt:lpstr>
      <vt:lpstr>Vorgehen bei der Hypothesenüberprüfung</vt:lpstr>
      <vt:lpstr>Die statistischen Hypothesen</vt:lpstr>
      <vt:lpstr>Definitionen</vt:lpstr>
      <vt:lpstr>Was ist der p-Wert</vt:lpstr>
      <vt:lpstr>2008: 100 Jahre Student`s t-Test:  William Sealy Gosset </vt:lpstr>
      <vt:lpstr>t-Test  quantitatives Merkmal</vt:lpstr>
      <vt:lpstr>PowerPoint-Präsentation</vt:lpstr>
      <vt:lpstr>ANOVA </vt:lpstr>
      <vt:lpstr>Wichtige Signifikanztests</vt:lpstr>
      <vt:lpstr>Falsche Schlußfolgerungen</vt:lpstr>
      <vt:lpstr>Falsche Schlußfolgerungen</vt:lpstr>
      <vt:lpstr>Das Problem der Multiplizität</vt:lpstr>
      <vt:lpstr>Multiples Testen</vt:lpstr>
      <vt:lpstr>How to correct for multiplicity?</vt:lpstr>
      <vt:lpstr>Lösungen für das Multiplizitätsproblem </vt:lpstr>
      <vt:lpstr>Überlebenszeitanalyse (Survival Analysis)</vt:lpstr>
      <vt:lpstr>Überlebenszeitanalyse (Survival Analysis)</vt:lpstr>
      <vt:lpstr>Überlebenszeitanalyse (Survival Analysis)</vt:lpstr>
      <vt:lpstr>Statistik in medizinischen Studien</vt:lpstr>
      <vt:lpstr>Appendix (SMW-Artikel)</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526</cp:revision>
  <dcterms:created xsi:type="dcterms:W3CDTF">2006-05-13T17:31:32Z</dcterms:created>
  <dcterms:modified xsi:type="dcterms:W3CDTF">2025-02-27T15:45:21Z</dcterms:modified>
</cp:coreProperties>
</file>