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slideLayouts/slideLayout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5" r:id="rId2"/>
    <p:sldMasterId id="2147483715" r:id="rId3"/>
    <p:sldMasterId id="2147483700" r:id="rId4"/>
  </p:sldMasterIdLst>
  <p:notesMasterIdLst>
    <p:notesMasterId r:id="rId174"/>
  </p:notesMasterIdLst>
  <p:handoutMasterIdLst>
    <p:handoutMasterId r:id="rId175"/>
  </p:handoutMasterIdLst>
  <p:sldIdLst>
    <p:sldId id="811" r:id="rId5"/>
    <p:sldId id="546" r:id="rId6"/>
    <p:sldId id="814" r:id="rId7"/>
    <p:sldId id="281" r:id="rId8"/>
    <p:sldId id="361" r:id="rId9"/>
    <p:sldId id="263" r:id="rId10"/>
    <p:sldId id="338" r:id="rId11"/>
    <p:sldId id="394" r:id="rId12"/>
    <p:sldId id="499" r:id="rId13"/>
    <p:sldId id="812" r:id="rId14"/>
    <p:sldId id="813" r:id="rId15"/>
    <p:sldId id="500" r:id="rId16"/>
    <p:sldId id="501" r:id="rId17"/>
    <p:sldId id="502" r:id="rId18"/>
    <p:sldId id="503" r:id="rId19"/>
    <p:sldId id="504" r:id="rId20"/>
    <p:sldId id="396" r:id="rId21"/>
    <p:sldId id="397" r:id="rId22"/>
    <p:sldId id="398" r:id="rId23"/>
    <p:sldId id="399" r:id="rId24"/>
    <p:sldId id="401" r:id="rId25"/>
    <p:sldId id="400" r:id="rId26"/>
    <p:sldId id="339" r:id="rId27"/>
    <p:sldId id="385" r:id="rId28"/>
    <p:sldId id="386" r:id="rId29"/>
    <p:sldId id="357" r:id="rId30"/>
    <p:sldId id="402" r:id="rId31"/>
    <p:sldId id="362" r:id="rId32"/>
    <p:sldId id="403" r:id="rId33"/>
    <p:sldId id="404" r:id="rId34"/>
    <p:sldId id="690" r:id="rId35"/>
    <p:sldId id="691" r:id="rId36"/>
    <p:sldId id="692" r:id="rId37"/>
    <p:sldId id="693" r:id="rId38"/>
    <p:sldId id="694" r:id="rId39"/>
    <p:sldId id="695" r:id="rId40"/>
    <p:sldId id="697" r:id="rId41"/>
    <p:sldId id="699" r:id="rId42"/>
    <p:sldId id="700" r:id="rId43"/>
    <p:sldId id="702" r:id="rId44"/>
    <p:sldId id="709" r:id="rId45"/>
    <p:sldId id="708" r:id="rId46"/>
    <p:sldId id="710" r:id="rId47"/>
    <p:sldId id="704" r:id="rId48"/>
    <p:sldId id="707" r:id="rId49"/>
    <p:sldId id="750" r:id="rId50"/>
    <p:sldId id="705" r:id="rId51"/>
    <p:sldId id="716" r:id="rId52"/>
    <p:sldId id="713" r:id="rId53"/>
    <p:sldId id="752" r:id="rId54"/>
    <p:sldId id="737" r:id="rId55"/>
    <p:sldId id="717" r:id="rId56"/>
    <p:sldId id="751" r:id="rId57"/>
    <p:sldId id="720" r:id="rId58"/>
    <p:sldId id="724" r:id="rId59"/>
    <p:sldId id="706" r:id="rId60"/>
    <p:sldId id="725" r:id="rId61"/>
    <p:sldId id="721" r:id="rId62"/>
    <p:sldId id="723" r:id="rId63"/>
    <p:sldId id="726" r:id="rId64"/>
    <p:sldId id="727" r:id="rId65"/>
    <p:sldId id="733" r:id="rId66"/>
    <p:sldId id="732" r:id="rId67"/>
    <p:sldId id="736" r:id="rId68"/>
    <p:sldId id="742" r:id="rId69"/>
    <p:sldId id="755" r:id="rId70"/>
    <p:sldId id="731" r:id="rId71"/>
    <p:sldId id="741" r:id="rId72"/>
    <p:sldId id="739" r:id="rId73"/>
    <p:sldId id="743" r:id="rId74"/>
    <p:sldId id="745" r:id="rId75"/>
    <p:sldId id="753" r:id="rId76"/>
    <p:sldId id="754" r:id="rId77"/>
    <p:sldId id="756" r:id="rId78"/>
    <p:sldId id="757" r:id="rId79"/>
    <p:sldId id="758" r:id="rId80"/>
    <p:sldId id="759" r:id="rId81"/>
    <p:sldId id="430" r:id="rId82"/>
    <p:sldId id="415" r:id="rId83"/>
    <p:sldId id="439" r:id="rId84"/>
    <p:sldId id="441" r:id="rId85"/>
    <p:sldId id="447" r:id="rId86"/>
    <p:sldId id="443" r:id="rId87"/>
    <p:sldId id="444" r:id="rId88"/>
    <p:sldId id="762" r:id="rId89"/>
    <p:sldId id="763" r:id="rId90"/>
    <p:sldId id="816" r:id="rId91"/>
    <p:sldId id="407" r:id="rId92"/>
    <p:sldId id="406" r:id="rId93"/>
    <p:sldId id="340" r:id="rId94"/>
    <p:sldId id="408" r:id="rId95"/>
    <p:sldId id="409" r:id="rId96"/>
    <p:sldId id="411" r:id="rId97"/>
    <p:sldId id="817" r:id="rId98"/>
    <p:sldId id="761" r:id="rId99"/>
    <p:sldId id="412" r:id="rId100"/>
    <p:sldId id="390" r:id="rId101"/>
    <p:sldId id="422" r:id="rId102"/>
    <p:sldId id="423" r:id="rId103"/>
    <p:sldId id="815" r:id="rId104"/>
    <p:sldId id="324" r:id="rId105"/>
    <p:sldId id="421" r:id="rId106"/>
    <p:sldId id="417" r:id="rId107"/>
    <p:sldId id="418" r:id="rId108"/>
    <p:sldId id="283" r:id="rId109"/>
    <p:sldId id="331" r:id="rId110"/>
    <p:sldId id="420" r:id="rId111"/>
    <p:sldId id="764" r:id="rId112"/>
    <p:sldId id="818" r:id="rId113"/>
    <p:sldId id="819" r:id="rId114"/>
    <p:sldId id="773" r:id="rId115"/>
    <p:sldId id="765" r:id="rId116"/>
    <p:sldId id="766" r:id="rId117"/>
    <p:sldId id="767" r:id="rId118"/>
    <p:sldId id="768" r:id="rId119"/>
    <p:sldId id="769" r:id="rId120"/>
    <p:sldId id="321" r:id="rId121"/>
    <p:sldId id="322" r:id="rId122"/>
    <p:sldId id="820" r:id="rId123"/>
    <p:sldId id="771" r:id="rId124"/>
    <p:sldId id="772" r:id="rId125"/>
    <p:sldId id="774" r:id="rId126"/>
    <p:sldId id="775" r:id="rId127"/>
    <p:sldId id="776" r:id="rId128"/>
    <p:sldId id="777" r:id="rId129"/>
    <p:sldId id="778" r:id="rId130"/>
    <p:sldId id="779" r:id="rId131"/>
    <p:sldId id="780" r:id="rId132"/>
    <p:sldId id="781" r:id="rId133"/>
    <p:sldId id="782" r:id="rId134"/>
    <p:sldId id="783" r:id="rId135"/>
    <p:sldId id="784" r:id="rId136"/>
    <p:sldId id="536" r:id="rId137"/>
    <p:sldId id="794" r:id="rId138"/>
    <p:sldId id="785" r:id="rId139"/>
    <p:sldId id="786" r:id="rId140"/>
    <p:sldId id="787" r:id="rId141"/>
    <p:sldId id="788" r:id="rId142"/>
    <p:sldId id="789" r:id="rId143"/>
    <p:sldId id="790" r:id="rId144"/>
    <p:sldId id="791" r:id="rId145"/>
    <p:sldId id="793" r:id="rId146"/>
    <p:sldId id="795" r:id="rId147"/>
    <p:sldId id="808" r:id="rId148"/>
    <p:sldId id="534" r:id="rId149"/>
    <p:sldId id="796" r:id="rId150"/>
    <p:sldId id="797" r:id="rId151"/>
    <p:sldId id="798" r:id="rId152"/>
    <p:sldId id="799" r:id="rId153"/>
    <p:sldId id="800" r:id="rId154"/>
    <p:sldId id="801" r:id="rId155"/>
    <p:sldId id="802" r:id="rId156"/>
    <p:sldId id="803" r:id="rId157"/>
    <p:sldId id="804" r:id="rId158"/>
    <p:sldId id="805" r:id="rId159"/>
    <p:sldId id="806" r:id="rId160"/>
    <p:sldId id="807" r:id="rId161"/>
    <p:sldId id="516" r:id="rId162"/>
    <p:sldId id="517" r:id="rId163"/>
    <p:sldId id="518" r:id="rId164"/>
    <p:sldId id="519" r:id="rId165"/>
    <p:sldId id="537" r:id="rId166"/>
    <p:sldId id="542" r:id="rId167"/>
    <p:sldId id="543" r:id="rId168"/>
    <p:sldId id="539" r:id="rId169"/>
    <p:sldId id="540" r:id="rId170"/>
    <p:sldId id="541" r:id="rId171"/>
    <p:sldId id="544" r:id="rId172"/>
    <p:sldId id="545" r:id="rId173"/>
  </p:sldIdLst>
  <p:sldSz cx="9144000" cy="6858000" type="screen4x3"/>
  <p:notesSz cx="6789738" cy="9929813"/>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 xmlns:p14="http://schemas.microsoft.com/office/powerpoint/2010/main">
        <p14:section name="Standardabschnitt" id="{352616AE-AD7F-416D-AE0D-D459660B8F72}">
          <p14:sldIdLst>
            <p14:sldId id="811"/>
            <p14:sldId id="546"/>
            <p14:sldId id="814"/>
            <p14:sldId id="281"/>
            <p14:sldId id="361"/>
            <p14:sldId id="263"/>
            <p14:sldId id="338"/>
            <p14:sldId id="394"/>
            <p14:sldId id="499"/>
            <p14:sldId id="812"/>
            <p14:sldId id="813"/>
            <p14:sldId id="500"/>
            <p14:sldId id="501"/>
            <p14:sldId id="502"/>
            <p14:sldId id="503"/>
            <p14:sldId id="504"/>
            <p14:sldId id="396"/>
            <p14:sldId id="397"/>
            <p14:sldId id="398"/>
            <p14:sldId id="399"/>
            <p14:sldId id="401"/>
            <p14:sldId id="400"/>
            <p14:sldId id="339"/>
            <p14:sldId id="385"/>
            <p14:sldId id="386"/>
            <p14:sldId id="357"/>
            <p14:sldId id="402"/>
            <p14:sldId id="362"/>
            <p14:sldId id="403"/>
            <p14:sldId id="404"/>
            <p14:sldId id="690"/>
            <p14:sldId id="691"/>
            <p14:sldId id="692"/>
            <p14:sldId id="693"/>
            <p14:sldId id="694"/>
            <p14:sldId id="695"/>
            <p14:sldId id="697"/>
            <p14:sldId id="699"/>
            <p14:sldId id="700"/>
            <p14:sldId id="702"/>
            <p14:sldId id="709"/>
            <p14:sldId id="708"/>
            <p14:sldId id="710"/>
            <p14:sldId id="704"/>
            <p14:sldId id="707"/>
            <p14:sldId id="750"/>
            <p14:sldId id="705"/>
            <p14:sldId id="716"/>
            <p14:sldId id="713"/>
            <p14:sldId id="752"/>
            <p14:sldId id="737"/>
            <p14:sldId id="717"/>
            <p14:sldId id="751"/>
            <p14:sldId id="720"/>
            <p14:sldId id="724"/>
            <p14:sldId id="706"/>
            <p14:sldId id="725"/>
            <p14:sldId id="721"/>
            <p14:sldId id="723"/>
            <p14:sldId id="726"/>
            <p14:sldId id="727"/>
            <p14:sldId id="733"/>
            <p14:sldId id="732"/>
            <p14:sldId id="736"/>
            <p14:sldId id="742"/>
            <p14:sldId id="755"/>
            <p14:sldId id="731"/>
            <p14:sldId id="741"/>
            <p14:sldId id="739"/>
            <p14:sldId id="743"/>
            <p14:sldId id="745"/>
            <p14:sldId id="753"/>
            <p14:sldId id="754"/>
            <p14:sldId id="756"/>
            <p14:sldId id="757"/>
            <p14:sldId id="758"/>
            <p14:sldId id="759"/>
            <p14:sldId id="430"/>
            <p14:sldId id="415"/>
            <p14:sldId id="439"/>
            <p14:sldId id="441"/>
            <p14:sldId id="447"/>
            <p14:sldId id="443"/>
            <p14:sldId id="444"/>
            <p14:sldId id="762"/>
            <p14:sldId id="763"/>
            <p14:sldId id="407"/>
            <p14:sldId id="406"/>
            <p14:sldId id="340"/>
            <p14:sldId id="408"/>
            <p14:sldId id="409"/>
            <p14:sldId id="411"/>
            <p14:sldId id="761"/>
            <p14:sldId id="412"/>
            <p14:sldId id="390"/>
            <p14:sldId id="422"/>
            <p14:sldId id="423"/>
            <p14:sldId id="815"/>
            <p14:sldId id="324"/>
            <p14:sldId id="421"/>
            <p14:sldId id="417"/>
            <p14:sldId id="418"/>
            <p14:sldId id="283"/>
            <p14:sldId id="331"/>
            <p14:sldId id="420"/>
            <p14:sldId id="764"/>
            <p14:sldId id="773"/>
            <p14:sldId id="765"/>
            <p14:sldId id="766"/>
            <p14:sldId id="767"/>
            <p14:sldId id="768"/>
            <p14:sldId id="769"/>
            <p14:sldId id="321"/>
            <p14:sldId id="322"/>
            <p14:sldId id="771"/>
            <p14:sldId id="772"/>
            <p14:sldId id="774"/>
            <p14:sldId id="775"/>
            <p14:sldId id="776"/>
            <p14:sldId id="777"/>
            <p14:sldId id="778"/>
            <p14:sldId id="779"/>
            <p14:sldId id="780"/>
            <p14:sldId id="781"/>
            <p14:sldId id="782"/>
            <p14:sldId id="783"/>
            <p14:sldId id="784"/>
            <p14:sldId id="536"/>
            <p14:sldId id="794"/>
            <p14:sldId id="785"/>
            <p14:sldId id="786"/>
            <p14:sldId id="787"/>
            <p14:sldId id="788"/>
            <p14:sldId id="789"/>
            <p14:sldId id="790"/>
            <p14:sldId id="791"/>
            <p14:sldId id="793"/>
            <p14:sldId id="795"/>
            <p14:sldId id="808"/>
            <p14:sldId id="534"/>
            <p14:sldId id="796"/>
            <p14:sldId id="797"/>
            <p14:sldId id="798"/>
            <p14:sldId id="799"/>
            <p14:sldId id="800"/>
            <p14:sldId id="801"/>
            <p14:sldId id="802"/>
            <p14:sldId id="803"/>
            <p14:sldId id="804"/>
            <p14:sldId id="805"/>
            <p14:sldId id="806"/>
            <p14:sldId id="807"/>
            <p14:sldId id="516"/>
            <p14:sldId id="517"/>
            <p14:sldId id="518"/>
            <p14:sldId id="519"/>
            <p14:sldId id="537"/>
            <p14:sldId id="542"/>
            <p14:sldId id="543"/>
            <p14:sldId id="539"/>
            <p14:sldId id="540"/>
            <p14:sldId id="541"/>
            <p14:sldId id="544"/>
            <p14:sldId id="54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3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Keine Formatvorlage, Tabellengitternetz">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14" autoAdjust="0"/>
    <p:restoredTop sz="94717" autoAdjust="0"/>
  </p:normalViewPr>
  <p:slideViewPr>
    <p:cSldViewPr>
      <p:cViewPr varScale="1">
        <p:scale>
          <a:sx n="108" d="100"/>
          <a:sy n="108" d="100"/>
        </p:scale>
        <p:origin x="-1596" y="-7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256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handoutMaster" Target="handoutMasters/handoutMaster1.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slide" Target="slides/slide165.xml"/><Relationship Id="rId177"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s>
</file>

<file path=ppt/_rels/viewProps.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slide" Target="slides/slide10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4" Type="http://schemas.openxmlformats.org/officeDocument/2006/relationships/image" Target="../media/image104.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image" Target="../media/image118.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image" Target="../media/image126.wmf"/><Relationship Id="rId7" Type="http://schemas.openxmlformats.org/officeDocument/2006/relationships/image" Target="../media/image130.wmf"/><Relationship Id="rId2" Type="http://schemas.openxmlformats.org/officeDocument/2006/relationships/image" Target="../media/image125.wmf"/><Relationship Id="rId1" Type="http://schemas.openxmlformats.org/officeDocument/2006/relationships/image" Target="../media/image124.wmf"/><Relationship Id="rId6" Type="http://schemas.openxmlformats.org/officeDocument/2006/relationships/image" Target="../media/image129.wmf"/><Relationship Id="rId5" Type="http://schemas.openxmlformats.org/officeDocument/2006/relationships/image" Target="../media/image128.wmf"/><Relationship Id="rId10" Type="http://schemas.openxmlformats.org/officeDocument/2006/relationships/image" Target="../media/image133.wmf"/><Relationship Id="rId4" Type="http://schemas.openxmlformats.org/officeDocument/2006/relationships/image" Target="../media/image127.wmf"/><Relationship Id="rId9" Type="http://schemas.openxmlformats.org/officeDocument/2006/relationships/image" Target="../media/image132.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 Id="rId4" Type="http://schemas.openxmlformats.org/officeDocument/2006/relationships/image" Target="../media/image137.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40.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image" Target="../media/image14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image" Target="../media/image160.wmf"/><Relationship Id="rId5" Type="http://schemas.openxmlformats.org/officeDocument/2006/relationships/image" Target="../media/image164.wmf"/><Relationship Id="rId4" Type="http://schemas.openxmlformats.org/officeDocument/2006/relationships/image" Target="../media/image1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1.wmf"/><Relationship Id="rId1" Type="http://schemas.openxmlformats.org/officeDocument/2006/relationships/image" Target="../media/image160.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45.wmf"/><Relationship Id="rId1" Type="http://schemas.openxmlformats.org/officeDocument/2006/relationships/image" Target="../media/image8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86.w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196.wmf"/><Relationship Id="rId3" Type="http://schemas.openxmlformats.org/officeDocument/2006/relationships/image" Target="../media/image191.wmf"/><Relationship Id="rId7" Type="http://schemas.openxmlformats.org/officeDocument/2006/relationships/image" Target="../media/image195.wmf"/><Relationship Id="rId2" Type="http://schemas.openxmlformats.org/officeDocument/2006/relationships/image" Target="../media/image190.wmf"/><Relationship Id="rId1" Type="http://schemas.openxmlformats.org/officeDocument/2006/relationships/image" Target="../media/image189.wmf"/><Relationship Id="rId6" Type="http://schemas.openxmlformats.org/officeDocument/2006/relationships/image" Target="../media/image194.wmf"/><Relationship Id="rId5" Type="http://schemas.openxmlformats.org/officeDocument/2006/relationships/image" Target="../media/image193.wmf"/><Relationship Id="rId4" Type="http://schemas.openxmlformats.org/officeDocument/2006/relationships/image" Target="../media/image19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97.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01.wmf"/><Relationship Id="rId2" Type="http://schemas.openxmlformats.org/officeDocument/2006/relationships/image" Target="../media/image200.wmf"/><Relationship Id="rId1" Type="http://schemas.openxmlformats.org/officeDocument/2006/relationships/image" Target="../media/image190.wmf"/><Relationship Id="rId5" Type="http://schemas.openxmlformats.org/officeDocument/2006/relationships/image" Target="../media/image203.wmf"/><Relationship Id="rId4" Type="http://schemas.openxmlformats.org/officeDocument/2006/relationships/image" Target="../media/image202.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image" Target="../media/image205.wmf"/><Relationship Id="rId1" Type="http://schemas.openxmlformats.org/officeDocument/2006/relationships/image" Target="../media/image204.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08.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image" Target="../media/image218.wmf"/><Relationship Id="rId1" Type="http://schemas.openxmlformats.org/officeDocument/2006/relationships/image" Target="../media/image2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20.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23.wmf"/><Relationship Id="rId2" Type="http://schemas.openxmlformats.org/officeDocument/2006/relationships/image" Target="../media/image222.wmf"/><Relationship Id="rId1" Type="http://schemas.openxmlformats.org/officeDocument/2006/relationships/image" Target="../media/image221.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225.wmf"/><Relationship Id="rId1" Type="http://schemas.openxmlformats.org/officeDocument/2006/relationships/image" Target="../media/image224.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227.wmf"/><Relationship Id="rId1" Type="http://schemas.openxmlformats.org/officeDocument/2006/relationships/image" Target="../media/image22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1" y="0"/>
            <a:ext cx="2942749" cy="495859"/>
          </a:xfrm>
          <a:prstGeom prst="rect">
            <a:avLst/>
          </a:prstGeom>
          <a:noFill/>
          <a:ln w="9525">
            <a:noFill/>
            <a:miter lim="800000"/>
            <a:headEnd/>
            <a:tailEnd/>
          </a:ln>
          <a:effectLst/>
        </p:spPr>
        <p:txBody>
          <a:bodyPr vert="horz" wrap="square" lIns="91120" tIns="45560" rIns="91120" bIns="4556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5404" y="0"/>
            <a:ext cx="2942749" cy="495859"/>
          </a:xfrm>
          <a:prstGeom prst="rect">
            <a:avLst/>
          </a:prstGeom>
          <a:noFill/>
          <a:ln w="9525">
            <a:noFill/>
            <a:miter lim="800000"/>
            <a:headEnd/>
            <a:tailEnd/>
          </a:ln>
          <a:effectLst/>
        </p:spPr>
        <p:txBody>
          <a:bodyPr vert="horz" wrap="square" lIns="91120" tIns="45560" rIns="91120" bIns="4556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1" y="9432376"/>
            <a:ext cx="2942749" cy="495859"/>
          </a:xfrm>
          <a:prstGeom prst="rect">
            <a:avLst/>
          </a:prstGeom>
          <a:noFill/>
          <a:ln w="9525">
            <a:noFill/>
            <a:miter lim="800000"/>
            <a:headEnd/>
            <a:tailEnd/>
          </a:ln>
          <a:effectLst/>
        </p:spPr>
        <p:txBody>
          <a:bodyPr vert="horz" wrap="square" lIns="91120" tIns="45560" rIns="91120" bIns="4556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5404" y="9432376"/>
            <a:ext cx="2942749" cy="495859"/>
          </a:xfrm>
          <a:prstGeom prst="rect">
            <a:avLst/>
          </a:prstGeom>
          <a:noFill/>
          <a:ln w="9525">
            <a:noFill/>
            <a:miter lim="800000"/>
            <a:headEnd/>
            <a:tailEnd/>
          </a:ln>
          <a:effectLst/>
        </p:spPr>
        <p:txBody>
          <a:bodyPr vert="horz" wrap="square" lIns="91120" tIns="45560" rIns="91120" bIns="4556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1" y="0"/>
            <a:ext cx="2942749" cy="495859"/>
          </a:xfrm>
          <a:prstGeom prst="rect">
            <a:avLst/>
          </a:prstGeom>
          <a:noFill/>
          <a:ln w="9525">
            <a:noFill/>
            <a:miter lim="800000"/>
            <a:headEnd/>
            <a:tailEnd/>
          </a:ln>
          <a:effectLst/>
        </p:spPr>
        <p:txBody>
          <a:bodyPr vert="horz" wrap="square" lIns="91120" tIns="45560" rIns="91120" bIns="4556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5404" y="0"/>
            <a:ext cx="2942749" cy="495859"/>
          </a:xfrm>
          <a:prstGeom prst="rect">
            <a:avLst/>
          </a:prstGeom>
          <a:noFill/>
          <a:ln w="9525">
            <a:noFill/>
            <a:miter lim="800000"/>
            <a:headEnd/>
            <a:tailEnd/>
          </a:ln>
          <a:effectLst/>
        </p:spPr>
        <p:txBody>
          <a:bodyPr vert="horz" wrap="square" lIns="91120" tIns="45560" rIns="91120" bIns="4556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12813" y="746125"/>
            <a:ext cx="4964112" cy="3722688"/>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8974" y="4716978"/>
            <a:ext cx="5431790" cy="4467468"/>
          </a:xfrm>
          <a:prstGeom prst="rect">
            <a:avLst/>
          </a:prstGeom>
          <a:noFill/>
          <a:ln w="9525">
            <a:noFill/>
            <a:miter lim="800000"/>
            <a:headEnd/>
            <a:tailEnd/>
          </a:ln>
          <a:effectLst/>
        </p:spPr>
        <p:txBody>
          <a:bodyPr vert="horz" wrap="square" lIns="91120" tIns="45560" rIns="91120" bIns="4556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5062" name="Rectangle 6"/>
          <p:cNvSpPr>
            <a:spLocks noGrp="1" noChangeArrowheads="1"/>
          </p:cNvSpPr>
          <p:nvPr>
            <p:ph type="ftr" sz="quarter" idx="4"/>
          </p:nvPr>
        </p:nvSpPr>
        <p:spPr bwMode="auto">
          <a:xfrm>
            <a:off x="1" y="9432376"/>
            <a:ext cx="2942749" cy="495859"/>
          </a:xfrm>
          <a:prstGeom prst="rect">
            <a:avLst/>
          </a:prstGeom>
          <a:noFill/>
          <a:ln w="9525">
            <a:noFill/>
            <a:miter lim="800000"/>
            <a:headEnd/>
            <a:tailEnd/>
          </a:ln>
          <a:effectLst/>
        </p:spPr>
        <p:txBody>
          <a:bodyPr vert="horz" wrap="square" lIns="91120" tIns="45560" rIns="91120" bIns="4556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5404" y="9432376"/>
            <a:ext cx="2942749" cy="495859"/>
          </a:xfrm>
          <a:prstGeom prst="rect">
            <a:avLst/>
          </a:prstGeom>
          <a:noFill/>
          <a:ln w="9525">
            <a:noFill/>
            <a:miter lim="800000"/>
            <a:headEnd/>
            <a:tailEnd/>
          </a:ln>
          <a:effectLst/>
        </p:spPr>
        <p:txBody>
          <a:bodyPr vert="horz" wrap="square" lIns="91120" tIns="45560" rIns="91120" bIns="4556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1</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BBC4B-8646-4333-B06E-4FABAE587403}" type="slidenum">
              <a:rPr lang="de-DE"/>
              <a:pPr/>
              <a:t>4</a:t>
            </a:fld>
            <a:endParaRPr lang="de-DE"/>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A87B2-C8DF-4DA7-93BE-118CDE2FD581}" type="slidenum">
              <a:rPr lang="de-DE"/>
              <a:pPr/>
              <a:t>28</a:t>
            </a:fld>
            <a:endParaRPr lang="de-DE"/>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67E13CB-9724-48A8-8F93-6352444F5315}" type="slidenum">
              <a:rPr lang="de-DE" smtClean="0"/>
              <a:pPr/>
              <a:t>66</a:t>
            </a:fld>
            <a:endParaRPr lang="de-DE"/>
          </a:p>
        </p:txBody>
      </p:sp>
    </p:spTree>
    <p:extLst>
      <p:ext uri="{BB962C8B-B14F-4D97-AF65-F5344CB8AC3E}">
        <p14:creationId xmlns="" xmlns:p14="http://schemas.microsoft.com/office/powerpoint/2010/main" val="1746565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78</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p>
            <a:fld id="{EE7F92C8-7D66-42ED-8D63-92F85CCB9FDC}" type="slidenum">
              <a:rPr lang="de-DE" smtClean="0"/>
              <a:pPr/>
              <a:t>79</a:t>
            </a:fld>
            <a:endParaRPr lang="de-DE" smtClean="0"/>
          </a:p>
        </p:txBody>
      </p:sp>
      <p:sp>
        <p:nvSpPr>
          <p:cNvPr id="209922" name="Rectangle 2"/>
          <p:cNvSpPr>
            <a:spLocks noGrp="1" noRot="1" noChangeAspect="1" noChangeArrowheads="1" noTextEdit="1"/>
          </p:cNvSpPr>
          <p:nvPr>
            <p:ph type="sldImg"/>
          </p:nvPr>
        </p:nvSpPr>
        <p:spPr>
          <a:xfrm>
            <a:off x="912813" y="746125"/>
            <a:ext cx="4964112" cy="3722688"/>
          </a:xfrm>
          <a:ln/>
        </p:spPr>
      </p:sp>
      <p:sp>
        <p:nvSpPr>
          <p:cNvPr id="209923" name="Rectangle 3"/>
          <p:cNvSpPr>
            <a:spLocks noGrp="1" noChangeArrowheads="1"/>
          </p:cNvSpPr>
          <p:nvPr>
            <p:ph type="body" idx="1"/>
          </p:nvPr>
        </p:nvSpPr>
        <p:spPr>
          <a:xfrm>
            <a:off x="906413" y="4717701"/>
            <a:ext cx="4976914" cy="4466644"/>
          </a:xfrm>
          <a:noFill/>
          <a:ln/>
        </p:spPr>
        <p:txBody>
          <a:bodyPr/>
          <a:lstStyle/>
          <a:p>
            <a:pPr eaLnBrk="1" hangingPunct="1"/>
            <a:endParaRPr lang="de-A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p>
            <a:fld id="{98266797-BBEF-466D-A013-662124A4C2E6}" type="slidenum">
              <a:rPr lang="de-DE" smtClean="0"/>
              <a:pPr/>
              <a:t>80</a:t>
            </a:fld>
            <a:endParaRPr lang="de-DE" smtClean="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095AC480-A0C0-425D-B26C-976E40974917}" type="slidenum">
              <a:rPr lang="de-DE" smtClean="0"/>
              <a:pPr/>
              <a:t>81</a:t>
            </a:fld>
            <a:endParaRPr lang="de-DE" smtClean="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12531CCA-5B61-426A-BEB0-1BF87718B12E}" type="slidenum">
              <a:rPr lang="de-DE" smtClean="0"/>
              <a:pPr/>
              <a:t>83</a:t>
            </a:fld>
            <a:endParaRPr lang="de-DE" smtClean="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p>
            <a:fld id="{1AEA096C-ACC6-4D88-99AD-931F355DC707}" type="slidenum">
              <a:rPr lang="de-DE" smtClean="0"/>
              <a:pPr/>
              <a:t>84</a:t>
            </a:fld>
            <a:endParaRPr lang="de-DE" smtClean="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p:spPr>
        <p:txBody>
          <a:bodyPr/>
          <a:lstStyle/>
          <a:p>
            <a:fld id="{AD12DCCF-0A99-48A9-8EB6-ED4A0036B760}" type="slidenum">
              <a:rPr lang="de-DE" smtClean="0"/>
              <a:pPr/>
              <a:t>89</a:t>
            </a:fld>
            <a:endParaRPr lang="de-DE" smtClean="0"/>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9CD5B-C863-4031-A979-401FF8F35482}" type="slidenum">
              <a:rPr lang="de-DE"/>
              <a:pPr/>
              <a:t>5</a:t>
            </a:fld>
            <a:endParaRPr lang="de-DE"/>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p:spPr>
        <p:txBody>
          <a:bodyPr/>
          <a:lstStyle/>
          <a:p>
            <a:fld id="{E827ED18-A9C2-4AFB-BEA6-3C28210D61CA}" type="slidenum">
              <a:rPr lang="de-DE" smtClean="0"/>
              <a:pPr/>
              <a:t>92</a:t>
            </a:fld>
            <a:endParaRPr lang="de-DE" smtClean="0"/>
          </a:p>
        </p:txBody>
      </p:sp>
      <p:sp>
        <p:nvSpPr>
          <p:cNvPr id="280578" name="Rectangle 2"/>
          <p:cNvSpPr>
            <a:spLocks noGrp="1" noRot="1" noChangeAspect="1" noChangeArrowheads="1" noTextEdit="1"/>
          </p:cNvSpPr>
          <p:nvPr>
            <p:ph type="sldImg"/>
          </p:nvPr>
        </p:nvSpPr>
        <p:spPr>
          <a:xfrm>
            <a:off x="912813" y="746125"/>
            <a:ext cx="4964112" cy="3722688"/>
          </a:xfrm>
          <a:ln/>
        </p:spPr>
      </p:sp>
      <p:sp>
        <p:nvSpPr>
          <p:cNvPr id="280579" name="Rectangle 3"/>
          <p:cNvSpPr>
            <a:spLocks noGrp="1" noChangeArrowheads="1"/>
          </p:cNvSpPr>
          <p:nvPr>
            <p:ph type="body" idx="1"/>
          </p:nvPr>
        </p:nvSpPr>
        <p:spPr>
          <a:xfrm>
            <a:off x="906413" y="4717701"/>
            <a:ext cx="4976914" cy="4466644"/>
          </a:xfrm>
          <a:noFill/>
          <a:ln/>
        </p:spPr>
        <p:txBody>
          <a:bodyPr/>
          <a:lstStyle/>
          <a:p>
            <a:pPr eaLnBrk="1" hangingPunct="1"/>
            <a:endParaRPr lang="de-A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F464568D-028D-4FEE-83C7-B6A7C86D6F0F}" type="slidenum">
              <a:rPr lang="de-DE" smtClean="0"/>
              <a:pPr/>
              <a:t>93</a:t>
            </a:fld>
            <a:endParaRPr lang="de-DE" smtClean="0"/>
          </a:p>
        </p:txBody>
      </p:sp>
      <p:sp>
        <p:nvSpPr>
          <p:cNvPr id="286722" name="Rectangle 2"/>
          <p:cNvSpPr>
            <a:spLocks noGrp="1" noRot="1" noChangeAspect="1" noChangeArrowheads="1" noTextEdit="1"/>
          </p:cNvSpPr>
          <p:nvPr>
            <p:ph type="sldImg"/>
          </p:nvPr>
        </p:nvSpPr>
        <p:spPr>
          <a:xfrm>
            <a:off x="912813" y="746125"/>
            <a:ext cx="4964112" cy="3722688"/>
          </a:xfrm>
          <a:ln/>
        </p:spPr>
      </p:sp>
      <p:sp>
        <p:nvSpPr>
          <p:cNvPr id="286723" name="Rectangle 3"/>
          <p:cNvSpPr>
            <a:spLocks noGrp="1" noChangeArrowheads="1"/>
          </p:cNvSpPr>
          <p:nvPr>
            <p:ph type="body" idx="1"/>
          </p:nvPr>
        </p:nvSpPr>
        <p:spPr>
          <a:xfrm>
            <a:off x="906413" y="4717701"/>
            <a:ext cx="4976914" cy="4466644"/>
          </a:xfrm>
          <a:noFill/>
          <a:ln/>
        </p:spPr>
        <p:txBody>
          <a:bodyPr/>
          <a:lstStyle/>
          <a:p>
            <a:pPr eaLnBrk="1" hangingPunct="1"/>
            <a:endParaRPr lang="de-A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F464568D-028D-4FEE-83C7-B6A7C86D6F0F}" type="slidenum">
              <a:rPr lang="de-DE" smtClean="0"/>
              <a:pPr/>
              <a:t>95</a:t>
            </a:fld>
            <a:endParaRPr lang="de-DE" smtClean="0"/>
          </a:p>
        </p:txBody>
      </p:sp>
      <p:sp>
        <p:nvSpPr>
          <p:cNvPr id="286722" name="Rectangle 2"/>
          <p:cNvSpPr>
            <a:spLocks noGrp="1" noRot="1" noChangeAspect="1" noChangeArrowheads="1" noTextEdit="1"/>
          </p:cNvSpPr>
          <p:nvPr>
            <p:ph type="sldImg"/>
          </p:nvPr>
        </p:nvSpPr>
        <p:spPr>
          <a:xfrm>
            <a:off x="912813" y="746125"/>
            <a:ext cx="4964112" cy="3722688"/>
          </a:xfrm>
          <a:ln/>
        </p:spPr>
      </p:sp>
      <p:sp>
        <p:nvSpPr>
          <p:cNvPr id="286723" name="Rectangle 3"/>
          <p:cNvSpPr>
            <a:spLocks noGrp="1" noChangeArrowheads="1"/>
          </p:cNvSpPr>
          <p:nvPr>
            <p:ph type="body" idx="1"/>
          </p:nvPr>
        </p:nvSpPr>
        <p:spPr>
          <a:xfrm>
            <a:off x="906413" y="4717701"/>
            <a:ext cx="4976914" cy="4466644"/>
          </a:xfrm>
          <a:noFill/>
          <a:ln/>
        </p:spPr>
        <p:txBody>
          <a:bodyPr/>
          <a:lstStyle/>
          <a:p>
            <a:pPr eaLnBrk="1" hangingPunct="1"/>
            <a:endParaRPr lang="de-A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p:spPr>
        <p:txBody>
          <a:bodyPr/>
          <a:lstStyle/>
          <a:p>
            <a:fld id="{72B8B7DE-EB66-40E2-97D4-57D5068054AB}" type="slidenum">
              <a:rPr lang="de-DE" smtClean="0"/>
              <a:pPr/>
              <a:t>96</a:t>
            </a:fld>
            <a:endParaRPr lang="de-DE" smtClean="0"/>
          </a:p>
        </p:txBody>
      </p:sp>
      <p:sp>
        <p:nvSpPr>
          <p:cNvPr id="292866" name="Rectangle 2"/>
          <p:cNvSpPr>
            <a:spLocks noGrp="1" noRot="1" noChangeAspect="1" noChangeArrowheads="1" noTextEdit="1"/>
          </p:cNvSpPr>
          <p:nvPr>
            <p:ph type="sldImg"/>
          </p:nvPr>
        </p:nvSpPr>
        <p:spPr>
          <a:xfrm>
            <a:off x="912813" y="746125"/>
            <a:ext cx="4964112" cy="3722688"/>
          </a:xfrm>
          <a:ln/>
        </p:spPr>
      </p:sp>
      <p:sp>
        <p:nvSpPr>
          <p:cNvPr id="292867" name="Rectangle 3"/>
          <p:cNvSpPr>
            <a:spLocks noGrp="1" noChangeArrowheads="1"/>
          </p:cNvSpPr>
          <p:nvPr>
            <p:ph type="body" idx="1"/>
          </p:nvPr>
        </p:nvSpPr>
        <p:spPr>
          <a:xfrm>
            <a:off x="906413" y="4717701"/>
            <a:ext cx="4976914" cy="4466644"/>
          </a:xfrm>
          <a:noFill/>
          <a:ln/>
        </p:spPr>
        <p:txBody>
          <a:bodyPr/>
          <a:lstStyle/>
          <a:p>
            <a:pPr eaLnBrk="1" hangingPunct="1"/>
            <a:endParaRPr lang="de-A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4DDC10-4B64-4A50-B77A-9B3028CAB84E}" type="slidenum">
              <a:rPr lang="de-DE"/>
              <a:pPr/>
              <a:t>101</a:t>
            </a:fld>
            <a:endParaRPr lang="de-DE"/>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678974" y="4715398"/>
            <a:ext cx="5431790" cy="4469048"/>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p:cNvSpPr txBox="1">
            <a:spLocks noGrp="1" noChangeArrowheads="1"/>
          </p:cNvSpPr>
          <p:nvPr/>
        </p:nvSpPr>
        <p:spPr bwMode="auto">
          <a:xfrm>
            <a:off x="3845404" y="9432376"/>
            <a:ext cx="2942749" cy="495859"/>
          </a:xfrm>
          <a:prstGeom prst="rect">
            <a:avLst/>
          </a:prstGeom>
          <a:noFill/>
          <a:ln w="9525">
            <a:noFill/>
            <a:miter lim="800000"/>
            <a:headEnd/>
            <a:tailEnd/>
          </a:ln>
        </p:spPr>
        <p:txBody>
          <a:bodyPr lIns="91120" tIns="45560" rIns="91120" bIns="45560" anchor="b"/>
          <a:lstStyle/>
          <a:p>
            <a:pPr algn="r"/>
            <a:fld id="{95E7B9B8-ACB9-4DB8-8E7E-412351A7D8F1}" type="slidenum">
              <a:rPr lang="de-AT" sz="1200"/>
              <a:pPr algn="r"/>
              <a:t>102</a:t>
            </a:fld>
            <a:endParaRPr lang="de-AT" sz="1200"/>
          </a:p>
        </p:txBody>
      </p:sp>
      <p:sp>
        <p:nvSpPr>
          <p:cNvPr id="612355" name="Rectangle 2"/>
          <p:cNvSpPr>
            <a:spLocks noGrp="1" noRot="1" noChangeAspect="1" noChangeArrowheads="1" noTextEdit="1"/>
          </p:cNvSpPr>
          <p:nvPr>
            <p:ph type="sldImg"/>
          </p:nvPr>
        </p:nvSpPr>
        <p:spPr>
          <a:xfrm>
            <a:off x="914400" y="746125"/>
            <a:ext cx="4960938" cy="3721100"/>
          </a:xfrm>
          <a:ln/>
        </p:spPr>
      </p:sp>
      <p:sp>
        <p:nvSpPr>
          <p:cNvPr id="612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AF930-35AF-4960-9297-54194CBC2C87}" type="slidenum">
              <a:rPr lang="de-DE"/>
              <a:pPr/>
              <a:t>6</a:t>
            </a:fld>
            <a:endParaRPr lang="de-DE"/>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23F4D-28A4-41DC-ABE5-7F51E4DC61EC}" type="slidenum">
              <a:rPr lang="de-DE"/>
              <a:pPr/>
              <a:t>105</a:t>
            </a:fld>
            <a:endParaRPr lang="de-DE"/>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C1BEA-D445-406E-9B54-7D00B40D1C0D}" type="slidenum">
              <a:rPr lang="de-DE"/>
              <a:pPr/>
              <a:t>106</a:t>
            </a:fld>
            <a:endParaRPr lang="de-DE"/>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678974" y="4715398"/>
            <a:ext cx="5431790" cy="4469048"/>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107</a:t>
            </a:fld>
            <a:endParaRPr lang="de-DE" smtClean="0"/>
          </a:p>
        </p:txBody>
      </p:sp>
      <p:sp>
        <p:nvSpPr>
          <p:cNvPr id="245762" name="Rectangle 2"/>
          <p:cNvSpPr>
            <a:spLocks noGrp="1" noRot="1" noChangeAspect="1" noChangeArrowheads="1" noTextEdit="1"/>
          </p:cNvSpPr>
          <p:nvPr>
            <p:ph type="sldImg"/>
          </p:nvPr>
        </p:nvSpPr>
        <p:spPr>
          <a:xfrm>
            <a:off x="912813" y="746125"/>
            <a:ext cx="4964112" cy="3722688"/>
          </a:xfrm>
          <a:ln/>
        </p:spPr>
      </p:sp>
      <p:sp>
        <p:nvSpPr>
          <p:cNvPr id="245763" name="Rectangle 3"/>
          <p:cNvSpPr>
            <a:spLocks noGrp="1" noChangeArrowheads="1"/>
          </p:cNvSpPr>
          <p:nvPr>
            <p:ph type="body" idx="1"/>
          </p:nvPr>
        </p:nvSpPr>
        <p:spPr>
          <a:xfrm>
            <a:off x="906413" y="4717701"/>
            <a:ext cx="4976914" cy="4466644"/>
          </a:xfrm>
          <a:noFill/>
          <a:ln/>
        </p:spPr>
        <p:txBody>
          <a:bodyPr/>
          <a:lstStyle/>
          <a:p>
            <a:pPr eaLnBrk="1" hangingPunct="1"/>
            <a:endParaRPr lang="de-A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C2F70-DE80-45E9-9CB4-941BBA67413E}" type="slidenum">
              <a:rPr lang="de-DE"/>
              <a:pPr/>
              <a:t>117</a:t>
            </a:fld>
            <a:endParaRPr lang="de-DE"/>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8C9FB-4BFC-423A-A3D8-D54CBBFA64CA}" type="slidenum">
              <a:rPr lang="de-DE"/>
              <a:pPr/>
              <a:t>118</a:t>
            </a:fld>
            <a:endParaRPr lang="de-DE"/>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xfrm>
            <a:off x="678974" y="4715398"/>
            <a:ext cx="5431790" cy="4469048"/>
          </a:xfrm>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8C9FB-4BFC-423A-A3D8-D54CBBFA64CA}" type="slidenum">
              <a:rPr lang="de-DE"/>
              <a:pPr/>
              <a:t>119</a:t>
            </a:fld>
            <a:endParaRPr lang="de-DE"/>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xfrm>
            <a:off x="678974" y="4715398"/>
            <a:ext cx="5431790" cy="4469048"/>
          </a:xfrm>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1A9AFD-25BB-4D62-A040-9E92E0033878}" type="slidenum">
              <a:rPr lang="de-DE"/>
              <a:pPr/>
              <a:t>131</a:t>
            </a:fld>
            <a:endParaRPr lang="de-DE"/>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678974" y="4715398"/>
            <a:ext cx="5431790" cy="4469048"/>
          </a:xfrm>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7</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145</a:t>
            </a:fld>
            <a:endParaRPr lang="de-DE" smtClean="0"/>
          </a:p>
        </p:txBody>
      </p:sp>
      <p:sp>
        <p:nvSpPr>
          <p:cNvPr id="245762" name="Rectangle 2"/>
          <p:cNvSpPr>
            <a:spLocks noGrp="1" noRot="1" noChangeAspect="1" noChangeArrowheads="1" noTextEdit="1"/>
          </p:cNvSpPr>
          <p:nvPr>
            <p:ph type="sldImg"/>
          </p:nvPr>
        </p:nvSpPr>
        <p:spPr>
          <a:xfrm>
            <a:off x="912813" y="746125"/>
            <a:ext cx="4964112" cy="3722688"/>
          </a:xfrm>
          <a:ln/>
        </p:spPr>
      </p:sp>
      <p:sp>
        <p:nvSpPr>
          <p:cNvPr id="245763" name="Rectangle 3"/>
          <p:cNvSpPr>
            <a:spLocks noGrp="1" noChangeArrowheads="1"/>
          </p:cNvSpPr>
          <p:nvPr>
            <p:ph type="body" idx="1"/>
          </p:nvPr>
        </p:nvSpPr>
        <p:spPr>
          <a:xfrm>
            <a:off x="906413" y="4717701"/>
            <a:ext cx="4976914" cy="4466644"/>
          </a:xfrm>
          <a:noFill/>
          <a:ln/>
        </p:spPr>
        <p:txBody>
          <a:bodyPr/>
          <a:lstStyle/>
          <a:p>
            <a:pPr eaLnBrk="1" hangingPunct="1"/>
            <a:endParaRPr lang="de-AT"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E2C16-286E-481B-B60D-4FB0DAD36953}" type="slidenum">
              <a:rPr lang="de-DE">
                <a:solidFill>
                  <a:prstClr val="black"/>
                </a:solidFill>
              </a:rPr>
              <a:pPr/>
              <a:t>158</a:t>
            </a:fld>
            <a:endParaRPr lang="de-DE">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21548-0CB0-4D5B-9401-C28E7CA4BBD1}" type="slidenum">
              <a:rPr lang="de-DE">
                <a:solidFill>
                  <a:prstClr val="black"/>
                </a:solidFill>
              </a:rPr>
              <a:pPr/>
              <a:t>159</a:t>
            </a:fld>
            <a:endParaRPr lang="de-DE">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51F24-1B08-46EE-85FE-49A8D68C6BA2}" type="slidenum">
              <a:rPr lang="de-DE">
                <a:solidFill>
                  <a:prstClr val="black"/>
                </a:solidFill>
              </a:rPr>
              <a:pPr/>
              <a:t>161</a:t>
            </a:fld>
            <a:endParaRPr lang="de-DE">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8</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9</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pPr/>
              <a:t>14.11.2017</a:t>
            </a:fld>
            <a:endParaRPr lang="de-DE" altLang="en-US"/>
          </a:p>
        </p:txBody>
      </p:sp>
      <p:sp>
        <p:nvSpPr>
          <p:cNvPr id="5" name="Fußzeilenplatzhalter 4"/>
          <p:cNvSpPr>
            <a:spLocks noGrp="1"/>
          </p:cNvSpPr>
          <p:nvPr>
            <p:ph type="ftr" sz="quarter" idx="11"/>
          </p:nvPr>
        </p:nvSpPr>
        <p:spPr/>
        <p:txBody>
          <a:bodyPr/>
          <a:lstStyle/>
          <a:p>
            <a:r>
              <a:rPr lang="de-DE" altLang="en-US" dirty="0" smtClean="0"/>
              <a:t>hanno.ulmer@i-med.ac.at, josef.fritz@i-med.ac.at</a:t>
            </a:r>
            <a:endParaRPr lang="de-DE" altLang="en-US" dirty="0"/>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 xmlns:p14="http://schemas.microsoft.com/office/powerpoint/2010/main" val="320951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 xmlns:p14="http://schemas.microsoft.com/office/powerpoint/2010/main" val="346559572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 xmlns:p14="http://schemas.microsoft.com/office/powerpoint/2010/main" val="34228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816379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 xmlns:p14="http://schemas.microsoft.com/office/powerpoint/2010/main" val="40590658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 xmlns:p14="http://schemas.microsoft.com/office/powerpoint/2010/main" val="9561282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 xmlns:p14="http://schemas.microsoft.com/office/powerpoint/2010/main" val="386846567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 xmlns:p14="http://schemas.microsoft.com/office/powerpoint/2010/main" val="125349568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 xmlns:p14="http://schemas.microsoft.com/office/powerpoint/2010/main" val="22448928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 xmlns:p14="http://schemas.microsoft.com/office/powerpoint/2010/main" val="30023098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5" name="Fußzeilenplatzhalter 4"/>
          <p:cNvSpPr>
            <a:spLocks noGrp="1"/>
          </p:cNvSpPr>
          <p:nvPr>
            <p:ph type="ftr" sz="quarter" idx="11"/>
          </p:nvPr>
        </p:nvSpPr>
        <p:spPr/>
        <p:txBody>
          <a:bodyPr/>
          <a:lstStyle/>
          <a:p>
            <a:r>
              <a:rPr lang="de-DE" altLang="en-US" dirty="0" smtClean="0"/>
              <a:t>hanno.ulmer@i-med.ac.at, josef.fritz@i-med.ac.at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smtClean="0"/>
              <a:t>Click to edit Master title style</a:t>
            </a:r>
            <a:endParaRPr lang="en-GB"/>
          </a:p>
        </p:txBody>
      </p:sp>
      <p:sp>
        <p:nvSpPr>
          <p:cNvPr id="3" name="Text Placeholder 2"/>
          <p:cNvSpPr>
            <a:spLocks noGrp="1"/>
          </p:cNvSpPr>
          <p:nvPr>
            <p:ph type="body" sz="half" idx="1"/>
          </p:nvPr>
        </p:nvSpPr>
        <p:spPr>
          <a:xfrm>
            <a:off x="1763713" y="1600200"/>
            <a:ext cx="338455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300663" y="1600200"/>
            <a:ext cx="3386137"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fld id="{6063BFBD-7148-4DA3-8AC9-D5D7C51A748E}" type="datetimeFigureOut">
              <a:rPr lang="en-US" smtClean="0">
                <a:solidFill>
                  <a:prstClr val="black"/>
                </a:solidFill>
                <a:latin typeface="Century Gothic"/>
              </a:rPr>
              <a:pPr fontAlgn="auto">
                <a:spcBef>
                  <a:spcPts val="0"/>
                </a:spcBef>
                <a:spcAft>
                  <a:spcPts val="0"/>
                </a:spcAft>
              </a:pPr>
              <a:t>11/14/2017</a:t>
            </a:fld>
            <a:endParaRPr lang="en-GB">
              <a:solidFill>
                <a:prstClr val="black"/>
              </a:solidFill>
              <a:latin typeface="Century Gothic"/>
            </a:endParaRPr>
          </a:p>
        </p:txBody>
      </p:sp>
    </p:spTree>
    <p:extLst>
      <p:ext uri="{BB962C8B-B14F-4D97-AF65-F5344CB8AC3E}">
        <p14:creationId xmlns="" xmlns:p14="http://schemas.microsoft.com/office/powerpoint/2010/main" val="1457479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46326B7-1B49-4085-A79F-213A21DC9E2C}" type="datetimeFigureOut">
              <a:rPr lang="de-DE" smtClean="0"/>
              <a:pPr/>
              <a:t>14.11.2017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3714368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46326B7-1B49-4085-A79F-213A21DC9E2C}" type="datetimeFigureOut">
              <a:rPr lang="de-DE" smtClean="0"/>
              <a:pPr/>
              <a:t>14.11.2017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3962597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46326B7-1B49-4085-A79F-213A21DC9E2C}" type="datetimeFigureOut">
              <a:rPr lang="de-DE" smtClean="0"/>
              <a:pPr/>
              <a:t>14.11.2017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3789769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46326B7-1B49-4085-A79F-213A21DC9E2C}" type="datetimeFigureOut">
              <a:rPr lang="de-DE" smtClean="0"/>
              <a:pPr/>
              <a:t>14.11.2017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2745703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46326B7-1B49-4085-A79F-213A21DC9E2C}" type="datetimeFigureOut">
              <a:rPr lang="de-DE" smtClean="0"/>
              <a:pPr/>
              <a:t>14.11.2017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2482826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46326B7-1B49-4085-A79F-213A21DC9E2C}" type="datetimeFigureOut">
              <a:rPr lang="de-DE" smtClean="0"/>
              <a:pPr/>
              <a:t>14.11.2017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253308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46326B7-1B49-4085-A79F-213A21DC9E2C}" type="datetimeFigureOut">
              <a:rPr lang="de-DE" smtClean="0"/>
              <a:pPr/>
              <a:t>14.11.2017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1792863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46326B7-1B49-4085-A79F-213A21DC9E2C}" type="datetimeFigureOut">
              <a:rPr lang="de-DE" smtClean="0"/>
              <a:pPr/>
              <a:t>14.11.2017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833443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46326B7-1B49-4085-A79F-213A21DC9E2C}" type="datetimeFigureOut">
              <a:rPr lang="de-DE" smtClean="0"/>
              <a:pPr/>
              <a:t>14.11.2017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160383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pPr/>
              <a:t>14.11.2017</a:t>
            </a:fld>
            <a:endParaRPr lang="de-DE" altLang="en-US"/>
          </a:p>
        </p:txBody>
      </p:sp>
      <p:sp>
        <p:nvSpPr>
          <p:cNvPr id="6" name="Fußzeilenplatzhalter 5"/>
          <p:cNvSpPr>
            <a:spLocks noGrp="1"/>
          </p:cNvSpPr>
          <p:nvPr>
            <p:ph type="ftr" sz="quarter" idx="11"/>
          </p:nvPr>
        </p:nvSpPr>
        <p:spPr/>
        <p:txBody>
          <a:bodyPr/>
          <a:lstStyle/>
          <a:p>
            <a:r>
              <a:rPr lang="de-DE" altLang="en-US" dirty="0" smtClean="0"/>
              <a:t>hanno.ulmer@i-med.ac.at, josef.fritz@i-med.ac.at</a:t>
            </a:r>
            <a:endParaRPr lang="de-DE" altLang="en-US" dirty="0"/>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46326B7-1B49-4085-A79F-213A21DC9E2C}" type="datetimeFigureOut">
              <a:rPr lang="de-DE" smtClean="0"/>
              <a:pPr/>
              <a:t>14.11.2017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2555230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46326B7-1B49-4085-A79F-213A21DC9E2C}" type="datetimeFigureOut">
              <a:rPr lang="de-DE" smtClean="0"/>
              <a:pPr/>
              <a:t>14.11.2017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1811036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46326B7-1B49-4085-A79F-213A21DC9E2C}" type="datetimeFigureOut">
              <a:rPr lang="de-DE" smtClean="0"/>
              <a:pPr/>
              <a:t>14.11.2017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232419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 xmlns:p14="http://schemas.microsoft.com/office/powerpoint/2010/main" val="24406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 xmlns:p14="http://schemas.microsoft.com/office/powerpoint/2010/main" val="162969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 xmlns:p14="http://schemas.microsoft.com/office/powerpoint/2010/main" val="349246668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 xmlns:p14="http://schemas.microsoft.com/office/powerpoint/2010/main" val="53053406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 xmlns:p14="http://schemas.microsoft.com/office/powerpoint/2010/main" val="428293674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 xmlns:p14="http://schemas.microsoft.com/office/powerpoint/2010/main" val="351885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129290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14.11.2017</a:t>
            </a:fld>
            <a:endParaRPr lang="de-DE" altLang="en-US"/>
          </a:p>
        </p:txBody>
      </p:sp>
      <p:sp>
        <p:nvSpPr>
          <p:cNvPr id="4" name="Fußzeilenplatzhalter 3"/>
          <p:cNvSpPr>
            <a:spLocks noGrp="1"/>
          </p:cNvSpPr>
          <p:nvPr>
            <p:ph type="ftr" sz="quarter" idx="11"/>
          </p:nvPr>
        </p:nvSpPr>
        <p:spPr/>
        <p:txBody>
          <a:bodyPr/>
          <a:lstStyle/>
          <a:p>
            <a:r>
              <a:rPr lang="de-DE" altLang="en-US" dirty="0" smtClean="0"/>
              <a:t>hanno.ulmer@i-med.ac.at, josef.fritz@i-med.ac.at</a:t>
            </a:r>
            <a:endParaRPr lang="de-DE" altLang="en-US" dirty="0"/>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 xmlns:p14="http://schemas.microsoft.com/office/powerpoint/2010/main" val="173514318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 xmlns:p14="http://schemas.microsoft.com/office/powerpoint/2010/main" val="85872842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 xmlns:p14="http://schemas.microsoft.com/office/powerpoint/2010/main" val="414037541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 xmlns:p14="http://schemas.microsoft.com/office/powerpoint/2010/main" val="402351464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 xmlns:p14="http://schemas.microsoft.com/office/powerpoint/2010/main" val="108842238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 xmlns:p14="http://schemas.microsoft.com/office/powerpoint/2010/main" val="32876319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14.11.2017</a:t>
            </a:fld>
            <a:endParaRPr lang="de-DE" altLang="en-US"/>
          </a:p>
        </p:txBody>
      </p:sp>
      <p:sp>
        <p:nvSpPr>
          <p:cNvPr id="3" name="Fußzeilenplatzhalter 2"/>
          <p:cNvSpPr>
            <a:spLocks noGrp="1"/>
          </p:cNvSpPr>
          <p:nvPr>
            <p:ph type="ftr" sz="quarter" idx="11"/>
          </p:nvPr>
        </p:nvSpPr>
        <p:spPr/>
        <p:txBody>
          <a:bodyPr/>
          <a:lstStyle/>
          <a:p>
            <a:r>
              <a:rPr lang="de-DE" altLang="en-US" dirty="0" smtClean="0"/>
              <a:t>hanno.ulmer@i-med.ac.at, josef.fritz@i-med.ac.at</a:t>
            </a:r>
            <a:endParaRPr lang="de-DE" altLang="en-US" dirty="0"/>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pPr/>
              <a:t>14.11.2017</a:t>
            </a:fld>
            <a:endParaRPr lang="de-DE" altLang="en-US"/>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dirty="0" smtClean="0"/>
              <a:t>hanno.ulmer@i-med.ac.at, josef.fritz@i-med.ac.at</a:t>
            </a:r>
            <a:endParaRPr lang="de-DE" altLang="en-US" dirty="0"/>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t>Seite </a:t>
            </a:r>
            <a:fld id="{8CC4C578-EFEE-4914-958F-75C213AA6FED}" type="slidenum">
              <a:rPr lang="de-DE" altLang="en-US"/>
              <a:pPr/>
              <a:t>‹Nr.›</a:t>
            </a:fld>
            <a:endParaRPr lang="de-DE"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dirty="0"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 xmlns:p14="http://schemas.microsoft.com/office/powerpoint/2010/main" val="5309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 xmlns:p14="http://schemas.microsoft.com/office/powerpoint/2010/main" val="323847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 xmlns:p14="http://schemas.microsoft.com/office/powerpoint/2010/main" val="43737530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3.emf"/><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3.emf"/><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pPr/>
              <a:t>14.11.2017</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dirty="0" smtClean="0"/>
              <a:t>hanno.ulmer@i-med.ac.at, josef.fritz@i-med.ac.at</a:t>
            </a:r>
            <a:endParaRPr lang="de-DE" altLang="en-US"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 xmlns:p14="http://schemas.microsoft.com/office/powerpoint/2010/main" val="116131350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326B7-1B49-4085-A79F-213A21DC9E2C}" type="datetimeFigureOut">
              <a:rPr lang="de-DE" smtClean="0"/>
              <a:pPr/>
              <a:t>14.11.2017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3AA7E-3886-4105-8DBA-CD0F588E4A1F}" type="slidenum">
              <a:rPr lang="de-DE" smtClean="0"/>
              <a:pPr/>
              <a:t>‹Nr.›</a:t>
            </a:fld>
            <a:endParaRPr lang="de-DE"/>
          </a:p>
        </p:txBody>
      </p:sp>
    </p:spTree>
    <p:extLst>
      <p:ext uri="{BB962C8B-B14F-4D97-AF65-F5344CB8AC3E}">
        <p14:creationId xmlns="" xmlns:p14="http://schemas.microsoft.com/office/powerpoint/2010/main" val="392733915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 xmlns:p14="http://schemas.microsoft.com/office/powerpoint/2010/main" val="332469709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iming>
    <p:tnLst>
      <p:par>
        <p:cTn id="1" dur="indefinite" restart="never" nodeType="tmRoot"/>
      </p:par>
    </p:tnLst>
  </p:timing>
  <p:hf sldNum="0" hdr="0" ft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3.bin"/><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23.wmf"/><Relationship Id="rId4" Type="http://schemas.openxmlformats.org/officeDocument/2006/relationships/image" Target="../media/image122.wmf"/></Relationships>
</file>

<file path=ppt/slides/_rels/slide106.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oleObject" Target="../embeddings/oleObject33.bin"/><Relationship Id="rId3" Type="http://schemas.openxmlformats.org/officeDocument/2006/relationships/notesSlide" Target="../notesSlides/notesSlide43.xml"/><Relationship Id="rId7" Type="http://schemas.openxmlformats.org/officeDocument/2006/relationships/oleObject" Target="../embeddings/oleObject27.bin"/><Relationship Id="rId12" Type="http://schemas.openxmlformats.org/officeDocument/2006/relationships/oleObject" Target="../embeddings/oleObject32.bin"/><Relationship Id="rId2" Type="http://schemas.openxmlformats.org/officeDocument/2006/relationships/slideLayout" Target="../slideLayouts/slideLayout3.xml"/><Relationship Id="rId1" Type="http://schemas.openxmlformats.org/officeDocument/2006/relationships/vmlDrawing" Target="../drawings/vmlDrawing15.vml"/><Relationship Id="rId6" Type="http://schemas.openxmlformats.org/officeDocument/2006/relationships/oleObject" Target="../embeddings/oleObject26.bin"/><Relationship Id="rId11" Type="http://schemas.openxmlformats.org/officeDocument/2006/relationships/oleObject" Target="../embeddings/oleObject31.bin"/><Relationship Id="rId5" Type="http://schemas.openxmlformats.org/officeDocument/2006/relationships/oleObject" Target="../embeddings/oleObject25.bin"/><Relationship Id="rId10" Type="http://schemas.openxmlformats.org/officeDocument/2006/relationships/oleObject" Target="../embeddings/oleObject30.bin"/><Relationship Id="rId4" Type="http://schemas.openxmlformats.org/officeDocument/2006/relationships/oleObject" Target="../embeddings/oleObject24.bin"/><Relationship Id="rId9" Type="http://schemas.openxmlformats.org/officeDocument/2006/relationships/oleObject" Target="../embeddings/oleObject29.bin"/></Relationships>
</file>

<file path=ppt/slides/_rels/slide107.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44.xml"/><Relationship Id="rId7"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5.bin"/><Relationship Id="rId5" Type="http://schemas.openxmlformats.org/officeDocument/2006/relationships/oleObject" Target="../embeddings/oleObject34.bin"/><Relationship Id="rId4" Type="http://schemas.openxmlformats.org/officeDocument/2006/relationships/image" Target="../media/image138.png"/><Relationship Id="rId9" Type="http://schemas.openxmlformats.org/officeDocument/2006/relationships/image" Target="../media/image139.png"/></Relationships>
</file>

<file path=ppt/slides/_rels/slide1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50.png"/><Relationship Id="rId5" Type="http://schemas.openxmlformats.org/officeDocument/2006/relationships/image" Target="../media/image149.wmf"/><Relationship Id="rId4" Type="http://schemas.openxmlformats.org/officeDocument/2006/relationships/oleObject" Target="../embeddings/oleObject41.bin"/></Relationships>
</file>

<file path=ppt/slides/_rels/slide116.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17.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59.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upload.wikimedia.org/wikipedia/en/4/46/R._A._Fischer.jpg" TargetMode="External"/><Relationship Id="rId5" Type="http://schemas.openxmlformats.org/officeDocument/2006/relationships/image" Target="../media/image158.jpeg"/><Relationship Id="rId4" Type="http://schemas.openxmlformats.org/officeDocument/2006/relationships/hyperlink" Target="http://en.wikipedia.org/wiki/Image:Karl_Pearson.jpg" TargetMode="External"/></Relationships>
</file>

<file path=ppt/slides/_rels/slide118.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notesSlide" Target="../notesSlides/notesSlide46.xml"/><Relationship Id="rId7" Type="http://schemas.openxmlformats.org/officeDocument/2006/relationships/oleObject" Target="../embeddings/oleObject45.bin"/><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oleObject" Target="../embeddings/oleObject44.bin"/><Relationship Id="rId5" Type="http://schemas.openxmlformats.org/officeDocument/2006/relationships/oleObject" Target="../embeddings/oleObject43.bin"/><Relationship Id="rId4" Type="http://schemas.openxmlformats.org/officeDocument/2006/relationships/oleObject" Target="../embeddings/oleObject42.bin"/><Relationship Id="rId9" Type="http://schemas.openxmlformats.org/officeDocument/2006/relationships/image" Target="../media/image165.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oleObject" Target="../embeddings/oleObject49.bin"/><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50.bin"/><Relationship Id="rId7" Type="http://schemas.openxmlformats.org/officeDocument/2006/relationships/image" Target="../media/image170.png"/><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52.bin"/><Relationship Id="rId5" Type="http://schemas.openxmlformats.org/officeDocument/2006/relationships/image" Target="../media/image169.png"/><Relationship Id="rId4" Type="http://schemas.openxmlformats.org/officeDocument/2006/relationships/oleObject" Target="../embeddings/oleObject51.bin"/></Relationships>
</file>

<file path=ppt/slides/_rels/slide123.xml.rels><?xml version="1.0" encoding="UTF-8" standalone="yes"?>
<Relationships xmlns="http://schemas.openxmlformats.org/package/2006/relationships"><Relationship Id="rId3" Type="http://schemas.openxmlformats.org/officeDocument/2006/relationships/hyperlink" Target="http://www.socr.ucla.edu/applets.dir/f_table.html" TargetMode="External"/><Relationship Id="rId2" Type="http://schemas.openxmlformats.org/officeDocument/2006/relationships/image" Target="../media/image171.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76.png"/></Relationships>
</file>

<file path=ppt/slides/_rels/slide12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12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10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56.bin"/><Relationship Id="rId5" Type="http://schemas.openxmlformats.org/officeDocument/2006/relationships/oleObject" Target="../embeddings/oleObject55.bin"/><Relationship Id="rId4" Type="http://schemas.openxmlformats.org/officeDocument/2006/relationships/oleObject" Target="../embeddings/oleObject54.bin"/></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oleObject" Target="../embeddings/oleObject57.bin"/><Relationship Id="rId7"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60.bin"/><Relationship Id="rId5" Type="http://schemas.openxmlformats.org/officeDocument/2006/relationships/oleObject" Target="../embeddings/oleObject59.bin"/><Relationship Id="rId10" Type="http://schemas.openxmlformats.org/officeDocument/2006/relationships/oleObject" Target="../embeddings/oleObject64.bin"/><Relationship Id="rId4" Type="http://schemas.openxmlformats.org/officeDocument/2006/relationships/oleObject" Target="../embeddings/oleObject58.bin"/><Relationship Id="rId9" Type="http://schemas.openxmlformats.org/officeDocument/2006/relationships/oleObject" Target="../embeddings/oleObject63.bin"/></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2.xml"/><Relationship Id="rId1" Type="http://schemas.openxmlformats.org/officeDocument/2006/relationships/vmlDrawing" Target="../drawings/vmlDrawing25.vml"/></Relationships>
</file>

<file path=ppt/slides/_rels/slide138.x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image" Target="../media/image198.emf"/><Relationship Id="rId7"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68.bin"/><Relationship Id="rId5" Type="http://schemas.openxmlformats.org/officeDocument/2006/relationships/oleObject" Target="../embeddings/oleObject67.bin"/><Relationship Id="rId4" Type="http://schemas.openxmlformats.org/officeDocument/2006/relationships/oleObject" Target="../embeddings/oleObject66.bin"/></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207.png"/><Relationship Id="rId5" Type="http://schemas.openxmlformats.org/officeDocument/2006/relationships/oleObject" Target="../embeddings/oleObject73.bin"/><Relationship Id="rId4" Type="http://schemas.openxmlformats.org/officeDocument/2006/relationships/oleObject" Target="../embeddings/oleObject72.bin"/></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28.vml"/></Relationships>
</file>

<file path=ppt/slides/_rels/slide14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jpeg"/><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47.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77.bin"/><Relationship Id="rId5" Type="http://schemas.openxmlformats.org/officeDocument/2006/relationships/oleObject" Target="../embeddings/oleObject76.bin"/><Relationship Id="rId4" Type="http://schemas.openxmlformats.org/officeDocument/2006/relationships/image" Target="../media/image216.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vmlDrawing" Target="../drawings/vmlDrawing30.v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oleObject" Target="../embeddings/oleObject81.bin"/><Relationship Id="rId4" Type="http://schemas.openxmlformats.org/officeDocument/2006/relationships/oleObject" Target="../embeddings/oleObject80.bin"/></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2.xml"/><Relationship Id="rId1" Type="http://schemas.openxmlformats.org/officeDocument/2006/relationships/vmlDrawing" Target="../drawings/vmlDrawing32.vml"/><Relationship Id="rId4" Type="http://schemas.openxmlformats.org/officeDocument/2006/relationships/oleObject" Target="../embeddings/oleObject83.bin"/></Relationships>
</file>

<file path=ppt/slides/_rels/slide15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oleObject" Target="../embeddings/oleObject85.bin"/><Relationship Id="rId4" Type="http://schemas.openxmlformats.org/officeDocument/2006/relationships/oleObject" Target="../embeddings/oleObject84.bin"/></Relationships>
</file>

<file path=ppt/slides/_rels/slide154.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6.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4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66.emf"/></Relationships>
</file>

<file path=ppt/slides/_rels/slide5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11.bin"/></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oleObject" Target="../embeddings/oleObject12.bin"/><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25.xml"/><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 Id="rId9"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19.bin"/><Relationship Id="rId5" Type="http://schemas.openxmlformats.org/officeDocument/2006/relationships/image" Target="../media/image109.png"/><Relationship Id="rId4" Type="http://schemas.openxmlformats.org/officeDocument/2006/relationships/oleObject" Target="../embeddings/oleObject18.bin"/></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20.bin"/></Relationships>
</file>

<file path=ppt/slides/_rels/slide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Biostatistik</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043608" y="4077791"/>
            <a:ext cx="3736206"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
        <p:nvSpPr>
          <p:cNvPr id="5" name="Rectangle 3"/>
          <p:cNvSpPr txBox="1">
            <a:spLocks noChangeArrowheads="1"/>
          </p:cNvSpPr>
          <p:nvPr/>
        </p:nvSpPr>
        <p:spPr>
          <a:xfrm>
            <a:off x="4283968" y="4077072"/>
            <a:ext cx="3736206" cy="7920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Josef Fritz</a:t>
            </a:r>
          </a:p>
          <a:p>
            <a:r>
              <a:rPr lang="de-AT" sz="1600" i="1" dirty="0" smtClean="0"/>
              <a:t>josef.fritz@i-med.ac.at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 xmlns:p14="http://schemas.microsoft.com/office/powerpoint/2010/main" val="146002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CakeMix</a:t>
            </a:r>
            <a:r>
              <a:rPr lang="de-DE" dirty="0" smtClean="0"/>
              <a:t> Beispiel mit MODDE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14.11.2017</a:t>
            </a:fld>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10</a:t>
            </a:fld>
            <a:endParaRPr lang="de-DE" altLang="en-US"/>
          </a:p>
        </p:txBody>
      </p:sp>
      <p:pic>
        <p:nvPicPr>
          <p:cNvPr id="6922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700808"/>
            <a:ext cx="7748836" cy="45991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383604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p:cNvSpPr>
          <p:nvPr>
            <p:ph type="title" idx="4294967295"/>
          </p:nvPr>
        </p:nvSpPr>
        <p:spPr>
          <a:xfrm>
            <a:off x="457200" y="274638"/>
            <a:ext cx="7427913" cy="1143000"/>
          </a:xfrm>
        </p:spPr>
        <p:txBody>
          <a:bodyPr>
            <a:normAutofit fontScale="90000"/>
          </a:bodyPr>
          <a:lstStyle/>
          <a:p>
            <a:pPr algn="l"/>
            <a:r>
              <a:rPr lang="de-DE" sz="4000" dirty="0" smtClean="0">
                <a:solidFill>
                  <a:srgbClr val="4F81BD"/>
                </a:solidFill>
              </a:rPr>
              <a:t/>
            </a:r>
            <a:br>
              <a:rPr lang="de-DE" sz="40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2291" name="Rectangle 3"/>
          <p:cNvSpPr>
            <a:spLocks noGrp="1"/>
          </p:cNvSpPr>
          <p:nvPr>
            <p:ph type="body" idx="4294967295"/>
          </p:nvPr>
        </p:nvSpPr>
        <p:spPr>
          <a:xfrm>
            <a:off x="457200" y="1744687"/>
            <a:ext cx="8229600" cy="4492625"/>
          </a:xfrm>
        </p:spPr>
        <p:txBody>
          <a:bodyPr>
            <a:normAutofit/>
          </a:bodyPr>
          <a:lstStyle/>
          <a:p>
            <a:pPr>
              <a:lnSpc>
                <a:spcPct val="80000"/>
              </a:lnSpc>
            </a:pPr>
            <a:r>
              <a:rPr lang="de-DE" sz="2000" dirty="0" smtClean="0"/>
              <a:t>Aus der Prüfgröße kann in weiterer Folge auch der </a:t>
            </a:r>
            <a:r>
              <a:rPr lang="de-DE" sz="2000" b="1" dirty="0" smtClean="0"/>
              <a:t>p-Wert</a:t>
            </a:r>
            <a:r>
              <a:rPr lang="de-DE" sz="2000" dirty="0" smtClean="0"/>
              <a:t> abgeleitet werden</a:t>
            </a:r>
          </a:p>
          <a:p>
            <a:pPr>
              <a:lnSpc>
                <a:spcPct val="80000"/>
              </a:lnSpc>
            </a:pPr>
            <a:r>
              <a:rPr lang="de-DE" sz="2000" dirty="0" smtClean="0"/>
              <a:t>Dazu wird berechnet, </a:t>
            </a:r>
            <a:r>
              <a:rPr lang="de-DE" sz="2000" b="1" dirty="0" smtClean="0"/>
              <a:t>mit </a:t>
            </a:r>
            <a:r>
              <a:rPr lang="de-DE" sz="2000" b="1" dirty="0"/>
              <a:t>welcher Wahrscheinlichkeit man die Prüfgröße oder einen extremeren Wert erhält, wenn H0 wahr ist</a:t>
            </a:r>
            <a:r>
              <a:rPr lang="de-DE" sz="2000" dirty="0"/>
              <a:t>. Diese Wahrscheinlichkeit wird als „der p-Wert“ bezeichnet.</a:t>
            </a:r>
          </a:p>
          <a:p>
            <a:pPr>
              <a:lnSpc>
                <a:spcPct val="80000"/>
              </a:lnSpc>
            </a:pPr>
            <a:r>
              <a:rPr lang="de-DE" sz="2000" dirty="0"/>
              <a:t>Liegt diese Wahrscheinlichkeit unter </a:t>
            </a:r>
            <a:r>
              <a:rPr lang="de-DE" sz="2000" dirty="0" smtClean="0"/>
              <a:t>dem Signifikanzniveau </a:t>
            </a:r>
            <a:r>
              <a:rPr lang="de-DE" sz="2000" dirty="0"/>
              <a:t>(</a:t>
            </a:r>
            <a:r>
              <a:rPr lang="el-GR" sz="2000" dirty="0"/>
              <a:t>α</a:t>
            </a:r>
            <a:r>
              <a:rPr lang="de-DE" sz="2000" dirty="0"/>
              <a:t>, oft 0.05) des </a:t>
            </a:r>
            <a:r>
              <a:rPr lang="de-DE" sz="2000" dirty="0" smtClean="0"/>
              <a:t>Tests, wird </a:t>
            </a:r>
            <a:r>
              <a:rPr lang="de-DE" sz="2000" dirty="0"/>
              <a:t>H0 abgelehnt; </a:t>
            </a:r>
            <a:r>
              <a:rPr lang="de-DE" sz="2000" dirty="0" smtClean="0"/>
              <a:t>andernfalls „kann </a:t>
            </a:r>
            <a:r>
              <a:rPr lang="de-DE" sz="2000" dirty="0"/>
              <a:t>H0 nicht verworfen werden</a:t>
            </a:r>
            <a:r>
              <a:rPr lang="de-DE" sz="2000" dirty="0" smtClean="0"/>
              <a:t>“</a:t>
            </a:r>
          </a:p>
          <a:p>
            <a:pPr>
              <a:lnSpc>
                <a:spcPct val="80000"/>
              </a:lnSpc>
            </a:pPr>
            <a:r>
              <a:rPr lang="de-DE" sz="2000" dirty="0" smtClean="0"/>
              <a:t>Die Berechnung dieser Wahrscheinlichkeit ist möglich, da die Teststatistik so gewählt wird, dass ihre Verteilungsfunktion unter der Nullhypothese bekannt ist</a:t>
            </a:r>
            <a:endParaRPr lang="de-DE" sz="2000" dirty="0"/>
          </a:p>
          <a:p>
            <a:pPr>
              <a:lnSpc>
                <a:spcPct val="80000"/>
              </a:lnSpc>
            </a:pPr>
            <a:endParaRPr lang="de-DE" sz="2000" dirty="0" smtClean="0"/>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14.11.2017</a:t>
            </a:fld>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100</a:t>
            </a:fld>
            <a:endParaRPr lang="de-DE" altLang="en-US" dirty="0"/>
          </a:p>
        </p:txBody>
      </p:sp>
      <p:sp>
        <p:nvSpPr>
          <p:cNvPr id="2" name="Rechteck 1"/>
          <p:cNvSpPr/>
          <p:nvPr/>
        </p:nvSpPr>
        <p:spPr>
          <a:xfrm>
            <a:off x="827584" y="5014917"/>
            <a:ext cx="5184576" cy="646331"/>
          </a:xfrm>
          <a:prstGeom prst="rect">
            <a:avLst/>
          </a:prstGeom>
        </p:spPr>
        <p:txBody>
          <a:bodyPr wrap="square">
            <a:spAutoFit/>
          </a:bodyPr>
          <a:lstStyle/>
          <a:p>
            <a:r>
              <a:rPr lang="de-DE" dirty="0" smtClean="0">
                <a:latin typeface="+mn-lt"/>
              </a:rPr>
              <a:t>APSTATSGUY.COM: </a:t>
            </a:r>
            <a:r>
              <a:rPr lang="de-DE" dirty="0" err="1" smtClean="0">
                <a:latin typeface="+mn-lt"/>
              </a:rPr>
              <a:t>What</a:t>
            </a:r>
            <a:r>
              <a:rPr lang="de-DE" dirty="0" smtClean="0">
                <a:latin typeface="+mn-lt"/>
              </a:rPr>
              <a:t> </a:t>
            </a:r>
            <a:r>
              <a:rPr lang="de-DE" dirty="0" err="1" smtClean="0">
                <a:latin typeface="+mn-lt"/>
              </a:rPr>
              <a:t>is</a:t>
            </a:r>
            <a:r>
              <a:rPr lang="de-DE" dirty="0" smtClean="0">
                <a:latin typeface="+mn-lt"/>
              </a:rPr>
              <a:t> a p-</a:t>
            </a:r>
            <a:r>
              <a:rPr lang="de-DE" dirty="0" err="1" smtClean="0">
                <a:latin typeface="+mn-lt"/>
              </a:rPr>
              <a:t>value</a:t>
            </a:r>
            <a:r>
              <a:rPr lang="de-DE" dirty="0" smtClean="0">
                <a:latin typeface="+mn-lt"/>
              </a:rPr>
              <a:t>?</a:t>
            </a:r>
          </a:p>
          <a:p>
            <a:r>
              <a:rPr lang="de-DE" dirty="0" smtClean="0">
                <a:latin typeface="+mn-lt"/>
              </a:rPr>
              <a:t>https</a:t>
            </a:r>
            <a:r>
              <a:rPr lang="de-DE" dirty="0">
                <a:latin typeface="+mn-lt"/>
              </a:rPr>
              <a:t>://www.youtube.com/watch?v=-MKT3yLDkqk</a:t>
            </a:r>
          </a:p>
        </p:txBody>
      </p:sp>
      <p:grpSp>
        <p:nvGrpSpPr>
          <p:cNvPr id="7" name="Gruppieren 6"/>
          <p:cNvGrpSpPr/>
          <p:nvPr/>
        </p:nvGrpSpPr>
        <p:grpSpPr>
          <a:xfrm>
            <a:off x="6228184" y="4479676"/>
            <a:ext cx="2128837" cy="1643063"/>
            <a:chOff x="5827713" y="1095375"/>
            <a:chExt cx="2128837" cy="1643063"/>
          </a:xfrm>
        </p:grpSpPr>
        <p:sp>
          <p:nvSpPr>
            <p:cNvPr id="8" name="Textfeld 1"/>
            <p:cNvSpPr txBox="1">
              <a:spLocks noChangeArrowheads="1"/>
            </p:cNvSpPr>
            <p:nvPr/>
          </p:nvSpPr>
          <p:spPr bwMode="auto">
            <a:xfrm>
              <a:off x="6227763" y="1095375"/>
              <a:ext cx="129698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0"/>
                </a:spcBef>
                <a:buFontTx/>
                <a:buNone/>
              </a:pPr>
              <a:r>
                <a:rPr lang="de-DE" altLang="de-DE" sz="2400" dirty="0"/>
                <a:t>P-Wert</a:t>
              </a:r>
            </a:p>
          </p:txBody>
        </p:sp>
        <p:sp>
          <p:nvSpPr>
            <p:cNvPr id="9" name="Textfeld 6"/>
            <p:cNvSpPr txBox="1">
              <a:spLocks noChangeArrowheads="1"/>
            </p:cNvSpPr>
            <p:nvPr/>
          </p:nvSpPr>
          <p:spPr bwMode="auto">
            <a:xfrm>
              <a:off x="7164388" y="2276475"/>
              <a:ext cx="7207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0"/>
                </a:spcBef>
                <a:buFontTx/>
                <a:buNone/>
              </a:pPr>
              <a:r>
                <a:rPr lang="de-DE" altLang="de-DE" sz="2400" dirty="0"/>
                <a:t>H1</a:t>
              </a:r>
            </a:p>
          </p:txBody>
        </p:sp>
        <p:sp>
          <p:nvSpPr>
            <p:cNvPr id="10" name="Textfeld 7"/>
            <p:cNvSpPr txBox="1">
              <a:spLocks noChangeArrowheads="1"/>
            </p:cNvSpPr>
            <p:nvPr/>
          </p:nvSpPr>
          <p:spPr bwMode="auto">
            <a:xfrm>
              <a:off x="5940425" y="2276475"/>
              <a:ext cx="7747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0"/>
                </a:spcBef>
                <a:buFontTx/>
                <a:buNone/>
              </a:pPr>
              <a:r>
                <a:rPr lang="de-DE" altLang="de-DE" sz="2400" dirty="0"/>
                <a:t>H0</a:t>
              </a:r>
            </a:p>
          </p:txBody>
        </p:sp>
        <p:cxnSp>
          <p:nvCxnSpPr>
            <p:cNvPr id="11" name="Gerade Verbindung mit Pfeil 10"/>
            <p:cNvCxnSpPr>
              <a:cxnSpLocks noChangeShapeType="1"/>
            </p:cNvCxnSpPr>
            <p:nvPr/>
          </p:nvCxnSpPr>
          <p:spPr bwMode="auto">
            <a:xfrm>
              <a:off x="6804025" y="1519238"/>
              <a:ext cx="576263" cy="792162"/>
            </a:xfrm>
            <a:prstGeom prst="straightConnector1">
              <a:avLst/>
            </a:prstGeom>
            <a:noFill/>
            <a:ln w="9525" algn="ctr">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2" name="Gerade Verbindung mit Pfeil 11"/>
            <p:cNvCxnSpPr>
              <a:cxnSpLocks noChangeShapeType="1"/>
            </p:cNvCxnSpPr>
            <p:nvPr/>
          </p:nvCxnSpPr>
          <p:spPr bwMode="auto">
            <a:xfrm flipH="1">
              <a:off x="6227763" y="1519238"/>
              <a:ext cx="504825" cy="792162"/>
            </a:xfrm>
            <a:prstGeom prst="straightConnector1">
              <a:avLst/>
            </a:prstGeom>
            <a:noFill/>
            <a:ln w="9525" algn="ctr">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3" name="Textfeld 8"/>
            <p:cNvSpPr txBox="1">
              <a:spLocks noChangeArrowheads="1"/>
            </p:cNvSpPr>
            <p:nvPr/>
          </p:nvSpPr>
          <p:spPr bwMode="auto">
            <a:xfrm>
              <a:off x="7051675" y="1722438"/>
              <a:ext cx="90487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0"/>
                </a:spcBef>
                <a:buFontTx/>
                <a:buNone/>
              </a:pPr>
              <a:r>
                <a:rPr lang="de-DE" altLang="de-DE" sz="1600"/>
                <a:t>&lt;0.05</a:t>
              </a:r>
            </a:p>
          </p:txBody>
        </p:sp>
        <p:sp>
          <p:nvSpPr>
            <p:cNvPr id="14" name="Textfeld 15"/>
            <p:cNvSpPr txBox="1">
              <a:spLocks noChangeArrowheads="1"/>
            </p:cNvSpPr>
            <p:nvPr/>
          </p:nvSpPr>
          <p:spPr bwMode="auto">
            <a:xfrm>
              <a:off x="5827713" y="1722438"/>
              <a:ext cx="90487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0"/>
                </a:spcBef>
                <a:buFontTx/>
                <a:buNone/>
              </a:pPr>
              <a:r>
                <a:rPr lang="de-DE" altLang="de-DE" sz="1600" dirty="0"/>
                <a:t>≥0.05</a:t>
              </a:r>
            </a:p>
          </p:txBody>
        </p:sp>
      </p:grpSp>
    </p:spTree>
    <p:extLst>
      <p:ext uri="{BB962C8B-B14F-4D97-AF65-F5344CB8AC3E}">
        <p14:creationId xmlns="" xmlns:p14="http://schemas.microsoft.com/office/powerpoint/2010/main" val="14732659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571472" y="500042"/>
            <a:ext cx="7570787" cy="912734"/>
          </a:xfrm>
        </p:spPr>
        <p:txBody>
          <a:bodyPr>
            <a:normAutofit fontScale="90000"/>
          </a:bodyPr>
          <a:lstStyle/>
          <a:p>
            <a:r>
              <a:rPr lang="de-DE" sz="3600" dirty="0" smtClean="0"/>
              <a:t>Fehler erster und zweiter Art</a:t>
            </a:r>
            <a:r>
              <a:rPr lang="de-DE" dirty="0" smtClean="0"/>
              <a:t/>
            </a:r>
            <a:br>
              <a:rPr lang="de-DE" dirty="0" smtClean="0"/>
            </a:br>
            <a:endParaRPr lang="de-DE" dirty="0"/>
          </a:p>
        </p:txBody>
      </p:sp>
      <p:sp>
        <p:nvSpPr>
          <p:cNvPr id="32" name="Datumsplatzhalter 3"/>
          <p:cNvSpPr>
            <a:spLocks noGrp="1"/>
          </p:cNvSpPr>
          <p:nvPr>
            <p:ph type="dt" sz="half" idx="10"/>
          </p:nvPr>
        </p:nvSpPr>
        <p:spPr/>
        <p:txBody>
          <a:bodyPr/>
          <a:lstStyle/>
          <a:p>
            <a:fld id="{7A1ADDE9-46DD-4FA6-9547-2A0D7C3B9CB9}" type="datetime1">
              <a:rPr lang="de-AT" smtClean="0"/>
              <a:pPr/>
              <a:t>14.11.2017</a:t>
            </a:fld>
            <a:endParaRPr lang="de-DE" altLang="en-US"/>
          </a:p>
        </p:txBody>
      </p:sp>
      <p:sp>
        <p:nvSpPr>
          <p:cNvPr id="34" name="Foliennummernplatzhalter 5"/>
          <p:cNvSpPr>
            <a:spLocks noGrp="1"/>
          </p:cNvSpPr>
          <p:nvPr>
            <p:ph type="sldNum" sz="quarter" idx="12"/>
          </p:nvPr>
        </p:nvSpPr>
        <p:spPr/>
        <p:txBody>
          <a:bodyPr/>
          <a:lstStyle/>
          <a:p>
            <a:r>
              <a:rPr lang="de-DE" altLang="en-US"/>
              <a:t>Seite </a:t>
            </a:r>
            <a:fld id="{14DEE8A1-6B5C-4475-AE73-FE2015C90307}" type="slidenum">
              <a:rPr lang="de-DE" altLang="en-US"/>
              <a:pPr/>
              <a:t>101</a:t>
            </a:fld>
            <a:endParaRPr lang="de-DE" altLang="en-US"/>
          </a:p>
        </p:txBody>
      </p:sp>
      <p:sp>
        <p:nvSpPr>
          <p:cNvPr id="188420" name="Rectangle 4"/>
          <p:cNvSpPr>
            <a:spLocks noChangeArrowheads="1"/>
          </p:cNvSpPr>
          <p:nvPr/>
        </p:nvSpPr>
        <p:spPr bwMode="auto">
          <a:xfrm>
            <a:off x="1470025" y="8340725"/>
            <a:ext cx="9144000" cy="0"/>
          </a:xfrm>
          <a:prstGeom prst="rect">
            <a:avLst/>
          </a:prstGeom>
          <a:noFill/>
          <a:ln w="9525">
            <a:noFill/>
            <a:miter lim="800000"/>
            <a:headEnd/>
            <a:tailEnd/>
          </a:ln>
          <a:effectLst/>
        </p:spPr>
        <p:txBody>
          <a:bodyPr>
            <a:spAutoFit/>
          </a:bodyPr>
          <a:lstStyle/>
          <a:p>
            <a:endParaRPr lang="en-US"/>
          </a:p>
        </p:txBody>
      </p:sp>
      <p:sp>
        <p:nvSpPr>
          <p:cNvPr id="188421" name="Rectangle 5"/>
          <p:cNvSpPr>
            <a:spLocks noChangeArrowheads="1"/>
          </p:cNvSpPr>
          <p:nvPr/>
        </p:nvSpPr>
        <p:spPr bwMode="auto">
          <a:xfrm>
            <a:off x="1470025" y="8645525"/>
            <a:ext cx="9144000" cy="0"/>
          </a:xfrm>
          <a:prstGeom prst="rect">
            <a:avLst/>
          </a:prstGeom>
          <a:noFill/>
          <a:ln w="9525">
            <a:noFill/>
            <a:miter lim="800000"/>
            <a:headEnd/>
            <a:tailEnd/>
          </a:ln>
          <a:effectLst/>
        </p:spPr>
        <p:txBody>
          <a:bodyPr>
            <a:spAutoFit/>
          </a:bodyPr>
          <a:lstStyle/>
          <a:p>
            <a:endParaRPr lang="en-US"/>
          </a:p>
        </p:txBody>
      </p:sp>
      <p:grpSp>
        <p:nvGrpSpPr>
          <p:cNvPr id="188422" name="Group 6"/>
          <p:cNvGrpSpPr>
            <a:grpSpLocks/>
          </p:cNvGrpSpPr>
          <p:nvPr/>
        </p:nvGrpSpPr>
        <p:grpSpPr bwMode="auto">
          <a:xfrm>
            <a:off x="1752600" y="1628775"/>
            <a:ext cx="5565775" cy="2362200"/>
            <a:chOff x="1104" y="1104"/>
            <a:chExt cx="3506" cy="1488"/>
          </a:xfrm>
        </p:grpSpPr>
        <p:sp>
          <p:nvSpPr>
            <p:cNvPr id="188423" name="Rectangle 7"/>
            <p:cNvSpPr>
              <a:spLocks noChangeArrowheads="1"/>
            </p:cNvSpPr>
            <p:nvPr/>
          </p:nvSpPr>
          <p:spPr bwMode="auto">
            <a:xfrm>
              <a:off x="2856" y="1107"/>
              <a:ext cx="1749" cy="445"/>
            </a:xfrm>
            <a:prstGeom prst="rect">
              <a:avLst/>
            </a:prstGeom>
            <a:solidFill>
              <a:srgbClr val="FFFF99"/>
            </a:solidFill>
            <a:ln w="7">
              <a:solidFill>
                <a:srgbClr val="A0A0A0"/>
              </a:solidFill>
              <a:miter lim="800000"/>
              <a:headEnd/>
              <a:tailEnd/>
            </a:ln>
            <a:effectLst/>
          </p:spPr>
          <p:txBody>
            <a:bodyPr/>
            <a:lstStyle/>
            <a:p>
              <a:endParaRPr lang="en-US"/>
            </a:p>
          </p:txBody>
        </p:sp>
        <p:sp>
          <p:nvSpPr>
            <p:cNvPr id="188424" name="Rectangle 8"/>
            <p:cNvSpPr>
              <a:spLocks noChangeArrowheads="1"/>
            </p:cNvSpPr>
            <p:nvPr/>
          </p:nvSpPr>
          <p:spPr bwMode="auto">
            <a:xfrm>
              <a:off x="2881" y="1107"/>
              <a:ext cx="1699" cy="445"/>
            </a:xfrm>
            <a:prstGeom prst="rect">
              <a:avLst/>
            </a:prstGeom>
            <a:solidFill>
              <a:srgbClr val="FFFF99"/>
            </a:solidFill>
            <a:ln w="9525">
              <a:noFill/>
              <a:miter lim="800000"/>
              <a:headEnd/>
              <a:tailEnd/>
            </a:ln>
            <a:effectLst/>
          </p:spPr>
          <p:txBody>
            <a:bodyPr/>
            <a:lstStyle/>
            <a:p>
              <a:pPr algn="ctr"/>
              <a:r>
                <a:rPr lang="de-DE" sz="1200">
                  <a:cs typeface="Times New Roman" pitchFamily="18" charset="0"/>
                </a:rPr>
                <a:t>Entscheidung </a:t>
              </a:r>
            </a:p>
            <a:p>
              <a:pPr algn="ctr" eaLnBrk="0" hangingPunct="0"/>
              <a:r>
                <a:rPr lang="de-DE" sz="1200">
                  <a:cs typeface="Times New Roman" pitchFamily="18" charset="0"/>
                </a:rPr>
                <a:t>aufgrund des statistischen Tests</a:t>
              </a:r>
            </a:p>
            <a:p>
              <a:pPr algn="ctr" eaLnBrk="0" hangingPunct="0"/>
              <a:endParaRPr lang="de-DE" sz="1200"/>
            </a:p>
          </p:txBody>
        </p:sp>
        <p:sp>
          <p:nvSpPr>
            <p:cNvPr id="188425" name="Rectangle 9"/>
            <p:cNvSpPr>
              <a:spLocks noChangeArrowheads="1"/>
            </p:cNvSpPr>
            <p:nvPr/>
          </p:nvSpPr>
          <p:spPr bwMode="auto">
            <a:xfrm>
              <a:off x="1107" y="1885"/>
              <a:ext cx="874" cy="704"/>
            </a:xfrm>
            <a:prstGeom prst="rect">
              <a:avLst/>
            </a:prstGeom>
            <a:solidFill>
              <a:srgbClr val="FFFF99"/>
            </a:solidFill>
            <a:ln w="7">
              <a:solidFill>
                <a:srgbClr val="A0A0A0"/>
              </a:solidFill>
              <a:miter lim="800000"/>
              <a:headEnd/>
              <a:tailEnd/>
            </a:ln>
            <a:effectLst/>
          </p:spPr>
          <p:txBody>
            <a:bodyPr/>
            <a:lstStyle/>
            <a:p>
              <a:endParaRPr lang="en-US"/>
            </a:p>
          </p:txBody>
        </p:sp>
        <p:grpSp>
          <p:nvGrpSpPr>
            <p:cNvPr id="188426" name="Group 10"/>
            <p:cNvGrpSpPr>
              <a:grpSpLocks/>
            </p:cNvGrpSpPr>
            <p:nvPr/>
          </p:nvGrpSpPr>
          <p:grpSpPr bwMode="auto">
            <a:xfrm>
              <a:off x="1107" y="1107"/>
              <a:ext cx="1749" cy="778"/>
              <a:chOff x="0" y="0"/>
              <a:chExt cx="1954" cy="807"/>
            </a:xfrm>
          </p:grpSpPr>
          <p:sp>
            <p:nvSpPr>
              <p:cNvPr id="188427" name="Rectangle 11"/>
              <p:cNvSpPr>
                <a:spLocks noChangeArrowheads="1"/>
              </p:cNvSpPr>
              <p:nvPr/>
            </p:nvSpPr>
            <p:spPr bwMode="auto">
              <a:xfrm>
                <a:off x="28" y="0"/>
                <a:ext cx="1898" cy="807"/>
              </a:xfrm>
              <a:prstGeom prst="rect">
                <a:avLst/>
              </a:prstGeom>
              <a:noFill/>
              <a:ln w="9525">
                <a:noFill/>
                <a:miter lim="800000"/>
                <a:headEnd/>
                <a:tailEnd/>
              </a:ln>
              <a:effectLst/>
            </p:spPr>
            <p:txBody>
              <a:bodyPr/>
              <a:lstStyle/>
              <a:p>
                <a:pPr algn="ctr"/>
                <a:r>
                  <a:rPr lang="de-DE" sz="1200">
                    <a:cs typeface="Times New Roman" pitchFamily="18" charset="0"/>
                  </a:rPr>
                  <a:t> </a:t>
                </a:r>
              </a:p>
              <a:p>
                <a:pPr algn="ctr" eaLnBrk="0" hangingPunct="0"/>
                <a:endParaRPr lang="de-DE" sz="1200"/>
              </a:p>
            </p:txBody>
          </p:sp>
          <p:sp>
            <p:nvSpPr>
              <p:cNvPr id="188428" name="Rectangle 12"/>
              <p:cNvSpPr>
                <a:spLocks noChangeArrowheads="1"/>
              </p:cNvSpPr>
              <p:nvPr/>
            </p:nvSpPr>
            <p:spPr bwMode="auto">
              <a:xfrm>
                <a:off x="0" y="0"/>
                <a:ext cx="1954" cy="807"/>
              </a:xfrm>
              <a:prstGeom prst="rect">
                <a:avLst/>
              </a:prstGeom>
              <a:noFill/>
              <a:ln w="7">
                <a:solidFill>
                  <a:srgbClr val="A0A0A0"/>
                </a:solidFill>
                <a:miter lim="800000"/>
                <a:headEnd/>
                <a:tailEnd/>
              </a:ln>
              <a:effectLst/>
            </p:spPr>
            <p:txBody>
              <a:bodyPr/>
              <a:lstStyle/>
              <a:p>
                <a:endParaRPr lang="en-US"/>
              </a:p>
            </p:txBody>
          </p:sp>
        </p:grpSp>
        <p:sp>
          <p:nvSpPr>
            <p:cNvPr id="188429" name="Rectangle 13"/>
            <p:cNvSpPr>
              <a:spLocks noChangeArrowheads="1"/>
            </p:cNvSpPr>
            <p:nvPr/>
          </p:nvSpPr>
          <p:spPr bwMode="auto">
            <a:xfrm>
              <a:off x="1132" y="1897"/>
              <a:ext cx="825" cy="692"/>
            </a:xfrm>
            <a:prstGeom prst="rect">
              <a:avLst/>
            </a:prstGeom>
            <a:solidFill>
              <a:srgbClr val="FFFF99"/>
            </a:solidFill>
            <a:ln w="9525">
              <a:noFill/>
              <a:miter lim="800000"/>
              <a:headEnd/>
              <a:tailEnd/>
            </a:ln>
            <a:effectLst/>
          </p:spPr>
          <p:txBody>
            <a:bodyPr/>
            <a:lstStyle/>
            <a:p>
              <a:pPr algn="ctr"/>
              <a:r>
                <a:rPr lang="de-DE" sz="1200">
                  <a:cs typeface="Times New Roman" pitchFamily="18" charset="0"/>
                </a:rPr>
                <a:t>Tatsächlicher</a:t>
              </a:r>
            </a:p>
            <a:p>
              <a:pPr algn="ctr" eaLnBrk="0" hangingPunct="0"/>
              <a:r>
                <a:rPr lang="de-DE" sz="1200">
                  <a:cs typeface="Times New Roman" pitchFamily="18" charset="0"/>
                </a:rPr>
                <a:t>unbekannter</a:t>
              </a:r>
            </a:p>
            <a:p>
              <a:pPr algn="ctr" eaLnBrk="0" hangingPunct="0"/>
              <a:r>
                <a:rPr lang="de-DE" sz="1200">
                  <a:cs typeface="Times New Roman" pitchFamily="18" charset="0"/>
                </a:rPr>
                <a:t>Zustand</a:t>
              </a:r>
            </a:p>
            <a:p>
              <a:pPr algn="ctr" eaLnBrk="0" hangingPunct="0"/>
              <a:endParaRPr lang="de-DE" sz="1200"/>
            </a:p>
          </p:txBody>
        </p:sp>
        <p:sp>
          <p:nvSpPr>
            <p:cNvPr id="188430" name="Rectangle 14"/>
            <p:cNvSpPr>
              <a:spLocks noChangeArrowheads="1"/>
            </p:cNvSpPr>
            <p:nvPr/>
          </p:nvSpPr>
          <p:spPr bwMode="auto">
            <a:xfrm>
              <a:off x="2857" y="1552"/>
              <a:ext cx="885" cy="333"/>
            </a:xfrm>
            <a:prstGeom prst="rect">
              <a:avLst/>
            </a:prstGeom>
            <a:solidFill>
              <a:srgbClr val="99FF66"/>
            </a:solidFill>
            <a:ln w="9525">
              <a:noFill/>
              <a:miter lim="800000"/>
              <a:headEnd/>
              <a:tailEnd/>
            </a:ln>
            <a:effectLst/>
          </p:spPr>
          <p:txBody>
            <a:bodyPr/>
            <a:lstStyle/>
            <a:p>
              <a:pPr algn="ctr"/>
              <a:r>
                <a:rPr lang="de-DE" sz="1400">
                  <a:cs typeface="Times New Roman" pitchFamily="18" charset="0"/>
                </a:rPr>
                <a:t>H0</a:t>
              </a:r>
            </a:p>
            <a:p>
              <a:pPr algn="ctr" eaLnBrk="0" hangingPunct="0"/>
              <a:endParaRPr lang="de-DE" sz="1400"/>
            </a:p>
          </p:txBody>
        </p:sp>
        <p:sp>
          <p:nvSpPr>
            <p:cNvPr id="188431" name="Rectangle 15"/>
            <p:cNvSpPr>
              <a:spLocks noChangeArrowheads="1"/>
            </p:cNvSpPr>
            <p:nvPr/>
          </p:nvSpPr>
          <p:spPr bwMode="auto">
            <a:xfrm>
              <a:off x="2856" y="1552"/>
              <a:ext cx="875" cy="333"/>
            </a:xfrm>
            <a:prstGeom prst="rect">
              <a:avLst/>
            </a:prstGeom>
            <a:noFill/>
            <a:ln w="7">
              <a:solidFill>
                <a:srgbClr val="A0A0A0"/>
              </a:solidFill>
              <a:miter lim="800000"/>
              <a:headEnd/>
              <a:tailEnd/>
            </a:ln>
            <a:effectLst/>
          </p:spPr>
          <p:txBody>
            <a:bodyPr/>
            <a:lstStyle/>
            <a:p>
              <a:endParaRPr lang="en-US"/>
            </a:p>
          </p:txBody>
        </p:sp>
        <p:sp>
          <p:nvSpPr>
            <p:cNvPr id="188432" name="Rectangle 16"/>
            <p:cNvSpPr>
              <a:spLocks noChangeArrowheads="1"/>
            </p:cNvSpPr>
            <p:nvPr/>
          </p:nvSpPr>
          <p:spPr bwMode="auto">
            <a:xfrm>
              <a:off x="3734" y="1552"/>
              <a:ext cx="876" cy="333"/>
            </a:xfrm>
            <a:prstGeom prst="rect">
              <a:avLst/>
            </a:prstGeom>
            <a:solidFill>
              <a:srgbClr val="99FF66"/>
            </a:solidFill>
            <a:ln w="9525">
              <a:noFill/>
              <a:miter lim="800000"/>
              <a:headEnd/>
              <a:tailEnd/>
            </a:ln>
            <a:effectLst/>
          </p:spPr>
          <p:txBody>
            <a:bodyPr/>
            <a:lstStyle/>
            <a:p>
              <a:pPr algn="ctr"/>
              <a:r>
                <a:rPr lang="de-DE" sz="1400">
                  <a:cs typeface="Times New Roman" pitchFamily="18" charset="0"/>
                </a:rPr>
                <a:t>H1</a:t>
              </a:r>
            </a:p>
            <a:p>
              <a:pPr algn="ctr" eaLnBrk="0" hangingPunct="0"/>
              <a:endParaRPr lang="de-DE" sz="1400"/>
            </a:p>
          </p:txBody>
        </p:sp>
        <p:sp>
          <p:nvSpPr>
            <p:cNvPr id="188433" name="Rectangle 17"/>
            <p:cNvSpPr>
              <a:spLocks noChangeArrowheads="1"/>
            </p:cNvSpPr>
            <p:nvPr/>
          </p:nvSpPr>
          <p:spPr bwMode="auto">
            <a:xfrm>
              <a:off x="3731" y="1552"/>
              <a:ext cx="874" cy="333"/>
            </a:xfrm>
            <a:prstGeom prst="rect">
              <a:avLst/>
            </a:prstGeom>
            <a:noFill/>
            <a:ln w="7">
              <a:solidFill>
                <a:srgbClr val="A0A0A0"/>
              </a:solidFill>
              <a:miter lim="800000"/>
              <a:headEnd/>
              <a:tailEnd/>
            </a:ln>
            <a:effectLst/>
          </p:spPr>
          <p:txBody>
            <a:bodyPr/>
            <a:lstStyle/>
            <a:p>
              <a:endParaRPr lang="en-US"/>
            </a:p>
          </p:txBody>
        </p:sp>
        <p:sp>
          <p:nvSpPr>
            <p:cNvPr id="188434" name="Rectangle 18"/>
            <p:cNvSpPr>
              <a:spLocks noChangeArrowheads="1"/>
            </p:cNvSpPr>
            <p:nvPr/>
          </p:nvSpPr>
          <p:spPr bwMode="auto">
            <a:xfrm>
              <a:off x="1983" y="1885"/>
              <a:ext cx="875" cy="352"/>
            </a:xfrm>
            <a:prstGeom prst="rect">
              <a:avLst/>
            </a:prstGeom>
            <a:solidFill>
              <a:srgbClr val="99FF66"/>
            </a:solidFill>
            <a:ln w="9525">
              <a:noFill/>
              <a:miter lim="800000"/>
              <a:headEnd/>
              <a:tailEnd/>
            </a:ln>
            <a:effectLst/>
          </p:spPr>
          <p:txBody>
            <a:bodyPr/>
            <a:lstStyle/>
            <a:p>
              <a:pPr algn="ctr"/>
              <a:r>
                <a:rPr lang="de-DE" sz="1400">
                  <a:cs typeface="Times New Roman" pitchFamily="18" charset="0"/>
                </a:rPr>
                <a:t>H0 trifft zu</a:t>
              </a:r>
            </a:p>
            <a:p>
              <a:pPr algn="ctr" eaLnBrk="0" hangingPunct="0"/>
              <a:endParaRPr lang="de-DE" sz="1400"/>
            </a:p>
          </p:txBody>
        </p:sp>
        <p:sp>
          <p:nvSpPr>
            <p:cNvPr id="188435" name="Rectangle 19"/>
            <p:cNvSpPr>
              <a:spLocks noChangeArrowheads="1"/>
            </p:cNvSpPr>
            <p:nvPr/>
          </p:nvSpPr>
          <p:spPr bwMode="auto">
            <a:xfrm>
              <a:off x="1981" y="1885"/>
              <a:ext cx="875" cy="352"/>
            </a:xfrm>
            <a:prstGeom prst="rect">
              <a:avLst/>
            </a:prstGeom>
            <a:noFill/>
            <a:ln w="7">
              <a:solidFill>
                <a:srgbClr val="A0A0A0"/>
              </a:solidFill>
              <a:miter lim="800000"/>
              <a:headEnd/>
              <a:tailEnd/>
            </a:ln>
            <a:effectLst/>
          </p:spPr>
          <p:txBody>
            <a:bodyPr/>
            <a:lstStyle/>
            <a:p>
              <a:endParaRPr lang="en-US"/>
            </a:p>
          </p:txBody>
        </p:sp>
        <p:sp>
          <p:nvSpPr>
            <p:cNvPr id="188436" name="Rectangle 20"/>
            <p:cNvSpPr>
              <a:spLocks noChangeArrowheads="1"/>
            </p:cNvSpPr>
            <p:nvPr/>
          </p:nvSpPr>
          <p:spPr bwMode="auto">
            <a:xfrm>
              <a:off x="2881" y="1885"/>
              <a:ext cx="825" cy="352"/>
            </a:xfrm>
            <a:prstGeom prst="rect">
              <a:avLst/>
            </a:prstGeom>
            <a:noFill/>
            <a:ln w="9525">
              <a:noFill/>
              <a:miter lim="800000"/>
              <a:headEnd/>
              <a:tailEnd/>
            </a:ln>
            <a:effectLst/>
          </p:spPr>
          <p:txBody>
            <a:bodyPr/>
            <a:lstStyle/>
            <a:p>
              <a:pPr algn="ctr"/>
              <a:r>
                <a:rPr lang="de-DE" sz="2000" b="1">
                  <a:cs typeface="Times New Roman" pitchFamily="18" charset="0"/>
                </a:rPr>
                <a:t>1-</a:t>
              </a:r>
              <a:r>
                <a:rPr lang="de-DE" sz="2000" b="1">
                  <a:latin typeface="Symbol" pitchFamily="18" charset="2"/>
                  <a:cs typeface="Times New Roman" pitchFamily="18" charset="0"/>
                </a:rPr>
                <a:t>a</a:t>
              </a:r>
              <a:endParaRPr lang="de-DE" sz="2000" b="1">
                <a:cs typeface="Times New Roman" pitchFamily="18" charset="0"/>
              </a:endParaRPr>
            </a:p>
            <a:p>
              <a:pPr algn="ctr" eaLnBrk="0" hangingPunct="0"/>
              <a:endParaRPr lang="de-DE" sz="2000" b="1"/>
            </a:p>
          </p:txBody>
        </p:sp>
        <p:sp>
          <p:nvSpPr>
            <p:cNvPr id="188437" name="Rectangle 21"/>
            <p:cNvSpPr>
              <a:spLocks noChangeArrowheads="1"/>
            </p:cNvSpPr>
            <p:nvPr/>
          </p:nvSpPr>
          <p:spPr bwMode="auto">
            <a:xfrm>
              <a:off x="2856" y="1885"/>
              <a:ext cx="875" cy="352"/>
            </a:xfrm>
            <a:prstGeom prst="rect">
              <a:avLst/>
            </a:prstGeom>
            <a:noFill/>
            <a:ln w="7">
              <a:solidFill>
                <a:srgbClr val="A0A0A0"/>
              </a:solidFill>
              <a:miter lim="800000"/>
              <a:headEnd/>
              <a:tailEnd/>
            </a:ln>
            <a:effectLst/>
          </p:spPr>
          <p:txBody>
            <a:bodyPr/>
            <a:lstStyle/>
            <a:p>
              <a:endParaRPr lang="en-US"/>
            </a:p>
          </p:txBody>
        </p:sp>
        <p:sp>
          <p:nvSpPr>
            <p:cNvPr id="188438" name="Rectangle 22"/>
            <p:cNvSpPr>
              <a:spLocks noChangeArrowheads="1"/>
            </p:cNvSpPr>
            <p:nvPr/>
          </p:nvSpPr>
          <p:spPr bwMode="auto">
            <a:xfrm>
              <a:off x="3755" y="1885"/>
              <a:ext cx="825" cy="352"/>
            </a:xfrm>
            <a:prstGeom prst="rect">
              <a:avLst/>
            </a:prstGeom>
            <a:noFill/>
            <a:ln w="9525">
              <a:noFill/>
              <a:miter lim="800000"/>
              <a:headEnd/>
              <a:tailEnd/>
            </a:ln>
            <a:effectLst/>
          </p:spPr>
          <p:txBody>
            <a:bodyPr/>
            <a:lstStyle/>
            <a:p>
              <a:pPr algn="ctr"/>
              <a:r>
                <a:rPr lang="de-DE" sz="2000" b="1">
                  <a:latin typeface="Symbol" pitchFamily="18" charset="2"/>
                  <a:cs typeface="Times New Roman" pitchFamily="18" charset="0"/>
                </a:rPr>
                <a:t>a</a:t>
              </a:r>
              <a:endParaRPr lang="de-DE" sz="2000" b="1">
                <a:cs typeface="Times New Roman" pitchFamily="18" charset="0"/>
              </a:endParaRPr>
            </a:p>
            <a:p>
              <a:pPr algn="ctr" eaLnBrk="0" hangingPunct="0"/>
              <a:endParaRPr lang="de-DE" sz="2000" b="1"/>
            </a:p>
          </p:txBody>
        </p:sp>
        <p:sp>
          <p:nvSpPr>
            <p:cNvPr id="188439" name="Rectangle 23"/>
            <p:cNvSpPr>
              <a:spLocks noChangeArrowheads="1"/>
            </p:cNvSpPr>
            <p:nvPr/>
          </p:nvSpPr>
          <p:spPr bwMode="auto">
            <a:xfrm>
              <a:off x="3731" y="1885"/>
              <a:ext cx="874" cy="352"/>
            </a:xfrm>
            <a:prstGeom prst="rect">
              <a:avLst/>
            </a:prstGeom>
            <a:noFill/>
            <a:ln w="7">
              <a:solidFill>
                <a:srgbClr val="A0A0A0"/>
              </a:solidFill>
              <a:miter lim="800000"/>
              <a:headEnd/>
              <a:tailEnd/>
            </a:ln>
            <a:effectLst/>
          </p:spPr>
          <p:txBody>
            <a:bodyPr/>
            <a:lstStyle/>
            <a:p>
              <a:endParaRPr lang="en-US"/>
            </a:p>
          </p:txBody>
        </p:sp>
        <p:sp>
          <p:nvSpPr>
            <p:cNvPr id="188440" name="Rectangle 24"/>
            <p:cNvSpPr>
              <a:spLocks noChangeArrowheads="1"/>
            </p:cNvSpPr>
            <p:nvPr/>
          </p:nvSpPr>
          <p:spPr bwMode="auto">
            <a:xfrm>
              <a:off x="1985" y="2237"/>
              <a:ext cx="879" cy="352"/>
            </a:xfrm>
            <a:prstGeom prst="rect">
              <a:avLst/>
            </a:prstGeom>
            <a:solidFill>
              <a:srgbClr val="99FF66"/>
            </a:solidFill>
            <a:ln w="9525">
              <a:noFill/>
              <a:miter lim="800000"/>
              <a:headEnd/>
              <a:tailEnd/>
            </a:ln>
            <a:effectLst/>
          </p:spPr>
          <p:txBody>
            <a:bodyPr/>
            <a:lstStyle/>
            <a:p>
              <a:pPr algn="ctr"/>
              <a:r>
                <a:rPr lang="de-DE" sz="1400">
                  <a:cs typeface="Times New Roman" pitchFamily="18" charset="0"/>
                </a:rPr>
                <a:t>H1 trifft zu</a:t>
              </a:r>
            </a:p>
            <a:p>
              <a:pPr algn="ctr" eaLnBrk="0" hangingPunct="0"/>
              <a:endParaRPr lang="de-DE" sz="1400"/>
            </a:p>
          </p:txBody>
        </p:sp>
        <p:sp>
          <p:nvSpPr>
            <p:cNvPr id="188441" name="Rectangle 25"/>
            <p:cNvSpPr>
              <a:spLocks noChangeArrowheads="1"/>
            </p:cNvSpPr>
            <p:nvPr/>
          </p:nvSpPr>
          <p:spPr bwMode="auto">
            <a:xfrm>
              <a:off x="1981" y="2237"/>
              <a:ext cx="875" cy="352"/>
            </a:xfrm>
            <a:prstGeom prst="rect">
              <a:avLst/>
            </a:prstGeom>
            <a:noFill/>
            <a:ln w="7">
              <a:solidFill>
                <a:srgbClr val="A0A0A0"/>
              </a:solidFill>
              <a:miter lim="800000"/>
              <a:headEnd/>
              <a:tailEnd/>
            </a:ln>
            <a:effectLst/>
          </p:spPr>
          <p:txBody>
            <a:bodyPr/>
            <a:lstStyle/>
            <a:p>
              <a:endParaRPr lang="en-US"/>
            </a:p>
          </p:txBody>
        </p:sp>
        <p:sp>
          <p:nvSpPr>
            <p:cNvPr id="188442" name="Rectangle 26"/>
            <p:cNvSpPr>
              <a:spLocks noChangeArrowheads="1"/>
            </p:cNvSpPr>
            <p:nvPr/>
          </p:nvSpPr>
          <p:spPr bwMode="auto">
            <a:xfrm>
              <a:off x="2881" y="2237"/>
              <a:ext cx="825" cy="352"/>
            </a:xfrm>
            <a:prstGeom prst="rect">
              <a:avLst/>
            </a:prstGeom>
            <a:noFill/>
            <a:ln w="9525">
              <a:noFill/>
              <a:miter lim="800000"/>
              <a:headEnd/>
              <a:tailEnd/>
            </a:ln>
            <a:effectLst/>
          </p:spPr>
          <p:txBody>
            <a:bodyPr/>
            <a:lstStyle/>
            <a:p>
              <a:pPr algn="ctr"/>
              <a:r>
                <a:rPr lang="de-DE" sz="2000" b="1">
                  <a:solidFill>
                    <a:srgbClr val="000000"/>
                  </a:solidFill>
                  <a:latin typeface="Symbol" pitchFamily="18" charset="2"/>
                  <a:cs typeface="Times New Roman" pitchFamily="18" charset="0"/>
                </a:rPr>
                <a:t>b</a:t>
              </a:r>
              <a:endParaRPr lang="de-DE" sz="2000" b="1">
                <a:cs typeface="Times New Roman" pitchFamily="18" charset="0"/>
              </a:endParaRPr>
            </a:p>
            <a:p>
              <a:pPr algn="ctr" eaLnBrk="0" hangingPunct="0"/>
              <a:endParaRPr lang="de-DE" sz="2000" b="1"/>
            </a:p>
          </p:txBody>
        </p:sp>
        <p:sp>
          <p:nvSpPr>
            <p:cNvPr id="188443" name="Rectangle 27"/>
            <p:cNvSpPr>
              <a:spLocks noChangeArrowheads="1"/>
            </p:cNvSpPr>
            <p:nvPr/>
          </p:nvSpPr>
          <p:spPr bwMode="auto">
            <a:xfrm>
              <a:off x="2856" y="2237"/>
              <a:ext cx="875" cy="352"/>
            </a:xfrm>
            <a:prstGeom prst="rect">
              <a:avLst/>
            </a:prstGeom>
            <a:noFill/>
            <a:ln w="7">
              <a:solidFill>
                <a:srgbClr val="A0A0A0"/>
              </a:solidFill>
              <a:miter lim="800000"/>
              <a:headEnd/>
              <a:tailEnd/>
            </a:ln>
            <a:effectLst/>
          </p:spPr>
          <p:txBody>
            <a:bodyPr/>
            <a:lstStyle/>
            <a:p>
              <a:endParaRPr lang="en-US"/>
            </a:p>
          </p:txBody>
        </p:sp>
        <p:sp>
          <p:nvSpPr>
            <p:cNvPr id="188444" name="Rectangle 28"/>
            <p:cNvSpPr>
              <a:spLocks noChangeArrowheads="1"/>
            </p:cNvSpPr>
            <p:nvPr/>
          </p:nvSpPr>
          <p:spPr bwMode="auto">
            <a:xfrm>
              <a:off x="3755" y="2237"/>
              <a:ext cx="825" cy="352"/>
            </a:xfrm>
            <a:prstGeom prst="rect">
              <a:avLst/>
            </a:prstGeom>
            <a:noFill/>
            <a:ln w="9525">
              <a:noFill/>
              <a:miter lim="800000"/>
              <a:headEnd/>
              <a:tailEnd/>
            </a:ln>
            <a:effectLst/>
          </p:spPr>
          <p:txBody>
            <a:bodyPr/>
            <a:lstStyle/>
            <a:p>
              <a:pPr algn="ctr"/>
              <a:r>
                <a:rPr lang="de-DE" sz="2000" b="1">
                  <a:cs typeface="Times New Roman" pitchFamily="18" charset="0"/>
                </a:rPr>
                <a:t>1-</a:t>
              </a:r>
              <a:r>
                <a:rPr lang="de-DE" sz="2000" b="1">
                  <a:solidFill>
                    <a:srgbClr val="000000"/>
                  </a:solidFill>
                  <a:latin typeface="Symbol" pitchFamily="18" charset="2"/>
                  <a:cs typeface="Times New Roman" pitchFamily="18" charset="0"/>
                </a:rPr>
                <a:t>b</a:t>
              </a:r>
              <a:endParaRPr lang="de-DE" sz="2000" b="1">
                <a:cs typeface="Times New Roman" pitchFamily="18" charset="0"/>
              </a:endParaRPr>
            </a:p>
          </p:txBody>
        </p:sp>
        <p:sp>
          <p:nvSpPr>
            <p:cNvPr id="188445" name="Rectangle 29"/>
            <p:cNvSpPr>
              <a:spLocks noChangeArrowheads="1"/>
            </p:cNvSpPr>
            <p:nvPr/>
          </p:nvSpPr>
          <p:spPr bwMode="auto">
            <a:xfrm>
              <a:off x="3731" y="2237"/>
              <a:ext cx="874" cy="352"/>
            </a:xfrm>
            <a:prstGeom prst="rect">
              <a:avLst/>
            </a:prstGeom>
            <a:noFill/>
            <a:ln w="7">
              <a:solidFill>
                <a:srgbClr val="A0A0A0"/>
              </a:solidFill>
              <a:miter lim="800000"/>
              <a:headEnd/>
              <a:tailEnd/>
            </a:ln>
            <a:effectLst/>
          </p:spPr>
          <p:txBody>
            <a:bodyPr/>
            <a:lstStyle/>
            <a:p>
              <a:endParaRPr lang="en-US"/>
            </a:p>
          </p:txBody>
        </p:sp>
        <p:sp>
          <p:nvSpPr>
            <p:cNvPr id="188446" name="Rectangle 30"/>
            <p:cNvSpPr>
              <a:spLocks noChangeArrowheads="1"/>
            </p:cNvSpPr>
            <p:nvPr/>
          </p:nvSpPr>
          <p:spPr bwMode="auto">
            <a:xfrm>
              <a:off x="1104" y="1104"/>
              <a:ext cx="3504" cy="1488"/>
            </a:xfrm>
            <a:prstGeom prst="rect">
              <a:avLst/>
            </a:prstGeom>
            <a:noFill/>
            <a:ln w="9525">
              <a:solidFill>
                <a:srgbClr val="A0A0A0"/>
              </a:solidFill>
              <a:miter lim="800000"/>
              <a:headEnd/>
              <a:tailEnd/>
            </a:ln>
            <a:effectLst/>
          </p:spPr>
          <p:txBody>
            <a:bodyPr/>
            <a:lstStyle/>
            <a:p>
              <a:endParaRPr lang="en-US"/>
            </a:p>
          </p:txBody>
        </p:sp>
      </p:grpSp>
      <p:sp>
        <p:nvSpPr>
          <p:cNvPr id="188447" name="Text Box 31"/>
          <p:cNvSpPr txBox="1">
            <a:spLocks noChangeArrowheads="1"/>
          </p:cNvSpPr>
          <p:nvPr/>
        </p:nvSpPr>
        <p:spPr bwMode="auto">
          <a:xfrm>
            <a:off x="900113" y="4221163"/>
            <a:ext cx="7391400" cy="2262158"/>
          </a:xfrm>
          <a:prstGeom prst="rect">
            <a:avLst/>
          </a:prstGeom>
          <a:noFill/>
          <a:ln w="9525">
            <a:noFill/>
            <a:miter lim="800000"/>
            <a:headEnd/>
            <a:tailEnd/>
          </a:ln>
          <a:effectLst/>
        </p:spPr>
        <p:txBody>
          <a:bodyPr>
            <a:spAutoFit/>
          </a:bodyPr>
          <a:lstStyle/>
          <a:p>
            <a:pPr>
              <a:spcBef>
                <a:spcPct val="50000"/>
              </a:spcBef>
              <a:buFont typeface="Symbol" pitchFamily="18" charset="2"/>
              <a:buChar char="a"/>
              <a:tabLst>
                <a:tab pos="441325" algn="l"/>
              </a:tabLst>
            </a:pPr>
            <a:r>
              <a:rPr lang="de-DE" sz="2000" b="1" dirty="0">
                <a:latin typeface="Symbol" pitchFamily="18" charset="2"/>
                <a:cs typeface="Times New Roman" pitchFamily="18" charset="0"/>
              </a:rPr>
              <a:t> = 	</a:t>
            </a:r>
            <a:r>
              <a:rPr lang="de-DE" sz="2000" b="1" dirty="0">
                <a:latin typeface="Arial Unicode MS" pitchFamily="34" charset="-128"/>
                <a:cs typeface="Times New Roman" pitchFamily="18" charset="0"/>
              </a:rPr>
              <a:t>Fehler erster Art </a:t>
            </a:r>
            <a:r>
              <a:rPr lang="de-DE" sz="1400" dirty="0">
                <a:latin typeface="Arial Unicode MS" pitchFamily="34" charset="-128"/>
                <a:cs typeface="Times New Roman" pitchFamily="18" charset="0"/>
              </a:rPr>
              <a:t>( Wahrscheinlichkeit, die Nullhypothese abzulehnen obwohl sie wahr ist )</a:t>
            </a:r>
          </a:p>
          <a:p>
            <a:pPr>
              <a:spcBef>
                <a:spcPct val="50000"/>
              </a:spcBef>
              <a:buFont typeface="Symbol" pitchFamily="18" charset="2"/>
              <a:buChar char="a"/>
              <a:tabLst>
                <a:tab pos="441325" algn="l"/>
              </a:tabLst>
            </a:pPr>
            <a:r>
              <a:rPr lang="de-DE" sz="1400" dirty="0">
                <a:latin typeface="Arial Unicode MS" pitchFamily="34" charset="-128"/>
                <a:cs typeface="Times New Roman" pitchFamily="18" charset="0"/>
              </a:rPr>
              <a:t> wird gewöhnlich mit 5% </a:t>
            </a:r>
            <a:r>
              <a:rPr lang="de-DE" sz="1400" dirty="0" smtClean="0">
                <a:latin typeface="Arial Unicode MS" pitchFamily="34" charset="-128"/>
                <a:cs typeface="Times New Roman" pitchFamily="18" charset="0"/>
              </a:rPr>
              <a:t>angegeben</a:t>
            </a:r>
            <a:endParaRPr lang="de-DE" sz="1400" dirty="0">
              <a:latin typeface="Arial Unicode MS" pitchFamily="34" charset="-128"/>
              <a:cs typeface="Times New Roman" pitchFamily="18" charset="0"/>
            </a:endParaRPr>
          </a:p>
          <a:p>
            <a:pPr>
              <a:spcBef>
                <a:spcPct val="50000"/>
              </a:spcBef>
              <a:buFont typeface="Symbol" pitchFamily="18" charset="2"/>
              <a:buChar char="b"/>
              <a:tabLst>
                <a:tab pos="441325" algn="l"/>
              </a:tabLst>
            </a:pPr>
            <a:r>
              <a:rPr lang="de-DE" sz="2000" b="1" dirty="0">
                <a:solidFill>
                  <a:srgbClr val="000000"/>
                </a:solidFill>
                <a:latin typeface="Symbol" pitchFamily="18" charset="2"/>
                <a:cs typeface="Times New Roman" pitchFamily="18" charset="0"/>
              </a:rPr>
              <a:t> = 	</a:t>
            </a:r>
            <a:r>
              <a:rPr lang="de-DE" sz="2000" b="1" dirty="0">
                <a:solidFill>
                  <a:srgbClr val="000000"/>
                </a:solidFill>
                <a:latin typeface="Arial Unicode MS" pitchFamily="34" charset="-128"/>
                <a:cs typeface="Times New Roman" pitchFamily="18" charset="0"/>
              </a:rPr>
              <a:t>Fehler zweiter Art </a:t>
            </a:r>
            <a:r>
              <a:rPr lang="de-DE" sz="1400" dirty="0">
                <a:solidFill>
                  <a:srgbClr val="000000"/>
                </a:solidFill>
                <a:latin typeface="Arial Unicode MS" pitchFamily="34" charset="-128"/>
                <a:cs typeface="Times New Roman" pitchFamily="18" charset="0"/>
              </a:rPr>
              <a:t>( Wahrscheinlichkeit, die Nullhypothese anzunehmen, obwohl sie falsch ist)</a:t>
            </a:r>
          </a:p>
          <a:p>
            <a:pPr>
              <a:spcBef>
                <a:spcPct val="50000"/>
              </a:spcBef>
              <a:buFont typeface="Symbol" pitchFamily="18" charset="2"/>
              <a:buChar char="b"/>
              <a:tabLst>
                <a:tab pos="441325" algn="l"/>
              </a:tabLst>
            </a:pPr>
            <a:r>
              <a:rPr lang="de-DE" sz="1400" dirty="0">
                <a:latin typeface="Arial Unicode MS" pitchFamily="34" charset="-128"/>
                <a:cs typeface="Times New Roman" pitchFamily="18" charset="0"/>
              </a:rPr>
              <a:t> wird gewöhnlich mit 20% angegeben</a:t>
            </a:r>
          </a:p>
          <a:p>
            <a:pPr>
              <a:spcBef>
                <a:spcPct val="50000"/>
              </a:spcBef>
              <a:tabLst>
                <a:tab pos="441325" algn="l"/>
              </a:tabLst>
            </a:pPr>
            <a:endParaRPr lang="de-DE" sz="1400" dirty="0">
              <a:latin typeface="Symbol" pitchFamily="18" charset="2"/>
              <a:cs typeface="Times New Roman" pitchFamily="18"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idx="4294967295"/>
          </p:nvPr>
        </p:nvSpPr>
        <p:spPr>
          <a:xfrm>
            <a:off x="457200" y="274638"/>
            <a:ext cx="6186488" cy="1143000"/>
          </a:xfrm>
        </p:spPr>
        <p:txBody>
          <a:bodyPr>
            <a:normAutofit/>
          </a:bodyPr>
          <a:lstStyle/>
          <a:p>
            <a:pPr algn="l"/>
            <a:r>
              <a:rPr lang="de-AT" sz="3200" dirty="0" smtClean="0">
                <a:solidFill>
                  <a:srgbClr val="4F81BD"/>
                </a:solidFill>
              </a:rPr>
              <a:t>Parallelgruppenstudie</a:t>
            </a:r>
          </a:p>
        </p:txBody>
      </p:sp>
      <p:sp>
        <p:nvSpPr>
          <p:cNvPr id="611331" name="Rectangle 3"/>
          <p:cNvSpPr>
            <a:spLocks noGrp="1" noChangeArrowheads="1"/>
          </p:cNvSpPr>
          <p:nvPr>
            <p:ph idx="4294967295"/>
          </p:nvPr>
        </p:nvSpPr>
        <p:spPr>
          <a:xfrm>
            <a:off x="457200" y="1600200"/>
            <a:ext cx="8229600" cy="4757738"/>
          </a:xfrm>
        </p:spPr>
        <p:txBody>
          <a:bodyPr/>
          <a:lstStyle/>
          <a:p>
            <a:pPr>
              <a:lnSpc>
                <a:spcPct val="80000"/>
              </a:lnSpc>
            </a:pPr>
            <a:r>
              <a:rPr lang="de-AT" sz="2400" dirty="0" smtClean="0"/>
              <a:t>z.B. Untersuchung der Wirksamkeit eines neuen blutdrucksenkenden Medikaments im Vergleich zu einer Standardtherapie</a:t>
            </a:r>
            <a:r>
              <a:rPr lang="de-DE" sz="2400" dirty="0" smtClean="0"/>
              <a:t> oder Placebo (=Kontrolle)</a:t>
            </a:r>
          </a:p>
          <a:p>
            <a:pPr lvl="2">
              <a:lnSpc>
                <a:spcPct val="80000"/>
              </a:lnSpc>
            </a:pPr>
            <a:r>
              <a:rPr lang="de-AT" sz="1600" b="1" dirty="0" smtClean="0">
                <a:solidFill>
                  <a:srgbClr val="003399"/>
                </a:solidFill>
              </a:rPr>
              <a:t>Nullhypothese H0:</a:t>
            </a:r>
            <a:r>
              <a:rPr lang="de-AT" sz="1600" dirty="0" smtClean="0"/>
              <a:t> die beiden Therapien sind im Mittel gleich wirksam</a:t>
            </a:r>
          </a:p>
          <a:p>
            <a:pPr lvl="3">
              <a:lnSpc>
                <a:spcPct val="80000"/>
              </a:lnSpc>
            </a:pPr>
            <a:r>
              <a:rPr lang="de-AT" sz="1400" dirty="0" smtClean="0"/>
              <a:t>z.B. die Änderung des systolischen Blutdrucks ist im Mittel in beiden Gruppen gleich </a:t>
            </a:r>
          </a:p>
          <a:p>
            <a:pPr lvl="3">
              <a:lnSpc>
                <a:spcPct val="80000"/>
              </a:lnSpc>
            </a:pPr>
            <a:r>
              <a:rPr lang="de-AT" sz="1400" b="1" dirty="0" smtClean="0">
                <a:solidFill>
                  <a:schemeClr val="tx2"/>
                </a:solidFill>
              </a:rPr>
              <a:t>Die Ungültigkeit der Nullhypothese ist zu beweisen</a:t>
            </a:r>
          </a:p>
          <a:p>
            <a:pPr>
              <a:lnSpc>
                <a:spcPct val="80000"/>
              </a:lnSpc>
            </a:pPr>
            <a:r>
              <a:rPr lang="de-AT" sz="2400" b="1" dirty="0" smtClean="0">
                <a:solidFill>
                  <a:srgbClr val="003399"/>
                </a:solidFill>
              </a:rPr>
              <a:t>Alternativhypothese H1:</a:t>
            </a:r>
            <a:r>
              <a:rPr lang="de-AT" sz="2400" dirty="0" smtClean="0"/>
              <a:t> die beiden Therapien sind im Mittel unterschiedlich stark wirksam</a:t>
            </a:r>
          </a:p>
          <a:p>
            <a:pPr>
              <a:lnSpc>
                <a:spcPct val="80000"/>
              </a:lnSpc>
            </a:pPr>
            <a:endParaRPr lang="de-AT" sz="2400" dirty="0" smtClean="0"/>
          </a:p>
          <a:p>
            <a:pPr>
              <a:lnSpc>
                <a:spcPct val="80000"/>
              </a:lnSpc>
            </a:pPr>
            <a:r>
              <a:rPr lang="de-AT" sz="2000" b="1" u="sng" dirty="0" smtClean="0"/>
              <a:t>Voraussetzung</a:t>
            </a:r>
            <a:r>
              <a:rPr lang="de-AT" sz="2000" dirty="0" smtClean="0"/>
              <a:t>: Die beiden Gruppen stimmen in den wesentlichen Merkmalen überein – siehe </a:t>
            </a:r>
            <a:r>
              <a:rPr lang="de-AT" sz="2000" dirty="0" err="1" smtClean="0"/>
              <a:t>Randomisierung</a:t>
            </a:r>
            <a:endParaRPr lang="de-AT" sz="2000" dirty="0" smtClean="0"/>
          </a:p>
          <a:p>
            <a:pPr lvl="1">
              <a:lnSpc>
                <a:spcPct val="80000"/>
              </a:lnSpc>
            </a:pPr>
            <a:r>
              <a:rPr lang="de-AT" sz="1800" dirty="0" smtClean="0"/>
              <a:t>Nur die Therapien sind unterschiedlich</a:t>
            </a:r>
          </a:p>
          <a:p>
            <a:pPr lvl="1">
              <a:lnSpc>
                <a:spcPct val="80000"/>
              </a:lnSpc>
            </a:pPr>
            <a:r>
              <a:rPr lang="de-AT" sz="1800" dirty="0" smtClean="0"/>
              <a:t>Strukturgleichheit der Gruppen </a:t>
            </a:r>
          </a:p>
        </p:txBody>
      </p:sp>
      <p:sp>
        <p:nvSpPr>
          <p:cNvPr id="6"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14.11.2017</a:t>
            </a:fld>
            <a:endParaRPr lang="de-DE" altLang="en-US" dirty="0"/>
          </a:p>
        </p:txBody>
      </p:sp>
      <p:sp>
        <p:nvSpPr>
          <p:cNvPr id="8"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102</a:t>
            </a:fld>
            <a:endParaRPr lang="de-DE" alt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2"/>
          <p:cNvSpPr>
            <a:spLocks noGrp="1" noChangeArrowheads="1"/>
          </p:cNvSpPr>
          <p:nvPr>
            <p:ph type="title"/>
          </p:nvPr>
        </p:nvSpPr>
        <p:spPr/>
        <p:txBody>
          <a:bodyPr/>
          <a:lstStyle/>
          <a:p>
            <a:pPr eaLnBrk="1" hangingPunct="1"/>
            <a:r>
              <a:rPr lang="de-AT" smtClean="0"/>
              <a:t>Die statistischen Hypothesen</a:t>
            </a:r>
            <a:endParaRPr lang="de-DE" smtClean="0"/>
          </a:p>
        </p:txBody>
      </p:sp>
      <p:sp>
        <p:nvSpPr>
          <p:cNvPr id="30729" name="Rectangle 3"/>
          <p:cNvSpPr>
            <a:spLocks noGrp="1" noChangeArrowheads="1"/>
          </p:cNvSpPr>
          <p:nvPr>
            <p:ph type="body" idx="1"/>
          </p:nvPr>
        </p:nvSpPr>
        <p:spPr/>
        <p:txBody>
          <a:bodyPr/>
          <a:lstStyle/>
          <a:p>
            <a:pPr eaLnBrk="1" hangingPunct="1"/>
            <a:r>
              <a:rPr lang="de-AT" sz="2000" b="1" dirty="0" smtClean="0"/>
              <a:t>Alternativhypothese H</a:t>
            </a:r>
            <a:r>
              <a:rPr lang="de-AT" sz="2000" b="1" baseline="-25000" dirty="0" smtClean="0"/>
              <a:t>A</a:t>
            </a:r>
          </a:p>
          <a:p>
            <a:pPr eaLnBrk="1" hangingPunct="1">
              <a:buFont typeface="Wingdings" pitchFamily="2" charset="2"/>
              <a:buNone/>
            </a:pPr>
            <a:r>
              <a:rPr lang="de-AT" sz="2000" dirty="0" smtClean="0"/>
              <a:t>	Forschungshypothese</a:t>
            </a:r>
          </a:p>
          <a:p>
            <a:pPr lvl="1" eaLnBrk="1" hangingPunct="1">
              <a:buFont typeface="Wingdings" pitchFamily="2" charset="2"/>
              <a:buNone/>
            </a:pPr>
            <a:r>
              <a:rPr lang="de-AT" sz="2400" dirty="0" smtClean="0"/>
              <a:t>	</a:t>
            </a:r>
            <a:r>
              <a:rPr lang="de-AT" sz="1600" dirty="0" smtClean="0"/>
              <a:t>				 </a:t>
            </a:r>
          </a:p>
          <a:p>
            <a:pPr lvl="1" eaLnBrk="1" hangingPunct="1">
              <a:buFont typeface="Wingdings" pitchFamily="2" charset="2"/>
              <a:buNone/>
            </a:pPr>
            <a:r>
              <a:rPr lang="de-AT" sz="1600" dirty="0" err="1" smtClean="0"/>
              <a:t>ungerichtet</a:t>
            </a:r>
            <a:r>
              <a:rPr lang="de-AT" sz="2400" dirty="0" smtClean="0"/>
              <a:t>	                                      			 	 </a:t>
            </a:r>
            <a:r>
              <a:rPr lang="de-AT" sz="1600" dirty="0" smtClean="0"/>
              <a:t>gerichtet</a:t>
            </a:r>
            <a:r>
              <a:rPr lang="de-AT" sz="2400" dirty="0" smtClean="0"/>
              <a:t>	</a:t>
            </a:r>
            <a:r>
              <a:rPr lang="de-AT" sz="1800" dirty="0" smtClean="0"/>
              <a:t>		     </a:t>
            </a:r>
          </a:p>
          <a:p>
            <a:pPr eaLnBrk="1" hangingPunct="1"/>
            <a:endParaRPr lang="de-AT" sz="2000" b="1" dirty="0" smtClean="0"/>
          </a:p>
          <a:p>
            <a:pPr eaLnBrk="1" hangingPunct="1"/>
            <a:endParaRPr lang="de-AT" sz="2000" b="1" dirty="0" smtClean="0"/>
          </a:p>
          <a:p>
            <a:pPr eaLnBrk="1" hangingPunct="1"/>
            <a:r>
              <a:rPr lang="de-AT" sz="2000" b="1" dirty="0" smtClean="0"/>
              <a:t>Nullhypothese H</a:t>
            </a:r>
            <a:r>
              <a:rPr lang="de-AT" sz="2000" b="1" baseline="-25000" dirty="0" smtClean="0"/>
              <a:t>0</a:t>
            </a:r>
          </a:p>
          <a:p>
            <a:pPr eaLnBrk="1" hangingPunct="1">
              <a:buFont typeface="Wingdings" pitchFamily="2" charset="2"/>
              <a:buNone/>
            </a:pPr>
            <a:r>
              <a:rPr lang="de-AT" sz="2000" dirty="0" smtClean="0"/>
              <a:t>	geht davon aus, dass das, was mit der Alternativhypothese behauptet wird, nicht zutrifft.</a:t>
            </a:r>
          </a:p>
          <a:p>
            <a:pPr lvl="1" eaLnBrk="1" hangingPunct="1">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Es gibt keinen Behandlungseffekt</a:t>
            </a:r>
            <a:endParaRPr lang="de-DE" sz="1800" dirty="0" smtClean="0"/>
          </a:p>
        </p:txBody>
      </p:sp>
      <p:sp>
        <p:nvSpPr>
          <p:cNvPr id="30730"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2" name="Object 5"/>
          <p:cNvGraphicFramePr>
            <a:graphicFrameLocks noChangeAspect="1"/>
          </p:cNvGraphicFramePr>
          <p:nvPr>
            <p:extLst>
              <p:ext uri="{D42A27DB-BD31-4B8C-83A1-F6EECF244321}">
                <p14:modId xmlns="" xmlns:p14="http://schemas.microsoft.com/office/powerpoint/2010/main" val="156769795"/>
              </p:ext>
            </p:extLst>
          </p:nvPr>
        </p:nvGraphicFramePr>
        <p:xfrm>
          <a:off x="2651125" y="3141663"/>
          <a:ext cx="1487488" cy="412750"/>
        </p:xfrm>
        <a:graphic>
          <a:graphicData uri="http://schemas.openxmlformats.org/presentationml/2006/ole">
            <p:oleObj spid="_x0000_s539076" name="Formel" r:id="rId4" imgW="787058" imgH="215806" progId="Equation.3">
              <p:embed/>
            </p:oleObj>
          </a:graphicData>
        </a:graphic>
      </p:graphicFrame>
      <p:sp>
        <p:nvSpPr>
          <p:cNvPr id="30731" name="Rectangle 6"/>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3" name="Object 7"/>
          <p:cNvGraphicFramePr>
            <a:graphicFrameLocks noChangeAspect="1"/>
          </p:cNvGraphicFramePr>
          <p:nvPr>
            <p:extLst>
              <p:ext uri="{D42A27DB-BD31-4B8C-83A1-F6EECF244321}">
                <p14:modId xmlns="" xmlns:p14="http://schemas.microsoft.com/office/powerpoint/2010/main" val="3615310333"/>
              </p:ext>
            </p:extLst>
          </p:nvPr>
        </p:nvGraphicFramePr>
        <p:xfrm>
          <a:off x="2651125" y="2708275"/>
          <a:ext cx="1489075" cy="414338"/>
        </p:xfrm>
        <a:graphic>
          <a:graphicData uri="http://schemas.openxmlformats.org/presentationml/2006/ole">
            <p:oleObj spid="_x0000_s539077" name="Formel" r:id="rId5" imgW="787058" imgH="215806" progId="Equation.3">
              <p:embed/>
            </p:oleObj>
          </a:graphicData>
        </a:graphic>
      </p:graphicFrame>
      <p:sp>
        <p:nvSpPr>
          <p:cNvPr id="30732" name="Rectangle 8"/>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30733" name="Rectangle 9"/>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4" name="Object 10"/>
          <p:cNvGraphicFramePr>
            <a:graphicFrameLocks noChangeAspect="1"/>
          </p:cNvGraphicFramePr>
          <p:nvPr/>
        </p:nvGraphicFramePr>
        <p:xfrm>
          <a:off x="5004048" y="5085184"/>
          <a:ext cx="1800225" cy="482600"/>
        </p:xfrm>
        <a:graphic>
          <a:graphicData uri="http://schemas.openxmlformats.org/presentationml/2006/ole">
            <p:oleObj spid="_x0000_s539078" name="Formel" r:id="rId6" imgW="812447" imgH="215806" progId="Equation.3">
              <p:embed/>
            </p:oleObj>
          </a:graphicData>
        </a:graphic>
      </p:graphicFrame>
      <p:sp>
        <p:nvSpPr>
          <p:cNvPr id="1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14.11.2017</a:t>
            </a:fld>
            <a:endParaRPr lang="de-DE" altLang="en-US" dirty="0"/>
          </a:p>
        </p:txBody>
      </p:sp>
      <p:sp>
        <p:nvSpPr>
          <p:cNvPr id="1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103</a:t>
            </a:fld>
            <a:endParaRPr lang="de-DE" altLang="en-US"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2"/>
          <p:cNvSpPr>
            <a:spLocks noGrp="1" noChangeArrowheads="1"/>
          </p:cNvSpPr>
          <p:nvPr>
            <p:ph type="title"/>
          </p:nvPr>
        </p:nvSpPr>
        <p:spPr/>
        <p:txBody>
          <a:bodyPr>
            <a:normAutofit/>
          </a:bodyPr>
          <a:lstStyle/>
          <a:p>
            <a:pPr eaLnBrk="1" hangingPunct="1"/>
            <a:r>
              <a:rPr lang="de-AT" dirty="0" smtClean="0"/>
              <a:t>Vorgehen bei der </a:t>
            </a:r>
            <a:r>
              <a:rPr lang="de-AT" dirty="0" err="1" smtClean="0"/>
              <a:t>Hypothesenüberprüfung</a:t>
            </a:r>
            <a:endParaRPr lang="de-DE" dirty="0" smtClean="0"/>
          </a:p>
        </p:txBody>
      </p:sp>
      <p:sp>
        <p:nvSpPr>
          <p:cNvPr id="221189" name="Rectangle 3"/>
          <p:cNvSpPr>
            <a:spLocks noGrp="1" noChangeArrowheads="1"/>
          </p:cNvSpPr>
          <p:nvPr>
            <p:ph type="body" idx="1"/>
          </p:nvPr>
        </p:nvSpPr>
        <p:spPr>
          <a:xfrm>
            <a:off x="467544" y="1844824"/>
            <a:ext cx="7772400" cy="3760788"/>
          </a:xfrm>
        </p:spPr>
        <p:txBody>
          <a:bodyPr>
            <a:normAutofit lnSpcReduction="10000"/>
          </a:bodyPr>
          <a:lstStyle/>
          <a:p>
            <a:pPr eaLnBrk="1" hangingPunct="1">
              <a:lnSpc>
                <a:spcPct val="90000"/>
              </a:lnSpc>
            </a:pPr>
            <a:r>
              <a:rPr lang="de-AT" sz="2400" dirty="0" smtClean="0"/>
              <a:t>Formulierung der Hypothese, Auswahl des Tests</a:t>
            </a:r>
          </a:p>
          <a:p>
            <a:pPr eaLnBrk="1" hangingPunct="1">
              <a:lnSpc>
                <a:spcPct val="90000"/>
              </a:lnSpc>
            </a:pPr>
            <a:r>
              <a:rPr lang="de-AT" dirty="0" smtClean="0"/>
              <a:t>Datenerhebung</a:t>
            </a:r>
            <a:endParaRPr lang="de-AT" sz="2400" dirty="0" smtClean="0"/>
          </a:p>
          <a:p>
            <a:pPr eaLnBrk="1" hangingPunct="1">
              <a:lnSpc>
                <a:spcPct val="90000"/>
              </a:lnSpc>
            </a:pPr>
            <a:r>
              <a:rPr lang="de-AT" sz="2400" dirty="0" smtClean="0"/>
              <a:t>Analyse der Daten mit Methoden der beschreibenden Statistik (Häufigkeiten, Mittelwert, ….)</a:t>
            </a:r>
          </a:p>
          <a:p>
            <a:pPr eaLnBrk="1" hangingPunct="1">
              <a:lnSpc>
                <a:spcPct val="90000"/>
              </a:lnSpc>
            </a:pPr>
            <a:r>
              <a:rPr lang="de-AT" sz="2400" dirty="0" smtClean="0"/>
              <a:t>Überprüfung der Daten auf Ihre Verteilung</a:t>
            </a:r>
          </a:p>
          <a:p>
            <a:pPr lvl="1" eaLnBrk="1" hangingPunct="1">
              <a:lnSpc>
                <a:spcPct val="90000"/>
              </a:lnSpc>
            </a:pPr>
            <a:r>
              <a:rPr lang="de-AT" sz="2000" dirty="0" smtClean="0"/>
              <a:t>Grafische Darstellung mittels Boxplot und Histogramm</a:t>
            </a:r>
          </a:p>
          <a:p>
            <a:pPr lvl="1" eaLnBrk="1" hangingPunct="1">
              <a:lnSpc>
                <a:spcPct val="90000"/>
              </a:lnSpc>
            </a:pPr>
            <a:r>
              <a:rPr lang="de-AT" sz="2000" dirty="0" smtClean="0"/>
              <a:t>Statistische Überprüfung mit dem </a:t>
            </a:r>
            <a:r>
              <a:rPr lang="de-AT" sz="2000" dirty="0" err="1" smtClean="0"/>
              <a:t>Kolmogorov-Smirnov</a:t>
            </a:r>
            <a:r>
              <a:rPr lang="de-AT" sz="2000" dirty="0" smtClean="0"/>
              <a:t> Test</a:t>
            </a:r>
          </a:p>
          <a:p>
            <a:pPr eaLnBrk="1" hangingPunct="1">
              <a:lnSpc>
                <a:spcPct val="90000"/>
              </a:lnSpc>
            </a:pPr>
            <a:r>
              <a:rPr lang="de-AT" sz="2400" dirty="0" smtClean="0"/>
              <a:t>Adaptierung der Testauswahl</a:t>
            </a:r>
          </a:p>
          <a:p>
            <a:pPr eaLnBrk="1" hangingPunct="1">
              <a:lnSpc>
                <a:spcPct val="90000"/>
              </a:lnSpc>
            </a:pPr>
            <a:r>
              <a:rPr lang="de-AT" sz="2400" dirty="0" smtClean="0"/>
              <a:t>Durchführung des Tests</a:t>
            </a:r>
          </a:p>
          <a:p>
            <a:pPr eaLnBrk="1" hangingPunct="1">
              <a:lnSpc>
                <a:spcPct val="90000"/>
              </a:lnSpc>
            </a:pPr>
            <a:r>
              <a:rPr lang="de-AT" sz="2400" dirty="0" smtClean="0"/>
              <a:t>Interpretation des Ergebnisses</a:t>
            </a:r>
            <a:endParaRPr lang="de-DE" sz="2400" dirty="0" smtClean="0"/>
          </a:p>
        </p:txBody>
      </p:sp>
      <p:sp>
        <p:nvSpPr>
          <p:cNvPr id="7"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14.11.2017</a:t>
            </a:fld>
            <a:endParaRPr lang="de-DE" altLang="en-US" dirty="0"/>
          </a:p>
        </p:txBody>
      </p:sp>
      <p:sp>
        <p:nvSpPr>
          <p:cNvPr id="9"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104</a:t>
            </a:fld>
            <a:endParaRPr lang="de-DE" altLang="en-US" dirty="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692150"/>
            <a:ext cx="8280400" cy="576263"/>
          </a:xfrm>
        </p:spPr>
        <p:txBody>
          <a:bodyPr>
            <a:normAutofit fontScale="90000"/>
          </a:bodyPr>
          <a:lstStyle/>
          <a:p>
            <a:r>
              <a:rPr lang="de-DE" sz="3600" dirty="0" smtClean="0"/>
              <a:t>2008: 100 </a:t>
            </a:r>
            <a:r>
              <a:rPr lang="de-DE" sz="3600" dirty="0"/>
              <a:t>Jahre </a:t>
            </a:r>
            <a:r>
              <a:rPr lang="de-DE" sz="3600" dirty="0" err="1"/>
              <a:t>Student`s</a:t>
            </a:r>
            <a:r>
              <a:rPr lang="de-DE" sz="3600" dirty="0"/>
              <a:t> t-Test: </a:t>
            </a:r>
            <a:r>
              <a:rPr lang="de-DE" sz="3600" dirty="0" smtClean="0"/>
              <a:t/>
            </a:r>
            <a:br>
              <a:rPr lang="de-DE" sz="3600" dirty="0" smtClean="0"/>
            </a:br>
            <a:r>
              <a:rPr lang="de-DE" sz="3600" dirty="0" smtClean="0"/>
              <a:t>William </a:t>
            </a:r>
            <a:r>
              <a:rPr lang="de-DE" sz="3600" dirty="0" err="1"/>
              <a:t>Sealy</a:t>
            </a:r>
            <a:r>
              <a:rPr lang="de-DE" sz="3600" dirty="0"/>
              <a:t> </a:t>
            </a:r>
            <a:r>
              <a:rPr lang="de-DE" sz="3600" dirty="0" err="1"/>
              <a:t>Gosset</a:t>
            </a:r>
            <a:r>
              <a:rPr lang="de-DE" sz="2400" dirty="0"/>
              <a:t/>
            </a:r>
            <a:br>
              <a:rPr lang="de-DE" sz="2400" dirty="0"/>
            </a:br>
            <a:endParaRPr lang="de-DE" sz="2400" dirty="0"/>
          </a:p>
        </p:txBody>
      </p:sp>
      <p:sp>
        <p:nvSpPr>
          <p:cNvPr id="6" name="Datumsplatzhalter 3"/>
          <p:cNvSpPr>
            <a:spLocks noGrp="1"/>
          </p:cNvSpPr>
          <p:nvPr>
            <p:ph type="dt" sz="half" idx="10"/>
          </p:nvPr>
        </p:nvSpPr>
        <p:spPr/>
        <p:txBody>
          <a:bodyPr/>
          <a:lstStyle/>
          <a:p>
            <a:fld id="{C3E8D683-2BD3-4E17-BF68-6A5517BA329D}" type="datetime1">
              <a:rPr lang="de-AT" smtClean="0"/>
              <a:pPr/>
              <a:t>14.11.2017</a:t>
            </a:fld>
            <a:endParaRPr lang="de-DE" altLang="en-US"/>
          </a:p>
        </p:txBody>
      </p:sp>
      <p:sp>
        <p:nvSpPr>
          <p:cNvPr id="8" name="Foliennummernplatzhalter 5"/>
          <p:cNvSpPr>
            <a:spLocks noGrp="1"/>
          </p:cNvSpPr>
          <p:nvPr>
            <p:ph type="sldNum" sz="quarter" idx="12"/>
          </p:nvPr>
        </p:nvSpPr>
        <p:spPr/>
        <p:txBody>
          <a:bodyPr/>
          <a:lstStyle/>
          <a:p>
            <a:r>
              <a:rPr lang="de-DE" altLang="en-US"/>
              <a:t>Seite </a:t>
            </a:r>
            <a:fld id="{8A88C6AD-1BA3-4130-9379-4FD582E989A6}" type="slidenum">
              <a:rPr lang="de-DE" altLang="en-US"/>
              <a:pPr/>
              <a:t>105</a:t>
            </a:fld>
            <a:endParaRPr lang="de-DE" altLang="en-US"/>
          </a:p>
        </p:txBody>
      </p:sp>
      <p:pic>
        <p:nvPicPr>
          <p:cNvPr id="89092" name="Picture 4" descr="student_in_biometrika_vol6_no1"/>
          <p:cNvPicPr>
            <a:picLocks noChangeAspect="1" noChangeArrowheads="1"/>
          </p:cNvPicPr>
          <p:nvPr/>
        </p:nvPicPr>
        <p:blipFill>
          <a:blip r:embed="rId3" cstate="print"/>
          <a:srcRect/>
          <a:stretch>
            <a:fillRect/>
          </a:stretch>
        </p:blipFill>
        <p:spPr bwMode="auto">
          <a:xfrm>
            <a:off x="468313" y="1844824"/>
            <a:ext cx="3304078" cy="4897289"/>
          </a:xfrm>
          <a:prstGeom prst="rect">
            <a:avLst/>
          </a:prstGeom>
          <a:noFill/>
        </p:spPr>
      </p:pic>
      <p:pic>
        <p:nvPicPr>
          <p:cNvPr id="89093" name="Picture 5"/>
          <p:cNvPicPr>
            <a:picLocks noChangeAspect="1" noChangeArrowheads="1"/>
          </p:cNvPicPr>
          <p:nvPr/>
        </p:nvPicPr>
        <p:blipFill>
          <a:blip r:embed="rId4" cstate="print"/>
          <a:srcRect/>
          <a:stretch>
            <a:fillRect/>
          </a:stretch>
        </p:blipFill>
        <p:spPr bwMode="auto">
          <a:xfrm>
            <a:off x="6444208" y="2708920"/>
            <a:ext cx="2197100" cy="1741487"/>
          </a:xfrm>
          <a:prstGeom prst="rect">
            <a:avLst/>
          </a:prstGeom>
          <a:noFill/>
          <a:ln w="9525">
            <a:noFill/>
            <a:miter lim="800000"/>
            <a:headEnd/>
            <a:tailEnd/>
          </a:ln>
          <a:effectLst/>
        </p:spPr>
      </p:pic>
      <p:pic>
        <p:nvPicPr>
          <p:cNvPr id="89094" name="Picture 6"/>
          <p:cNvPicPr>
            <a:picLocks noChangeAspect="1" noChangeArrowheads="1"/>
          </p:cNvPicPr>
          <p:nvPr/>
        </p:nvPicPr>
        <p:blipFill>
          <a:blip r:embed="rId5" cstate="print"/>
          <a:srcRect/>
          <a:stretch>
            <a:fillRect/>
          </a:stretch>
        </p:blipFill>
        <p:spPr bwMode="auto">
          <a:xfrm>
            <a:off x="3851275" y="2349500"/>
            <a:ext cx="2393950" cy="2730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Rectangle 5"/>
          <p:cNvSpPr>
            <a:spLocks noGrp="1" noChangeArrowheads="1"/>
          </p:cNvSpPr>
          <p:nvPr>
            <p:ph type="title"/>
          </p:nvPr>
        </p:nvSpPr>
        <p:spPr>
          <a:xfrm>
            <a:off x="2843808" y="260648"/>
            <a:ext cx="3898776" cy="1143000"/>
          </a:xfrm>
        </p:spPr>
        <p:txBody>
          <a:bodyPr>
            <a:normAutofit fontScale="90000"/>
          </a:bodyPr>
          <a:lstStyle/>
          <a:p>
            <a:pPr algn="ctr"/>
            <a:r>
              <a:rPr lang="de-DE" dirty="0"/>
              <a:t>t-Test </a:t>
            </a:r>
            <a:r>
              <a:rPr lang="de-DE" dirty="0" smtClean="0"/>
              <a:t/>
            </a:r>
            <a:br>
              <a:rPr lang="de-DE" dirty="0" smtClean="0"/>
            </a:br>
            <a:r>
              <a:rPr lang="de-DE" dirty="0" smtClean="0"/>
              <a:t>quantitatives Merkmal</a:t>
            </a:r>
            <a:endParaRPr lang="de-DE" dirty="0"/>
          </a:p>
        </p:txBody>
      </p:sp>
      <p:graphicFrame>
        <p:nvGraphicFramePr>
          <p:cNvPr id="207878" name="Object 6"/>
          <p:cNvGraphicFramePr>
            <a:graphicFrameLocks noGrp="1" noChangeAspect="1"/>
          </p:cNvGraphicFramePr>
          <p:nvPr>
            <p:ph sz="half" idx="1"/>
          </p:nvPr>
        </p:nvGraphicFramePr>
        <p:xfrm>
          <a:off x="4427538" y="1700213"/>
          <a:ext cx="533400" cy="215900"/>
        </p:xfrm>
        <a:graphic>
          <a:graphicData uri="http://schemas.openxmlformats.org/presentationml/2006/ole">
            <p:oleObj spid="_x0000_s711255" name="Formel" r:id="rId4" imgW="532937" imgH="215713" progId="Equation.3">
              <p:embed/>
            </p:oleObj>
          </a:graphicData>
        </a:graphic>
      </p:graphicFrame>
      <p:sp>
        <p:nvSpPr>
          <p:cNvPr id="122" name="Foliennummernplatzhalter 6"/>
          <p:cNvSpPr>
            <a:spLocks noGrp="1"/>
          </p:cNvSpPr>
          <p:nvPr>
            <p:ph type="sldNum" sz="quarter" idx="12"/>
          </p:nvPr>
        </p:nvSpPr>
        <p:spPr/>
        <p:txBody>
          <a:bodyPr/>
          <a:lstStyle/>
          <a:p>
            <a:r>
              <a:rPr lang="de-DE" altLang="en-US"/>
              <a:t>Seite </a:t>
            </a:r>
            <a:fld id="{E02D20F9-98F2-4E79-AF68-C400C4780CEA}" type="slidenum">
              <a:rPr lang="de-DE" altLang="en-US"/>
              <a:pPr/>
              <a:t>106</a:t>
            </a:fld>
            <a:endParaRPr lang="de-DE" altLang="en-US"/>
          </a:p>
        </p:txBody>
      </p:sp>
      <p:sp>
        <p:nvSpPr>
          <p:cNvPr id="207874" name="Rectangle 2"/>
          <p:cNvSpPr>
            <a:spLocks noChangeArrowheads="1"/>
          </p:cNvSpPr>
          <p:nvPr/>
        </p:nvSpPr>
        <p:spPr bwMode="auto">
          <a:xfrm>
            <a:off x="2771775" y="5734050"/>
            <a:ext cx="5472113" cy="344488"/>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5" name="Rectangle 3"/>
          <p:cNvSpPr>
            <a:spLocks noChangeArrowheads="1"/>
          </p:cNvSpPr>
          <p:nvPr/>
        </p:nvSpPr>
        <p:spPr bwMode="auto">
          <a:xfrm>
            <a:off x="2771775" y="4797425"/>
            <a:ext cx="5688013" cy="38100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6" name="Rectangle 4"/>
          <p:cNvSpPr>
            <a:spLocks noChangeArrowheads="1"/>
          </p:cNvSpPr>
          <p:nvPr/>
        </p:nvSpPr>
        <p:spPr bwMode="auto">
          <a:xfrm>
            <a:off x="2771775" y="2573338"/>
            <a:ext cx="5688013" cy="1008062"/>
          </a:xfrm>
          <a:prstGeom prst="rect">
            <a:avLst/>
          </a:prstGeom>
          <a:solidFill>
            <a:srgbClr val="FFFF99"/>
          </a:solidFill>
          <a:ln w="9525">
            <a:solidFill>
              <a:schemeClr val="tx1"/>
            </a:solidFill>
            <a:miter lim="800000"/>
            <a:headEnd/>
            <a:tailEnd/>
          </a:ln>
          <a:effectLst/>
        </p:spPr>
        <p:txBody>
          <a:bodyPr wrap="none" anchor="ctr"/>
          <a:lstStyle/>
          <a:p>
            <a:endParaRPr lang="en-US"/>
          </a:p>
        </p:txBody>
      </p:sp>
      <p:graphicFrame>
        <p:nvGraphicFramePr>
          <p:cNvPr id="207880" name="Group 8"/>
          <p:cNvGraphicFramePr>
            <a:graphicFrameLocks noGrp="1"/>
          </p:cNvGraphicFramePr>
          <p:nvPr/>
        </p:nvGraphicFramePr>
        <p:xfrm>
          <a:off x="107950" y="260350"/>
          <a:ext cx="2447925" cy="5950523"/>
        </p:xfrm>
        <a:graphic>
          <a:graphicData uri="http://schemas.openxmlformats.org/drawingml/2006/table">
            <a:tbl>
              <a:tblPr/>
              <a:tblGrid>
                <a:gridCol w="360363"/>
                <a:gridCol w="935037"/>
                <a:gridCol w="1152525"/>
              </a:tblGrid>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Therapie</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Syst. Blutdruck</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000" b="1"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169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139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137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183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9563">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US"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en-US" sz="1100" b="1" i="0" u="none" strike="noStrike" cap="none" normalizeH="0" baseline="0" smtClean="0">
                          <a:ln>
                            <a:noFill/>
                          </a:ln>
                          <a:solidFill>
                            <a:srgbClr val="000036"/>
                          </a:solidFill>
                          <a:effectLst/>
                          <a:latin typeface="Times New Roman" pitchFamily="18" charset="0"/>
                          <a:cs typeface="Times New Roman" pitchFamily="18" charset="0"/>
                        </a:rPr>
                        <a:t>8</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153,5</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155</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170</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179</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12</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dirty="0" smtClean="0">
                          <a:ln>
                            <a:noFill/>
                          </a:ln>
                          <a:solidFill>
                            <a:srgbClr val="000036"/>
                          </a:solidFill>
                          <a:effectLst/>
                          <a:latin typeface="Times New Roman" pitchFamily="18" charset="0"/>
                          <a:cs typeface="Times New Roman" pitchFamily="18" charset="0"/>
                        </a:rPr>
                        <a:t>161</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7978" name="Rectangle 10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207979" name="Rectangle 107"/>
          <p:cNvSpPr>
            <a:spLocks noChangeArrowheads="1"/>
          </p:cNvSpPr>
          <p:nvPr/>
        </p:nvSpPr>
        <p:spPr bwMode="auto">
          <a:xfrm>
            <a:off x="0" y="3309938"/>
            <a:ext cx="9144000" cy="0"/>
          </a:xfrm>
          <a:prstGeom prst="rect">
            <a:avLst/>
          </a:prstGeom>
          <a:noFill/>
          <a:ln w="9525">
            <a:noFill/>
            <a:miter lim="800000"/>
            <a:headEnd/>
            <a:tailEnd/>
          </a:ln>
          <a:effectLst/>
        </p:spPr>
        <p:txBody>
          <a:bodyPr wrap="none" anchor="ctr">
            <a:spAutoFit/>
          </a:bodyPr>
          <a:lstStyle/>
          <a:p>
            <a:endParaRPr lang="en-US"/>
          </a:p>
        </p:txBody>
      </p:sp>
      <p:sp>
        <p:nvSpPr>
          <p:cNvPr id="207980" name="Text Box 108"/>
          <p:cNvSpPr txBox="1">
            <a:spLocks noChangeArrowheads="1"/>
          </p:cNvSpPr>
          <p:nvPr/>
        </p:nvSpPr>
        <p:spPr bwMode="auto">
          <a:xfrm>
            <a:off x="3276600" y="1450975"/>
            <a:ext cx="5327650"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1" name="Text Box 109"/>
          <p:cNvSpPr txBox="1">
            <a:spLocks noChangeArrowheads="1"/>
          </p:cNvSpPr>
          <p:nvPr/>
        </p:nvSpPr>
        <p:spPr bwMode="auto">
          <a:xfrm>
            <a:off x="3563938" y="1604963"/>
            <a:ext cx="4464050" cy="334962"/>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2" name="Text Box 110"/>
          <p:cNvSpPr txBox="1">
            <a:spLocks noChangeArrowheads="1"/>
          </p:cNvSpPr>
          <p:nvPr/>
        </p:nvSpPr>
        <p:spPr bwMode="auto">
          <a:xfrm>
            <a:off x="2700338" y="1371600"/>
            <a:ext cx="5616575" cy="1692771"/>
          </a:xfrm>
          <a:prstGeom prst="rect">
            <a:avLst/>
          </a:prstGeom>
          <a:noFill/>
          <a:ln w="9525">
            <a:noFill/>
            <a:miter lim="800000"/>
            <a:headEnd/>
            <a:tailEnd/>
          </a:ln>
          <a:effectLst/>
        </p:spPr>
        <p:txBody>
          <a:bodyPr>
            <a:spAutoFit/>
          </a:bodyPr>
          <a:lstStyle/>
          <a:p>
            <a:pPr>
              <a:spcBef>
                <a:spcPct val="50000"/>
              </a:spcBef>
              <a:tabLst>
                <a:tab pos="442913" algn="l"/>
              </a:tabLst>
            </a:pPr>
            <a:r>
              <a:rPr lang="de-DE" sz="1600" b="1" dirty="0"/>
              <a:t>H</a:t>
            </a:r>
            <a:r>
              <a:rPr lang="de-DE" sz="1600" b="1" baseline="-25000" dirty="0"/>
              <a:t>0</a:t>
            </a:r>
            <a:r>
              <a:rPr lang="de-DE" sz="1600" b="1" dirty="0"/>
              <a:t>: 	Es besteht kein </a:t>
            </a:r>
            <a:r>
              <a:rPr lang="de-DE" sz="1600" b="1" dirty="0" smtClean="0"/>
              <a:t>Therapieunterschied bzgl. mittleren 	Blutdrucks </a:t>
            </a:r>
            <a:r>
              <a:rPr lang="de-DE" sz="1600" b="1" dirty="0"/>
              <a:t>(         </a:t>
            </a:r>
            <a:r>
              <a:rPr lang="de-DE" sz="1600" b="1" dirty="0" smtClean="0"/>
              <a:t> )</a:t>
            </a:r>
            <a:endParaRPr lang="de-DE" sz="1600" b="1" dirty="0"/>
          </a:p>
          <a:p>
            <a:pPr>
              <a:spcBef>
                <a:spcPct val="50000"/>
              </a:spcBef>
              <a:tabLst>
                <a:tab pos="442913" algn="l"/>
              </a:tabLst>
            </a:pPr>
            <a:r>
              <a:rPr lang="de-DE" sz="1600" b="1" dirty="0"/>
              <a:t>H</a:t>
            </a:r>
            <a:r>
              <a:rPr lang="de-DE" sz="1600" b="1" baseline="-25000" dirty="0"/>
              <a:t>1</a:t>
            </a:r>
            <a:r>
              <a:rPr lang="de-DE" sz="1600" b="1" dirty="0"/>
              <a:t>: 	Es besteht </a:t>
            </a:r>
            <a:r>
              <a:rPr lang="de-DE" sz="1600" b="1" dirty="0" smtClean="0"/>
              <a:t>ein Unterschied        </a:t>
            </a:r>
            <a:r>
              <a:rPr lang="de-DE" sz="1600" b="1" dirty="0"/>
              <a:t>(               )</a:t>
            </a:r>
          </a:p>
          <a:p>
            <a:pPr>
              <a:spcBef>
                <a:spcPct val="50000"/>
              </a:spcBef>
              <a:tabLst>
                <a:tab pos="442913" algn="l"/>
              </a:tabLst>
            </a:pPr>
            <a:endParaRPr lang="de-DE" sz="1600" b="1" dirty="0"/>
          </a:p>
          <a:p>
            <a:pPr>
              <a:spcBef>
                <a:spcPct val="50000"/>
              </a:spcBef>
              <a:tabLst>
                <a:tab pos="442913" algn="l"/>
              </a:tabLst>
            </a:pPr>
            <a:r>
              <a:rPr lang="de-DE" sz="1600" b="1" dirty="0"/>
              <a:t>Teststatistik: </a:t>
            </a:r>
          </a:p>
        </p:txBody>
      </p:sp>
      <p:graphicFrame>
        <p:nvGraphicFramePr>
          <p:cNvPr id="207983" name="Object 111"/>
          <p:cNvGraphicFramePr>
            <a:graphicFrameLocks noChangeAspect="1"/>
          </p:cNvGraphicFramePr>
          <p:nvPr/>
        </p:nvGraphicFramePr>
        <p:xfrm>
          <a:off x="4859338" y="2797175"/>
          <a:ext cx="1511300" cy="560388"/>
        </p:xfrm>
        <a:graphic>
          <a:graphicData uri="http://schemas.openxmlformats.org/presentationml/2006/ole">
            <p:oleObj spid="_x0000_s711256" name="Formel" r:id="rId5" imgW="799753" imgH="291973" progId="Equation.3">
              <p:embed/>
            </p:oleObj>
          </a:graphicData>
        </a:graphic>
      </p:graphicFrame>
      <p:sp>
        <p:nvSpPr>
          <p:cNvPr id="207984" name="Text Box 112"/>
          <p:cNvSpPr txBox="1">
            <a:spLocks noChangeArrowheads="1"/>
          </p:cNvSpPr>
          <p:nvPr/>
        </p:nvSpPr>
        <p:spPr bwMode="auto">
          <a:xfrm>
            <a:off x="2700338" y="4797425"/>
            <a:ext cx="5688012" cy="1250950"/>
          </a:xfrm>
          <a:prstGeom prst="rect">
            <a:avLst/>
          </a:prstGeom>
          <a:noFill/>
          <a:ln w="9525">
            <a:noFill/>
            <a:miter lim="800000"/>
            <a:headEnd/>
            <a:tailEnd/>
          </a:ln>
          <a:effectLst/>
        </p:spPr>
        <p:txBody>
          <a:bodyPr>
            <a:spAutoFit/>
          </a:bodyPr>
          <a:lstStyle/>
          <a:p>
            <a:pPr>
              <a:spcBef>
                <a:spcPct val="50000"/>
              </a:spcBef>
              <a:tabLst>
                <a:tab pos="3408363" algn="l"/>
                <a:tab pos="3768725" algn="l"/>
              </a:tabLst>
            </a:pPr>
            <a:r>
              <a:rPr lang="de-DE" sz="1600" b="1" dirty="0"/>
              <a:t>Testentscheidung: 	</a:t>
            </a:r>
          </a:p>
          <a:p>
            <a:pPr>
              <a:spcBef>
                <a:spcPct val="50000"/>
              </a:spcBef>
              <a:tabLst>
                <a:tab pos="3408363" algn="l"/>
                <a:tab pos="3768725" algn="l"/>
              </a:tabLst>
            </a:pPr>
            <a:endParaRPr lang="de-DE" sz="2400" b="1" dirty="0"/>
          </a:p>
          <a:p>
            <a:pPr>
              <a:spcBef>
                <a:spcPct val="50000"/>
              </a:spcBef>
              <a:tabLst>
                <a:tab pos="3408363" algn="l"/>
                <a:tab pos="3768725" algn="l"/>
              </a:tabLst>
            </a:pPr>
            <a:r>
              <a:rPr lang="de-DE" sz="1600" b="1" dirty="0"/>
              <a:t>=&gt; Nullhypothese kann nicht abgelehnt werden</a:t>
            </a:r>
          </a:p>
        </p:txBody>
      </p:sp>
      <p:graphicFrame>
        <p:nvGraphicFramePr>
          <p:cNvPr id="207985" name="Object 113"/>
          <p:cNvGraphicFramePr>
            <a:graphicFrameLocks noChangeAspect="1"/>
          </p:cNvGraphicFramePr>
          <p:nvPr/>
        </p:nvGraphicFramePr>
        <p:xfrm>
          <a:off x="4824413" y="4797425"/>
          <a:ext cx="2000250" cy="328613"/>
        </p:xfrm>
        <a:graphic>
          <a:graphicData uri="http://schemas.openxmlformats.org/presentationml/2006/ole">
            <p:oleObj spid="_x0000_s711257" name="Formel" r:id="rId6" imgW="1524000" imgH="254000" progId="Equation.3">
              <p:embed/>
            </p:oleObj>
          </a:graphicData>
        </a:graphic>
      </p:graphicFrame>
      <p:sp>
        <p:nvSpPr>
          <p:cNvPr id="207986" name="Text Box 114"/>
          <p:cNvSpPr txBox="1">
            <a:spLocks noChangeArrowheads="1"/>
          </p:cNvSpPr>
          <p:nvPr/>
        </p:nvSpPr>
        <p:spPr bwMode="auto">
          <a:xfrm>
            <a:off x="2700338" y="3933825"/>
            <a:ext cx="5903912" cy="581025"/>
          </a:xfrm>
          <a:prstGeom prst="rect">
            <a:avLst/>
          </a:prstGeom>
          <a:noFill/>
          <a:ln w="9525">
            <a:noFill/>
            <a:miter lim="800000"/>
            <a:headEnd/>
            <a:tailEnd/>
          </a:ln>
          <a:effectLst/>
        </p:spPr>
        <p:txBody>
          <a:bodyPr>
            <a:spAutoFit/>
          </a:bodyPr>
          <a:lstStyle/>
          <a:p>
            <a:pPr>
              <a:spcBef>
                <a:spcPct val="50000"/>
              </a:spcBef>
            </a:pPr>
            <a:r>
              <a:rPr lang="de-DE" sz="1600" b="1"/>
              <a:t>Syst. Blutdruck bei Therapie A größer bzw. kleiner als bei Therapie B   =&gt;  2-seitiger t-Test</a:t>
            </a:r>
          </a:p>
        </p:txBody>
      </p:sp>
      <p:graphicFrame>
        <p:nvGraphicFramePr>
          <p:cNvPr id="207987" name="Object 115"/>
          <p:cNvGraphicFramePr>
            <a:graphicFrameLocks noChangeAspect="1"/>
          </p:cNvGraphicFramePr>
          <p:nvPr/>
        </p:nvGraphicFramePr>
        <p:xfrm>
          <a:off x="1619250" y="2708275"/>
          <a:ext cx="415925" cy="307975"/>
        </p:xfrm>
        <a:graphic>
          <a:graphicData uri="http://schemas.openxmlformats.org/presentationml/2006/ole">
            <p:oleObj spid="_x0000_s711258" name="Formel" r:id="rId7" imgW="291847" imgH="215713" progId="Equation.3">
              <p:embed/>
            </p:oleObj>
          </a:graphicData>
        </a:graphic>
      </p:graphicFrame>
      <p:graphicFrame>
        <p:nvGraphicFramePr>
          <p:cNvPr id="207988" name="Object 116"/>
          <p:cNvGraphicFramePr>
            <a:graphicFrameLocks noChangeAspect="1"/>
          </p:cNvGraphicFramePr>
          <p:nvPr/>
        </p:nvGraphicFramePr>
        <p:xfrm>
          <a:off x="1763713" y="5876925"/>
          <a:ext cx="430212" cy="306388"/>
        </p:xfrm>
        <a:graphic>
          <a:graphicData uri="http://schemas.openxmlformats.org/presentationml/2006/ole">
            <p:oleObj spid="_x0000_s711259" name="Formel" r:id="rId8" imgW="304536" imgH="215713" progId="Equation.3">
              <p:embed/>
            </p:oleObj>
          </a:graphicData>
        </a:graphic>
      </p:graphicFrame>
      <p:graphicFrame>
        <p:nvGraphicFramePr>
          <p:cNvPr id="207989" name="Object 117"/>
          <p:cNvGraphicFramePr>
            <a:graphicFrameLocks noChangeAspect="1"/>
          </p:cNvGraphicFramePr>
          <p:nvPr/>
        </p:nvGraphicFramePr>
        <p:xfrm>
          <a:off x="755650" y="2708275"/>
          <a:ext cx="414338" cy="306388"/>
        </p:xfrm>
        <a:graphic>
          <a:graphicData uri="http://schemas.openxmlformats.org/presentationml/2006/ole">
            <p:oleObj spid="_x0000_s711260" name="Formel" r:id="rId9" imgW="291847" imgH="215713" progId="Equation.3">
              <p:embed/>
            </p:oleObj>
          </a:graphicData>
        </a:graphic>
      </p:graphicFrame>
      <p:graphicFrame>
        <p:nvGraphicFramePr>
          <p:cNvPr id="207990" name="Object 118"/>
          <p:cNvGraphicFramePr>
            <a:graphicFrameLocks noChangeAspect="1"/>
          </p:cNvGraphicFramePr>
          <p:nvPr/>
        </p:nvGraphicFramePr>
        <p:xfrm>
          <a:off x="611188" y="5876925"/>
          <a:ext cx="431800" cy="306388"/>
        </p:xfrm>
        <a:graphic>
          <a:graphicData uri="http://schemas.openxmlformats.org/presentationml/2006/ole">
            <p:oleObj spid="_x0000_s711261" name="Formel" r:id="rId10" imgW="304536" imgH="215713" progId="Equation.3">
              <p:embed/>
            </p:oleObj>
          </a:graphicData>
        </a:graphic>
      </p:graphicFrame>
      <p:graphicFrame>
        <p:nvGraphicFramePr>
          <p:cNvPr id="207991" name="Object 119"/>
          <p:cNvGraphicFramePr>
            <a:graphicFrameLocks noChangeAspect="1"/>
          </p:cNvGraphicFramePr>
          <p:nvPr/>
        </p:nvGraphicFramePr>
        <p:xfrm>
          <a:off x="2879725" y="5373688"/>
          <a:ext cx="4730750" cy="312737"/>
        </p:xfrm>
        <a:graphic>
          <a:graphicData uri="http://schemas.openxmlformats.org/presentationml/2006/ole">
            <p:oleObj spid="_x0000_s711262" name="Formel" r:id="rId11" imgW="3848100" imgH="254000" progId="Equation.3">
              <p:embed/>
            </p:oleObj>
          </a:graphicData>
        </a:graphic>
      </p:graphicFrame>
      <p:graphicFrame>
        <p:nvGraphicFramePr>
          <p:cNvPr id="207992" name="Object 120"/>
          <p:cNvGraphicFramePr>
            <a:graphicFrameLocks noChangeAspect="1"/>
          </p:cNvGraphicFramePr>
          <p:nvPr/>
        </p:nvGraphicFramePr>
        <p:xfrm>
          <a:off x="6443663" y="1989138"/>
          <a:ext cx="720725" cy="292100"/>
        </p:xfrm>
        <a:graphic>
          <a:graphicData uri="http://schemas.openxmlformats.org/presentationml/2006/ole">
            <p:oleObj spid="_x0000_s711263" name="Formel" r:id="rId12" imgW="532937" imgH="215713" progId="Equation.3">
              <p:embed/>
            </p:oleObj>
          </a:graphicData>
        </a:graphic>
      </p:graphicFrame>
      <p:graphicFrame>
        <p:nvGraphicFramePr>
          <p:cNvPr id="207994" name="Object 122"/>
          <p:cNvGraphicFramePr>
            <a:graphicFrameLocks noChangeAspect="1"/>
          </p:cNvGraphicFramePr>
          <p:nvPr/>
        </p:nvGraphicFramePr>
        <p:xfrm>
          <a:off x="7072330" y="4786322"/>
          <a:ext cx="1368425" cy="438150"/>
        </p:xfrm>
        <a:graphic>
          <a:graphicData uri="http://schemas.openxmlformats.org/presentationml/2006/ole">
            <p:oleObj spid="_x0000_s711264" name="Formel" r:id="rId13" imgW="634725" imgH="203112" progId="Equation.3">
              <p:embed/>
            </p:oleObj>
          </a:graphicData>
        </a:graphic>
      </p:graphicFrame>
      <p:sp>
        <p:nvSpPr>
          <p:cNvPr id="2" name="Datumsplatzhalter 1"/>
          <p:cNvSpPr>
            <a:spLocks noGrp="1"/>
          </p:cNvSpPr>
          <p:nvPr>
            <p:ph type="dt" sz="half" idx="10"/>
          </p:nvPr>
        </p:nvSpPr>
        <p:spPr/>
        <p:txBody>
          <a:bodyPr/>
          <a:lstStyle/>
          <a:p>
            <a:fld id="{C6594617-7760-49FD-8C6E-02E714E88CA8}" type="datetime1">
              <a:rPr lang="de-AT" smtClean="0"/>
              <a:pPr/>
              <a:t>14.11.2017</a:t>
            </a:fld>
            <a:endParaRPr lang="de-DE" alt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uppieren 44"/>
          <p:cNvGrpSpPr/>
          <p:nvPr/>
        </p:nvGrpSpPr>
        <p:grpSpPr>
          <a:xfrm>
            <a:off x="1547664" y="4005064"/>
            <a:ext cx="5544616" cy="2880320"/>
            <a:chOff x="1519692" y="4003264"/>
            <a:chExt cx="5572588" cy="2808312"/>
          </a:xfrm>
        </p:grpSpPr>
        <p:grpSp>
          <p:nvGrpSpPr>
            <p:cNvPr id="27" name="Gruppieren 26"/>
            <p:cNvGrpSpPr>
              <a:grpSpLocks noChangeAspect="1"/>
            </p:cNvGrpSpPr>
            <p:nvPr/>
          </p:nvGrpSpPr>
          <p:grpSpPr>
            <a:xfrm>
              <a:off x="1519692" y="4003264"/>
              <a:ext cx="5572588" cy="2808312"/>
              <a:chOff x="1284407" y="3246456"/>
              <a:chExt cx="6971298" cy="3384000"/>
            </a:xfrm>
          </p:grpSpPr>
          <p:grpSp>
            <p:nvGrpSpPr>
              <p:cNvPr id="28" name="Gruppieren 23"/>
              <p:cNvGrpSpPr/>
              <p:nvPr/>
            </p:nvGrpSpPr>
            <p:grpSpPr>
              <a:xfrm>
                <a:off x="1284407" y="3246456"/>
                <a:ext cx="6971298" cy="3384000"/>
                <a:chOff x="1284407" y="3246456"/>
                <a:chExt cx="6971298" cy="3384000"/>
              </a:xfrm>
            </p:grpSpPr>
            <p:pic>
              <p:nvPicPr>
                <p:cNvPr id="33" name="Picture 2"/>
                <p:cNvPicPr>
                  <a:picLocks noChangeAspect="1" noChangeArrowheads="1"/>
                </p:cNvPicPr>
                <p:nvPr/>
              </p:nvPicPr>
              <p:blipFill>
                <a:blip r:embed="rId4" cstate="print"/>
                <a:srcRect l="13789" t="9535" r="7465" b="1703"/>
                <a:stretch>
                  <a:fillRect/>
                </a:stretch>
              </p:blipFill>
              <p:spPr bwMode="auto">
                <a:xfrm>
                  <a:off x="1659743" y="3246456"/>
                  <a:ext cx="5980421" cy="3384000"/>
                </a:xfrm>
                <a:prstGeom prst="rect">
                  <a:avLst/>
                </a:prstGeom>
                <a:noFill/>
                <a:ln w="9525">
                  <a:noFill/>
                  <a:miter lim="800000"/>
                  <a:headEnd/>
                  <a:tailEnd/>
                </a:ln>
              </p:spPr>
            </p:pic>
            <p:sp>
              <p:nvSpPr>
                <p:cNvPr id="34" name="Textfeld 33"/>
                <p:cNvSpPr txBox="1"/>
                <p:nvPr/>
              </p:nvSpPr>
              <p:spPr>
                <a:xfrm>
                  <a:off x="6368704" y="5319276"/>
                  <a:ext cx="420308" cy="276999"/>
                </a:xfrm>
                <a:prstGeom prst="rect">
                  <a:avLst/>
                </a:prstGeom>
                <a:noFill/>
              </p:spPr>
              <p:txBody>
                <a:bodyPr wrap="none" rtlCol="0">
                  <a:spAutoFit/>
                </a:bodyPr>
                <a:lstStyle/>
                <a:p>
                  <a:r>
                    <a:rPr lang="de-AT" sz="1200" dirty="0" smtClean="0">
                      <a:solidFill>
                        <a:schemeClr val="tx1"/>
                      </a:solidFill>
                      <a:latin typeface="Symbol" pitchFamily="18" charset="2"/>
                    </a:rPr>
                    <a:t>a</a:t>
                  </a:r>
                  <a:r>
                    <a:rPr lang="de-AT" sz="1200" dirty="0" smtClean="0">
                      <a:solidFill>
                        <a:schemeClr val="tx1"/>
                      </a:solidFill>
                      <a:latin typeface="+mn-lt"/>
                    </a:rPr>
                    <a:t>/2</a:t>
                  </a:r>
                  <a:endParaRPr lang="de-DE" sz="1200" dirty="0">
                    <a:solidFill>
                      <a:schemeClr val="tx1"/>
                    </a:solidFill>
                    <a:latin typeface="Symbol" pitchFamily="18" charset="2"/>
                  </a:endParaRPr>
                </a:p>
              </p:txBody>
            </p:sp>
            <p:cxnSp>
              <p:nvCxnSpPr>
                <p:cNvPr id="35" name="Gerade Verbindung mit Pfeil 34"/>
                <p:cNvCxnSpPr/>
                <p:nvPr/>
              </p:nvCxnSpPr>
              <p:spPr>
                <a:xfrm rot="5400000">
                  <a:off x="6297266" y="5643129"/>
                  <a:ext cx="285752" cy="2857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1284407" y="4748106"/>
                  <a:ext cx="1372146" cy="677995"/>
                </a:xfrm>
                <a:prstGeom prst="rect">
                  <a:avLst/>
                </a:prstGeom>
                <a:solidFill>
                  <a:schemeClr val="bg1">
                    <a:lumMod val="75000"/>
                  </a:schemeClr>
                </a:solidFill>
              </p:spPr>
              <p:txBody>
                <a:bodyPr wrap="square" rtlCol="0">
                  <a:spAutoFit/>
                </a:bodyPr>
                <a:lstStyle/>
                <a:p>
                  <a:pPr algn="ctr">
                    <a:spcAft>
                      <a:spcPts val="0"/>
                    </a:spcAft>
                  </a:pPr>
                  <a:r>
                    <a:rPr lang="en-US" sz="1200" dirty="0" smtClean="0">
                      <a:solidFill>
                        <a:schemeClr val="tx1"/>
                      </a:solidFill>
                    </a:rPr>
                    <a:t>Rejection</a:t>
                  </a:r>
                </a:p>
                <a:p>
                  <a:pPr algn="ctr">
                    <a:spcAft>
                      <a:spcPts val="0"/>
                    </a:spcAft>
                  </a:pPr>
                  <a:r>
                    <a:rPr lang="de-AT" sz="1200" dirty="0" smtClean="0">
                      <a:solidFill>
                        <a:schemeClr val="tx1"/>
                      </a:solidFill>
                    </a:rPr>
                    <a:t>region</a:t>
                  </a:r>
                  <a:endParaRPr lang="de-DE" sz="1200" dirty="0">
                    <a:solidFill>
                      <a:schemeClr val="tx1"/>
                    </a:solidFill>
                  </a:endParaRPr>
                </a:p>
              </p:txBody>
            </p:sp>
            <p:sp>
              <p:nvSpPr>
                <p:cNvPr id="37" name="Textfeld 36"/>
                <p:cNvSpPr txBox="1"/>
                <p:nvPr/>
              </p:nvSpPr>
              <p:spPr>
                <a:xfrm>
                  <a:off x="6718683" y="4642356"/>
                  <a:ext cx="1537022" cy="677995"/>
                </a:xfrm>
                <a:prstGeom prst="rect">
                  <a:avLst/>
                </a:prstGeom>
                <a:solidFill>
                  <a:schemeClr val="bg1">
                    <a:lumMod val="75000"/>
                  </a:schemeClr>
                </a:solidFill>
              </p:spPr>
              <p:txBody>
                <a:bodyPr wrap="square" rtlCol="0">
                  <a:spAutoFit/>
                </a:bodyPr>
                <a:lstStyle/>
                <a:p>
                  <a:pPr algn="ctr">
                    <a:spcAft>
                      <a:spcPts val="0"/>
                    </a:spcAft>
                  </a:pPr>
                  <a:r>
                    <a:rPr lang="en-US" sz="1200" dirty="0" smtClean="0">
                      <a:solidFill>
                        <a:schemeClr val="tx1"/>
                      </a:solidFill>
                    </a:rPr>
                    <a:t>Rejection</a:t>
                  </a:r>
                </a:p>
                <a:p>
                  <a:pPr algn="ctr">
                    <a:spcAft>
                      <a:spcPts val="0"/>
                    </a:spcAft>
                  </a:pPr>
                  <a:r>
                    <a:rPr lang="en-US" sz="1200" dirty="0" smtClean="0">
                      <a:solidFill>
                        <a:schemeClr val="tx1"/>
                      </a:solidFill>
                    </a:rPr>
                    <a:t>region</a:t>
                  </a:r>
                  <a:endParaRPr lang="en-US" sz="1200" dirty="0">
                    <a:solidFill>
                      <a:schemeClr val="tx1"/>
                    </a:solidFill>
                  </a:endParaRPr>
                </a:p>
              </p:txBody>
            </p:sp>
            <p:sp>
              <p:nvSpPr>
                <p:cNvPr id="38" name="Textfeld 37"/>
                <p:cNvSpPr txBox="1"/>
                <p:nvPr/>
              </p:nvSpPr>
              <p:spPr>
                <a:xfrm>
                  <a:off x="2482504" y="5328801"/>
                  <a:ext cx="420308" cy="276999"/>
                </a:xfrm>
                <a:prstGeom prst="rect">
                  <a:avLst/>
                </a:prstGeom>
                <a:noFill/>
              </p:spPr>
              <p:txBody>
                <a:bodyPr wrap="none" rtlCol="0">
                  <a:spAutoFit/>
                </a:bodyPr>
                <a:lstStyle/>
                <a:p>
                  <a:r>
                    <a:rPr lang="de-AT" sz="1200" dirty="0" smtClean="0">
                      <a:solidFill>
                        <a:schemeClr val="tx1"/>
                      </a:solidFill>
                      <a:latin typeface="Symbol" pitchFamily="18" charset="2"/>
                    </a:rPr>
                    <a:t>a</a:t>
                  </a:r>
                  <a:r>
                    <a:rPr lang="de-AT" sz="1200" dirty="0" smtClean="0">
                      <a:solidFill>
                        <a:schemeClr val="tx1"/>
                      </a:solidFill>
                      <a:latin typeface="+mn-lt"/>
                    </a:rPr>
                    <a:t>/2</a:t>
                  </a:r>
                  <a:endParaRPr lang="de-DE" sz="1200" dirty="0">
                    <a:solidFill>
                      <a:schemeClr val="tx1"/>
                    </a:solidFill>
                    <a:latin typeface="Symbol" pitchFamily="18" charset="2"/>
                  </a:endParaRPr>
                </a:p>
              </p:txBody>
            </p:sp>
            <p:cxnSp>
              <p:nvCxnSpPr>
                <p:cNvPr id="39" name="Gerade Verbindung mit Pfeil 38"/>
                <p:cNvCxnSpPr/>
                <p:nvPr/>
              </p:nvCxnSpPr>
              <p:spPr>
                <a:xfrm>
                  <a:off x="2739651" y="5643129"/>
                  <a:ext cx="342914" cy="2524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2728756" y="6117228"/>
                  <a:ext cx="1000132" cy="428628"/>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p:cNvSpPr/>
                <p:nvPr/>
              </p:nvSpPr>
              <p:spPr>
                <a:xfrm>
                  <a:off x="5427274" y="6133986"/>
                  <a:ext cx="1000132" cy="428628"/>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2" name="Gerade Verbindung mit Pfeil 41"/>
                <p:cNvCxnSpPr/>
                <p:nvPr/>
              </p:nvCxnSpPr>
              <p:spPr>
                <a:xfrm flipH="1">
                  <a:off x="6082833" y="3914387"/>
                  <a:ext cx="536636" cy="2039269"/>
                </a:xfrm>
                <a:prstGeom prst="straightConnector1">
                  <a:avLst/>
                </a:prstGeom>
                <a:ln w="28575">
                  <a:solidFill>
                    <a:srgbClr val="0A3CA0"/>
                  </a:solidFill>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flipH="1">
                  <a:off x="3276206" y="3914387"/>
                  <a:ext cx="3343262" cy="2039271"/>
                </a:xfrm>
                <a:prstGeom prst="straightConnector1">
                  <a:avLst/>
                </a:prstGeom>
                <a:ln w="28575">
                  <a:solidFill>
                    <a:srgbClr val="0A3CA0"/>
                  </a:solidFill>
                  <a:tailEnd type="arrow"/>
                </a:ln>
              </p:spPr>
              <p:style>
                <a:lnRef idx="1">
                  <a:schemeClr val="accent1"/>
                </a:lnRef>
                <a:fillRef idx="0">
                  <a:schemeClr val="accent1"/>
                </a:fillRef>
                <a:effectRef idx="0">
                  <a:schemeClr val="accent1"/>
                </a:effectRef>
                <a:fontRef idx="minor">
                  <a:schemeClr val="tx1"/>
                </a:fontRef>
              </p:style>
            </p:cxnSp>
          </p:grpSp>
          <p:sp>
            <p:nvSpPr>
              <p:cNvPr id="29" name="Textfeld 28"/>
              <p:cNvSpPr txBox="1"/>
              <p:nvPr/>
            </p:nvSpPr>
            <p:spPr>
              <a:xfrm>
                <a:off x="2678367" y="6144843"/>
                <a:ext cx="785793" cy="276999"/>
              </a:xfrm>
              <a:prstGeom prst="rect">
                <a:avLst/>
              </a:prstGeom>
              <a:noFill/>
            </p:spPr>
            <p:txBody>
              <a:bodyPr wrap="none" rtlCol="0">
                <a:spAutoFit/>
              </a:bodyPr>
              <a:lstStyle/>
              <a:p>
                <a:r>
                  <a:rPr lang="de-AT" sz="1200" dirty="0" smtClean="0"/>
                  <a:t>-</a:t>
                </a:r>
                <a:r>
                  <a:rPr lang="en-US" sz="1200" kern="0" dirty="0" smtClean="0">
                    <a:solidFill>
                      <a:schemeClr val="tx1"/>
                    </a:solidFill>
                  </a:rPr>
                  <a:t> t</a:t>
                </a:r>
                <a:r>
                  <a:rPr lang="en-US" sz="1200" kern="0" baseline="-25000" dirty="0" smtClean="0">
                    <a:solidFill>
                      <a:schemeClr val="tx1"/>
                    </a:solidFill>
                  </a:rPr>
                  <a:t>n-1,1-</a:t>
                </a:r>
                <a:r>
                  <a:rPr lang="en-US" sz="1200" kern="0" baseline="-25000" dirty="0" smtClean="0">
                    <a:solidFill>
                      <a:schemeClr val="tx1"/>
                    </a:solidFill>
                    <a:latin typeface="Symbol" pitchFamily="18" charset="2"/>
                  </a:rPr>
                  <a:t>a</a:t>
                </a:r>
                <a:r>
                  <a:rPr lang="en-US" sz="1200" kern="0" baseline="-25000" dirty="0" smtClean="0">
                    <a:solidFill>
                      <a:schemeClr val="tx1"/>
                    </a:solidFill>
                  </a:rPr>
                  <a:t>/2</a:t>
                </a:r>
                <a:r>
                  <a:rPr lang="en-US" sz="1200" kern="0" dirty="0" smtClean="0">
                    <a:solidFill>
                      <a:schemeClr val="tx1"/>
                    </a:solidFill>
                  </a:rPr>
                  <a:t> </a:t>
                </a:r>
                <a:endParaRPr lang="de-DE" sz="1200" dirty="0">
                  <a:solidFill>
                    <a:schemeClr val="tx1"/>
                  </a:solidFill>
                </a:endParaRPr>
              </a:p>
            </p:txBody>
          </p:sp>
          <p:sp>
            <p:nvSpPr>
              <p:cNvPr id="30" name="Textfeld 29"/>
              <p:cNvSpPr txBox="1"/>
              <p:nvPr/>
            </p:nvSpPr>
            <p:spPr>
              <a:xfrm>
                <a:off x="5574879" y="6166136"/>
                <a:ext cx="647934" cy="276999"/>
              </a:xfrm>
              <a:prstGeom prst="rect">
                <a:avLst/>
              </a:prstGeom>
              <a:noFill/>
            </p:spPr>
            <p:txBody>
              <a:bodyPr wrap="none" rtlCol="0">
                <a:spAutoFit/>
              </a:bodyPr>
              <a:lstStyle/>
              <a:p>
                <a:r>
                  <a:rPr lang="en-US" sz="1200" kern="0" dirty="0" smtClean="0">
                    <a:solidFill>
                      <a:schemeClr val="tx1"/>
                    </a:solidFill>
                  </a:rPr>
                  <a:t>t</a:t>
                </a:r>
                <a:r>
                  <a:rPr lang="en-US" sz="1200" kern="0" baseline="-25000" dirty="0" smtClean="0">
                    <a:solidFill>
                      <a:schemeClr val="tx1"/>
                    </a:solidFill>
                  </a:rPr>
                  <a:t>n-1,1-</a:t>
                </a:r>
                <a:r>
                  <a:rPr lang="en-US" sz="1200" kern="0" baseline="-25000" dirty="0" smtClean="0">
                    <a:solidFill>
                      <a:schemeClr val="tx1"/>
                    </a:solidFill>
                    <a:latin typeface="Symbol" pitchFamily="18" charset="2"/>
                  </a:rPr>
                  <a:t>a</a:t>
                </a:r>
                <a:r>
                  <a:rPr lang="en-US" sz="1200" kern="0" baseline="-25000" dirty="0" smtClean="0">
                    <a:solidFill>
                      <a:schemeClr val="tx1"/>
                    </a:solidFill>
                  </a:rPr>
                  <a:t>/2</a:t>
                </a:r>
                <a:endParaRPr lang="de-DE" sz="1200" dirty="0">
                  <a:solidFill>
                    <a:schemeClr val="tx1"/>
                  </a:solidFill>
                </a:endParaRPr>
              </a:p>
            </p:txBody>
          </p:sp>
          <p:sp>
            <p:nvSpPr>
              <p:cNvPr id="31" name="Textfeld 30"/>
              <p:cNvSpPr txBox="1"/>
              <p:nvPr/>
            </p:nvSpPr>
            <p:spPr>
              <a:xfrm>
                <a:off x="4045840" y="5400239"/>
                <a:ext cx="918841" cy="276999"/>
              </a:xfrm>
              <a:prstGeom prst="rect">
                <a:avLst/>
              </a:prstGeom>
              <a:noFill/>
            </p:spPr>
            <p:txBody>
              <a:bodyPr wrap="none" rtlCol="0">
                <a:spAutoFit/>
              </a:bodyPr>
              <a:lstStyle/>
              <a:p>
                <a:r>
                  <a:rPr lang="de-AT" sz="1200" dirty="0" smtClean="0">
                    <a:solidFill>
                      <a:schemeClr val="tx1"/>
                    </a:solidFill>
                  </a:rPr>
                  <a:t>Area = 1-</a:t>
                </a:r>
                <a:r>
                  <a:rPr lang="de-AT" sz="1200" dirty="0" smtClean="0">
                    <a:solidFill>
                      <a:schemeClr val="tx1"/>
                    </a:solidFill>
                    <a:latin typeface="Symbol" pitchFamily="18" charset="2"/>
                  </a:rPr>
                  <a:t>a</a:t>
                </a:r>
                <a:endParaRPr lang="de-DE" sz="1200" dirty="0">
                  <a:solidFill>
                    <a:schemeClr val="tx1"/>
                  </a:solidFill>
                  <a:latin typeface="Symbol" pitchFamily="18" charset="2"/>
                </a:endParaRPr>
              </a:p>
            </p:txBody>
          </p:sp>
          <p:sp>
            <p:nvSpPr>
              <p:cNvPr id="32" name="Textfeld 31"/>
              <p:cNvSpPr txBox="1"/>
              <p:nvPr/>
            </p:nvSpPr>
            <p:spPr>
              <a:xfrm>
                <a:off x="4132088" y="4394128"/>
                <a:ext cx="986167" cy="461665"/>
              </a:xfrm>
              <a:prstGeom prst="rect">
                <a:avLst/>
              </a:prstGeom>
              <a:noFill/>
            </p:spPr>
            <p:txBody>
              <a:bodyPr wrap="none" rtlCol="0">
                <a:spAutoFit/>
              </a:bodyPr>
              <a:lstStyle/>
              <a:p>
                <a:pPr algn="ctr">
                  <a:spcAft>
                    <a:spcPts val="0"/>
                  </a:spcAft>
                </a:pPr>
                <a:r>
                  <a:rPr lang="en-US" sz="1200" dirty="0" smtClean="0">
                    <a:solidFill>
                      <a:schemeClr val="tx1"/>
                    </a:solidFill>
                  </a:rPr>
                  <a:t>Acceptance</a:t>
                </a:r>
              </a:p>
              <a:p>
                <a:pPr algn="ctr">
                  <a:spcAft>
                    <a:spcPts val="0"/>
                  </a:spcAft>
                </a:pPr>
                <a:r>
                  <a:rPr lang="en-US" sz="1200" dirty="0" smtClean="0">
                    <a:solidFill>
                      <a:schemeClr val="tx1"/>
                    </a:solidFill>
                  </a:rPr>
                  <a:t>region</a:t>
                </a:r>
                <a:endParaRPr lang="en-US" sz="1200" dirty="0">
                  <a:solidFill>
                    <a:schemeClr val="tx1"/>
                  </a:solidFill>
                </a:endParaRPr>
              </a:p>
            </p:txBody>
          </p:sp>
        </p:grpSp>
        <p:sp>
          <p:nvSpPr>
            <p:cNvPr id="44" name="Textfeld 43"/>
            <p:cNvSpPr txBox="1"/>
            <p:nvPr/>
          </p:nvSpPr>
          <p:spPr>
            <a:xfrm>
              <a:off x="5508104" y="4293096"/>
              <a:ext cx="1104790" cy="276999"/>
            </a:xfrm>
            <a:prstGeom prst="rect">
              <a:avLst/>
            </a:prstGeom>
            <a:noFill/>
          </p:spPr>
          <p:txBody>
            <a:bodyPr wrap="none" rtlCol="0">
              <a:spAutoFit/>
            </a:bodyPr>
            <a:lstStyle/>
            <a:p>
              <a:r>
                <a:rPr lang="en-US" sz="1200" dirty="0" smtClean="0">
                  <a:solidFill>
                    <a:srgbClr val="0A3CA0"/>
                  </a:solidFill>
                </a:rPr>
                <a:t>critical values</a:t>
              </a:r>
              <a:endParaRPr lang="en-US" sz="1200" dirty="0">
                <a:solidFill>
                  <a:srgbClr val="0A3CA0"/>
                </a:solidFill>
              </a:endParaRPr>
            </a:p>
          </p:txBody>
        </p:sp>
      </p:grpSp>
      <p:sp>
        <p:nvSpPr>
          <p:cNvPr id="32775" name="Rectangle 2"/>
          <p:cNvSpPr>
            <a:spLocks noGrp="1" noChangeArrowheads="1"/>
          </p:cNvSpPr>
          <p:nvPr>
            <p:ph type="title"/>
          </p:nvPr>
        </p:nvSpPr>
        <p:spPr/>
        <p:txBody>
          <a:bodyPr/>
          <a:lstStyle/>
          <a:p>
            <a:pPr eaLnBrk="1" hangingPunct="1"/>
            <a:r>
              <a:rPr lang="de-DE" dirty="0" err="1" smtClean="0"/>
              <a:t>Student`s</a:t>
            </a:r>
            <a:r>
              <a:rPr lang="de-DE" dirty="0" smtClean="0"/>
              <a:t> t-Test für unabhängige Stichproben (1)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000" dirty="0" smtClean="0"/>
              <a:t>Parametrischer Test zum Vergleich von Mittelwerten</a:t>
            </a:r>
          </a:p>
          <a:p>
            <a:pPr eaLnBrk="1" hangingPunct="1">
              <a:buNone/>
            </a:pPr>
            <a:endParaRPr lang="de-DE" sz="2000" dirty="0" smtClean="0"/>
          </a:p>
          <a:p>
            <a:r>
              <a:rPr lang="de-DE" sz="2000" dirty="0" smtClean="0"/>
              <a:t>Teststatistik:</a:t>
            </a:r>
          </a:p>
          <a:p>
            <a:pPr eaLnBrk="1" hangingPunct="1"/>
            <a:endParaRPr lang="de-DE" sz="2000" dirty="0" smtClean="0"/>
          </a:p>
          <a:p>
            <a:pPr eaLnBrk="1" hangingPunct="1"/>
            <a:r>
              <a:rPr lang="de-DE" sz="2000" dirty="0" smtClean="0"/>
              <a:t>Falls die Nullhypothese gilt, ist die Teststatistik t(N</a:t>
            </a:r>
            <a:r>
              <a:rPr lang="de-DE" sz="2000" baseline="-25000" dirty="0" smtClean="0"/>
              <a:t>x</a:t>
            </a:r>
            <a:r>
              <a:rPr lang="de-DE" sz="2000" dirty="0" smtClean="0"/>
              <a:t>+N</a:t>
            </a:r>
            <a:r>
              <a:rPr lang="de-DE" sz="2000" baseline="-25000" dirty="0" smtClean="0"/>
              <a:t>y</a:t>
            </a:r>
            <a:r>
              <a:rPr lang="de-DE" sz="2000" dirty="0" smtClean="0"/>
              <a:t>-2)-verteilt</a:t>
            </a:r>
          </a:p>
          <a:p>
            <a:pPr eaLnBrk="1" hangingPunct="1"/>
            <a:r>
              <a:rPr lang="de-DE" sz="2000" dirty="0" smtClean="0"/>
              <a:t>Entscheidung:</a:t>
            </a:r>
          </a:p>
          <a:p>
            <a:pPr lvl="1" eaLnBrk="1" hangingPunct="1"/>
            <a:r>
              <a:rPr lang="de-DE" sz="1800" dirty="0" smtClean="0"/>
              <a:t>H0 wird mit </a:t>
            </a:r>
            <a:r>
              <a:rPr lang="de-DE" sz="1800" dirty="0" err="1" smtClean="0"/>
              <a:t>Irrtumswahrscheinlichkeit</a:t>
            </a:r>
            <a:r>
              <a:rPr lang="de-DE" sz="1800" dirty="0" smtClean="0"/>
              <a:t> </a:t>
            </a:r>
            <a:r>
              <a:rPr lang="de-DE" sz="1800" dirty="0" smtClean="0">
                <a:sym typeface="Symbol" pitchFamily="18" charset="2"/>
              </a:rPr>
              <a:t> </a:t>
            </a:r>
            <a:r>
              <a:rPr lang="de-DE" sz="1800" dirty="0" smtClean="0"/>
              <a:t>verworfen, wenn:</a:t>
            </a:r>
          </a:p>
        </p:txBody>
      </p:sp>
      <p:graphicFrame>
        <p:nvGraphicFramePr>
          <p:cNvPr id="32770" name="Object 4"/>
          <p:cNvGraphicFramePr>
            <a:graphicFrameLocks noChangeAspect="1"/>
          </p:cNvGraphicFramePr>
          <p:nvPr/>
        </p:nvGraphicFramePr>
        <p:xfrm>
          <a:off x="2555776" y="2345926"/>
          <a:ext cx="2376264" cy="759609"/>
        </p:xfrm>
        <a:graphic>
          <a:graphicData uri="http://schemas.openxmlformats.org/presentationml/2006/ole">
            <p:oleObj spid="_x0000_s541018" name="Equation" r:id="rId5" imgW="2463800" imgH="787400" progId="Equation.3">
              <p:embed/>
            </p:oleObj>
          </a:graphicData>
        </a:graphic>
      </p:graphicFrame>
      <p:graphicFrame>
        <p:nvGraphicFramePr>
          <p:cNvPr id="32771" name="Object 5"/>
          <p:cNvGraphicFramePr>
            <a:graphicFrameLocks noChangeAspect="1"/>
          </p:cNvGraphicFramePr>
          <p:nvPr/>
        </p:nvGraphicFramePr>
        <p:xfrm>
          <a:off x="6804248" y="3717032"/>
          <a:ext cx="1872630" cy="484266"/>
        </p:xfrm>
        <a:graphic>
          <a:graphicData uri="http://schemas.openxmlformats.org/presentationml/2006/ole">
            <p:oleObj spid="_x0000_s541019" name="Equation" r:id="rId6" imgW="1079500" imgH="279400" progId="Equation.3">
              <p:embed/>
            </p:oleObj>
          </a:graphicData>
        </a:graphic>
      </p:graphicFrame>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14.11.2017</a:t>
            </a:fld>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107</a:t>
            </a:fld>
            <a:endParaRPr lang="de-DE" altLang="en-US" dirty="0"/>
          </a:p>
        </p:txBody>
      </p:sp>
      <p:graphicFrame>
        <p:nvGraphicFramePr>
          <p:cNvPr id="540932" name="Object 260"/>
          <p:cNvGraphicFramePr>
            <a:graphicFrameLocks noChangeAspect="1"/>
          </p:cNvGraphicFramePr>
          <p:nvPr/>
        </p:nvGraphicFramePr>
        <p:xfrm>
          <a:off x="1269132" y="1981722"/>
          <a:ext cx="1070620" cy="305621"/>
        </p:xfrm>
        <a:graphic>
          <a:graphicData uri="http://schemas.openxmlformats.org/presentationml/2006/ole">
            <p:oleObj spid="_x0000_s541020" name="Formel" r:id="rId7" imgW="812447" imgH="228501" progId="Equation.3">
              <p:embed/>
            </p:oleObj>
          </a:graphicData>
        </a:graphic>
      </p:graphicFrame>
      <p:graphicFrame>
        <p:nvGraphicFramePr>
          <p:cNvPr id="540933" name="Object 261"/>
          <p:cNvGraphicFramePr>
            <a:graphicFrameLocks noChangeAspect="1"/>
          </p:cNvGraphicFramePr>
          <p:nvPr/>
        </p:nvGraphicFramePr>
        <p:xfrm>
          <a:off x="3347865" y="1988841"/>
          <a:ext cx="1008111" cy="275847"/>
        </p:xfrm>
        <a:graphic>
          <a:graphicData uri="http://schemas.openxmlformats.org/presentationml/2006/ole">
            <p:oleObj spid="_x0000_s541021" name="Formel" r:id="rId8" imgW="799753" imgH="215806" progId="Equation.3">
              <p:embed/>
            </p:oleObj>
          </a:graphicData>
        </a:graphic>
      </p:graphicFrame>
      <p:pic>
        <p:nvPicPr>
          <p:cNvPr id="12" name="Picture 246"/>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804248" y="1477513"/>
            <a:ext cx="1770184" cy="15914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9" name="Textfeld 48"/>
          <p:cNvSpPr txBox="1"/>
          <p:nvPr/>
        </p:nvSpPr>
        <p:spPr>
          <a:xfrm>
            <a:off x="7289268" y="4791808"/>
            <a:ext cx="1800200" cy="1200329"/>
          </a:xfrm>
          <a:prstGeom prst="rect">
            <a:avLst/>
          </a:prstGeom>
          <a:noFill/>
        </p:spPr>
        <p:txBody>
          <a:bodyPr wrap="square" rtlCol="0">
            <a:spAutoFit/>
          </a:bodyPr>
          <a:lstStyle/>
          <a:p>
            <a:r>
              <a:rPr lang="de-AT" sz="1200" dirty="0" err="1" smtClean="0">
                <a:latin typeface="+mn-lt"/>
              </a:rPr>
              <a:t>Rejection</a:t>
            </a:r>
            <a:r>
              <a:rPr lang="de-AT" sz="1200" dirty="0" smtClean="0">
                <a:latin typeface="+mn-lt"/>
              </a:rPr>
              <a:t> </a:t>
            </a:r>
            <a:r>
              <a:rPr lang="de-AT" sz="1200" dirty="0" err="1" smtClean="0">
                <a:latin typeface="+mn-lt"/>
              </a:rPr>
              <a:t>region</a:t>
            </a:r>
            <a:r>
              <a:rPr lang="de-AT" sz="1200" dirty="0" smtClean="0">
                <a:latin typeface="+mn-lt"/>
              </a:rPr>
              <a:t>: „H</a:t>
            </a:r>
            <a:r>
              <a:rPr lang="de-AT" sz="1200" baseline="-25000" dirty="0" smtClean="0">
                <a:latin typeface="+mn-lt"/>
              </a:rPr>
              <a:t>0</a:t>
            </a:r>
            <a:r>
              <a:rPr lang="de-AT" sz="1200" dirty="0" smtClean="0">
                <a:latin typeface="+mn-lt"/>
              </a:rPr>
              <a:t> wird abgelehnt, da Daten zu stark von dem abweichen, was man sich unter H0 erwarten würde“</a:t>
            </a:r>
            <a:endParaRPr lang="de-AT" sz="1200" baseline="-250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247912" y="1844824"/>
            <a:ext cx="8572560" cy="3578171"/>
            <a:chOff x="195232" y="1690449"/>
            <a:chExt cx="8572560" cy="3578171"/>
          </a:xfrm>
        </p:grpSpPr>
        <p:pic>
          <p:nvPicPr>
            <p:cNvPr id="11" name="Picture 5"/>
            <p:cNvPicPr>
              <a:picLocks noChangeAspect="1" noChangeArrowheads="1"/>
            </p:cNvPicPr>
            <p:nvPr/>
          </p:nvPicPr>
          <p:blipFill>
            <a:blip r:embed="rId3" cstate="print"/>
            <a:srcRect/>
            <a:stretch>
              <a:fillRect/>
            </a:stretch>
          </p:blipFill>
          <p:spPr bwMode="auto">
            <a:xfrm>
              <a:off x="195232" y="1690449"/>
              <a:ext cx="8572560" cy="3500438"/>
            </a:xfrm>
            <a:prstGeom prst="rect">
              <a:avLst/>
            </a:prstGeom>
            <a:noFill/>
            <a:ln w="9525">
              <a:noFill/>
              <a:miter lim="800000"/>
              <a:headEnd/>
              <a:tailEnd/>
            </a:ln>
          </p:spPr>
        </p:pic>
        <p:sp>
          <p:nvSpPr>
            <p:cNvPr id="12" name="Textfeld 11"/>
            <p:cNvSpPr txBox="1"/>
            <p:nvPr/>
          </p:nvSpPr>
          <p:spPr>
            <a:xfrm>
              <a:off x="5966527" y="4741856"/>
              <a:ext cx="723570" cy="523220"/>
            </a:xfrm>
            <a:prstGeom prst="rect">
              <a:avLst/>
            </a:prstGeom>
            <a:noFill/>
          </p:spPr>
          <p:txBody>
            <a:bodyPr wrap="square" rtlCol="0">
              <a:spAutoFit/>
            </a:bodyPr>
            <a:lstStyle/>
            <a:p>
              <a:r>
                <a:rPr lang="de-AT" sz="1400" dirty="0" err="1" smtClean="0">
                  <a:solidFill>
                    <a:schemeClr val="tx1"/>
                  </a:solidFill>
                </a:rPr>
                <a:t>critical</a:t>
              </a:r>
              <a:r>
                <a:rPr lang="de-AT" sz="1400" dirty="0" smtClean="0">
                  <a:solidFill>
                    <a:schemeClr val="tx1"/>
                  </a:solidFill>
                </a:rPr>
                <a:t> </a:t>
              </a:r>
              <a:r>
                <a:rPr lang="de-AT" sz="1400" dirty="0" err="1" smtClean="0">
                  <a:solidFill>
                    <a:schemeClr val="tx1"/>
                  </a:solidFill>
                </a:rPr>
                <a:t>value</a:t>
              </a:r>
              <a:endParaRPr lang="de-DE" sz="1400" dirty="0">
                <a:solidFill>
                  <a:schemeClr val="tx1"/>
                </a:solidFill>
              </a:endParaRPr>
            </a:p>
          </p:txBody>
        </p:sp>
        <p:sp>
          <p:nvSpPr>
            <p:cNvPr id="13" name="Textfeld 12"/>
            <p:cNvSpPr txBox="1"/>
            <p:nvPr/>
          </p:nvSpPr>
          <p:spPr>
            <a:xfrm>
              <a:off x="6625831" y="4720549"/>
              <a:ext cx="505267" cy="369332"/>
            </a:xfrm>
            <a:prstGeom prst="rect">
              <a:avLst/>
            </a:prstGeom>
            <a:noFill/>
          </p:spPr>
          <p:txBody>
            <a:bodyPr wrap="none" rtlCol="0">
              <a:spAutoFit/>
            </a:bodyPr>
            <a:lstStyle/>
            <a:p>
              <a:r>
                <a:rPr lang="de-AT" sz="1800" dirty="0" smtClean="0">
                  <a:solidFill>
                    <a:schemeClr val="tx1"/>
                  </a:solidFill>
                </a:rPr>
                <a:t>2.6</a:t>
              </a:r>
              <a:endParaRPr lang="de-DE" sz="1800" dirty="0">
                <a:solidFill>
                  <a:schemeClr val="tx1"/>
                </a:solidFill>
              </a:endParaRPr>
            </a:p>
          </p:txBody>
        </p:sp>
        <p:sp>
          <p:nvSpPr>
            <p:cNvPr id="14" name="Textfeld 13"/>
            <p:cNvSpPr txBox="1"/>
            <p:nvPr/>
          </p:nvSpPr>
          <p:spPr>
            <a:xfrm>
              <a:off x="2219324" y="4727475"/>
              <a:ext cx="582211" cy="369332"/>
            </a:xfrm>
            <a:prstGeom prst="rect">
              <a:avLst/>
            </a:prstGeom>
            <a:noFill/>
          </p:spPr>
          <p:txBody>
            <a:bodyPr wrap="none" rtlCol="0">
              <a:spAutoFit/>
            </a:bodyPr>
            <a:lstStyle/>
            <a:p>
              <a:r>
                <a:rPr lang="de-AT" sz="1800" dirty="0" smtClean="0">
                  <a:solidFill>
                    <a:schemeClr val="tx1"/>
                  </a:solidFill>
                </a:rPr>
                <a:t>-2.6</a:t>
              </a:r>
              <a:endParaRPr lang="de-DE" sz="1800" dirty="0">
                <a:solidFill>
                  <a:schemeClr val="tx1"/>
                </a:solidFill>
              </a:endParaRPr>
            </a:p>
          </p:txBody>
        </p:sp>
        <p:sp>
          <p:nvSpPr>
            <p:cNvPr id="15" name="Textfeld 14"/>
            <p:cNvSpPr txBox="1"/>
            <p:nvPr/>
          </p:nvSpPr>
          <p:spPr>
            <a:xfrm>
              <a:off x="2780301" y="4745400"/>
              <a:ext cx="723570" cy="523220"/>
            </a:xfrm>
            <a:prstGeom prst="rect">
              <a:avLst/>
            </a:prstGeom>
            <a:noFill/>
          </p:spPr>
          <p:txBody>
            <a:bodyPr wrap="square" rtlCol="0">
              <a:spAutoFit/>
            </a:bodyPr>
            <a:lstStyle/>
            <a:p>
              <a:r>
                <a:rPr lang="de-AT" sz="1400" dirty="0" err="1" smtClean="0">
                  <a:solidFill>
                    <a:schemeClr val="tx1"/>
                  </a:solidFill>
                </a:rPr>
                <a:t>critical</a:t>
              </a:r>
              <a:r>
                <a:rPr lang="de-AT" sz="1400" dirty="0" smtClean="0">
                  <a:solidFill>
                    <a:schemeClr val="tx1"/>
                  </a:solidFill>
                </a:rPr>
                <a:t> </a:t>
              </a:r>
              <a:r>
                <a:rPr lang="de-AT" sz="1400" dirty="0" err="1" smtClean="0">
                  <a:solidFill>
                    <a:schemeClr val="tx1"/>
                  </a:solidFill>
                </a:rPr>
                <a:t>value</a:t>
              </a:r>
              <a:endParaRPr lang="de-DE" sz="1400" dirty="0">
                <a:solidFill>
                  <a:schemeClr val="tx1"/>
                </a:solidFill>
              </a:endParaRPr>
            </a:p>
          </p:txBody>
        </p:sp>
        <p:sp>
          <p:nvSpPr>
            <p:cNvPr id="16" name="Geschweifte Klammer links 15"/>
            <p:cNvSpPr/>
            <p:nvPr/>
          </p:nvSpPr>
          <p:spPr>
            <a:xfrm rot="5400000">
              <a:off x="1809399" y="3644764"/>
              <a:ext cx="357190" cy="121444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Geschweifte Klammer links 16"/>
            <p:cNvSpPr/>
            <p:nvPr/>
          </p:nvSpPr>
          <p:spPr>
            <a:xfrm rot="5400000">
              <a:off x="7274129" y="3694161"/>
              <a:ext cx="357190" cy="121444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8" name="Textfeld 17"/>
            <p:cNvSpPr txBox="1"/>
            <p:nvPr/>
          </p:nvSpPr>
          <p:spPr>
            <a:xfrm>
              <a:off x="6925690" y="3713545"/>
              <a:ext cx="974947" cy="400110"/>
            </a:xfrm>
            <a:prstGeom prst="rect">
              <a:avLst/>
            </a:prstGeom>
            <a:noFill/>
          </p:spPr>
          <p:txBody>
            <a:bodyPr wrap="none" rtlCol="0">
              <a:spAutoFit/>
            </a:bodyPr>
            <a:lstStyle/>
            <a:p>
              <a:r>
                <a:rPr lang="de-AT" sz="2000" dirty="0" smtClean="0">
                  <a:solidFill>
                    <a:schemeClr val="tx1"/>
                  </a:solidFill>
                </a:rPr>
                <a:t>~0.005</a:t>
              </a:r>
              <a:endParaRPr lang="de-DE" sz="2000" dirty="0">
                <a:solidFill>
                  <a:schemeClr val="tx1"/>
                </a:solidFill>
              </a:endParaRPr>
            </a:p>
          </p:txBody>
        </p:sp>
        <p:sp>
          <p:nvSpPr>
            <p:cNvPr id="19" name="Textfeld 18"/>
            <p:cNvSpPr txBox="1"/>
            <p:nvPr/>
          </p:nvSpPr>
          <p:spPr>
            <a:xfrm>
              <a:off x="1523647" y="3616189"/>
              <a:ext cx="974947" cy="400110"/>
            </a:xfrm>
            <a:prstGeom prst="rect">
              <a:avLst/>
            </a:prstGeom>
            <a:noFill/>
          </p:spPr>
          <p:txBody>
            <a:bodyPr wrap="none" rtlCol="0">
              <a:spAutoFit/>
            </a:bodyPr>
            <a:lstStyle/>
            <a:p>
              <a:r>
                <a:rPr lang="de-AT" sz="2000" dirty="0" smtClean="0">
                  <a:solidFill>
                    <a:schemeClr val="tx1"/>
                  </a:solidFill>
                </a:rPr>
                <a:t>~0.005</a:t>
              </a:r>
              <a:endParaRPr lang="de-DE" sz="2000" dirty="0">
                <a:solidFill>
                  <a:schemeClr val="tx1"/>
                </a:solidFill>
              </a:endParaRPr>
            </a:p>
          </p:txBody>
        </p:sp>
      </p:grpSp>
      <p:sp>
        <p:nvSpPr>
          <p:cNvPr id="2" name="Titel 1"/>
          <p:cNvSpPr>
            <a:spLocks noGrp="1"/>
          </p:cNvSpPr>
          <p:nvPr>
            <p:ph type="title"/>
          </p:nvPr>
        </p:nvSpPr>
        <p:spPr/>
        <p:txBody>
          <a:bodyPr/>
          <a:lstStyle/>
          <a:p>
            <a:r>
              <a:rPr lang="de-DE" dirty="0" err="1" smtClean="0"/>
              <a:t>Student`s</a:t>
            </a:r>
            <a:r>
              <a:rPr lang="de-DE" dirty="0" smtClean="0"/>
              <a:t> t-Test für unabhängige Stichproben (2) </a:t>
            </a:r>
            <a:endParaRPr lang="de-AT" dirty="0"/>
          </a:p>
        </p:txBody>
      </p:sp>
      <p:sp>
        <p:nvSpPr>
          <p:cNvPr id="3" name="Inhaltsplatzhalter 2"/>
          <p:cNvSpPr>
            <a:spLocks noGrp="1"/>
          </p:cNvSpPr>
          <p:nvPr>
            <p:ph idx="1"/>
          </p:nvPr>
        </p:nvSpPr>
        <p:spPr/>
        <p:txBody>
          <a:bodyPr>
            <a:normAutofit fontScale="92500" lnSpcReduction="10000"/>
          </a:bodyPr>
          <a:lstStyle/>
          <a:p>
            <a:r>
              <a:rPr lang="de-AT" dirty="0" smtClean="0"/>
              <a:t>Wie gelangt man von der Teststatistik     zum genauen p-Wert?</a:t>
            </a:r>
          </a:p>
          <a:p>
            <a:r>
              <a:rPr lang="de-AT" dirty="0" smtClean="0"/>
              <a:t>Z.B. </a:t>
            </a:r>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r>
              <a:rPr lang="de-AT" sz="2000" dirty="0" smtClean="0"/>
              <a:t>P-</a:t>
            </a:r>
            <a:r>
              <a:rPr lang="de-AT" sz="2000" dirty="0" err="1" smtClean="0"/>
              <a:t>value</a:t>
            </a:r>
            <a:r>
              <a:rPr lang="de-AT" sz="2000" dirty="0" smtClean="0"/>
              <a:t> (</a:t>
            </a:r>
            <a:r>
              <a:rPr lang="de-AT" sz="2000" dirty="0" err="1" smtClean="0"/>
              <a:t>two-sided</a:t>
            </a:r>
            <a:r>
              <a:rPr lang="de-AT" sz="2000" dirty="0" smtClean="0"/>
              <a:t>) = 0.005 + 0.005 = 0.01</a:t>
            </a:r>
            <a:r>
              <a:rPr lang="de-DE" sz="2000" dirty="0" smtClean="0"/>
              <a:t>  (= Area </a:t>
            </a:r>
            <a:r>
              <a:rPr lang="de-DE" sz="2000" dirty="0" err="1" smtClean="0"/>
              <a:t>under</a:t>
            </a:r>
            <a:r>
              <a:rPr lang="de-DE" sz="2000" dirty="0" smtClean="0"/>
              <a:t> </a:t>
            </a:r>
            <a:r>
              <a:rPr lang="de-DE" sz="2000" dirty="0" err="1" smtClean="0"/>
              <a:t>the</a:t>
            </a:r>
            <a:r>
              <a:rPr lang="de-DE" sz="2000" dirty="0" smtClean="0"/>
              <a:t> </a:t>
            </a:r>
            <a:r>
              <a:rPr lang="de-DE" sz="2000" dirty="0" err="1" smtClean="0"/>
              <a:t>curve</a:t>
            </a:r>
            <a:r>
              <a:rPr lang="de-DE" sz="2000" dirty="0" smtClean="0"/>
              <a:t>)</a:t>
            </a:r>
            <a:endParaRPr lang="de-AT" sz="2100" dirty="0" smtClean="0"/>
          </a:p>
          <a:p>
            <a:pPr>
              <a:buNone/>
            </a:pPr>
            <a:endParaRPr lang="de-AT"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108</a:t>
            </a:fld>
            <a:endParaRPr lang="de-DE" altLang="en-US"/>
          </a:p>
        </p:txBody>
      </p:sp>
      <p:graphicFrame>
        <p:nvGraphicFramePr>
          <p:cNvPr id="1123331" name="Object 3"/>
          <p:cNvGraphicFramePr>
            <a:graphicFrameLocks noChangeAspect="1"/>
          </p:cNvGraphicFramePr>
          <p:nvPr/>
        </p:nvGraphicFramePr>
        <p:xfrm>
          <a:off x="5218316" y="1556792"/>
          <a:ext cx="217780" cy="446450"/>
        </p:xfrm>
        <a:graphic>
          <a:graphicData uri="http://schemas.openxmlformats.org/presentationml/2006/ole">
            <p:oleObj spid="_x0000_s1123377" name="Formel" r:id="rId4" imgW="101512" imgH="203024" progId="Equation.3">
              <p:embed/>
            </p:oleObj>
          </a:graphicData>
        </a:graphic>
      </p:graphicFrame>
      <p:graphicFrame>
        <p:nvGraphicFramePr>
          <p:cNvPr id="1123334" name="Object 6"/>
          <p:cNvGraphicFramePr>
            <a:graphicFrameLocks noChangeAspect="1"/>
          </p:cNvGraphicFramePr>
          <p:nvPr/>
        </p:nvGraphicFramePr>
        <p:xfrm>
          <a:off x="1435175" y="1946946"/>
          <a:ext cx="761893" cy="401934"/>
        </p:xfrm>
        <a:graphic>
          <a:graphicData uri="http://schemas.openxmlformats.org/presentationml/2006/ole">
            <p:oleObj spid="_x0000_s1123378" name="Formel" r:id="rId5" imgW="444307" imgH="228501" progId="Equation.3">
              <p:embed/>
            </p:oleObj>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Zusammenfassung Beispiel t-Test (1)</a:t>
            </a:r>
            <a:endParaRPr lang="de-AT" dirty="0"/>
          </a:p>
        </p:txBody>
      </p:sp>
      <p:sp>
        <p:nvSpPr>
          <p:cNvPr id="3" name="Inhaltsplatzhalter 2"/>
          <p:cNvSpPr>
            <a:spLocks noGrp="1"/>
          </p:cNvSpPr>
          <p:nvPr>
            <p:ph idx="1"/>
          </p:nvPr>
        </p:nvSpPr>
        <p:spPr/>
        <p:txBody>
          <a:bodyPr>
            <a:normAutofit lnSpcReduction="10000"/>
          </a:bodyPr>
          <a:lstStyle/>
          <a:p>
            <a:pPr>
              <a:buFont typeface="+mj-lt"/>
              <a:buAutoNum type="arabicPeriod"/>
            </a:pPr>
            <a:r>
              <a:rPr lang="de-AT" sz="1800" dirty="0" smtClean="0"/>
              <a:t>Wissenschaftliche Fragestellung: Wie gut wirkt ein neues blutdrucksenkendes Medikament?</a:t>
            </a:r>
          </a:p>
          <a:p>
            <a:pPr lvl="1"/>
            <a:r>
              <a:rPr lang="de-AT" sz="1600" dirty="0" smtClean="0"/>
              <a:t>Dazu wurden Daten des systolischen Blutdrucks nach regelmäßiger Einnahme des neuen Medikaments (Gruppe A) bzw. nach Einnahme einer etablierten Standardmedikation (Gruppe B) erhoben.</a:t>
            </a:r>
          </a:p>
          <a:p>
            <a:pPr lvl="1"/>
            <a:r>
              <a:rPr lang="de-AT" sz="1600" dirty="0" smtClean="0"/>
              <a:t>Gruppe A: N</a:t>
            </a:r>
            <a:r>
              <a:rPr lang="de-AT" sz="1600" baseline="-25000" dirty="0" smtClean="0"/>
              <a:t>A</a:t>
            </a:r>
            <a:r>
              <a:rPr lang="de-AT" sz="1600" dirty="0" smtClean="0"/>
              <a:t>=8, MW</a:t>
            </a:r>
            <a:r>
              <a:rPr lang="de-AT" sz="1600" baseline="-25000" dirty="0" smtClean="0"/>
              <a:t>A</a:t>
            </a:r>
            <a:r>
              <a:rPr lang="de-AT" sz="1600" dirty="0" smtClean="0"/>
              <a:t>=153,5, SD</a:t>
            </a:r>
            <a:r>
              <a:rPr lang="de-AT" sz="1600" baseline="-25000" dirty="0" smtClean="0"/>
              <a:t>A</a:t>
            </a:r>
            <a:r>
              <a:rPr lang="de-AT" sz="1600" dirty="0" smtClean="0"/>
              <a:t>=16,6.</a:t>
            </a:r>
          </a:p>
          <a:p>
            <a:pPr lvl="1"/>
            <a:r>
              <a:rPr lang="de-AT" sz="1600" dirty="0" smtClean="0"/>
              <a:t>Gruppe B: N</a:t>
            </a:r>
            <a:r>
              <a:rPr lang="de-AT" sz="1600" baseline="-25000" dirty="0" smtClean="0"/>
              <a:t>B</a:t>
            </a:r>
            <a:r>
              <a:rPr lang="de-AT" sz="1600" dirty="0" smtClean="0"/>
              <a:t>=12, MW</a:t>
            </a:r>
            <a:r>
              <a:rPr lang="de-AT" sz="1600" baseline="-25000" dirty="0" smtClean="0"/>
              <a:t>B</a:t>
            </a:r>
            <a:r>
              <a:rPr lang="de-AT" sz="1600" dirty="0" smtClean="0"/>
              <a:t>=161, SD</a:t>
            </a:r>
            <a:r>
              <a:rPr lang="de-AT" sz="1600" baseline="-25000" dirty="0" smtClean="0"/>
              <a:t>B</a:t>
            </a:r>
            <a:r>
              <a:rPr lang="de-AT" sz="1600" dirty="0" smtClean="0"/>
              <a:t>=11,6.</a:t>
            </a:r>
          </a:p>
          <a:p>
            <a:pPr marL="342900" lvl="1" indent="-342900">
              <a:buFont typeface="+mj-lt"/>
              <a:buAutoNum type="arabicPeriod" startAt="2"/>
            </a:pPr>
            <a:r>
              <a:rPr lang="de-AT" sz="1800" dirty="0" smtClean="0"/>
              <a:t>Wahl des geeigneten statistischen Tests: t-</a:t>
            </a:r>
            <a:r>
              <a:rPr lang="de-AT" sz="1800" dirty="0" err="1" smtClean="0"/>
              <a:t>test</a:t>
            </a:r>
            <a:r>
              <a:rPr lang="de-AT" sz="1800" dirty="0" smtClean="0"/>
              <a:t>.</a:t>
            </a:r>
          </a:p>
          <a:p>
            <a:pPr lvl="1"/>
            <a:r>
              <a:rPr lang="de-AT" sz="1600" dirty="0" smtClean="0"/>
              <a:t>Da man davon ausgehen kann, dass (i) die Blutdruckwerte einer Normalverteilung folgen und (2) die Streuung innerhalb der beiden Gruppen gleich ist, sind die Voraussetzungen für den t-Test erfüllt.</a:t>
            </a:r>
          </a:p>
          <a:p>
            <a:pPr marL="342900" lvl="1" indent="-342900">
              <a:buFont typeface="+mj-lt"/>
              <a:buAutoNum type="arabicPeriod" startAt="3"/>
            </a:pPr>
            <a:r>
              <a:rPr lang="de-AT" sz="1800" dirty="0" smtClean="0"/>
              <a:t>Statistische Hypothesen des t-Tests.</a:t>
            </a:r>
          </a:p>
          <a:p>
            <a:pPr lvl="1"/>
            <a:r>
              <a:rPr lang="de-AT" sz="1600" dirty="0" smtClean="0"/>
              <a:t>H0: MW (Gruppe A) = MW (Gruppe B).</a:t>
            </a:r>
          </a:p>
          <a:p>
            <a:pPr lvl="1"/>
            <a:r>
              <a:rPr lang="de-AT" sz="1600" dirty="0" smtClean="0"/>
              <a:t>H1: MW (Gruppe A) ≠ MW (Gruppe B).</a:t>
            </a:r>
          </a:p>
          <a:p>
            <a:pPr marL="342900" lvl="1" indent="-342900">
              <a:buFont typeface="+mj-lt"/>
              <a:buAutoNum type="arabicPeriod" startAt="4"/>
            </a:pPr>
            <a:r>
              <a:rPr lang="de-AT" sz="1800" dirty="0" smtClean="0"/>
              <a:t>Wahl des </a:t>
            </a:r>
            <a:r>
              <a:rPr lang="de-AT" sz="1800" dirty="0" err="1" smtClean="0"/>
              <a:t>Signifikanzniveaus</a:t>
            </a:r>
            <a:r>
              <a:rPr lang="de-AT" sz="1800" dirty="0" smtClean="0"/>
              <a:t>: α=0.05.</a:t>
            </a:r>
          </a:p>
          <a:p>
            <a:pPr marL="742950" lvl="2" indent="-342900">
              <a:buFont typeface="Symbol" pitchFamily="18" charset="2"/>
              <a:buChar char="-"/>
            </a:pPr>
            <a:r>
              <a:rPr lang="de-AT" sz="1600" dirty="0" smtClean="0"/>
              <a:t>Obergrenze für die Wahrscheinlichkeit eines Fehlers 1. Art (=die Wahrscheinlichkeit, H0 zu verwerfen, obwohl in Wirklichkeit H0 gilt).</a:t>
            </a:r>
          </a:p>
          <a:p>
            <a:pPr>
              <a:buNone/>
            </a:pP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 josef.fritz@i-med.ac.at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109</a:t>
            </a:fld>
            <a:endParaRPr lang="de-DE"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CakeMix</a:t>
            </a:r>
            <a:r>
              <a:rPr lang="de-DE" dirty="0"/>
              <a:t> Beispiel mit MODDE</a:t>
            </a:r>
          </a:p>
        </p:txBody>
      </p:sp>
      <p:sp>
        <p:nvSpPr>
          <p:cNvPr id="3" name="Datumsplatzhalter 2"/>
          <p:cNvSpPr>
            <a:spLocks noGrp="1"/>
          </p:cNvSpPr>
          <p:nvPr>
            <p:ph type="dt" sz="half" idx="10"/>
          </p:nvPr>
        </p:nvSpPr>
        <p:spPr/>
        <p:txBody>
          <a:bodyPr/>
          <a:lstStyle/>
          <a:p>
            <a:fld id="{4FBB947E-E2B1-447B-92C9-68B1426AE906}" type="datetime1">
              <a:rPr lang="de-AT" smtClean="0"/>
              <a:pPr/>
              <a:t>14.11.2017</a:t>
            </a:fld>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11</a:t>
            </a:fld>
            <a:endParaRPr lang="de-DE" altLang="en-US"/>
          </a:p>
        </p:txBody>
      </p:sp>
      <p:pic>
        <p:nvPicPr>
          <p:cNvPr id="6932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1700809"/>
            <a:ext cx="7704856" cy="46620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2216507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Zusammenfassung Beispiel t-Test (2)</a:t>
            </a:r>
            <a:endParaRPr lang="de-AT" dirty="0"/>
          </a:p>
        </p:txBody>
      </p:sp>
      <p:sp>
        <p:nvSpPr>
          <p:cNvPr id="3" name="Inhaltsplatzhalter 2"/>
          <p:cNvSpPr>
            <a:spLocks noGrp="1"/>
          </p:cNvSpPr>
          <p:nvPr>
            <p:ph idx="1"/>
          </p:nvPr>
        </p:nvSpPr>
        <p:spPr/>
        <p:txBody>
          <a:bodyPr>
            <a:normAutofit/>
          </a:bodyPr>
          <a:lstStyle/>
          <a:p>
            <a:pPr>
              <a:buFont typeface="+mj-lt"/>
              <a:buAutoNum type="arabicPeriod" startAt="5"/>
            </a:pPr>
            <a:r>
              <a:rPr lang="de-AT" sz="1800" dirty="0" smtClean="0"/>
              <a:t>Die Teststatistik beim t-Test ist – falls H0 gilt – t-verteilt mit 18 (N</a:t>
            </a:r>
            <a:r>
              <a:rPr lang="de-AT" sz="1800" baseline="-25000" dirty="0" smtClean="0"/>
              <a:t>A</a:t>
            </a:r>
            <a:r>
              <a:rPr lang="de-AT" sz="1800" dirty="0" smtClean="0"/>
              <a:t>+N</a:t>
            </a:r>
            <a:r>
              <a:rPr lang="de-AT" sz="1800" baseline="-25000" dirty="0" smtClean="0"/>
              <a:t>B</a:t>
            </a:r>
            <a:r>
              <a:rPr lang="de-AT" sz="1800" dirty="0" smtClean="0"/>
              <a:t>-2) Freiheitsgraden</a:t>
            </a:r>
          </a:p>
          <a:p>
            <a:pPr lvl="1">
              <a:buNone/>
            </a:pPr>
            <a:endParaRPr lang="de-AT" sz="1600" dirty="0" smtClean="0"/>
          </a:p>
          <a:p>
            <a:pPr lvl="1"/>
            <a:r>
              <a:rPr lang="de-AT" sz="1600" dirty="0" smtClean="0"/>
              <a:t>Die kritischen Werte liegen bei -2.10 und +2.10 (diese Grenzen werden so gewählt, dass die Wahrscheinlichkeit für einen Wert extremer als diese kritischen Werte nur 0.05 beträgt; der Fehler 1. Art also mit 0.05 beschränkt wird). Außerhalb dieser Grenzen wird H0 abgelehnt, ansonsten beibehalten</a:t>
            </a:r>
            <a:r>
              <a:rPr lang="de-AT" sz="1400" dirty="0" smtClean="0"/>
              <a:t>.</a:t>
            </a:r>
          </a:p>
          <a:p>
            <a:pPr marL="342900" lvl="1" indent="-342900">
              <a:buFont typeface="+mj-lt"/>
              <a:buAutoNum type="arabicPeriod" startAt="6"/>
            </a:pPr>
            <a:r>
              <a:rPr lang="de-AT" sz="1800" dirty="0" smtClean="0"/>
              <a:t>Bei unseren Daten erhalten wir einen Wert der Teststatistik von 1,193.</a:t>
            </a:r>
          </a:p>
          <a:p>
            <a:pPr lvl="1"/>
            <a:r>
              <a:rPr lang="de-AT" sz="1600" dirty="0" smtClean="0"/>
              <a:t>Wir können also die Nullhypothese nicht ablehnen.</a:t>
            </a:r>
          </a:p>
          <a:p>
            <a:pPr marL="342900" lvl="1" indent="-342900">
              <a:buFont typeface="+mj-lt"/>
              <a:buAutoNum type="arabicPeriod" startAt="7"/>
            </a:pPr>
            <a:r>
              <a:rPr lang="de-AT" sz="1800" dirty="0" smtClean="0"/>
              <a:t>Falls H0 gilt, wie wahrscheinlich ist es, einen Unterschied zwischen den Gruppen wie beobachtet oder noch größer zu erhalten (diese Wahrscheinlichkeit wird als p-Wert bezeichnet)?</a:t>
            </a:r>
          </a:p>
          <a:p>
            <a:pPr lvl="1"/>
            <a:r>
              <a:rPr lang="de-AT" sz="1600" dirty="0" smtClean="0"/>
              <a:t>Auch diese Wahrscheinlichkeit kann mit der t(18)-Verteilung berechnet werden.</a:t>
            </a:r>
          </a:p>
          <a:p>
            <a:pPr lvl="1"/>
            <a:r>
              <a:rPr lang="de-AT" sz="1600" dirty="0" smtClean="0"/>
              <a:t>P(|t|&gt;1.193 | H0) = 2*0,124 = 0,248.</a:t>
            </a:r>
          </a:p>
          <a:p>
            <a:pPr lvl="1"/>
            <a:r>
              <a:rPr lang="de-AT" sz="1600" dirty="0" smtClean="0"/>
              <a:t>p=0,248.</a:t>
            </a:r>
          </a:p>
          <a:p>
            <a:pPr lvl="1"/>
            <a:r>
              <a:rPr lang="de-AT" sz="1600" dirty="0" smtClean="0"/>
              <a:t>Da p&gt;0.05, kann die Nullhypothese zum </a:t>
            </a:r>
            <a:r>
              <a:rPr lang="de-AT" sz="1600" dirty="0" err="1" smtClean="0"/>
              <a:t>Signifikanzniveau</a:t>
            </a:r>
            <a:r>
              <a:rPr lang="de-AT" sz="1600" dirty="0" smtClean="0"/>
              <a:t> 0,05 nicht abgelehnt werden.</a:t>
            </a:r>
          </a:p>
          <a:p>
            <a:pPr lvl="1"/>
            <a:endParaRPr lang="de-AT" sz="1600" dirty="0" smtClean="0"/>
          </a:p>
          <a:p>
            <a:pPr>
              <a:buNone/>
            </a:pP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 josef.fritz@i-med.ac.at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110</a:t>
            </a:fld>
            <a:endParaRPr lang="de-DE" altLang="en-US"/>
          </a:p>
        </p:txBody>
      </p:sp>
      <p:pic>
        <p:nvPicPr>
          <p:cNvPr id="9" name="Grafik 8"/>
          <p:cNvPicPr/>
          <p:nvPr/>
        </p:nvPicPr>
        <p:blipFill>
          <a:blip r:embed="rId2" cstate="print"/>
          <a:srcRect/>
          <a:stretch>
            <a:fillRect/>
          </a:stretch>
        </p:blipFill>
        <p:spPr bwMode="auto">
          <a:xfrm>
            <a:off x="2627784" y="1916832"/>
            <a:ext cx="1440160" cy="576064"/>
          </a:xfrm>
          <a:prstGeom prst="rect">
            <a:avLst/>
          </a:prstGeom>
          <a:noFill/>
          <a:ln w="9525">
            <a:noFill/>
            <a:miter lim="800000"/>
            <a:headEnd/>
            <a:tailEnd/>
          </a:ln>
        </p:spPr>
      </p:pic>
      <p:pic>
        <p:nvPicPr>
          <p:cNvPr id="10" name="Grafik 9"/>
          <p:cNvPicPr/>
          <p:nvPr/>
        </p:nvPicPr>
        <p:blipFill>
          <a:blip r:embed="rId3" cstate="print"/>
          <a:srcRect/>
          <a:stretch>
            <a:fillRect/>
          </a:stretch>
        </p:blipFill>
        <p:spPr bwMode="auto">
          <a:xfrm>
            <a:off x="4314800" y="1916832"/>
            <a:ext cx="2201416" cy="5760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19056" cy="1143000"/>
          </a:xfrm>
        </p:spPr>
        <p:txBody>
          <a:bodyPr/>
          <a:lstStyle/>
          <a:p>
            <a:r>
              <a:rPr lang="de-DE" dirty="0" smtClean="0"/>
              <a:t>Fehler 1. und 2. Art - Zusammenhang</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111</a:t>
            </a:fld>
            <a:endParaRPr lang="de-DE" altLang="en-US"/>
          </a:p>
        </p:txBody>
      </p:sp>
      <p:pic>
        <p:nvPicPr>
          <p:cNvPr id="112537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82892" y="1700808"/>
            <a:ext cx="7620000" cy="4067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729726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Was ist der p-Wert</a:t>
            </a:r>
            <a:endParaRPr lang="de-AT" dirty="0"/>
          </a:p>
        </p:txBody>
      </p:sp>
      <p:sp>
        <p:nvSpPr>
          <p:cNvPr id="3" name="Inhaltsplatzhalter 2"/>
          <p:cNvSpPr>
            <a:spLocks noGrp="1"/>
          </p:cNvSpPr>
          <p:nvPr>
            <p:ph idx="1"/>
          </p:nvPr>
        </p:nvSpPr>
        <p:spPr/>
        <p:txBody>
          <a:bodyPr>
            <a:normAutofit fontScale="92500"/>
          </a:bodyPr>
          <a:lstStyle/>
          <a:p>
            <a:r>
              <a:rPr lang="de-AT" sz="2000" dirty="0" smtClean="0"/>
              <a:t>Wahrscheinlichkeit, daher 0&lt;p-Wert&lt;=1</a:t>
            </a:r>
          </a:p>
          <a:p>
            <a:r>
              <a:rPr lang="de-DE" sz="2000" dirty="0" smtClean="0"/>
              <a:t>Er deutet an, wie wahrscheinlich es ist, ein Stichprobenergebnis wie beobachtet oder extremer zu erhalten, wenn die Nullhypothese wahr ist.</a:t>
            </a:r>
          </a:p>
          <a:p>
            <a:r>
              <a:rPr lang="de-DE" sz="2000" dirty="0" smtClean="0"/>
              <a:t>Mit dem p-Wert wird also angedeutet, wie extrem das Ergebnis ist: je kleiner der p-Wert, desto mehr spricht das Ergebnis gegen die Nullhypothese</a:t>
            </a:r>
          </a:p>
          <a:p>
            <a:r>
              <a:rPr lang="de-DE" sz="2000" dirty="0" smtClean="0"/>
              <a:t>p-Wert = P(Daten so extrem wie beobachtet|H</a:t>
            </a:r>
            <a:r>
              <a:rPr lang="de-DE" sz="2000" baseline="-25000" dirty="0" smtClean="0"/>
              <a:t>0</a:t>
            </a:r>
            <a:r>
              <a:rPr lang="de-DE" sz="2000" dirty="0" smtClean="0"/>
              <a:t>)</a:t>
            </a:r>
          </a:p>
          <a:p>
            <a:r>
              <a:rPr lang="de-DE" sz="2000" dirty="0" smtClean="0"/>
              <a:t>Häufige Fehlinterpretation: </a:t>
            </a:r>
            <a:r>
              <a:rPr lang="de-DE" sz="2000" strike="sngStrike" dirty="0" smtClean="0"/>
              <a:t>p-Wert gibt an, wie wahrscheinlich die Nullhypothese bei Erhalt eines Stichprobenergebnisses wie beobachtet ist, d.h. P(H</a:t>
            </a:r>
            <a:r>
              <a:rPr lang="de-DE" sz="2000" strike="sngStrike" baseline="-25000" dirty="0" smtClean="0"/>
              <a:t>0</a:t>
            </a:r>
            <a:r>
              <a:rPr lang="de-DE" sz="2000" strike="sngStrike" dirty="0" smtClean="0"/>
              <a:t>|Daten so extrem wie beobachtet|H</a:t>
            </a:r>
            <a:r>
              <a:rPr lang="de-DE" sz="2000" strike="sngStrike" baseline="-25000" dirty="0" smtClean="0"/>
              <a:t>0</a:t>
            </a:r>
            <a:r>
              <a:rPr lang="de-DE" sz="2000" strike="sngStrike" dirty="0" smtClean="0"/>
              <a:t>)</a:t>
            </a:r>
          </a:p>
          <a:p>
            <a:r>
              <a:rPr lang="de-DE" sz="2000" dirty="0" smtClean="0"/>
              <a:t>Die Nullhypothese wird verworfen, wenn der p-Wert kleiner als das vom Anwender </a:t>
            </a:r>
            <a:r>
              <a:rPr lang="de-DE" sz="2100" dirty="0" smtClean="0"/>
              <a:t>festgelegte </a:t>
            </a:r>
            <a:r>
              <a:rPr lang="de-DE" sz="2100" dirty="0" err="1" smtClean="0"/>
              <a:t>Signifikanzniveau</a:t>
            </a:r>
            <a:r>
              <a:rPr lang="de-DE" sz="2100" dirty="0" smtClean="0"/>
              <a:t> </a:t>
            </a:r>
            <a:r>
              <a:rPr lang="de-DE" sz="2000" dirty="0" smtClean="0"/>
              <a:t>α ist (oft 0.01, 0.001, oder 0.05)</a:t>
            </a:r>
          </a:p>
          <a:p>
            <a:r>
              <a:rPr lang="de-DE" sz="2000" dirty="0" smtClean="0"/>
              <a:t>Wenn die Nullhypothese zugunsten der Alternativhypothese verworfen wird, wird das Resultat als statistisch signifikant bezeichnet.</a:t>
            </a:r>
          </a:p>
          <a:p>
            <a:r>
              <a:rPr lang="de-DE" sz="2000" dirty="0" smtClean="0"/>
              <a:t>Die Größe des p-Werts gibt </a:t>
            </a:r>
            <a:r>
              <a:rPr lang="de-DE" sz="2000" b="1" dirty="0" smtClean="0"/>
              <a:t>keine</a:t>
            </a:r>
            <a:r>
              <a:rPr lang="de-DE" sz="2000" dirty="0" smtClean="0"/>
              <a:t> Aussage über die Größe des wahren Effekts</a:t>
            </a:r>
            <a:endParaRPr lang="de-AT" sz="2000" strike="sngStrike" dirty="0" smtClean="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112</a:t>
            </a:fld>
            <a:endParaRPr lang="de-DE" alt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Student`s</a:t>
            </a:r>
            <a:r>
              <a:rPr lang="de-DE" dirty="0" smtClean="0"/>
              <a:t> t-Test für unabhängige Stichproben (3) </a:t>
            </a:r>
            <a:endParaRPr lang="de-AT" dirty="0"/>
          </a:p>
        </p:txBody>
      </p:sp>
      <p:sp>
        <p:nvSpPr>
          <p:cNvPr id="3" name="Inhaltsplatzhalter 2"/>
          <p:cNvSpPr>
            <a:spLocks noGrp="1"/>
          </p:cNvSpPr>
          <p:nvPr>
            <p:ph idx="1"/>
          </p:nvPr>
        </p:nvSpPr>
        <p:spPr/>
        <p:txBody>
          <a:bodyPr/>
          <a:lstStyle/>
          <a:p>
            <a:pPr>
              <a:spcBef>
                <a:spcPts val="600"/>
              </a:spcBef>
              <a:buSzPct val="150000"/>
            </a:pPr>
            <a:r>
              <a:rPr lang="en-US" sz="2000" dirty="0" err="1" smtClean="0"/>
              <a:t>Ein</a:t>
            </a:r>
            <a:r>
              <a:rPr lang="en-US" sz="2000" dirty="0" smtClean="0"/>
              <a:t> </a:t>
            </a:r>
            <a:r>
              <a:rPr lang="en-US" sz="2000" dirty="0" err="1" smtClean="0"/>
              <a:t>zwei-Stichproben</a:t>
            </a:r>
            <a:r>
              <a:rPr lang="en-US" sz="2000" dirty="0" smtClean="0"/>
              <a:t> t-Test </a:t>
            </a:r>
            <a:r>
              <a:rPr lang="en-US" sz="2000" dirty="0" err="1" smtClean="0"/>
              <a:t>zum</a:t>
            </a:r>
            <a:r>
              <a:rPr lang="en-US" sz="2000" dirty="0" smtClean="0"/>
              <a:t> </a:t>
            </a:r>
            <a:r>
              <a:rPr lang="en-US" sz="2000" dirty="0" err="1" smtClean="0"/>
              <a:t>Vergleich</a:t>
            </a:r>
            <a:r>
              <a:rPr lang="en-US" sz="2000" dirty="0" smtClean="0"/>
              <a:t> </a:t>
            </a:r>
            <a:r>
              <a:rPr lang="en-US" sz="2000" dirty="0" err="1" smtClean="0"/>
              <a:t>der</a:t>
            </a:r>
            <a:r>
              <a:rPr lang="en-US" sz="2000" dirty="0" smtClean="0"/>
              <a:t> </a:t>
            </a:r>
            <a:r>
              <a:rPr lang="en-US" sz="2000" dirty="0" err="1" smtClean="0"/>
              <a:t>Mittelwerte</a:t>
            </a:r>
            <a:r>
              <a:rPr lang="en-US" sz="2000" dirty="0" smtClean="0"/>
              <a:t> in </a:t>
            </a:r>
            <a:r>
              <a:rPr lang="en-US" sz="2000" dirty="0" err="1" smtClean="0"/>
              <a:t>zwei</a:t>
            </a:r>
            <a:r>
              <a:rPr lang="en-US" sz="2000" dirty="0" smtClean="0"/>
              <a:t> </a:t>
            </a:r>
            <a:r>
              <a:rPr lang="en-US" sz="2000" dirty="0" err="1" smtClean="0"/>
              <a:t>Gruppen</a:t>
            </a:r>
            <a:r>
              <a:rPr lang="en-US" sz="2000" dirty="0" smtClean="0"/>
              <a:t> </a:t>
            </a:r>
            <a:r>
              <a:rPr lang="en-US" sz="2000" dirty="0" err="1" smtClean="0"/>
              <a:t>liefert</a:t>
            </a:r>
            <a:r>
              <a:rPr lang="en-US" sz="2000" dirty="0" smtClean="0"/>
              <a:t> </a:t>
            </a:r>
            <a:r>
              <a:rPr lang="en-US" sz="2000" dirty="0" err="1" smtClean="0"/>
              <a:t>einen</a:t>
            </a:r>
            <a:r>
              <a:rPr lang="en-US" sz="2000" dirty="0" smtClean="0"/>
              <a:t> Wert </a:t>
            </a:r>
            <a:r>
              <a:rPr lang="en-US" sz="2000" dirty="0" err="1" smtClean="0"/>
              <a:t>der</a:t>
            </a:r>
            <a:r>
              <a:rPr lang="en-US" sz="2000" dirty="0" smtClean="0"/>
              <a:t> </a:t>
            </a:r>
            <a:r>
              <a:rPr lang="en-US" sz="2000" dirty="0" err="1" smtClean="0"/>
              <a:t>Teststatistik</a:t>
            </a:r>
            <a:r>
              <a:rPr lang="en-US" sz="2000" dirty="0" smtClean="0"/>
              <a:t> von 2,6, was </a:t>
            </a:r>
            <a:r>
              <a:rPr lang="en-US" sz="2000" dirty="0" err="1" smtClean="0"/>
              <a:t>einen</a:t>
            </a:r>
            <a:r>
              <a:rPr lang="en-US" sz="2000" dirty="0" smtClean="0"/>
              <a:t> p-Wert von 0.01 </a:t>
            </a:r>
            <a:r>
              <a:rPr lang="en-US" sz="2000" dirty="0" err="1" smtClean="0"/>
              <a:t>liefert</a:t>
            </a:r>
            <a:r>
              <a:rPr lang="en-US" sz="2000" dirty="0" smtClean="0"/>
              <a:t>.</a:t>
            </a:r>
          </a:p>
          <a:p>
            <a:pPr>
              <a:spcBef>
                <a:spcPts val="600"/>
              </a:spcBef>
              <a:buSzPct val="150000"/>
            </a:pPr>
            <a:r>
              <a:rPr lang="en-US" sz="2000" dirty="0" err="1" smtClean="0"/>
              <a:t>Richtige</a:t>
            </a:r>
            <a:r>
              <a:rPr lang="en-US" sz="2000" dirty="0" smtClean="0"/>
              <a:t> Interpretation:</a:t>
            </a:r>
          </a:p>
          <a:p>
            <a:pPr lvl="1">
              <a:spcBef>
                <a:spcPts val="600"/>
              </a:spcBef>
              <a:buSzPct val="150000"/>
            </a:pPr>
            <a:r>
              <a:rPr lang="en-US" sz="1800" dirty="0" smtClean="0"/>
              <a:t>Falls das Experiment 100 Mal </a:t>
            </a:r>
            <a:r>
              <a:rPr lang="en-US" sz="1800" dirty="0" err="1" smtClean="0"/>
              <a:t>wiederholt</a:t>
            </a:r>
            <a:r>
              <a:rPr lang="en-US" sz="1800" dirty="0" smtClean="0"/>
              <a:t> </a:t>
            </a:r>
            <a:r>
              <a:rPr lang="en-US" sz="1800" dirty="0" err="1" smtClean="0"/>
              <a:t>wird</a:t>
            </a:r>
            <a:r>
              <a:rPr lang="en-US" sz="1800" dirty="0" smtClean="0"/>
              <a:t>, </a:t>
            </a:r>
            <a:r>
              <a:rPr lang="en-US" sz="1800" dirty="0" err="1" smtClean="0"/>
              <a:t>d.h</a:t>
            </a:r>
            <a:r>
              <a:rPr lang="en-US" sz="1800" dirty="0" smtClean="0"/>
              <a:t>. 100 Mal </a:t>
            </a:r>
            <a:r>
              <a:rPr lang="en-US" sz="1800" dirty="0" err="1" smtClean="0"/>
              <a:t>zufällig</a:t>
            </a:r>
            <a:r>
              <a:rPr lang="en-US" sz="1800" dirty="0" smtClean="0"/>
              <a:t> </a:t>
            </a:r>
            <a:r>
              <a:rPr lang="en-US" sz="1800" dirty="0" err="1" smtClean="0"/>
              <a:t>eine</a:t>
            </a:r>
            <a:r>
              <a:rPr lang="en-US" sz="1800" dirty="0" smtClean="0"/>
              <a:t> </a:t>
            </a:r>
            <a:r>
              <a:rPr lang="en-US" sz="1800" dirty="0" err="1" smtClean="0"/>
              <a:t>Stichprobe</a:t>
            </a:r>
            <a:r>
              <a:rPr lang="en-US" sz="1800" dirty="0" smtClean="0"/>
              <a:t> </a:t>
            </a:r>
            <a:r>
              <a:rPr lang="en-US" sz="1800" dirty="0" err="1" smtClean="0"/>
              <a:t>gezogen</a:t>
            </a:r>
            <a:r>
              <a:rPr lang="en-US" sz="1800" dirty="0" smtClean="0"/>
              <a:t> </a:t>
            </a:r>
            <a:r>
              <a:rPr lang="en-US" sz="1800" dirty="0" err="1" smtClean="0"/>
              <a:t>wird</a:t>
            </a:r>
            <a:r>
              <a:rPr lang="en-US" sz="1800" dirty="0" smtClean="0"/>
              <a:t>, </a:t>
            </a:r>
            <a:r>
              <a:rPr lang="en-US" sz="1800" dirty="0" err="1" smtClean="0"/>
              <a:t>dann</a:t>
            </a:r>
            <a:r>
              <a:rPr lang="en-US" sz="1800" dirty="0" smtClean="0"/>
              <a:t> </a:t>
            </a:r>
            <a:r>
              <a:rPr lang="en-US" sz="1800" dirty="0" err="1" smtClean="0"/>
              <a:t>Teststatistik</a:t>
            </a:r>
            <a:r>
              <a:rPr lang="en-US" sz="1800" dirty="0" smtClean="0"/>
              <a:t> </a:t>
            </a:r>
            <a:r>
              <a:rPr lang="en-US" sz="1800" dirty="0" err="1" smtClean="0"/>
              <a:t>berechnet</a:t>
            </a:r>
            <a:r>
              <a:rPr lang="en-US" sz="1800" dirty="0" smtClean="0"/>
              <a:t> </a:t>
            </a:r>
            <a:r>
              <a:rPr lang="en-US" sz="1800" dirty="0" err="1" smtClean="0"/>
              <a:t>wird</a:t>
            </a:r>
            <a:r>
              <a:rPr lang="en-US" sz="1800" dirty="0" smtClean="0"/>
              <a:t> etc., und falls </a:t>
            </a:r>
            <a:r>
              <a:rPr lang="en-US" sz="1800" dirty="0" err="1" smtClean="0"/>
              <a:t>es</a:t>
            </a:r>
            <a:r>
              <a:rPr lang="en-US" sz="1800" dirty="0" smtClean="0"/>
              <a:t> in </a:t>
            </a:r>
            <a:r>
              <a:rPr lang="en-US" sz="1800" dirty="0" err="1" smtClean="0"/>
              <a:t>Wirklichkeit</a:t>
            </a:r>
            <a:r>
              <a:rPr lang="en-US" sz="1800" dirty="0" smtClean="0"/>
              <a:t> </a:t>
            </a:r>
            <a:r>
              <a:rPr lang="en-US" sz="1800" dirty="0" err="1" smtClean="0"/>
              <a:t>keinen</a:t>
            </a:r>
            <a:r>
              <a:rPr lang="en-US" sz="1800" dirty="0" smtClean="0"/>
              <a:t> </a:t>
            </a:r>
            <a:r>
              <a:rPr lang="en-US" sz="1800" dirty="0" err="1" smtClean="0"/>
              <a:t>Unterschied</a:t>
            </a:r>
            <a:r>
              <a:rPr lang="en-US" sz="1800" dirty="0" smtClean="0"/>
              <a:t> </a:t>
            </a:r>
            <a:r>
              <a:rPr lang="en-US" sz="1800" dirty="0" err="1" smtClean="0"/>
              <a:t>zwischen</a:t>
            </a:r>
            <a:r>
              <a:rPr lang="en-US" sz="1800" dirty="0" smtClean="0"/>
              <a:t> den </a:t>
            </a:r>
            <a:r>
              <a:rPr lang="en-US" sz="1800" dirty="0" err="1" smtClean="0"/>
              <a:t>beiden</a:t>
            </a:r>
            <a:r>
              <a:rPr lang="en-US" sz="1800" dirty="0" smtClean="0"/>
              <a:t> </a:t>
            </a:r>
            <a:r>
              <a:rPr lang="en-US" sz="1800" dirty="0" err="1" smtClean="0"/>
              <a:t>Gruppen</a:t>
            </a:r>
            <a:r>
              <a:rPr lang="en-US" sz="1800" dirty="0" smtClean="0"/>
              <a:t> </a:t>
            </a:r>
            <a:r>
              <a:rPr lang="en-US" sz="1800" dirty="0" err="1" smtClean="0"/>
              <a:t>gibt</a:t>
            </a:r>
            <a:r>
              <a:rPr lang="en-US" sz="1800" dirty="0" smtClean="0"/>
              <a:t> (</a:t>
            </a:r>
            <a:r>
              <a:rPr lang="en-US" sz="1800" dirty="0" err="1" smtClean="0"/>
              <a:t>Mittelwerte</a:t>
            </a:r>
            <a:r>
              <a:rPr lang="en-US" sz="1800" dirty="0" smtClean="0"/>
              <a:t> </a:t>
            </a:r>
            <a:r>
              <a:rPr lang="en-US" sz="1800" dirty="0" err="1" smtClean="0"/>
              <a:t>sind</a:t>
            </a:r>
            <a:r>
              <a:rPr lang="en-US" sz="1800" dirty="0" smtClean="0"/>
              <a:t> </a:t>
            </a:r>
            <a:r>
              <a:rPr lang="en-US" sz="1800" dirty="0" err="1" smtClean="0"/>
              <a:t>gleich</a:t>
            </a:r>
            <a:r>
              <a:rPr lang="en-US" sz="1800" dirty="0" smtClean="0"/>
              <a:t>), </a:t>
            </a:r>
            <a:r>
              <a:rPr lang="en-US" sz="1800" dirty="0" err="1" smtClean="0"/>
              <a:t>dann</a:t>
            </a:r>
            <a:r>
              <a:rPr lang="en-US" sz="1800" dirty="0" smtClean="0"/>
              <a:t> </a:t>
            </a:r>
            <a:r>
              <a:rPr lang="en-US" sz="1800" dirty="0" err="1" smtClean="0"/>
              <a:t>kann</a:t>
            </a:r>
            <a:r>
              <a:rPr lang="en-US" sz="1800" dirty="0" smtClean="0"/>
              <a:t> man </a:t>
            </a:r>
            <a:r>
              <a:rPr lang="en-US" sz="1800" dirty="0" err="1" smtClean="0"/>
              <a:t>erwarten</a:t>
            </a:r>
            <a:r>
              <a:rPr lang="en-US" sz="1800" dirty="0" smtClean="0"/>
              <a:t>, </a:t>
            </a:r>
            <a:r>
              <a:rPr lang="en-US" sz="1800" dirty="0" err="1" smtClean="0"/>
              <a:t>dass</a:t>
            </a:r>
            <a:r>
              <a:rPr lang="en-US" sz="1800" dirty="0" smtClean="0"/>
              <a:t> </a:t>
            </a:r>
            <a:r>
              <a:rPr lang="en-US" sz="1800" dirty="0" err="1" smtClean="0"/>
              <a:t>nur</a:t>
            </a:r>
            <a:r>
              <a:rPr lang="en-US" sz="1800" dirty="0" smtClean="0"/>
              <a:t> </a:t>
            </a:r>
            <a:r>
              <a:rPr lang="en-US" sz="1800" dirty="0" err="1" smtClean="0"/>
              <a:t>eine</a:t>
            </a:r>
            <a:r>
              <a:rPr lang="en-US" sz="1800" dirty="0" smtClean="0"/>
              <a:t> </a:t>
            </a:r>
            <a:r>
              <a:rPr lang="en-US" sz="1800" dirty="0" err="1" smtClean="0"/>
              <a:t>dieser</a:t>
            </a:r>
            <a:r>
              <a:rPr lang="en-US" sz="1800" dirty="0" smtClean="0"/>
              <a:t> 100 </a:t>
            </a:r>
            <a:r>
              <a:rPr lang="en-US" sz="1800" dirty="0" err="1" smtClean="0"/>
              <a:t>Teststatistiken</a:t>
            </a:r>
            <a:r>
              <a:rPr lang="en-US" sz="1800" dirty="0" smtClean="0"/>
              <a:t> </a:t>
            </a:r>
            <a:r>
              <a:rPr lang="en-US" sz="1800" dirty="0" err="1" smtClean="0"/>
              <a:t>einen</a:t>
            </a:r>
            <a:r>
              <a:rPr lang="en-US" sz="1800" dirty="0" smtClean="0"/>
              <a:t> Wert ≥ |2.6| </a:t>
            </a:r>
            <a:r>
              <a:rPr lang="en-US" sz="1800" dirty="0" err="1" smtClean="0"/>
              <a:t>aufweist</a:t>
            </a:r>
            <a:endParaRPr lang="en-US" sz="1800" dirty="0" smtClean="0"/>
          </a:p>
          <a:p>
            <a:pPr marL="342900" lvl="1" indent="-342900">
              <a:spcBef>
                <a:spcPts val="600"/>
              </a:spcBef>
              <a:buSzPct val="150000"/>
              <a:buFont typeface="Arial" pitchFamily="34" charset="0"/>
              <a:buChar char="•"/>
            </a:pPr>
            <a:r>
              <a:rPr lang="en-US" sz="2000" dirty="0" err="1" smtClean="0"/>
              <a:t>Falsche</a:t>
            </a:r>
            <a:r>
              <a:rPr lang="en-US" sz="2000" dirty="0" smtClean="0"/>
              <a:t> Interpretation:</a:t>
            </a:r>
          </a:p>
          <a:p>
            <a:pPr lvl="1">
              <a:spcBef>
                <a:spcPts val="600"/>
              </a:spcBef>
              <a:buSzPct val="150000"/>
            </a:pPr>
            <a:r>
              <a:rPr lang="en-US" sz="1800" strike="sngStrike" dirty="0" smtClean="0"/>
              <a:t>Die </a:t>
            </a:r>
            <a:r>
              <a:rPr lang="en-US" sz="1800" strike="sngStrike" dirty="0" err="1" smtClean="0"/>
              <a:t>Nullhypothese</a:t>
            </a:r>
            <a:r>
              <a:rPr lang="en-US" sz="1800" strike="sngStrike" dirty="0" smtClean="0"/>
              <a:t> </a:t>
            </a:r>
            <a:r>
              <a:rPr lang="en-US" sz="1800" strike="sngStrike" dirty="0" err="1" smtClean="0"/>
              <a:t>ist</a:t>
            </a:r>
            <a:r>
              <a:rPr lang="en-US" sz="1800" strike="sngStrike" dirty="0" smtClean="0"/>
              <a:t> </a:t>
            </a:r>
            <a:r>
              <a:rPr lang="en-US" sz="1800" strike="sngStrike" dirty="0" err="1" smtClean="0"/>
              <a:t>zu</a:t>
            </a:r>
            <a:r>
              <a:rPr lang="en-US" sz="1800" strike="sngStrike" dirty="0" smtClean="0"/>
              <a:t> 99% </a:t>
            </a:r>
            <a:r>
              <a:rPr lang="en-US" sz="1800" strike="sngStrike" dirty="0" err="1" smtClean="0"/>
              <a:t>falsch</a:t>
            </a:r>
            <a:endParaRPr lang="en-US" sz="1800" strike="sngStrike" dirty="0" smtClean="0"/>
          </a:p>
          <a:p>
            <a:pPr>
              <a:spcBef>
                <a:spcPts val="600"/>
              </a:spcBef>
              <a:buSzPct val="150000"/>
              <a:buNone/>
            </a:pPr>
            <a:endParaRPr lang="en-US" dirty="0" smtClean="0">
              <a:latin typeface="Symbol" pitchFamily="18" charset="2"/>
            </a:endParaRPr>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113</a:t>
            </a:fld>
            <a:endParaRPr lang="de-DE" altLang="en-US"/>
          </a:p>
        </p:txBody>
      </p:sp>
      <p:sp>
        <p:nvSpPr>
          <p:cNvPr id="7" name="Rechteck 6"/>
          <p:cNvSpPr/>
          <p:nvPr/>
        </p:nvSpPr>
        <p:spPr>
          <a:xfrm>
            <a:off x="971600" y="5445224"/>
            <a:ext cx="6048672" cy="338554"/>
          </a:xfrm>
          <a:prstGeom prst="rect">
            <a:avLst/>
          </a:prstGeom>
        </p:spPr>
        <p:txBody>
          <a:bodyPr wrap="square">
            <a:spAutoFit/>
          </a:bodyPr>
          <a:lstStyle/>
          <a:p>
            <a:r>
              <a:rPr lang="de-AT" sz="1600" dirty="0" smtClean="0">
                <a:latin typeface="+mn-lt"/>
              </a:rPr>
              <a:t>https://www.graphpad.com/quickcalcs/ttest1.cfm</a:t>
            </a:r>
            <a:endParaRPr lang="de-AT" sz="1600" dirty="0">
              <a:latin typeface="+mn-lt"/>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print"/>
          <a:stretch>
            <a:fillRect/>
          </a:stretch>
        </p:blipFill>
        <p:spPr>
          <a:xfrm>
            <a:off x="1763688" y="4725144"/>
            <a:ext cx="5711557" cy="1826595"/>
          </a:xfrm>
          <a:prstGeom prst="rect">
            <a:avLst/>
          </a:prstGeom>
        </p:spPr>
      </p:pic>
      <p:sp>
        <p:nvSpPr>
          <p:cNvPr id="2" name="Titel 1"/>
          <p:cNvSpPr>
            <a:spLocks noGrp="1"/>
          </p:cNvSpPr>
          <p:nvPr>
            <p:ph type="title"/>
          </p:nvPr>
        </p:nvSpPr>
        <p:spPr/>
        <p:txBody>
          <a:bodyPr/>
          <a:lstStyle/>
          <a:p>
            <a:r>
              <a:rPr lang="de-DE" dirty="0" err="1" smtClean="0"/>
              <a:t>Student`s</a:t>
            </a:r>
            <a:r>
              <a:rPr lang="de-DE" dirty="0" smtClean="0"/>
              <a:t> t-Test für unabhängige Stichproben (4) </a:t>
            </a:r>
            <a:endParaRPr lang="de-AT" dirty="0"/>
          </a:p>
        </p:txBody>
      </p:sp>
      <p:sp>
        <p:nvSpPr>
          <p:cNvPr id="3" name="Inhaltsplatzhalter 2"/>
          <p:cNvSpPr>
            <a:spLocks noGrp="1"/>
          </p:cNvSpPr>
          <p:nvPr>
            <p:ph idx="1"/>
          </p:nvPr>
        </p:nvSpPr>
        <p:spPr/>
        <p:txBody>
          <a:bodyPr>
            <a:normAutofit/>
          </a:bodyPr>
          <a:lstStyle/>
          <a:p>
            <a:r>
              <a:rPr lang="de-AT" sz="2000" dirty="0" smtClean="0"/>
              <a:t>Damit die Teststatistik unter H</a:t>
            </a:r>
            <a:r>
              <a:rPr lang="de-AT" sz="2000" baseline="-25000" dirty="0" smtClean="0"/>
              <a:t>0</a:t>
            </a:r>
            <a:r>
              <a:rPr lang="de-AT" sz="2000" dirty="0" smtClean="0"/>
              <a:t> auch tatsächlich t-verteilt ist und der Test valide ist, müssen folgende Voraussetzungen erfüllt sein:</a:t>
            </a:r>
          </a:p>
          <a:p>
            <a:pPr lvl="1"/>
            <a:r>
              <a:rPr lang="de-AT" sz="1800" dirty="0" smtClean="0"/>
              <a:t>Jede der beiden </a:t>
            </a:r>
            <a:r>
              <a:rPr lang="de-AT" sz="1800" dirty="0" err="1" smtClean="0"/>
              <a:t>Grundgesamtheiten</a:t>
            </a:r>
            <a:r>
              <a:rPr lang="de-AT" sz="1800" dirty="0" smtClean="0"/>
              <a:t> sollten normalverteilt sein, Abweichungen bei größeren Stichprobenumfängen (N&gt;=30) zulässig (zentraler Grenzwertsatz)</a:t>
            </a:r>
          </a:p>
          <a:p>
            <a:pPr lvl="1"/>
            <a:r>
              <a:rPr lang="de-AT" sz="1800" dirty="0" smtClean="0"/>
              <a:t>-&gt; Graphische Überprüfung mittels Histogramm</a:t>
            </a:r>
          </a:p>
          <a:p>
            <a:pPr lvl="2"/>
            <a:r>
              <a:rPr lang="de-AT" sz="1600" dirty="0" smtClean="0"/>
              <a:t>-&gt; </a:t>
            </a:r>
            <a:r>
              <a:rPr lang="de-AT" sz="1600" dirty="0" err="1" smtClean="0"/>
              <a:t>Kolmogoroff</a:t>
            </a:r>
            <a:r>
              <a:rPr lang="de-AT" sz="1600" dirty="0" smtClean="0"/>
              <a:t>-</a:t>
            </a:r>
            <a:r>
              <a:rPr lang="de-AT" sz="1600" dirty="0" err="1" smtClean="0"/>
              <a:t>Smirnov</a:t>
            </a:r>
            <a:r>
              <a:rPr lang="de-AT" sz="1600" dirty="0" smtClean="0"/>
              <a:t>-Test</a:t>
            </a:r>
          </a:p>
          <a:p>
            <a:pPr lvl="3">
              <a:buNone/>
            </a:pPr>
            <a:r>
              <a:rPr lang="de-AT" sz="1400" dirty="0" smtClean="0"/>
              <a:t>H</a:t>
            </a:r>
            <a:r>
              <a:rPr lang="de-AT" sz="1400" baseline="-25000" dirty="0" smtClean="0"/>
              <a:t>0</a:t>
            </a:r>
            <a:r>
              <a:rPr lang="de-AT" sz="1400" dirty="0" smtClean="0"/>
              <a:t>: Daten sind normalverteilt vs. H</a:t>
            </a:r>
            <a:r>
              <a:rPr lang="de-AT" sz="1400" baseline="-25000" dirty="0" smtClean="0"/>
              <a:t>1</a:t>
            </a:r>
            <a:r>
              <a:rPr lang="de-AT" sz="1400" dirty="0" smtClean="0"/>
              <a:t>: Daten sind nicht normalverteilt</a:t>
            </a:r>
            <a:endParaRPr lang="de-AT" sz="1400" baseline="-25000" dirty="0" smtClean="0"/>
          </a:p>
          <a:p>
            <a:pPr lvl="1"/>
            <a:r>
              <a:rPr lang="de-AT" sz="1800" dirty="0" smtClean="0"/>
              <a:t>Gleiche Varianzen in den beiden Gruppen</a:t>
            </a:r>
          </a:p>
          <a:p>
            <a:pPr lvl="2"/>
            <a:r>
              <a:rPr lang="de-AT" sz="1600" dirty="0" smtClean="0"/>
              <a:t>-&gt; </a:t>
            </a:r>
            <a:r>
              <a:rPr lang="de-AT" sz="1600" dirty="0" err="1" smtClean="0"/>
              <a:t>Levene</a:t>
            </a:r>
            <a:r>
              <a:rPr lang="de-AT" sz="1600" dirty="0" smtClean="0"/>
              <a:t>-Test</a:t>
            </a:r>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114</a:t>
            </a:fld>
            <a:endParaRPr lang="de-DE" alt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Gepaarter Zwei-Stichproben t-Test</a:t>
            </a:r>
            <a:endParaRPr lang="de-AT" dirty="0"/>
          </a:p>
        </p:txBody>
      </p:sp>
      <p:sp>
        <p:nvSpPr>
          <p:cNvPr id="3" name="Inhaltsplatzhalter 2"/>
          <p:cNvSpPr>
            <a:spLocks noGrp="1"/>
          </p:cNvSpPr>
          <p:nvPr>
            <p:ph idx="1"/>
          </p:nvPr>
        </p:nvSpPr>
        <p:spPr/>
        <p:txBody>
          <a:bodyPr/>
          <a:lstStyle/>
          <a:p>
            <a:r>
              <a:rPr lang="de-AT" dirty="0" smtClean="0"/>
              <a:t>Vorher-Nachher-Messungen</a:t>
            </a:r>
          </a:p>
          <a:p>
            <a:r>
              <a:rPr lang="de-AT" dirty="0" smtClean="0"/>
              <a:t>Gruppe 1 (vorher) nicht unabhängig von Gruppe 2 (nachher)</a:t>
            </a:r>
          </a:p>
          <a:p>
            <a:r>
              <a:rPr lang="de-AT" dirty="0" smtClean="0"/>
              <a:t>Modifikation der t-Tests notwendig</a:t>
            </a:r>
          </a:p>
          <a:p>
            <a:r>
              <a:rPr lang="de-AT" dirty="0" smtClean="0"/>
              <a:t>-&gt;Abhängiger/Gepaarter t-Test</a:t>
            </a:r>
          </a:p>
          <a:p>
            <a:r>
              <a:rPr lang="de-AT" dirty="0" smtClean="0"/>
              <a:t>Berechnung der Differenz D für jedes Paar</a:t>
            </a:r>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115</a:t>
            </a:fld>
            <a:endParaRPr lang="de-DE" altLang="en-US"/>
          </a:p>
        </p:txBody>
      </p:sp>
      <p:graphicFrame>
        <p:nvGraphicFramePr>
          <p:cNvPr id="1124354" name="Object 2"/>
          <p:cNvGraphicFramePr>
            <a:graphicFrameLocks noChangeAspect="1"/>
          </p:cNvGraphicFramePr>
          <p:nvPr/>
        </p:nvGraphicFramePr>
        <p:xfrm>
          <a:off x="1092200" y="3860800"/>
          <a:ext cx="971550" cy="306388"/>
        </p:xfrm>
        <a:graphic>
          <a:graphicData uri="http://schemas.openxmlformats.org/presentationml/2006/ole">
            <p:oleObj spid="_x0000_s1124398" name="Formel" r:id="rId3" imgW="736600" imgH="228600" progId="Equation.3">
              <p:embed/>
            </p:oleObj>
          </a:graphicData>
        </a:graphic>
      </p:graphicFrame>
      <p:graphicFrame>
        <p:nvGraphicFramePr>
          <p:cNvPr id="1124355" name="Object 3"/>
          <p:cNvGraphicFramePr>
            <a:graphicFrameLocks noChangeAspect="1"/>
          </p:cNvGraphicFramePr>
          <p:nvPr/>
        </p:nvGraphicFramePr>
        <p:xfrm>
          <a:off x="3170238" y="3868738"/>
          <a:ext cx="911225" cy="276225"/>
        </p:xfrm>
        <a:graphic>
          <a:graphicData uri="http://schemas.openxmlformats.org/presentationml/2006/ole">
            <p:oleObj spid="_x0000_s1124399" name="Formel" r:id="rId4" imgW="723586" imgH="215806" progId="Equation.3">
              <p:embed/>
            </p:oleObj>
          </a:graphicData>
        </a:graphic>
      </p:graphicFrame>
      <p:pic>
        <p:nvPicPr>
          <p:cNvPr id="9" name="Picture 2"/>
          <p:cNvPicPr>
            <a:picLocks noChangeAspect="1"/>
          </p:cNvPicPr>
          <p:nvPr/>
        </p:nvPicPr>
        <p:blipFill>
          <a:blip r:embed="rId5" cstate="print"/>
          <a:srcRect/>
          <a:stretch>
            <a:fillRect/>
          </a:stretch>
        </p:blipFill>
        <p:spPr bwMode="auto">
          <a:xfrm>
            <a:off x="1619672" y="4293096"/>
            <a:ext cx="1348714" cy="846253"/>
          </a:xfrm>
          <a:prstGeom prst="rect">
            <a:avLst/>
          </a:prstGeom>
          <a:noFill/>
          <a:ln w="9525">
            <a:noFill/>
            <a:miter lim="800000"/>
            <a:headEnd/>
            <a:tailEnd/>
          </a:ln>
        </p:spPr>
      </p:pic>
      <p:pic>
        <p:nvPicPr>
          <p:cNvPr id="1124356" name="Picture 4"/>
          <p:cNvPicPr>
            <a:picLocks noChangeAspect="1" noChangeArrowheads="1"/>
          </p:cNvPicPr>
          <p:nvPr/>
        </p:nvPicPr>
        <p:blipFill>
          <a:blip r:embed="rId6" cstate="print"/>
          <a:srcRect/>
          <a:stretch>
            <a:fillRect/>
          </a:stretch>
        </p:blipFill>
        <p:spPr bwMode="auto">
          <a:xfrm>
            <a:off x="3059832" y="4509120"/>
            <a:ext cx="1008112" cy="4299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Beispiel</a:t>
            </a:r>
            <a:endParaRPr lang="de-AT" dirty="0"/>
          </a:p>
        </p:txBody>
      </p:sp>
      <p:sp>
        <p:nvSpPr>
          <p:cNvPr id="3" name="Inhaltsplatzhalter 2"/>
          <p:cNvSpPr>
            <a:spLocks noGrp="1"/>
          </p:cNvSpPr>
          <p:nvPr>
            <p:ph idx="1"/>
          </p:nvPr>
        </p:nvSpPr>
        <p:spPr/>
        <p:txBody>
          <a:bodyPr>
            <a:normAutofit/>
          </a:bodyPr>
          <a:lstStyle/>
          <a:p>
            <a:r>
              <a:rPr lang="de-DE" sz="1800" dirty="0" smtClean="0"/>
              <a:t>Um eine neue Therapie zur Senkung des Cholesterinspiegels zu testen, werden bei zehn Probanden vor und nach der Behandlung die Cholesterinwerte bestimmt. Es ergeben sich die folgenden </a:t>
            </a:r>
            <a:r>
              <a:rPr lang="de-DE" sz="1800" dirty="0" err="1" smtClean="0"/>
              <a:t>Messergebnisse</a:t>
            </a:r>
            <a:r>
              <a:rPr lang="de-DE" sz="1800" dirty="0" smtClean="0"/>
              <a:t>:</a:t>
            </a:r>
            <a:endParaRPr lang="de-AT" sz="1800"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116</a:t>
            </a:fld>
            <a:endParaRPr lang="de-DE" altLang="en-US"/>
          </a:p>
        </p:txBody>
      </p:sp>
      <p:pic>
        <p:nvPicPr>
          <p:cNvPr id="1125379" name="Picture 3"/>
          <p:cNvPicPr>
            <a:picLocks noChangeAspect="1" noChangeArrowheads="1"/>
          </p:cNvPicPr>
          <p:nvPr/>
        </p:nvPicPr>
        <p:blipFill>
          <a:blip r:embed="rId2" cstate="print"/>
          <a:srcRect/>
          <a:stretch>
            <a:fillRect/>
          </a:stretch>
        </p:blipFill>
        <p:spPr bwMode="auto">
          <a:xfrm>
            <a:off x="1115616" y="2492896"/>
            <a:ext cx="6629400" cy="1295400"/>
          </a:xfrm>
          <a:prstGeom prst="rect">
            <a:avLst/>
          </a:prstGeom>
          <a:noFill/>
          <a:ln w="9525">
            <a:noFill/>
            <a:miter lim="800000"/>
            <a:headEnd/>
            <a:tailEnd/>
          </a:ln>
        </p:spPr>
      </p:pic>
      <p:pic>
        <p:nvPicPr>
          <p:cNvPr id="1125380" name="Picture 4"/>
          <p:cNvPicPr>
            <a:picLocks noChangeAspect="1" noChangeArrowheads="1"/>
          </p:cNvPicPr>
          <p:nvPr/>
        </p:nvPicPr>
        <p:blipFill>
          <a:blip r:embed="rId3" cstate="print"/>
          <a:srcRect/>
          <a:stretch>
            <a:fillRect/>
          </a:stretch>
        </p:blipFill>
        <p:spPr bwMode="auto">
          <a:xfrm>
            <a:off x="1043608" y="3861048"/>
            <a:ext cx="790575" cy="381000"/>
          </a:xfrm>
          <a:prstGeom prst="rect">
            <a:avLst/>
          </a:prstGeom>
          <a:noFill/>
          <a:ln w="9525">
            <a:noFill/>
            <a:miter lim="800000"/>
            <a:headEnd/>
            <a:tailEnd/>
          </a:ln>
        </p:spPr>
      </p:pic>
      <p:pic>
        <p:nvPicPr>
          <p:cNvPr id="1125381" name="Picture 5"/>
          <p:cNvPicPr>
            <a:picLocks noChangeAspect="1" noChangeArrowheads="1"/>
          </p:cNvPicPr>
          <p:nvPr/>
        </p:nvPicPr>
        <p:blipFill>
          <a:blip r:embed="rId4" cstate="print"/>
          <a:srcRect/>
          <a:stretch>
            <a:fillRect/>
          </a:stretch>
        </p:blipFill>
        <p:spPr bwMode="auto">
          <a:xfrm>
            <a:off x="2195736" y="3872855"/>
            <a:ext cx="1247775" cy="276225"/>
          </a:xfrm>
          <a:prstGeom prst="rect">
            <a:avLst/>
          </a:prstGeom>
          <a:noFill/>
          <a:ln w="9525">
            <a:noFill/>
            <a:miter lim="800000"/>
            <a:headEnd/>
            <a:tailEnd/>
          </a:ln>
        </p:spPr>
      </p:pic>
      <p:pic>
        <p:nvPicPr>
          <p:cNvPr id="1125382" name="Picture 6"/>
          <p:cNvPicPr>
            <a:picLocks noChangeAspect="1" noChangeArrowheads="1"/>
          </p:cNvPicPr>
          <p:nvPr/>
        </p:nvPicPr>
        <p:blipFill>
          <a:blip r:embed="rId5" cstate="print"/>
          <a:srcRect/>
          <a:stretch>
            <a:fillRect/>
          </a:stretch>
        </p:blipFill>
        <p:spPr bwMode="auto">
          <a:xfrm>
            <a:off x="1043608" y="4293096"/>
            <a:ext cx="2524125" cy="609600"/>
          </a:xfrm>
          <a:prstGeom prst="rect">
            <a:avLst/>
          </a:prstGeom>
          <a:noFill/>
          <a:ln w="9525">
            <a:noFill/>
            <a:miter lim="800000"/>
            <a:headEnd/>
            <a:tailEnd/>
          </a:ln>
        </p:spPr>
      </p:pic>
      <p:pic>
        <p:nvPicPr>
          <p:cNvPr id="1125383" name="Picture 7"/>
          <p:cNvPicPr>
            <a:picLocks noChangeAspect="1" noChangeArrowheads="1"/>
          </p:cNvPicPr>
          <p:nvPr/>
        </p:nvPicPr>
        <p:blipFill>
          <a:blip r:embed="rId6" cstate="print"/>
          <a:srcRect/>
          <a:stretch>
            <a:fillRect/>
          </a:stretch>
        </p:blipFill>
        <p:spPr bwMode="auto">
          <a:xfrm>
            <a:off x="1043608" y="4869160"/>
            <a:ext cx="1905000" cy="333375"/>
          </a:xfrm>
          <a:prstGeom prst="rect">
            <a:avLst/>
          </a:prstGeom>
          <a:noFill/>
          <a:ln w="9525">
            <a:noFill/>
            <a:miter lim="800000"/>
            <a:headEnd/>
            <a:tailEnd/>
          </a:ln>
        </p:spPr>
      </p:pic>
      <p:sp>
        <p:nvSpPr>
          <p:cNvPr id="13" name="Textfeld 12"/>
          <p:cNvSpPr txBox="1"/>
          <p:nvPr/>
        </p:nvSpPr>
        <p:spPr>
          <a:xfrm>
            <a:off x="4067944" y="4869160"/>
            <a:ext cx="1800200" cy="369332"/>
          </a:xfrm>
          <a:prstGeom prst="rect">
            <a:avLst/>
          </a:prstGeom>
          <a:noFill/>
        </p:spPr>
        <p:txBody>
          <a:bodyPr wrap="square" rtlCol="0">
            <a:spAutoFit/>
          </a:bodyPr>
          <a:lstStyle/>
          <a:p>
            <a:r>
              <a:rPr lang="de-AT" dirty="0" smtClean="0">
                <a:latin typeface="+mn-lt"/>
              </a:rPr>
              <a:t>Kritischer Wert</a:t>
            </a:r>
            <a:endParaRPr lang="de-AT" dirty="0">
              <a:latin typeface="+mn-lt"/>
            </a:endParaRPr>
          </a:p>
        </p:txBody>
      </p:sp>
      <p:sp>
        <p:nvSpPr>
          <p:cNvPr id="14" name="Textfeld 13"/>
          <p:cNvSpPr txBox="1"/>
          <p:nvPr/>
        </p:nvSpPr>
        <p:spPr>
          <a:xfrm>
            <a:off x="4076328" y="4508212"/>
            <a:ext cx="1368152" cy="369332"/>
          </a:xfrm>
          <a:prstGeom prst="rect">
            <a:avLst/>
          </a:prstGeom>
          <a:noFill/>
        </p:spPr>
        <p:txBody>
          <a:bodyPr wrap="square" rtlCol="0">
            <a:spAutoFit/>
          </a:bodyPr>
          <a:lstStyle/>
          <a:p>
            <a:r>
              <a:rPr lang="de-AT" dirty="0" smtClean="0">
                <a:latin typeface="+mn-lt"/>
              </a:rPr>
              <a:t>Teststatistik</a:t>
            </a:r>
            <a:endParaRPr lang="de-AT" dirty="0">
              <a:latin typeface="+mn-lt"/>
            </a:endParaRPr>
          </a:p>
        </p:txBody>
      </p:sp>
      <p:pic>
        <p:nvPicPr>
          <p:cNvPr id="1125384" name="Picture 8"/>
          <p:cNvPicPr>
            <a:picLocks noChangeAspect="1" noChangeArrowheads="1"/>
          </p:cNvPicPr>
          <p:nvPr/>
        </p:nvPicPr>
        <p:blipFill>
          <a:blip r:embed="rId7" cstate="print"/>
          <a:srcRect/>
          <a:stretch>
            <a:fillRect/>
          </a:stretch>
        </p:blipFill>
        <p:spPr bwMode="auto">
          <a:xfrm>
            <a:off x="971600" y="5301208"/>
            <a:ext cx="1533525" cy="400050"/>
          </a:xfrm>
          <a:prstGeom prst="rect">
            <a:avLst/>
          </a:prstGeom>
          <a:noFill/>
          <a:ln w="9525">
            <a:noFill/>
            <a:miter lim="800000"/>
            <a:headEnd/>
            <a:tailEnd/>
          </a:ln>
        </p:spPr>
      </p:pic>
      <p:sp>
        <p:nvSpPr>
          <p:cNvPr id="16" name="Textfeld 15"/>
          <p:cNvSpPr txBox="1"/>
          <p:nvPr/>
        </p:nvSpPr>
        <p:spPr>
          <a:xfrm>
            <a:off x="2627784" y="5304110"/>
            <a:ext cx="6336704" cy="1077218"/>
          </a:xfrm>
          <a:prstGeom prst="rect">
            <a:avLst/>
          </a:prstGeom>
          <a:noFill/>
        </p:spPr>
        <p:txBody>
          <a:bodyPr wrap="square" rtlCol="0">
            <a:spAutoFit/>
          </a:bodyPr>
          <a:lstStyle/>
          <a:p>
            <a:r>
              <a:rPr lang="de-AT" sz="1600" dirty="0" smtClean="0">
                <a:latin typeface="+mn-lt"/>
              </a:rPr>
              <a:t>Die Nullhypothese, dass die Erwartungswerte der Cholesterinwerte vor und nach der Behandlung gleich sind, kann nicht abgelehnt werden.</a:t>
            </a:r>
            <a:r>
              <a:rPr lang="de-DE" sz="1600" dirty="0" smtClean="0">
                <a:latin typeface="+mn-lt"/>
              </a:rPr>
              <a:t> Wenn die Behandlung überhaupt einen Effekt hat, so ist dieser nicht groß genug, um ihn mit einem so kleinen Stichprobenumfang zu entdecken.</a:t>
            </a:r>
            <a:endParaRPr lang="de-AT" sz="1600" dirty="0" smtClean="0">
              <a:latin typeface="+mn-lt"/>
            </a:endParaRPr>
          </a:p>
        </p:txBody>
      </p:sp>
      <p:sp>
        <p:nvSpPr>
          <p:cNvPr id="17" name="Rechteck 16"/>
          <p:cNvSpPr/>
          <p:nvPr/>
        </p:nvSpPr>
        <p:spPr>
          <a:xfrm>
            <a:off x="4716016" y="4005064"/>
            <a:ext cx="4355976" cy="338554"/>
          </a:xfrm>
          <a:prstGeom prst="rect">
            <a:avLst/>
          </a:prstGeom>
        </p:spPr>
        <p:txBody>
          <a:bodyPr wrap="square">
            <a:spAutoFit/>
          </a:bodyPr>
          <a:lstStyle/>
          <a:p>
            <a:r>
              <a:rPr lang="de-AT" sz="1600" dirty="0" smtClean="0">
                <a:latin typeface="+mn-lt"/>
              </a:rPr>
              <a:t>https://www.graphpad.com/quickcalcs/ttest1.cfm</a:t>
            </a:r>
            <a:endParaRPr lang="de-AT" sz="16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53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53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53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53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53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fld id="{D231F3A5-09E1-4EFF-91BB-446556C18624}" type="datetime1">
              <a:rPr lang="de-AT" smtClean="0"/>
              <a:pPr/>
              <a:t>14.11.2017</a:t>
            </a:fld>
            <a:endParaRPr lang="de-DE" altLang="en-US"/>
          </a:p>
        </p:txBody>
      </p:sp>
      <p:sp>
        <p:nvSpPr>
          <p:cNvPr id="11" name="Foliennummernplatzhalter 5"/>
          <p:cNvSpPr>
            <a:spLocks noGrp="1"/>
          </p:cNvSpPr>
          <p:nvPr>
            <p:ph type="sldNum" sz="quarter" idx="12"/>
          </p:nvPr>
        </p:nvSpPr>
        <p:spPr/>
        <p:txBody>
          <a:bodyPr/>
          <a:lstStyle/>
          <a:p>
            <a:r>
              <a:rPr lang="de-DE" altLang="en-US"/>
              <a:t>Seite </a:t>
            </a:r>
            <a:fld id="{7930D3B2-C433-4E83-A5E2-9AA555E5B86F}" type="slidenum">
              <a:rPr lang="de-DE" altLang="en-US"/>
              <a:pPr/>
              <a:t>117</a:t>
            </a:fld>
            <a:endParaRPr lang="de-DE" altLang="en-US"/>
          </a:p>
        </p:txBody>
      </p:sp>
      <p:grpSp>
        <p:nvGrpSpPr>
          <p:cNvPr id="14" name="Gruppieren 13"/>
          <p:cNvGrpSpPr/>
          <p:nvPr/>
        </p:nvGrpSpPr>
        <p:grpSpPr>
          <a:xfrm>
            <a:off x="683568" y="1556792"/>
            <a:ext cx="2707729" cy="970781"/>
            <a:chOff x="683568" y="1556792"/>
            <a:chExt cx="2707729" cy="970781"/>
          </a:xfrm>
        </p:grpSpPr>
        <p:sp>
          <p:nvSpPr>
            <p:cNvPr id="182298" name="Text Box 26"/>
            <p:cNvSpPr txBox="1">
              <a:spLocks noChangeArrowheads="1"/>
            </p:cNvSpPr>
            <p:nvPr/>
          </p:nvSpPr>
          <p:spPr bwMode="auto">
            <a:xfrm>
              <a:off x="683568" y="1556792"/>
              <a:ext cx="2707729" cy="923330"/>
            </a:xfrm>
            <a:prstGeom prst="rect">
              <a:avLst/>
            </a:prstGeom>
            <a:noFill/>
            <a:ln w="9525">
              <a:noFill/>
              <a:miter lim="800000"/>
              <a:headEnd/>
              <a:tailEnd/>
            </a:ln>
            <a:effectLst/>
          </p:spPr>
          <p:txBody>
            <a:bodyPr wrap="none">
              <a:spAutoFit/>
            </a:bodyPr>
            <a:lstStyle/>
            <a:p>
              <a:r>
                <a:rPr lang="de-DE" dirty="0" err="1">
                  <a:latin typeface="+mn-lt"/>
                </a:rPr>
                <a:t>Pearson`s</a:t>
              </a:r>
              <a:r>
                <a:rPr lang="de-DE" dirty="0">
                  <a:latin typeface="+mn-lt"/>
                </a:rPr>
                <a:t> Chi-Quadrat Test</a:t>
              </a:r>
            </a:p>
            <a:p>
              <a:r>
                <a:rPr lang="de-DE" dirty="0">
                  <a:latin typeface="+mn-lt"/>
                </a:rPr>
                <a:t>1900 </a:t>
              </a:r>
            </a:p>
            <a:p>
              <a:endParaRPr lang="de-DE" dirty="0"/>
            </a:p>
          </p:txBody>
        </p:sp>
        <p:pic>
          <p:nvPicPr>
            <p:cNvPr id="182277" name="Picture 5" descr=" X^2 = \sum_{i=1}^{n} {(O_i - E_i)^2 \over E_i}"/>
            <p:cNvPicPr>
              <a:picLocks noChangeAspect="1" noChangeArrowheads="1"/>
            </p:cNvPicPr>
            <p:nvPr/>
          </p:nvPicPr>
          <p:blipFill>
            <a:blip r:embed="rId3" cstate="print"/>
            <a:srcRect/>
            <a:stretch>
              <a:fillRect/>
            </a:stretch>
          </p:blipFill>
          <p:spPr bwMode="auto">
            <a:xfrm>
              <a:off x="1619672" y="2060848"/>
              <a:ext cx="1619250" cy="466725"/>
            </a:xfrm>
            <a:prstGeom prst="rect">
              <a:avLst/>
            </a:prstGeom>
            <a:noFill/>
          </p:spPr>
        </p:pic>
      </p:grpSp>
      <p:pic>
        <p:nvPicPr>
          <p:cNvPr id="182280" name="Picture 8" descr="Karl Pearson (né Carl Pearson)">
            <a:hlinkClick r:id="rId4" tooltip="Karl Pearson (né Carl Pearson)"/>
          </p:cNvPr>
          <p:cNvPicPr>
            <a:picLocks noChangeAspect="1" noChangeArrowheads="1"/>
          </p:cNvPicPr>
          <p:nvPr/>
        </p:nvPicPr>
        <p:blipFill>
          <a:blip r:embed="rId5" cstate="print"/>
          <a:srcRect/>
          <a:stretch>
            <a:fillRect/>
          </a:stretch>
        </p:blipFill>
        <p:spPr bwMode="auto">
          <a:xfrm>
            <a:off x="971600" y="2636912"/>
            <a:ext cx="2143125" cy="2609850"/>
          </a:xfrm>
          <a:prstGeom prst="rect">
            <a:avLst/>
          </a:prstGeom>
          <a:noFill/>
        </p:spPr>
      </p:pic>
      <p:sp>
        <p:nvSpPr>
          <p:cNvPr id="182297" name="Text Box 25"/>
          <p:cNvSpPr txBox="1">
            <a:spLocks noChangeArrowheads="1"/>
          </p:cNvSpPr>
          <p:nvPr/>
        </p:nvSpPr>
        <p:spPr bwMode="auto">
          <a:xfrm>
            <a:off x="5248514" y="1691516"/>
            <a:ext cx="2075761" cy="369332"/>
          </a:xfrm>
          <a:prstGeom prst="rect">
            <a:avLst/>
          </a:prstGeom>
          <a:noFill/>
          <a:ln w="9525">
            <a:noFill/>
            <a:miter lim="800000"/>
            <a:headEnd/>
            <a:tailEnd/>
          </a:ln>
          <a:effectLst/>
        </p:spPr>
        <p:txBody>
          <a:bodyPr wrap="none">
            <a:spAutoFit/>
          </a:bodyPr>
          <a:lstStyle/>
          <a:p>
            <a:r>
              <a:rPr lang="de-DE" dirty="0" err="1">
                <a:latin typeface="+mn-lt"/>
              </a:rPr>
              <a:t>Fisher`s</a:t>
            </a:r>
            <a:r>
              <a:rPr lang="de-DE" dirty="0">
                <a:latin typeface="+mn-lt"/>
              </a:rPr>
              <a:t> Exakter </a:t>
            </a:r>
            <a:r>
              <a:rPr lang="de-DE" dirty="0" smtClean="0">
                <a:latin typeface="+mn-lt"/>
              </a:rPr>
              <a:t>Test</a:t>
            </a:r>
            <a:endParaRPr lang="de-DE" dirty="0">
              <a:latin typeface="+mn-lt"/>
            </a:endParaRPr>
          </a:p>
        </p:txBody>
      </p:sp>
      <p:pic>
        <p:nvPicPr>
          <p:cNvPr id="182300" name="Picture 28" descr="Image:R. A. Fischer.jpg">
            <a:hlinkClick r:id="rId6"/>
          </p:cNvPr>
          <p:cNvPicPr>
            <a:picLocks noChangeAspect="1" noChangeArrowheads="1"/>
          </p:cNvPicPr>
          <p:nvPr/>
        </p:nvPicPr>
        <p:blipFill>
          <a:blip r:embed="rId7" cstate="print"/>
          <a:srcRect/>
          <a:stretch>
            <a:fillRect/>
          </a:stretch>
        </p:blipFill>
        <p:spPr bwMode="auto">
          <a:xfrm>
            <a:off x="5435600" y="2781300"/>
            <a:ext cx="2189163" cy="2663825"/>
          </a:xfrm>
          <a:prstGeom prst="rect">
            <a:avLst/>
          </a:prstGeom>
          <a:noFill/>
        </p:spPr>
      </p:pic>
      <p:sp>
        <p:nvSpPr>
          <p:cNvPr id="182301" name="Rectangle 29"/>
          <p:cNvSpPr>
            <a:spLocks noChangeArrowheads="1"/>
          </p:cNvSpPr>
          <p:nvPr/>
        </p:nvSpPr>
        <p:spPr bwMode="auto">
          <a:xfrm>
            <a:off x="4427538" y="5521216"/>
            <a:ext cx="3663439" cy="646331"/>
          </a:xfrm>
          <a:prstGeom prst="rect">
            <a:avLst/>
          </a:prstGeom>
          <a:noFill/>
          <a:ln w="9525">
            <a:noFill/>
            <a:miter lim="800000"/>
            <a:headEnd/>
            <a:tailEnd/>
          </a:ln>
          <a:effectLst/>
        </p:spPr>
        <p:txBody>
          <a:bodyPr wrap="none" anchor="ctr">
            <a:spAutoFit/>
          </a:bodyPr>
          <a:lstStyle/>
          <a:p>
            <a:r>
              <a:rPr lang="de-DE" dirty="0">
                <a:latin typeface="+mn-lt"/>
              </a:rPr>
              <a:t>Sir Ronald </a:t>
            </a:r>
            <a:r>
              <a:rPr lang="de-DE" dirty="0" err="1">
                <a:latin typeface="+mn-lt"/>
              </a:rPr>
              <a:t>Aylmer</a:t>
            </a:r>
            <a:r>
              <a:rPr lang="de-DE" dirty="0">
                <a:latin typeface="+mn-lt"/>
              </a:rPr>
              <a:t> Fisher (1890-1962</a:t>
            </a:r>
            <a:r>
              <a:rPr lang="de-DE" dirty="0" smtClean="0">
                <a:latin typeface="+mn-lt"/>
              </a:rPr>
              <a:t>)</a:t>
            </a:r>
          </a:p>
          <a:p>
            <a:r>
              <a:rPr lang="de-DE" dirty="0" smtClean="0">
                <a:latin typeface="+mn-lt"/>
              </a:rPr>
              <a:t>(auch Varianzanalyse)</a:t>
            </a:r>
          </a:p>
        </p:txBody>
      </p:sp>
      <p:sp>
        <p:nvSpPr>
          <p:cNvPr id="182302" name="Rectangle 30"/>
          <p:cNvSpPr>
            <a:spLocks noChangeArrowheads="1"/>
          </p:cNvSpPr>
          <p:nvPr/>
        </p:nvSpPr>
        <p:spPr bwMode="auto">
          <a:xfrm>
            <a:off x="684213" y="5521216"/>
            <a:ext cx="3361498" cy="646331"/>
          </a:xfrm>
          <a:prstGeom prst="rect">
            <a:avLst/>
          </a:prstGeom>
          <a:noFill/>
          <a:ln w="9525">
            <a:noFill/>
            <a:miter lim="800000"/>
            <a:headEnd/>
            <a:tailEnd/>
          </a:ln>
          <a:effectLst/>
        </p:spPr>
        <p:txBody>
          <a:bodyPr wrap="none" anchor="ctr">
            <a:spAutoFit/>
          </a:bodyPr>
          <a:lstStyle/>
          <a:p>
            <a:r>
              <a:rPr lang="de-DE" dirty="0">
                <a:latin typeface="+mn-lt"/>
              </a:rPr>
              <a:t>Karl Pearson (1857-1936</a:t>
            </a:r>
            <a:r>
              <a:rPr lang="de-DE" dirty="0" smtClean="0">
                <a:latin typeface="+mn-lt"/>
              </a:rPr>
              <a:t>)</a:t>
            </a:r>
          </a:p>
          <a:p>
            <a:r>
              <a:rPr lang="de-DE" dirty="0" smtClean="0">
                <a:latin typeface="+mn-lt"/>
              </a:rPr>
              <a:t>(auch Korrelation und Regression</a:t>
            </a:r>
            <a:r>
              <a:rPr lang="de-DE" dirty="0">
                <a:latin typeface="+mn-lt"/>
              </a:rPr>
              <a:t>)</a:t>
            </a:r>
            <a:endParaRPr lang="de-DE" dirty="0" smtClean="0">
              <a:latin typeface="+mn-lt"/>
            </a:endParaRPr>
          </a:p>
        </p:txBody>
      </p:sp>
      <p:sp>
        <p:nvSpPr>
          <p:cNvPr id="12" name="Titel 1"/>
          <p:cNvSpPr>
            <a:spLocks noGrp="1"/>
          </p:cNvSpPr>
          <p:nvPr>
            <p:ph type="title"/>
          </p:nvPr>
        </p:nvSpPr>
        <p:spPr>
          <a:xfrm>
            <a:off x="457200" y="274638"/>
            <a:ext cx="7571184" cy="1143000"/>
          </a:xfrm>
        </p:spPr>
        <p:txBody>
          <a:bodyPr/>
          <a:lstStyle/>
          <a:p>
            <a:r>
              <a:rPr lang="de-AT" dirty="0" smtClean="0"/>
              <a:t>Gruppenvergleich kategorialer </a:t>
            </a:r>
            <a:r>
              <a:rPr lang="de-AT" dirty="0" err="1" smtClean="0"/>
              <a:t>Outcomes</a:t>
            </a:r>
            <a:endParaRPr lang="de-AT"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Rectangle 5"/>
          <p:cNvSpPr>
            <a:spLocks noGrp="1" noChangeArrowheads="1"/>
          </p:cNvSpPr>
          <p:nvPr>
            <p:ph type="title"/>
          </p:nvPr>
        </p:nvSpPr>
        <p:spPr/>
        <p:txBody>
          <a:bodyPr/>
          <a:lstStyle/>
          <a:p>
            <a:pPr algn="ctr"/>
            <a:r>
              <a:rPr lang="de-DE" dirty="0" smtClean="0"/>
              <a:t>Chi-Quadrat-Test </a:t>
            </a:r>
            <a:r>
              <a:rPr lang="de-DE" sz="2000" dirty="0" smtClean="0"/>
              <a:t>qualitatives Merkmal</a:t>
            </a:r>
            <a:endParaRPr lang="de-DE" sz="2000" dirty="0"/>
          </a:p>
        </p:txBody>
      </p:sp>
      <p:graphicFrame>
        <p:nvGraphicFramePr>
          <p:cNvPr id="184365" name="Group 45"/>
          <p:cNvGraphicFramePr>
            <a:graphicFrameLocks noGrp="1"/>
          </p:cNvGraphicFramePr>
          <p:nvPr>
            <p:ph sz="half" idx="1"/>
          </p:nvPr>
        </p:nvGraphicFramePr>
        <p:xfrm>
          <a:off x="457200" y="1600200"/>
          <a:ext cx="8075613" cy="1663700"/>
        </p:xfrm>
        <a:graphic>
          <a:graphicData uri="http://schemas.openxmlformats.org/drawingml/2006/table">
            <a:tbl>
              <a:tblPr/>
              <a:tblGrid>
                <a:gridCol w="2454275"/>
                <a:gridCol w="1938338"/>
                <a:gridCol w="1876425"/>
                <a:gridCol w="1806575"/>
              </a:tblGrid>
              <a:tr h="4191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Blutdruck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Therapie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Therapie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Gesamt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Hypertonie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1.1</a:t>
                      </a:r>
                      <a:r>
                        <a:rPr kumimoji="0" lang="de-DE" sz="1700" b="1" i="0" u="none" strike="noStrike" cap="none" normalizeH="0" baseline="0" smtClean="0">
                          <a:ln>
                            <a:noFill/>
                          </a:ln>
                          <a:solidFill>
                            <a:srgbClr val="000036"/>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1.2</a:t>
                      </a:r>
                      <a:r>
                        <a:rPr kumimoji="0" lang="de-DE" sz="1700" b="1" i="0" u="none" strike="noStrike" cap="none" normalizeH="0" baseline="0" smtClean="0">
                          <a:ln>
                            <a:noFill/>
                          </a:ln>
                          <a:solidFill>
                            <a:srgbClr val="000036"/>
                          </a:solidFill>
                          <a:effectLst/>
                          <a:latin typeface="Arial"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a:t>
                      </a:r>
                      <a:r>
                        <a:rPr kumimoji="0" lang="de-DE" sz="1700" b="1" i="0" u="none" strike="noStrike" cap="none" normalizeH="0" baseline="0" smtClean="0">
                          <a:ln>
                            <a:noFill/>
                          </a:ln>
                          <a:solidFill>
                            <a:srgbClr val="000036"/>
                          </a:solidFill>
                          <a:effectLst/>
                          <a:latin typeface="Arial" charset="0"/>
                        </a:rPr>
                        <a:t>=450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Normotonie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n</a:t>
                      </a:r>
                      <a:r>
                        <a:rPr kumimoji="0" lang="de-DE" sz="1700" b="1" i="0" u="none" strike="noStrike" cap="none" normalizeH="0" baseline="-25000" dirty="0" smtClean="0">
                          <a:ln>
                            <a:noFill/>
                          </a:ln>
                          <a:solidFill>
                            <a:srgbClr val="000036"/>
                          </a:solidFill>
                          <a:effectLst/>
                          <a:latin typeface="Arial" charset="0"/>
                        </a:rPr>
                        <a:t>2.1</a:t>
                      </a:r>
                      <a:r>
                        <a:rPr kumimoji="0" lang="de-DE" sz="1700" b="1" i="0" u="none" strike="noStrike" cap="none" normalizeH="0" baseline="0" dirty="0" smtClean="0">
                          <a:ln>
                            <a:noFill/>
                          </a:ln>
                          <a:solidFill>
                            <a:srgbClr val="000036"/>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2.2</a:t>
                      </a:r>
                      <a:r>
                        <a:rPr kumimoji="0" lang="de-DE" sz="1700" b="1" i="0" u="none" strike="noStrike" cap="none" normalizeH="0" baseline="0" smtClean="0">
                          <a:ln>
                            <a:noFill/>
                          </a:ln>
                          <a:solidFill>
                            <a:srgbClr val="000036"/>
                          </a:solidFill>
                          <a:effectLst/>
                          <a:latin typeface="Arial" charset="0"/>
                        </a:rPr>
                        <a:t>=250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a:t>
                      </a:r>
                      <a:r>
                        <a:rPr kumimoji="0" lang="de-DE" sz="1700" b="1" i="0" u="none" strike="noStrike" cap="none" normalizeH="0" baseline="0" smtClean="0">
                          <a:ln>
                            <a:noFill/>
                          </a:ln>
                          <a:solidFill>
                            <a:srgbClr val="000036"/>
                          </a:solidFill>
                          <a:effectLst/>
                          <a:latin typeface="Arial" charset="0"/>
                        </a:rPr>
                        <a:t>=550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Gesamt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a:t>
                      </a:r>
                      <a:r>
                        <a:rPr kumimoji="0" lang="de-DE" sz="1700" b="1" i="0" u="none" strike="noStrike" cap="none" normalizeH="0" baseline="0" smtClean="0">
                          <a:ln>
                            <a:noFill/>
                          </a:ln>
                          <a:solidFill>
                            <a:srgbClr val="000036"/>
                          </a:solidFill>
                          <a:effectLst/>
                          <a:latin typeface="Arial" charset="0"/>
                        </a:rPr>
                        <a:t>=600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n</a:t>
                      </a:r>
                      <a:r>
                        <a:rPr kumimoji="0" lang="de-DE" sz="1700" b="1" i="0" u="none" strike="noStrike" cap="none" normalizeH="0" baseline="-25000" dirty="0" smtClean="0">
                          <a:ln>
                            <a:noFill/>
                          </a:ln>
                          <a:solidFill>
                            <a:srgbClr val="000036"/>
                          </a:solidFill>
                          <a:effectLst/>
                          <a:latin typeface="Arial" charset="0"/>
                        </a:rPr>
                        <a:t>.2</a:t>
                      </a:r>
                      <a:r>
                        <a:rPr kumimoji="0" lang="de-DE" sz="1700" b="1" i="0" u="none" strike="noStrike" cap="none" normalizeH="0" baseline="0" dirty="0" smtClean="0">
                          <a:ln>
                            <a:noFill/>
                          </a:ln>
                          <a:solidFill>
                            <a:srgbClr val="000036"/>
                          </a:solidFill>
                          <a:effectLst/>
                          <a:latin typeface="Arial"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n=1000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84353" name="Object 33"/>
          <p:cNvGraphicFramePr>
            <a:graphicFrameLocks noGrp="1" noChangeAspect="1"/>
          </p:cNvGraphicFramePr>
          <p:nvPr>
            <p:ph sz="quarter" idx="2"/>
          </p:nvPr>
        </p:nvGraphicFramePr>
        <p:xfrm>
          <a:off x="8100392" y="3933056"/>
          <a:ext cx="533400" cy="215900"/>
        </p:xfrm>
        <a:graphic>
          <a:graphicData uri="http://schemas.openxmlformats.org/presentationml/2006/ole">
            <p:oleObj spid="_x0000_s185115" name="Formel" r:id="rId4" imgW="532937" imgH="215713" progId="Equation.3">
              <p:embed/>
            </p:oleObj>
          </a:graphicData>
        </a:graphic>
      </p:graphicFrame>
      <p:graphicFrame>
        <p:nvGraphicFramePr>
          <p:cNvPr id="184364" name="Object 44"/>
          <p:cNvGraphicFramePr>
            <a:graphicFrameLocks noGrp="1" noChangeAspect="1"/>
          </p:cNvGraphicFramePr>
          <p:nvPr>
            <p:ph sz="quarter" idx="3"/>
          </p:nvPr>
        </p:nvGraphicFramePr>
        <p:xfrm>
          <a:off x="4284663" y="4349750"/>
          <a:ext cx="647700" cy="261938"/>
        </p:xfrm>
        <a:graphic>
          <a:graphicData uri="http://schemas.openxmlformats.org/presentationml/2006/ole">
            <p:oleObj spid="_x0000_s185116" name="Formel" r:id="rId5" imgW="532937" imgH="215713" progId="Equation.3">
              <p:embed/>
            </p:oleObj>
          </a:graphicData>
        </a:graphic>
      </p:graphicFrame>
      <p:sp>
        <p:nvSpPr>
          <p:cNvPr id="44" name="Datumsplatzhalter 5"/>
          <p:cNvSpPr>
            <a:spLocks noGrp="1"/>
          </p:cNvSpPr>
          <p:nvPr>
            <p:ph type="dt" sz="half" idx="10"/>
          </p:nvPr>
        </p:nvSpPr>
        <p:spPr/>
        <p:txBody>
          <a:bodyPr/>
          <a:lstStyle/>
          <a:p>
            <a:fld id="{A054002E-18BA-4116-B680-095540A2007C}" type="datetime1">
              <a:rPr lang="de-AT" smtClean="0"/>
              <a:pPr/>
              <a:t>14.11.2017</a:t>
            </a:fld>
            <a:endParaRPr lang="de-DE" altLang="en-US"/>
          </a:p>
        </p:txBody>
      </p:sp>
      <p:sp>
        <p:nvSpPr>
          <p:cNvPr id="46" name="Foliennummernplatzhalter 7"/>
          <p:cNvSpPr>
            <a:spLocks noGrp="1"/>
          </p:cNvSpPr>
          <p:nvPr>
            <p:ph type="sldNum" sz="quarter" idx="12"/>
          </p:nvPr>
        </p:nvSpPr>
        <p:spPr/>
        <p:txBody>
          <a:bodyPr/>
          <a:lstStyle/>
          <a:p>
            <a:r>
              <a:rPr lang="de-DE" altLang="en-US"/>
              <a:t>Seite </a:t>
            </a:r>
            <a:fld id="{4A7259CE-3022-4DB0-AF62-02D5A955ECF5}" type="slidenum">
              <a:rPr lang="de-DE" altLang="en-US"/>
              <a:pPr/>
              <a:t>118</a:t>
            </a:fld>
            <a:endParaRPr lang="de-DE" altLang="en-US"/>
          </a:p>
        </p:txBody>
      </p:sp>
      <p:sp>
        <p:nvSpPr>
          <p:cNvPr id="184322" name="Rectangle 2"/>
          <p:cNvSpPr>
            <a:spLocks noChangeArrowheads="1"/>
          </p:cNvSpPr>
          <p:nvPr/>
        </p:nvSpPr>
        <p:spPr bwMode="auto">
          <a:xfrm>
            <a:off x="2700338" y="4724400"/>
            <a:ext cx="2538412" cy="720725"/>
          </a:xfrm>
          <a:prstGeom prst="rect">
            <a:avLst/>
          </a:prstGeom>
          <a:solidFill>
            <a:srgbClr val="FFFF99"/>
          </a:solidFill>
          <a:ln w="9525">
            <a:solidFill>
              <a:schemeClr val="tx1"/>
            </a:solidFill>
            <a:miter lim="800000"/>
            <a:headEnd/>
            <a:tailEnd/>
          </a:ln>
          <a:effectLst/>
        </p:spPr>
        <p:txBody>
          <a:bodyPr wrap="none" anchor="ctr"/>
          <a:lstStyle/>
          <a:p>
            <a:pPr algn="ctr"/>
            <a:endParaRPr lang="en-GB">
              <a:solidFill>
                <a:srgbClr val="FFFF99"/>
              </a:solidFill>
            </a:endParaRPr>
          </a:p>
        </p:txBody>
      </p:sp>
      <p:graphicFrame>
        <p:nvGraphicFramePr>
          <p:cNvPr id="184323" name="Object 3"/>
          <p:cNvGraphicFramePr>
            <a:graphicFrameLocks noChangeAspect="1"/>
          </p:cNvGraphicFramePr>
          <p:nvPr/>
        </p:nvGraphicFramePr>
        <p:xfrm>
          <a:off x="2700338" y="4725988"/>
          <a:ext cx="6037262" cy="684212"/>
        </p:xfrm>
        <a:graphic>
          <a:graphicData uri="http://schemas.openxmlformats.org/presentationml/2006/ole">
            <p:oleObj spid="_x0000_s185117" name="Formel" r:id="rId6" imgW="4038600" imgH="457200" progId="Equation.3">
              <p:embed/>
            </p:oleObj>
          </a:graphicData>
        </a:graphic>
      </p:graphicFrame>
      <p:sp>
        <p:nvSpPr>
          <p:cNvPr id="184324" name="Rectangle 4"/>
          <p:cNvSpPr>
            <a:spLocks noChangeArrowheads="1"/>
          </p:cNvSpPr>
          <p:nvPr/>
        </p:nvSpPr>
        <p:spPr bwMode="auto">
          <a:xfrm>
            <a:off x="2701925" y="5516563"/>
            <a:ext cx="2517775" cy="433387"/>
          </a:xfrm>
          <a:prstGeom prst="rect">
            <a:avLst/>
          </a:prstGeom>
          <a:solidFill>
            <a:srgbClr val="FFFF99"/>
          </a:solidFill>
          <a:ln w="9525">
            <a:solidFill>
              <a:schemeClr val="tx1"/>
            </a:solidFill>
            <a:miter lim="800000"/>
            <a:headEnd/>
            <a:tailEnd/>
          </a:ln>
          <a:effectLst/>
        </p:spPr>
        <p:txBody>
          <a:bodyPr wrap="none" anchor="ctr"/>
          <a:lstStyle/>
          <a:p>
            <a:pPr algn="ctr"/>
            <a:endParaRPr lang="en-GB">
              <a:solidFill>
                <a:srgbClr val="FFFF99"/>
              </a:solidFill>
            </a:endParaRPr>
          </a:p>
        </p:txBody>
      </p:sp>
      <p:sp>
        <p:nvSpPr>
          <p:cNvPr id="184355" name="Text Box 35"/>
          <p:cNvSpPr txBox="1">
            <a:spLocks noChangeArrowheads="1"/>
          </p:cNvSpPr>
          <p:nvPr/>
        </p:nvSpPr>
        <p:spPr bwMode="auto">
          <a:xfrm>
            <a:off x="179388" y="3860800"/>
            <a:ext cx="8856662" cy="1384300"/>
          </a:xfrm>
          <a:prstGeom prst="rect">
            <a:avLst/>
          </a:prstGeom>
          <a:noFill/>
          <a:ln w="9525">
            <a:noFill/>
            <a:miter lim="800000"/>
            <a:headEnd/>
            <a:tailEnd/>
          </a:ln>
          <a:effectLst/>
        </p:spPr>
        <p:txBody>
          <a:bodyPr>
            <a:spAutoFit/>
          </a:bodyPr>
          <a:lstStyle/>
          <a:p>
            <a:pPr>
              <a:spcBef>
                <a:spcPct val="50000"/>
              </a:spcBef>
            </a:pPr>
            <a:r>
              <a:rPr lang="de-DE" b="1" dirty="0"/>
              <a:t>H</a:t>
            </a:r>
            <a:r>
              <a:rPr lang="de-DE" sz="1600" b="1" dirty="0"/>
              <a:t>0</a:t>
            </a:r>
            <a:r>
              <a:rPr lang="de-DE" b="1" dirty="0"/>
              <a:t>: Es besteht kein Zusammenhang zwischen Therapie und Blutdruck (          )</a:t>
            </a:r>
          </a:p>
          <a:p>
            <a:pPr>
              <a:spcBef>
                <a:spcPct val="50000"/>
              </a:spcBef>
              <a:spcAft>
                <a:spcPct val="70000"/>
              </a:spcAft>
            </a:pPr>
            <a:r>
              <a:rPr lang="de-DE" b="1" dirty="0"/>
              <a:t>H</a:t>
            </a:r>
            <a:r>
              <a:rPr lang="de-DE" sz="1600" b="1" dirty="0"/>
              <a:t>1</a:t>
            </a:r>
            <a:r>
              <a:rPr lang="de-DE" b="1" dirty="0"/>
              <a:t>: Es besteht ein Zusammenhang (            )</a:t>
            </a:r>
          </a:p>
          <a:p>
            <a:pPr>
              <a:spcBef>
                <a:spcPct val="50000"/>
              </a:spcBef>
            </a:pPr>
            <a:r>
              <a:rPr lang="de-DE" b="1" dirty="0"/>
              <a:t>Teststatistik:</a:t>
            </a:r>
            <a:r>
              <a:rPr lang="de-DE" sz="1600" b="1" dirty="0"/>
              <a:t> </a:t>
            </a:r>
          </a:p>
        </p:txBody>
      </p:sp>
      <p:sp>
        <p:nvSpPr>
          <p:cNvPr id="184356" name="Rectangle 3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184357" name="Text Box 37"/>
          <p:cNvSpPr txBox="1">
            <a:spLocks noChangeArrowheads="1"/>
          </p:cNvSpPr>
          <p:nvPr/>
        </p:nvSpPr>
        <p:spPr bwMode="auto">
          <a:xfrm>
            <a:off x="827088" y="5805488"/>
            <a:ext cx="6767512"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184358" name="Text Box 38"/>
          <p:cNvSpPr txBox="1">
            <a:spLocks noChangeArrowheads="1"/>
          </p:cNvSpPr>
          <p:nvPr/>
        </p:nvSpPr>
        <p:spPr bwMode="auto">
          <a:xfrm>
            <a:off x="827088" y="5876925"/>
            <a:ext cx="7058025"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184359" name="Text Box 39"/>
          <p:cNvSpPr txBox="1">
            <a:spLocks noChangeArrowheads="1"/>
          </p:cNvSpPr>
          <p:nvPr/>
        </p:nvSpPr>
        <p:spPr bwMode="auto">
          <a:xfrm>
            <a:off x="468313" y="5511800"/>
            <a:ext cx="7920037" cy="641350"/>
          </a:xfrm>
          <a:prstGeom prst="rect">
            <a:avLst/>
          </a:prstGeom>
          <a:noFill/>
          <a:ln w="9525">
            <a:noFill/>
            <a:miter lim="800000"/>
            <a:headEnd/>
            <a:tailEnd/>
          </a:ln>
          <a:effectLst/>
        </p:spPr>
        <p:txBody>
          <a:bodyPr>
            <a:spAutoFit/>
          </a:bodyPr>
          <a:lstStyle/>
          <a:p>
            <a:pPr>
              <a:spcBef>
                <a:spcPct val="50000"/>
              </a:spcBef>
              <a:tabLst>
                <a:tab pos="4932363" algn="l"/>
                <a:tab pos="5472113" algn="l"/>
              </a:tabLst>
            </a:pPr>
            <a:r>
              <a:rPr lang="de-DE" b="1"/>
              <a:t>Testentscheidung:	=&gt;	Ablehnen der  			Nullhypothese</a:t>
            </a:r>
            <a:r>
              <a:rPr lang="de-DE" sz="1600" b="1"/>
              <a:t>    	                                 </a:t>
            </a:r>
          </a:p>
        </p:txBody>
      </p:sp>
      <p:sp>
        <p:nvSpPr>
          <p:cNvPr id="184360" name="Rectangle 40"/>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84361" name="Object 41"/>
          <p:cNvGraphicFramePr>
            <a:graphicFrameLocks noChangeAspect="1"/>
          </p:cNvGraphicFramePr>
          <p:nvPr/>
        </p:nvGraphicFramePr>
        <p:xfrm>
          <a:off x="2771775" y="5516563"/>
          <a:ext cx="2406650" cy="381000"/>
        </p:xfrm>
        <a:graphic>
          <a:graphicData uri="http://schemas.openxmlformats.org/presentationml/2006/ole">
            <p:oleObj spid="_x0000_s185118" name="Formel" r:id="rId7" imgW="1625600" imgH="254000" progId="Equation.3">
              <p:embed/>
            </p:oleObj>
          </a:graphicData>
        </a:graphic>
      </p:graphicFrame>
      <p:sp>
        <p:nvSpPr>
          <p:cNvPr id="184362" name="Text Box 42"/>
          <p:cNvSpPr txBox="1">
            <a:spLocks noChangeArrowheads="1"/>
          </p:cNvSpPr>
          <p:nvPr/>
        </p:nvSpPr>
        <p:spPr bwMode="auto">
          <a:xfrm>
            <a:off x="755650" y="6092825"/>
            <a:ext cx="7200900" cy="396875"/>
          </a:xfrm>
          <a:prstGeom prst="rect">
            <a:avLst/>
          </a:prstGeom>
          <a:noFill/>
          <a:ln w="9525">
            <a:noFill/>
            <a:miter lim="800000"/>
            <a:headEnd/>
            <a:tailEnd/>
          </a:ln>
          <a:effectLst/>
        </p:spPr>
        <p:txBody>
          <a:bodyPr>
            <a:spAutoFit/>
          </a:bodyPr>
          <a:lstStyle/>
          <a:p>
            <a:pPr>
              <a:spcBef>
                <a:spcPct val="50000"/>
              </a:spcBef>
            </a:pPr>
            <a:endParaRPr lang="en-GB" sz="2000" b="1"/>
          </a:p>
        </p:txBody>
      </p:sp>
      <p:graphicFrame>
        <p:nvGraphicFramePr>
          <p:cNvPr id="184363" name="Object 43"/>
          <p:cNvGraphicFramePr>
            <a:graphicFrameLocks noChangeAspect="1"/>
          </p:cNvGraphicFramePr>
          <p:nvPr/>
        </p:nvGraphicFramePr>
        <p:xfrm>
          <a:off x="2843213" y="6159500"/>
          <a:ext cx="4843462" cy="304800"/>
        </p:xfrm>
        <a:graphic>
          <a:graphicData uri="http://schemas.openxmlformats.org/presentationml/2006/ole">
            <p:oleObj spid="_x0000_s185119" name="Formel" r:id="rId8" imgW="3924300" imgH="254000" progId="Equation.3">
              <p:embed/>
            </p:oleObj>
          </a:graphicData>
        </a:graphic>
      </p:graphicFrame>
      <p:pic>
        <p:nvPicPr>
          <p:cNvPr id="185010" name="Picture 690"/>
          <p:cNvPicPr>
            <a:picLocks noChangeAspect="1" noChangeArrowheads="1"/>
          </p:cNvPicPr>
          <p:nvPr/>
        </p:nvPicPr>
        <p:blipFill>
          <a:blip r:embed="rId9" cstate="print"/>
          <a:srcRect/>
          <a:stretch>
            <a:fillRect/>
          </a:stretch>
        </p:blipFill>
        <p:spPr bwMode="auto">
          <a:xfrm>
            <a:off x="4209404" y="404664"/>
            <a:ext cx="4403871" cy="29186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Rectangle 5"/>
          <p:cNvSpPr>
            <a:spLocks noGrp="1" noChangeArrowheads="1"/>
          </p:cNvSpPr>
          <p:nvPr>
            <p:ph type="title"/>
          </p:nvPr>
        </p:nvSpPr>
        <p:spPr>
          <a:xfrm>
            <a:off x="467544" y="548680"/>
            <a:ext cx="8229600" cy="995363"/>
          </a:xfrm>
        </p:spPr>
        <p:txBody>
          <a:bodyPr/>
          <a:lstStyle/>
          <a:p>
            <a:pPr algn="ctr"/>
            <a:r>
              <a:rPr lang="de-DE" dirty="0" smtClean="0"/>
              <a:t>Chi-Quadrat-Test </a:t>
            </a:r>
            <a:r>
              <a:rPr lang="de-DE" sz="2000" dirty="0" smtClean="0"/>
              <a:t>qualitatives Merkmal</a:t>
            </a:r>
            <a:endParaRPr lang="de-DE" sz="2000" dirty="0"/>
          </a:p>
        </p:txBody>
      </p:sp>
      <p:graphicFrame>
        <p:nvGraphicFramePr>
          <p:cNvPr id="184365" name="Group 45"/>
          <p:cNvGraphicFramePr>
            <a:graphicFrameLocks noGrp="1"/>
          </p:cNvGraphicFramePr>
          <p:nvPr>
            <p:ph sz="half" idx="1"/>
          </p:nvPr>
        </p:nvGraphicFramePr>
        <p:xfrm>
          <a:off x="323528" y="1941206"/>
          <a:ext cx="4176464" cy="1487794"/>
        </p:xfrm>
        <a:graphic>
          <a:graphicData uri="http://schemas.openxmlformats.org/drawingml/2006/table">
            <a:tbl>
              <a:tblPr/>
              <a:tblGrid>
                <a:gridCol w="1269277"/>
                <a:gridCol w="1002449"/>
                <a:gridCol w="970431"/>
                <a:gridCol w="934307"/>
              </a:tblGrid>
              <a:tr h="446152">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Blutdruck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Therapie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Therapie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smtClean="0">
                          <a:ln>
                            <a:noFill/>
                          </a:ln>
                          <a:solidFill>
                            <a:srgbClr val="000036"/>
                          </a:solidFill>
                          <a:effectLst/>
                          <a:latin typeface="Arial" charset="0"/>
                        </a:rPr>
                        <a:t>Gesamt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661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Hypertonie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O</a:t>
                      </a:r>
                      <a:r>
                        <a:rPr kumimoji="0" lang="de-DE" sz="1400" b="1" i="0" u="none" strike="noStrike" cap="none" normalizeH="0" baseline="-25000" dirty="0" smtClean="0">
                          <a:ln>
                            <a:noFill/>
                          </a:ln>
                          <a:solidFill>
                            <a:srgbClr val="000036"/>
                          </a:solidFill>
                          <a:effectLst/>
                          <a:latin typeface="Arial" charset="0"/>
                        </a:rPr>
                        <a:t>11</a:t>
                      </a:r>
                      <a:r>
                        <a:rPr kumimoji="0" lang="de-DE" sz="1400" b="1" i="0" u="none" strike="noStrike" kern="1200" cap="none" normalizeH="0" baseline="0" dirty="0" smtClean="0">
                          <a:ln>
                            <a:noFill/>
                          </a:ln>
                          <a:solidFill>
                            <a:srgbClr val="000036"/>
                          </a:solidFill>
                          <a:effectLst/>
                          <a:latin typeface="Arial" charset="0"/>
                          <a:ea typeface="+mn-ea"/>
                          <a:cs typeface="+mn-cs"/>
                        </a:rPr>
                        <a:t>=3</a:t>
                      </a:r>
                      <a:r>
                        <a:rPr kumimoji="0" lang="de-DE" sz="1400" b="1" i="0" u="none" strike="noStrike" cap="none" normalizeH="0" baseline="0" dirty="0" smtClean="0">
                          <a:ln>
                            <a:noFill/>
                          </a:ln>
                          <a:solidFill>
                            <a:srgbClr val="000036"/>
                          </a:solidFill>
                          <a:effectLst/>
                          <a:latin typeface="Arial" charset="0"/>
                        </a:rPr>
                        <a:t>00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smtClean="0">
                          <a:ln>
                            <a:noFill/>
                          </a:ln>
                          <a:solidFill>
                            <a:srgbClr val="000036"/>
                          </a:solidFill>
                          <a:effectLst/>
                          <a:latin typeface="Arial" charset="0"/>
                        </a:rPr>
                        <a:t>O</a:t>
                      </a:r>
                      <a:r>
                        <a:rPr kumimoji="0" lang="de-DE" sz="1400" b="1" i="0" u="none" strike="noStrike" cap="none" normalizeH="0" baseline="-25000" smtClean="0">
                          <a:ln>
                            <a:noFill/>
                          </a:ln>
                          <a:solidFill>
                            <a:srgbClr val="000036"/>
                          </a:solidFill>
                          <a:effectLst/>
                          <a:latin typeface="Arial" charset="0"/>
                        </a:rPr>
                        <a:t>12</a:t>
                      </a:r>
                      <a:r>
                        <a:rPr kumimoji="0" lang="de-DE" sz="1400" b="1" i="0" u="none" strike="noStrike" cap="none" normalizeH="0" baseline="0" smtClean="0">
                          <a:ln>
                            <a:noFill/>
                          </a:ln>
                          <a:solidFill>
                            <a:srgbClr val="000036"/>
                          </a:solidFill>
                          <a:effectLst/>
                          <a:latin typeface="Arial" charset="0"/>
                        </a:rPr>
                        <a:t>=150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450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404">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err="1" smtClean="0">
                          <a:ln>
                            <a:noFill/>
                          </a:ln>
                          <a:solidFill>
                            <a:srgbClr val="000036"/>
                          </a:solidFill>
                          <a:effectLst/>
                          <a:latin typeface="Arial" charset="0"/>
                        </a:rPr>
                        <a:t>Normotonie</a:t>
                      </a:r>
                      <a:endParaRPr kumimoji="0" lang="de-DE" sz="1400" b="1"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O</a:t>
                      </a:r>
                      <a:r>
                        <a:rPr kumimoji="0" lang="de-DE" sz="1400" b="1" i="0" u="none" strike="noStrike" cap="none" normalizeH="0" baseline="-25000" dirty="0" smtClean="0">
                          <a:ln>
                            <a:noFill/>
                          </a:ln>
                          <a:solidFill>
                            <a:srgbClr val="000036"/>
                          </a:solidFill>
                          <a:effectLst/>
                          <a:latin typeface="Arial" charset="0"/>
                        </a:rPr>
                        <a:t>21</a:t>
                      </a:r>
                      <a:r>
                        <a:rPr kumimoji="0" lang="de-DE" sz="1400" b="1" i="0" u="none" strike="noStrike" cap="none" normalizeH="0" baseline="0" dirty="0" smtClean="0">
                          <a:ln>
                            <a:noFill/>
                          </a:ln>
                          <a:solidFill>
                            <a:srgbClr val="000036"/>
                          </a:solidFill>
                          <a:effectLst/>
                          <a:latin typeface="Arial" charset="0"/>
                        </a:rPr>
                        <a:t>=300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O</a:t>
                      </a:r>
                      <a:r>
                        <a:rPr kumimoji="0" lang="de-DE" sz="1400" b="1" i="0" u="none" strike="noStrike" cap="none" normalizeH="0" baseline="-25000" dirty="0" smtClean="0">
                          <a:ln>
                            <a:noFill/>
                          </a:ln>
                          <a:solidFill>
                            <a:srgbClr val="000036"/>
                          </a:solidFill>
                          <a:effectLst/>
                          <a:latin typeface="Arial" charset="0"/>
                        </a:rPr>
                        <a:t>22</a:t>
                      </a:r>
                      <a:r>
                        <a:rPr kumimoji="0" lang="de-DE" sz="1400" b="1" i="0" u="none" strike="noStrike" cap="none" normalizeH="0" baseline="0" dirty="0" smtClean="0">
                          <a:ln>
                            <a:noFill/>
                          </a:ln>
                          <a:solidFill>
                            <a:srgbClr val="000036"/>
                          </a:solidFill>
                          <a:effectLst/>
                          <a:latin typeface="Arial" charset="0"/>
                        </a:rPr>
                        <a:t>=250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550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661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smtClean="0">
                          <a:ln>
                            <a:noFill/>
                          </a:ln>
                          <a:solidFill>
                            <a:srgbClr val="000036"/>
                          </a:solidFill>
                          <a:effectLst/>
                          <a:latin typeface="Arial" charset="0"/>
                        </a:rPr>
                        <a:t>Gesamt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600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400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1000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84353" name="Object 33"/>
          <p:cNvGraphicFramePr>
            <a:graphicFrameLocks noGrp="1" noChangeAspect="1"/>
          </p:cNvGraphicFramePr>
          <p:nvPr>
            <p:ph sz="quarter" idx="2"/>
          </p:nvPr>
        </p:nvGraphicFramePr>
        <p:xfrm>
          <a:off x="8100392" y="3933056"/>
          <a:ext cx="533400" cy="215900"/>
        </p:xfrm>
        <a:graphic>
          <a:graphicData uri="http://schemas.openxmlformats.org/presentationml/2006/ole">
            <p:oleObj spid="_x0000_s1260546" name="Formel" r:id="rId4" imgW="532937" imgH="215713" progId="Equation.3">
              <p:embed/>
            </p:oleObj>
          </a:graphicData>
        </a:graphic>
      </p:graphicFrame>
      <p:graphicFrame>
        <p:nvGraphicFramePr>
          <p:cNvPr id="184364" name="Object 44"/>
          <p:cNvGraphicFramePr>
            <a:graphicFrameLocks noGrp="1" noChangeAspect="1"/>
          </p:cNvGraphicFramePr>
          <p:nvPr>
            <p:ph sz="quarter" idx="3"/>
          </p:nvPr>
        </p:nvGraphicFramePr>
        <p:xfrm>
          <a:off x="4284663" y="4349750"/>
          <a:ext cx="647700" cy="261938"/>
        </p:xfrm>
        <a:graphic>
          <a:graphicData uri="http://schemas.openxmlformats.org/presentationml/2006/ole">
            <p:oleObj spid="_x0000_s1260547" name="Formel" r:id="rId5" imgW="532937" imgH="215713" progId="Equation.3">
              <p:embed/>
            </p:oleObj>
          </a:graphicData>
        </a:graphic>
      </p:graphicFrame>
      <p:sp>
        <p:nvSpPr>
          <p:cNvPr id="44" name="Datumsplatzhalter 5"/>
          <p:cNvSpPr>
            <a:spLocks noGrp="1"/>
          </p:cNvSpPr>
          <p:nvPr>
            <p:ph type="dt" sz="half" idx="10"/>
          </p:nvPr>
        </p:nvSpPr>
        <p:spPr/>
        <p:txBody>
          <a:bodyPr/>
          <a:lstStyle/>
          <a:p>
            <a:fld id="{A054002E-18BA-4116-B680-095540A2007C}" type="datetime1">
              <a:rPr lang="de-AT" smtClean="0"/>
              <a:pPr/>
              <a:t>14.11.2017</a:t>
            </a:fld>
            <a:endParaRPr lang="de-DE" altLang="en-US" dirty="0"/>
          </a:p>
        </p:txBody>
      </p:sp>
      <p:sp>
        <p:nvSpPr>
          <p:cNvPr id="46" name="Foliennummernplatzhalter 7"/>
          <p:cNvSpPr>
            <a:spLocks noGrp="1"/>
          </p:cNvSpPr>
          <p:nvPr>
            <p:ph type="sldNum" sz="quarter" idx="12"/>
          </p:nvPr>
        </p:nvSpPr>
        <p:spPr/>
        <p:txBody>
          <a:bodyPr/>
          <a:lstStyle/>
          <a:p>
            <a:r>
              <a:rPr lang="de-DE" altLang="en-US"/>
              <a:t>Seite </a:t>
            </a:r>
            <a:fld id="{4A7259CE-3022-4DB0-AF62-02D5A955ECF5}" type="slidenum">
              <a:rPr lang="de-DE" altLang="en-US"/>
              <a:pPr/>
              <a:t>119</a:t>
            </a:fld>
            <a:endParaRPr lang="de-DE" altLang="en-US"/>
          </a:p>
        </p:txBody>
      </p:sp>
      <p:graphicFrame>
        <p:nvGraphicFramePr>
          <p:cNvPr id="184323" name="Object 3"/>
          <p:cNvGraphicFramePr>
            <a:graphicFrameLocks noChangeAspect="1"/>
          </p:cNvGraphicFramePr>
          <p:nvPr/>
        </p:nvGraphicFramePr>
        <p:xfrm>
          <a:off x="1979712" y="4697413"/>
          <a:ext cx="5367338" cy="728662"/>
        </p:xfrm>
        <a:graphic>
          <a:graphicData uri="http://schemas.openxmlformats.org/presentationml/2006/ole">
            <p:oleObj spid="_x0000_s1260548" name="Formel" r:id="rId6" imgW="3593880" imgH="495000" progId="Equation.3">
              <p:embed/>
            </p:oleObj>
          </a:graphicData>
        </a:graphic>
      </p:graphicFrame>
      <p:sp>
        <p:nvSpPr>
          <p:cNvPr id="184355" name="Text Box 35"/>
          <p:cNvSpPr txBox="1">
            <a:spLocks noChangeArrowheads="1"/>
          </p:cNvSpPr>
          <p:nvPr/>
        </p:nvSpPr>
        <p:spPr bwMode="auto">
          <a:xfrm>
            <a:off x="179388" y="3860800"/>
            <a:ext cx="8856662" cy="1384300"/>
          </a:xfrm>
          <a:prstGeom prst="rect">
            <a:avLst/>
          </a:prstGeom>
          <a:noFill/>
          <a:ln w="9525">
            <a:noFill/>
            <a:miter lim="800000"/>
            <a:headEnd/>
            <a:tailEnd/>
          </a:ln>
          <a:effectLst/>
        </p:spPr>
        <p:txBody>
          <a:bodyPr>
            <a:spAutoFit/>
          </a:bodyPr>
          <a:lstStyle/>
          <a:p>
            <a:pPr>
              <a:spcBef>
                <a:spcPct val="50000"/>
              </a:spcBef>
            </a:pPr>
            <a:r>
              <a:rPr lang="de-DE" b="1" dirty="0"/>
              <a:t>H</a:t>
            </a:r>
            <a:r>
              <a:rPr lang="de-DE" sz="1600" b="1" dirty="0"/>
              <a:t>0</a:t>
            </a:r>
            <a:r>
              <a:rPr lang="de-DE" b="1" dirty="0"/>
              <a:t>: Es besteht kein Zusammenhang zwischen Therapie und Blutdruck (          )</a:t>
            </a:r>
          </a:p>
          <a:p>
            <a:pPr>
              <a:spcBef>
                <a:spcPct val="50000"/>
              </a:spcBef>
              <a:spcAft>
                <a:spcPct val="70000"/>
              </a:spcAft>
            </a:pPr>
            <a:r>
              <a:rPr lang="de-DE" b="1" dirty="0"/>
              <a:t>H</a:t>
            </a:r>
            <a:r>
              <a:rPr lang="de-DE" sz="1600" b="1" dirty="0"/>
              <a:t>1</a:t>
            </a:r>
            <a:r>
              <a:rPr lang="de-DE" b="1" dirty="0"/>
              <a:t>: Es besteht ein Zusammenhang (            )</a:t>
            </a:r>
          </a:p>
          <a:p>
            <a:pPr>
              <a:spcBef>
                <a:spcPct val="50000"/>
              </a:spcBef>
            </a:pPr>
            <a:r>
              <a:rPr lang="de-DE" b="1" dirty="0"/>
              <a:t>Teststatistik:</a:t>
            </a:r>
            <a:r>
              <a:rPr lang="de-DE" sz="1600" b="1" dirty="0"/>
              <a:t> </a:t>
            </a:r>
          </a:p>
        </p:txBody>
      </p:sp>
      <p:sp>
        <p:nvSpPr>
          <p:cNvPr id="184356" name="Rectangle 3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184357" name="Text Box 37"/>
          <p:cNvSpPr txBox="1">
            <a:spLocks noChangeArrowheads="1"/>
          </p:cNvSpPr>
          <p:nvPr/>
        </p:nvSpPr>
        <p:spPr bwMode="auto">
          <a:xfrm>
            <a:off x="827088" y="5805488"/>
            <a:ext cx="6767512"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184358" name="Text Box 38"/>
          <p:cNvSpPr txBox="1">
            <a:spLocks noChangeArrowheads="1"/>
          </p:cNvSpPr>
          <p:nvPr/>
        </p:nvSpPr>
        <p:spPr bwMode="auto">
          <a:xfrm>
            <a:off x="827088" y="5876925"/>
            <a:ext cx="7058025"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184359" name="Text Box 39"/>
          <p:cNvSpPr txBox="1">
            <a:spLocks noChangeArrowheads="1"/>
          </p:cNvSpPr>
          <p:nvPr/>
        </p:nvSpPr>
        <p:spPr bwMode="auto">
          <a:xfrm>
            <a:off x="467544" y="5517232"/>
            <a:ext cx="7920037" cy="369332"/>
          </a:xfrm>
          <a:prstGeom prst="rect">
            <a:avLst/>
          </a:prstGeom>
          <a:noFill/>
          <a:ln w="9525">
            <a:noFill/>
            <a:miter lim="800000"/>
            <a:headEnd/>
            <a:tailEnd/>
          </a:ln>
          <a:effectLst/>
        </p:spPr>
        <p:txBody>
          <a:bodyPr>
            <a:spAutoFit/>
          </a:bodyPr>
          <a:lstStyle/>
          <a:p>
            <a:pPr>
              <a:spcBef>
                <a:spcPct val="50000"/>
              </a:spcBef>
              <a:tabLst>
                <a:tab pos="4932363" algn="l"/>
                <a:tab pos="5472113" algn="l"/>
              </a:tabLst>
            </a:pPr>
            <a:r>
              <a:rPr lang="de-DE" b="1" dirty="0" smtClean="0"/>
              <a:t>p</a:t>
            </a:r>
            <a:r>
              <a:rPr lang="de-DE" b="1" dirty="0" smtClean="0"/>
              <a:t>=P(X²&gt;15,15)&lt;0.001 =&gt;</a:t>
            </a:r>
            <a:r>
              <a:rPr lang="de-DE" b="1" dirty="0"/>
              <a:t> </a:t>
            </a:r>
            <a:r>
              <a:rPr lang="de-DE" b="1" dirty="0" smtClean="0"/>
              <a:t>Ablehnen der Nullhypothese</a:t>
            </a:r>
            <a:r>
              <a:rPr lang="de-DE" sz="1600" b="1" dirty="0" smtClean="0"/>
              <a:t>    </a:t>
            </a:r>
            <a:r>
              <a:rPr lang="de-DE" sz="1600" b="1" dirty="0"/>
              <a:t>	                                 </a:t>
            </a:r>
          </a:p>
        </p:txBody>
      </p:sp>
      <p:sp>
        <p:nvSpPr>
          <p:cNvPr id="184360" name="Rectangle 40"/>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184362" name="Text Box 42"/>
          <p:cNvSpPr txBox="1">
            <a:spLocks noChangeArrowheads="1"/>
          </p:cNvSpPr>
          <p:nvPr/>
        </p:nvSpPr>
        <p:spPr bwMode="auto">
          <a:xfrm>
            <a:off x="755650" y="6092825"/>
            <a:ext cx="7200900" cy="396875"/>
          </a:xfrm>
          <a:prstGeom prst="rect">
            <a:avLst/>
          </a:prstGeom>
          <a:noFill/>
          <a:ln w="9525">
            <a:noFill/>
            <a:miter lim="800000"/>
            <a:headEnd/>
            <a:tailEnd/>
          </a:ln>
          <a:effectLst/>
        </p:spPr>
        <p:txBody>
          <a:bodyPr>
            <a:spAutoFit/>
          </a:bodyPr>
          <a:lstStyle/>
          <a:p>
            <a:pPr>
              <a:spcBef>
                <a:spcPct val="50000"/>
              </a:spcBef>
            </a:pPr>
            <a:endParaRPr lang="en-GB" sz="2000" b="1"/>
          </a:p>
        </p:txBody>
      </p:sp>
      <p:graphicFrame>
        <p:nvGraphicFramePr>
          <p:cNvPr id="21" name="Group 45"/>
          <p:cNvGraphicFramePr>
            <a:graphicFrameLocks/>
          </p:cNvGraphicFramePr>
          <p:nvPr/>
        </p:nvGraphicFramePr>
        <p:xfrm>
          <a:off x="4644008" y="1941206"/>
          <a:ext cx="4176464" cy="1487794"/>
        </p:xfrm>
        <a:graphic>
          <a:graphicData uri="http://schemas.openxmlformats.org/drawingml/2006/table">
            <a:tbl>
              <a:tblPr/>
              <a:tblGrid>
                <a:gridCol w="1269277"/>
                <a:gridCol w="1002449"/>
                <a:gridCol w="970431"/>
                <a:gridCol w="934307"/>
              </a:tblGrid>
              <a:tr h="446152">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Blutdruck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Therapie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Therapie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smtClean="0">
                          <a:ln>
                            <a:noFill/>
                          </a:ln>
                          <a:solidFill>
                            <a:srgbClr val="000036"/>
                          </a:solidFill>
                          <a:effectLst/>
                          <a:latin typeface="Arial" charset="0"/>
                        </a:rPr>
                        <a:t>Gesamt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661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Hypertonie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E</a:t>
                      </a:r>
                      <a:r>
                        <a:rPr kumimoji="0" lang="de-DE" sz="1400" b="1" i="0" u="none" strike="noStrike" cap="none" normalizeH="0" baseline="-25000" dirty="0" smtClean="0">
                          <a:ln>
                            <a:noFill/>
                          </a:ln>
                          <a:solidFill>
                            <a:srgbClr val="000036"/>
                          </a:solidFill>
                          <a:effectLst/>
                          <a:latin typeface="Arial" charset="0"/>
                        </a:rPr>
                        <a:t>11</a:t>
                      </a:r>
                      <a:r>
                        <a:rPr kumimoji="0" lang="de-DE" sz="1400" b="1" i="0" u="none" strike="noStrike" cap="none" normalizeH="0" baseline="0" dirty="0" smtClean="0">
                          <a:ln>
                            <a:noFill/>
                          </a:ln>
                          <a:solidFill>
                            <a:srgbClr val="000036"/>
                          </a:solidFill>
                          <a:effectLst/>
                          <a:latin typeface="Arial" charset="0"/>
                        </a:rPr>
                        <a:t>=270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E</a:t>
                      </a:r>
                      <a:r>
                        <a:rPr kumimoji="0" lang="de-DE" sz="1400" b="1" i="0" u="none" strike="noStrike" cap="none" normalizeH="0" baseline="-25000" dirty="0" smtClean="0">
                          <a:ln>
                            <a:noFill/>
                          </a:ln>
                          <a:solidFill>
                            <a:srgbClr val="000036"/>
                          </a:solidFill>
                          <a:effectLst/>
                          <a:latin typeface="Arial" charset="0"/>
                        </a:rPr>
                        <a:t>12</a:t>
                      </a:r>
                      <a:r>
                        <a:rPr kumimoji="0" lang="de-DE" sz="1400" b="1" i="0" u="none" strike="noStrike" cap="none" normalizeH="0" baseline="0" dirty="0" smtClean="0">
                          <a:ln>
                            <a:noFill/>
                          </a:ln>
                          <a:solidFill>
                            <a:srgbClr val="000036"/>
                          </a:solidFill>
                          <a:effectLst/>
                          <a:latin typeface="Arial" charset="0"/>
                        </a:rPr>
                        <a:t>=180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450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404">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smtClean="0">
                          <a:ln>
                            <a:noFill/>
                          </a:ln>
                          <a:solidFill>
                            <a:srgbClr val="000036"/>
                          </a:solidFill>
                          <a:effectLst/>
                          <a:latin typeface="Arial" charset="0"/>
                        </a:rPr>
                        <a:t>Normotonie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E</a:t>
                      </a:r>
                      <a:r>
                        <a:rPr kumimoji="0" lang="de-DE" sz="1400" b="1" i="0" u="none" strike="noStrike" cap="none" normalizeH="0" baseline="-25000" dirty="0" smtClean="0">
                          <a:ln>
                            <a:noFill/>
                          </a:ln>
                          <a:solidFill>
                            <a:srgbClr val="000036"/>
                          </a:solidFill>
                          <a:effectLst/>
                          <a:latin typeface="Arial" charset="0"/>
                        </a:rPr>
                        <a:t>21</a:t>
                      </a:r>
                      <a:r>
                        <a:rPr kumimoji="0" lang="de-DE" sz="1400" b="1" i="0" u="none" strike="noStrike" cap="none" normalizeH="0" baseline="0" dirty="0" smtClean="0">
                          <a:ln>
                            <a:noFill/>
                          </a:ln>
                          <a:solidFill>
                            <a:srgbClr val="000036"/>
                          </a:solidFill>
                          <a:effectLst/>
                          <a:latin typeface="Arial" charset="0"/>
                        </a:rPr>
                        <a:t>=330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E</a:t>
                      </a:r>
                      <a:r>
                        <a:rPr kumimoji="0" lang="de-DE" sz="1400" b="1" i="0" u="none" strike="noStrike" cap="none" normalizeH="0" baseline="-25000" dirty="0" smtClean="0">
                          <a:ln>
                            <a:noFill/>
                          </a:ln>
                          <a:solidFill>
                            <a:srgbClr val="000036"/>
                          </a:solidFill>
                          <a:effectLst/>
                          <a:latin typeface="Arial" charset="0"/>
                        </a:rPr>
                        <a:t>22</a:t>
                      </a:r>
                      <a:r>
                        <a:rPr kumimoji="0" lang="de-DE" sz="1400" b="1" i="0" u="none" strike="noStrike" cap="none" normalizeH="0" baseline="0" dirty="0" smtClean="0">
                          <a:ln>
                            <a:noFill/>
                          </a:ln>
                          <a:solidFill>
                            <a:srgbClr val="000036"/>
                          </a:solidFill>
                          <a:effectLst/>
                          <a:latin typeface="Arial" charset="0"/>
                        </a:rPr>
                        <a:t>=220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550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661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Gesamt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600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400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400" b="1" i="0" u="none" strike="noStrike" cap="none" normalizeH="0" baseline="0" dirty="0" smtClean="0">
                          <a:ln>
                            <a:noFill/>
                          </a:ln>
                          <a:solidFill>
                            <a:srgbClr val="000036"/>
                          </a:solidFill>
                          <a:effectLst/>
                          <a:latin typeface="Arial" charset="0"/>
                        </a:rPr>
                        <a:t>1000</a:t>
                      </a:r>
                      <a:endParaRPr kumimoji="0" lang="de-DE" sz="1400" b="1"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 name="Textfeld 22"/>
          <p:cNvSpPr txBox="1"/>
          <p:nvPr/>
        </p:nvSpPr>
        <p:spPr>
          <a:xfrm>
            <a:off x="611560" y="1484784"/>
            <a:ext cx="1440160" cy="369332"/>
          </a:xfrm>
          <a:prstGeom prst="rect">
            <a:avLst/>
          </a:prstGeom>
          <a:noFill/>
        </p:spPr>
        <p:txBody>
          <a:bodyPr wrap="square" rtlCol="0">
            <a:spAutoFit/>
          </a:bodyPr>
          <a:lstStyle/>
          <a:p>
            <a:r>
              <a:rPr lang="de-AT" dirty="0" smtClean="0"/>
              <a:t>Beobachtet:</a:t>
            </a:r>
            <a:endParaRPr lang="de-AT" dirty="0"/>
          </a:p>
        </p:txBody>
      </p:sp>
      <p:sp>
        <p:nvSpPr>
          <p:cNvPr id="24" name="Textfeld 23"/>
          <p:cNvSpPr txBox="1"/>
          <p:nvPr/>
        </p:nvSpPr>
        <p:spPr>
          <a:xfrm>
            <a:off x="5076056" y="1484784"/>
            <a:ext cx="2520280" cy="369332"/>
          </a:xfrm>
          <a:prstGeom prst="rect">
            <a:avLst/>
          </a:prstGeom>
          <a:noFill/>
        </p:spPr>
        <p:txBody>
          <a:bodyPr wrap="square" rtlCol="0">
            <a:spAutoFit/>
          </a:bodyPr>
          <a:lstStyle/>
          <a:p>
            <a:r>
              <a:rPr lang="de-AT" dirty="0" smtClean="0"/>
              <a:t>Erwartet (unter H</a:t>
            </a:r>
            <a:r>
              <a:rPr lang="de-AT" baseline="-25000" dirty="0" smtClean="0"/>
              <a:t>0</a:t>
            </a:r>
            <a:r>
              <a:rPr lang="de-AT" dirty="0" smtClean="0"/>
              <a:t>):</a:t>
            </a:r>
            <a:endParaRPr lang="de-AT"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12</a:t>
            </a:fld>
            <a:endParaRPr lang="de-AT">
              <a:latin typeface="+mj-lt"/>
            </a:endParaRPr>
          </a:p>
        </p:txBody>
      </p:sp>
      <p:pic>
        <p:nvPicPr>
          <p:cNvPr id="8488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2270909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Beispiel</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120</a:t>
            </a:fld>
            <a:endParaRPr lang="de-DE" altLang="en-US"/>
          </a:p>
        </p:txBody>
      </p:sp>
      <p:pic>
        <p:nvPicPr>
          <p:cNvPr id="1126402" name="Picture 2"/>
          <p:cNvPicPr>
            <a:picLocks noGrp="1" noChangeAspect="1" noChangeArrowheads="1"/>
          </p:cNvPicPr>
          <p:nvPr>
            <p:ph idx="1"/>
          </p:nvPr>
        </p:nvPicPr>
        <p:blipFill>
          <a:blip r:embed="rId2" cstate="print"/>
          <a:srcRect/>
          <a:stretch>
            <a:fillRect/>
          </a:stretch>
        </p:blipFill>
        <p:spPr bwMode="auto">
          <a:xfrm>
            <a:off x="971600" y="1526481"/>
            <a:ext cx="6036381" cy="2406575"/>
          </a:xfrm>
          <a:prstGeom prst="rect">
            <a:avLst/>
          </a:prstGeom>
          <a:noFill/>
          <a:ln w="9525">
            <a:noFill/>
            <a:miter lim="800000"/>
            <a:headEnd/>
            <a:tailEnd/>
          </a:ln>
        </p:spPr>
      </p:pic>
      <p:sp>
        <p:nvSpPr>
          <p:cNvPr id="8" name="Textfeld 7"/>
          <p:cNvSpPr txBox="1"/>
          <p:nvPr/>
        </p:nvSpPr>
        <p:spPr>
          <a:xfrm>
            <a:off x="755576" y="4077072"/>
            <a:ext cx="7488832" cy="1600438"/>
          </a:xfrm>
          <a:prstGeom prst="rect">
            <a:avLst/>
          </a:prstGeom>
          <a:noFill/>
        </p:spPr>
        <p:txBody>
          <a:bodyPr wrap="square" rtlCol="0">
            <a:spAutoFit/>
          </a:bodyPr>
          <a:lstStyle/>
          <a:p>
            <a:r>
              <a:rPr lang="de-AT" sz="2000" dirty="0" smtClean="0">
                <a:latin typeface="+mn-lt"/>
              </a:rPr>
              <a:t>Teststatistik: </a:t>
            </a:r>
            <a:r>
              <a:rPr lang="en-US" sz="2000" dirty="0" smtClean="0">
                <a:latin typeface="+mn-lt"/>
              </a:rPr>
              <a:t>121.9218 ~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((2-1)*(3-1)) =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a:t>
            </a:r>
          </a:p>
          <a:p>
            <a:r>
              <a:rPr lang="en-US" sz="2000" dirty="0" err="1" smtClean="0">
                <a:latin typeface="+mn-lt"/>
              </a:rPr>
              <a:t>Kritischer</a:t>
            </a:r>
            <a:r>
              <a:rPr lang="en-US" sz="2000" dirty="0" smtClean="0">
                <a:latin typeface="+mn-lt"/>
              </a:rPr>
              <a:t> Wert von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 = 5.99</a:t>
            </a:r>
          </a:p>
          <a:p>
            <a:pPr>
              <a:buFont typeface="Wingdings"/>
              <a:buChar char="à"/>
            </a:pPr>
            <a:r>
              <a:rPr lang="en-US" sz="2000" dirty="0" err="1" smtClean="0">
                <a:latin typeface="+mn-lt"/>
                <a:sym typeface="Wingdings" pitchFamily="2" charset="2"/>
              </a:rPr>
              <a:t>Nullhypothese</a:t>
            </a:r>
            <a:r>
              <a:rPr lang="en-US" sz="2000" dirty="0" smtClean="0">
                <a:latin typeface="+mn-lt"/>
                <a:sym typeface="Wingdings" pitchFamily="2" charset="2"/>
              </a:rPr>
              <a:t> (</a:t>
            </a:r>
            <a:r>
              <a:rPr lang="en-US" sz="2000" dirty="0" err="1" smtClean="0">
                <a:latin typeface="+mn-lt"/>
                <a:sym typeface="Wingdings" pitchFamily="2" charset="2"/>
              </a:rPr>
              <a:t>Rauchverhalten</a:t>
            </a:r>
            <a:r>
              <a:rPr lang="en-US" sz="2000" dirty="0" smtClean="0">
                <a:latin typeface="+mn-lt"/>
                <a:sym typeface="Wingdings" pitchFamily="2" charset="2"/>
              </a:rPr>
              <a:t> </a:t>
            </a:r>
            <a:r>
              <a:rPr lang="en-US" sz="2000" dirty="0" err="1" smtClean="0">
                <a:latin typeface="+mn-lt"/>
                <a:sym typeface="Wingdings" pitchFamily="2" charset="2"/>
              </a:rPr>
              <a:t>unterscheidet</a:t>
            </a:r>
            <a:r>
              <a:rPr lang="en-US" sz="2000" dirty="0" smtClean="0">
                <a:latin typeface="+mn-lt"/>
                <a:sym typeface="Wingdings" pitchFamily="2" charset="2"/>
              </a:rPr>
              <a:t> </a:t>
            </a:r>
            <a:r>
              <a:rPr lang="en-US" sz="2000" dirty="0" err="1" smtClean="0">
                <a:latin typeface="+mn-lt"/>
                <a:sym typeface="Wingdings" pitchFamily="2" charset="2"/>
              </a:rPr>
              <a:t>sich</a:t>
            </a:r>
            <a:r>
              <a:rPr lang="en-US" sz="2000" dirty="0" smtClean="0">
                <a:latin typeface="+mn-lt"/>
                <a:sym typeface="Wingdings" pitchFamily="2" charset="2"/>
              </a:rPr>
              <a:t> </a:t>
            </a:r>
            <a:r>
              <a:rPr lang="en-US" sz="2000" dirty="0" err="1" smtClean="0">
                <a:latin typeface="+mn-lt"/>
                <a:sym typeface="Wingdings" pitchFamily="2" charset="2"/>
              </a:rPr>
              <a:t>nicht</a:t>
            </a:r>
            <a:r>
              <a:rPr lang="en-US" sz="2000" dirty="0" smtClean="0">
                <a:latin typeface="+mn-lt"/>
                <a:sym typeface="Wingdings" pitchFamily="2" charset="2"/>
              </a:rPr>
              <a:t> </a:t>
            </a:r>
            <a:r>
              <a:rPr lang="en-US" sz="2000" dirty="0" err="1" smtClean="0">
                <a:latin typeface="+mn-lt"/>
                <a:sym typeface="Wingdings" pitchFamily="2" charset="2"/>
              </a:rPr>
              <a:t>zwischen</a:t>
            </a:r>
            <a:r>
              <a:rPr lang="en-US" sz="2000" dirty="0" smtClean="0">
                <a:latin typeface="+mn-lt"/>
                <a:sym typeface="Wingdings" pitchFamily="2" charset="2"/>
              </a:rPr>
              <a:t> </a:t>
            </a:r>
            <a:r>
              <a:rPr lang="en-US" sz="2000" dirty="0" err="1" smtClean="0">
                <a:latin typeface="+mn-lt"/>
                <a:sym typeface="Wingdings" pitchFamily="2" charset="2"/>
              </a:rPr>
              <a:t>Männern</a:t>
            </a:r>
            <a:r>
              <a:rPr lang="en-US" sz="2000" dirty="0" smtClean="0">
                <a:latin typeface="+mn-lt"/>
                <a:sym typeface="Wingdings" pitchFamily="2" charset="2"/>
              </a:rPr>
              <a:t> und Frauen) </a:t>
            </a:r>
            <a:r>
              <a:rPr lang="en-US" sz="2000" dirty="0" err="1" smtClean="0">
                <a:latin typeface="+mn-lt"/>
                <a:sym typeface="Wingdings" pitchFamily="2" charset="2"/>
              </a:rPr>
              <a:t>kann</a:t>
            </a:r>
            <a:r>
              <a:rPr lang="en-US" sz="2000" dirty="0" smtClean="0">
                <a:latin typeface="+mn-lt"/>
                <a:sym typeface="Wingdings" pitchFamily="2" charset="2"/>
              </a:rPr>
              <a:t> </a:t>
            </a:r>
            <a:r>
              <a:rPr lang="en-US" sz="2000" dirty="0" err="1" smtClean="0">
                <a:latin typeface="+mn-lt"/>
                <a:sym typeface="Wingdings" pitchFamily="2" charset="2"/>
              </a:rPr>
              <a:t>abgelehnt</a:t>
            </a:r>
            <a:r>
              <a:rPr lang="en-US" sz="2000" dirty="0" smtClean="0">
                <a:latin typeface="+mn-lt"/>
                <a:sym typeface="Wingdings" pitchFamily="2" charset="2"/>
              </a:rPr>
              <a:t> </a:t>
            </a:r>
            <a:r>
              <a:rPr lang="en-US" sz="2000" dirty="0" err="1" smtClean="0">
                <a:latin typeface="+mn-lt"/>
                <a:sym typeface="Wingdings" pitchFamily="2" charset="2"/>
              </a:rPr>
              <a:t>werden</a:t>
            </a:r>
            <a:r>
              <a:rPr lang="en-US" sz="2000" dirty="0" smtClean="0">
                <a:latin typeface="+mn-lt"/>
                <a:sym typeface="Wingdings" pitchFamily="2" charset="2"/>
              </a:rPr>
              <a:t>(p = 3.3e-27)</a:t>
            </a:r>
          </a:p>
          <a:p>
            <a:pPr>
              <a:buFont typeface="Wingdings"/>
              <a:buChar char="à"/>
            </a:pPr>
            <a:endParaRPr lang="de-AT" dirty="0" smtClean="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Führen Sie einen Chi-Quadrat Test durch</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121</a:t>
            </a:fld>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 </a:t>
            </a:r>
            <a:r>
              <a:rPr lang="de-DE" dirty="0" err="1" smtClean="0"/>
              <a:t>significance</a:t>
            </a:r>
            <a:r>
              <a:rPr lang="de-DE" dirty="0" smtClean="0"/>
              <a:t> </a:t>
            </a:r>
            <a:r>
              <a:rPr lang="de-DE" dirty="0" err="1" smtClean="0"/>
              <a:t>testing</a:t>
            </a:r>
            <a:r>
              <a:rPr lang="de-DE" dirty="0" smtClean="0"/>
              <a:t>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122</a:t>
            </a:fld>
            <a:endParaRPr lang="de-DE" altLang="en-US"/>
          </a:p>
        </p:txBody>
      </p:sp>
      <p:graphicFrame>
        <p:nvGraphicFramePr>
          <p:cNvPr id="7" name="Inhaltsplatzhalter 6"/>
          <p:cNvGraphicFramePr>
            <a:graphicFrameLocks noGrp="1" noChangeAspect="1"/>
          </p:cNvGraphicFramePr>
          <p:nvPr>
            <p:ph idx="1"/>
            <p:extLst>
              <p:ext uri="{D42A27DB-BD31-4B8C-83A1-F6EECF244321}">
                <p14:modId xmlns="" xmlns:p14="http://schemas.microsoft.com/office/powerpoint/2010/main" val="1005846645"/>
              </p:ext>
            </p:extLst>
          </p:nvPr>
        </p:nvGraphicFramePr>
        <p:xfrm>
          <a:off x="1146349" y="1700808"/>
          <a:ext cx="2209800" cy="228600"/>
        </p:xfrm>
        <a:graphic>
          <a:graphicData uri="http://schemas.openxmlformats.org/presentationml/2006/ole">
            <p:oleObj spid="_x0000_s1126474" name="Formel" r:id="rId3" imgW="2209800" imgH="228600" progId="Equation.3">
              <p:embed/>
            </p:oleObj>
          </a:graphicData>
        </a:graphic>
      </p:graphicFrame>
      <p:graphicFrame>
        <p:nvGraphicFramePr>
          <p:cNvPr id="8" name="Objekt 7" descr="dimmu borgir faded"/>
          <p:cNvGraphicFramePr>
            <a:graphicFrameLocks noChangeAspect="1"/>
          </p:cNvGraphicFramePr>
          <p:nvPr>
            <p:extLst>
              <p:ext uri="{D42A27DB-BD31-4B8C-83A1-F6EECF244321}">
                <p14:modId xmlns="" xmlns:p14="http://schemas.microsoft.com/office/powerpoint/2010/main" val="3162719473"/>
              </p:ext>
            </p:extLst>
          </p:nvPr>
        </p:nvGraphicFramePr>
        <p:xfrm>
          <a:off x="5724128" y="1556792"/>
          <a:ext cx="2616070" cy="1724347"/>
        </p:xfrm>
        <a:graphic>
          <a:graphicData uri="http://schemas.openxmlformats.org/presentationml/2006/ole">
            <p:oleObj spid="_x0000_s1126475" name="SPW 6.0 Graph" r:id="rId4" imgW="4808830" imgH="3176626" progId="">
              <p:embed/>
            </p:oleObj>
          </a:graphicData>
        </a:graphic>
      </p:graphicFrame>
      <p:sp>
        <p:nvSpPr>
          <p:cNvPr id="9" name="Rechteck 8"/>
          <p:cNvSpPr/>
          <p:nvPr/>
        </p:nvSpPr>
        <p:spPr>
          <a:xfrm>
            <a:off x="1475656" y="2195572"/>
            <a:ext cx="1621791" cy="369332"/>
          </a:xfrm>
          <a:prstGeom prst="rect">
            <a:avLst/>
          </a:prstGeom>
        </p:spPr>
        <p:txBody>
          <a:bodyPr wrap="none">
            <a:spAutoFit/>
          </a:bodyPr>
          <a:lstStyle/>
          <a:p>
            <a:r>
              <a:rPr lang="de-DE" dirty="0" err="1">
                <a:latin typeface="+mn-lt"/>
              </a:rPr>
              <a:t>SS</a:t>
            </a:r>
            <a:r>
              <a:rPr lang="de-DE" baseline="-25000" dirty="0" err="1">
                <a:latin typeface="+mn-lt"/>
              </a:rPr>
              <a:t>tot</a:t>
            </a:r>
            <a:r>
              <a:rPr lang="de-DE" dirty="0">
                <a:latin typeface="+mn-lt"/>
              </a:rPr>
              <a:t>=</a:t>
            </a:r>
            <a:r>
              <a:rPr lang="de-DE" dirty="0" err="1">
                <a:latin typeface="+mn-lt"/>
              </a:rPr>
              <a:t>SS</a:t>
            </a:r>
            <a:r>
              <a:rPr lang="de-DE" baseline="-25000" dirty="0" err="1">
                <a:latin typeface="+mn-lt"/>
              </a:rPr>
              <a:t>reg</a:t>
            </a:r>
            <a:r>
              <a:rPr lang="de-DE" dirty="0" err="1">
                <a:latin typeface="+mn-lt"/>
              </a:rPr>
              <a:t>+SS</a:t>
            </a:r>
            <a:r>
              <a:rPr lang="de-DE" baseline="-25000" dirty="0" err="1">
                <a:latin typeface="+mn-lt"/>
              </a:rPr>
              <a:t>res</a:t>
            </a:r>
            <a:endParaRPr lang="de-DE" baseline="-25000" dirty="0">
              <a:latin typeface="+mn-lt"/>
            </a:endParaRPr>
          </a:p>
        </p:txBody>
      </p:sp>
      <mc:AlternateContent xmlns:mc="http://schemas.openxmlformats.org/markup-compatibility/2006">
        <mc:Choice xmlns="" xmlns:a14="http://schemas.microsoft.com/office/drawing/2010/main" Requires="a14">
          <p:sp>
            <p:nvSpPr>
              <p:cNvPr id="11" name="Textfeld 10"/>
              <p:cNvSpPr txBox="1"/>
              <p:nvPr/>
            </p:nvSpPr>
            <p:spPr>
              <a:xfrm>
                <a:off x="491480" y="2564904"/>
                <a:ext cx="4584576" cy="544316"/>
              </a:xfrm>
              <a:prstGeom prst="rect">
                <a:avLst/>
              </a:prstGeom>
              <a:noFill/>
            </p:spPr>
            <p:txBody>
              <a:bodyPr wrap="square" rtlCol="0">
                <a:spAutoFit/>
              </a:bodyPr>
              <a:lstStyle/>
              <a:p>
                <a14:m>
                  <m:oMath xmlns:m="http://schemas.openxmlformats.org/officeDocument/2006/math">
                    <m:sSup>
                      <m:sSupPr>
                        <m:ctrlPr>
                          <a:rPr lang="de-DE" i="1" smtClean="0">
                            <a:latin typeface="Cambria Math"/>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i="1">
                            <a:latin typeface="Cambria Math"/>
                          </a:rPr>
                        </m:ctrlPr>
                      </m:fPr>
                      <m:num>
                        <m:sSub>
                          <m:sSubPr>
                            <m:ctrlPr>
                              <a:rPr lang="de-DE" i="1">
                                <a:latin typeface="Cambria Math"/>
                              </a:rPr>
                            </m:ctrlPr>
                          </m:sSubPr>
                          <m:e>
                            <m:r>
                              <a:rPr lang="de-DE" i="1">
                                <a:latin typeface="Cambria Math"/>
                              </a:rPr>
                              <m:t>𝑆𝑆</m:t>
                            </m:r>
                          </m:e>
                          <m:sub>
                            <m:r>
                              <a:rPr lang="de-DE" i="1">
                                <a:latin typeface="Cambria Math"/>
                              </a:rPr>
                              <m:t>𝑟𝑒𝑔</m:t>
                            </m:r>
                          </m:sub>
                        </m:sSub>
                      </m:num>
                      <m:den>
                        <m:sSub>
                          <m:sSubPr>
                            <m:ctrlPr>
                              <a:rPr lang="de-DE" i="1">
                                <a:latin typeface="Cambria Math"/>
                              </a:rPr>
                            </m:ctrlPr>
                          </m:sSubPr>
                          <m:e>
                            <m:r>
                              <a:rPr lang="de-DE" i="1">
                                <a:latin typeface="Cambria Math"/>
                              </a:rPr>
                              <m:t>𝑆𝑆</m:t>
                            </m:r>
                          </m:e>
                          <m:sub>
                            <m:r>
                              <a:rPr lang="de-DE" i="1">
                                <a:latin typeface="Cambria Math"/>
                              </a:rPr>
                              <m:t>𝑡𝑜𝑡</m:t>
                            </m:r>
                          </m:sub>
                        </m:sSub>
                      </m:den>
                    </m:f>
                  </m:oMath>
                </a14:m>
                <a:r>
                  <a:rPr lang="de-DE" dirty="0" smtClean="0">
                    <a:latin typeface="+mn-lt"/>
                  </a:rPr>
                  <a:t> … </a:t>
                </a:r>
                <a:r>
                  <a:rPr lang="de-DE" dirty="0" err="1" smtClean="0">
                    <a:latin typeface="+mn-lt"/>
                  </a:rPr>
                  <a:t>Coefficient</a:t>
                </a:r>
                <a:r>
                  <a:rPr lang="de-DE" dirty="0" smtClean="0">
                    <a:latin typeface="+mn-lt"/>
                  </a:rPr>
                  <a:t> </a:t>
                </a:r>
                <a:r>
                  <a:rPr lang="de-DE" dirty="0" err="1" smtClean="0">
                    <a:latin typeface="+mn-lt"/>
                  </a:rPr>
                  <a:t>of</a:t>
                </a:r>
                <a:r>
                  <a:rPr lang="de-DE" dirty="0" smtClean="0">
                    <a:latin typeface="+mn-lt"/>
                  </a:rPr>
                  <a:t> </a:t>
                </a:r>
                <a:r>
                  <a:rPr lang="de-DE" dirty="0" err="1" smtClean="0">
                    <a:latin typeface="+mn-lt"/>
                  </a:rPr>
                  <a:t>determination</a:t>
                </a:r>
                <a:endParaRPr lang="de-DE" dirty="0">
                  <a:latin typeface="+mn-lt"/>
                </a:endParaRPr>
              </a:p>
            </p:txBody>
          </p:sp>
        </mc:Choice>
        <mc:Fallback>
          <p:sp>
            <p:nvSpPr>
              <p:cNvPr id="11" name="Textfeld 10"/>
              <p:cNvSpPr txBox="1">
                <a:spLocks noRot="1" noChangeAspect="1" noMove="1" noResize="1" noEditPoints="1" noAdjustHandles="1" noChangeArrowheads="1" noChangeShapeType="1" noTextEdit="1"/>
              </p:cNvSpPr>
              <p:nvPr/>
            </p:nvSpPr>
            <p:spPr>
              <a:xfrm>
                <a:off x="491480" y="2564904"/>
                <a:ext cx="4584576" cy="544316"/>
              </a:xfrm>
              <a:prstGeom prst="rect">
                <a:avLst/>
              </a:prstGeom>
              <a:blipFill rotWithShape="1">
                <a:blip r:embed="rId5" cstate="print"/>
                <a:stretch>
                  <a:fillRect b="-1124"/>
                </a:stretch>
              </a:blipFill>
            </p:spPr>
            <p:txBody>
              <a:bodyPr/>
              <a:lstStyle/>
              <a:p>
                <a:r>
                  <a:rPr lang="de-DE">
                    <a:noFill/>
                  </a:rPr>
                  <a:t> </a:t>
                </a:r>
              </a:p>
            </p:txBody>
          </p:sp>
        </mc:Fallback>
      </mc:AlternateContent>
      <p:sp>
        <p:nvSpPr>
          <p:cNvPr id="14" name="Textfeld 13"/>
          <p:cNvSpPr txBox="1"/>
          <p:nvPr/>
        </p:nvSpPr>
        <p:spPr>
          <a:xfrm>
            <a:off x="467544" y="3426673"/>
            <a:ext cx="8388424" cy="2854628"/>
          </a:xfrm>
          <a:prstGeom prst="rect">
            <a:avLst/>
          </a:prstGeom>
          <a:noFill/>
        </p:spPr>
        <p:txBody>
          <a:bodyPr wrap="square" rtlCol="0">
            <a:spAutoFit/>
          </a:bodyPr>
          <a:lstStyle/>
          <a:p>
            <a:pPr>
              <a:spcAft>
                <a:spcPts val="300"/>
              </a:spcAft>
            </a:pPr>
            <a:r>
              <a:rPr lang="en-GB" dirty="0" smtClean="0">
                <a:latin typeface="+mn-lt"/>
              </a:rPr>
              <a:t>Using </a:t>
            </a:r>
            <a:r>
              <a:rPr lang="en-GB" dirty="0">
                <a:latin typeface="+mn-lt"/>
              </a:rPr>
              <a:t>the regression </a:t>
            </a:r>
            <a:r>
              <a:rPr lang="en-GB" dirty="0" smtClean="0">
                <a:latin typeface="+mn-lt"/>
              </a:rPr>
              <a:t>model, can we </a:t>
            </a:r>
            <a:r>
              <a:rPr lang="en-GB" dirty="0">
                <a:latin typeface="+mn-lt"/>
              </a:rPr>
              <a:t>significantly better </a:t>
            </a:r>
            <a:r>
              <a:rPr lang="en-GB" dirty="0" smtClean="0">
                <a:latin typeface="+mn-lt"/>
              </a:rPr>
              <a:t>predict </a:t>
            </a:r>
            <a:r>
              <a:rPr lang="en-GB" dirty="0">
                <a:latin typeface="+mn-lt"/>
              </a:rPr>
              <a:t>values of the outcome than using the </a:t>
            </a:r>
            <a:r>
              <a:rPr lang="en-GB" dirty="0" smtClean="0">
                <a:latin typeface="+mn-lt"/>
              </a:rPr>
              <a:t>mean?</a:t>
            </a:r>
          </a:p>
          <a:p>
            <a:pPr>
              <a:spcAft>
                <a:spcPts val="300"/>
              </a:spcAft>
            </a:pPr>
            <a:r>
              <a:rPr lang="en-GB" dirty="0" smtClean="0">
                <a:latin typeface="+mn-lt"/>
              </a:rPr>
              <a:t>H0: R²=0 (</a:t>
            </a:r>
            <a:r>
              <a:rPr lang="en-GB" dirty="0" err="1" smtClean="0">
                <a:latin typeface="+mn-lt"/>
              </a:rPr>
              <a:t>alternativ</a:t>
            </a:r>
            <a:r>
              <a:rPr lang="en-GB" dirty="0" smtClean="0">
                <a:latin typeface="+mn-lt"/>
              </a:rPr>
              <a:t>: </a:t>
            </a:r>
            <a:r>
              <a:rPr lang="el-GR" dirty="0" smtClean="0">
                <a:latin typeface="+mn-lt"/>
              </a:rPr>
              <a:t>β</a:t>
            </a:r>
            <a:r>
              <a:rPr lang="de-DE" baseline="-25000" dirty="0" smtClean="0">
                <a:latin typeface="+mn-lt"/>
              </a:rPr>
              <a:t>1</a:t>
            </a:r>
            <a:r>
              <a:rPr lang="de-DE" dirty="0" smtClean="0">
                <a:latin typeface="+mn-lt"/>
              </a:rPr>
              <a:t>=</a:t>
            </a:r>
            <a:r>
              <a:rPr lang="el-GR" dirty="0"/>
              <a:t> </a:t>
            </a:r>
            <a:r>
              <a:rPr lang="el-GR" dirty="0" smtClean="0"/>
              <a:t>β</a:t>
            </a:r>
            <a:r>
              <a:rPr lang="de-DE" baseline="-25000" dirty="0"/>
              <a:t>2</a:t>
            </a:r>
            <a:r>
              <a:rPr lang="de-DE" dirty="0" smtClean="0"/>
              <a:t>=…=</a:t>
            </a:r>
            <a:r>
              <a:rPr lang="el-GR" dirty="0" smtClean="0"/>
              <a:t> β</a:t>
            </a:r>
            <a:r>
              <a:rPr lang="de-DE" baseline="-25000" dirty="0"/>
              <a:t>n</a:t>
            </a:r>
            <a:r>
              <a:rPr lang="de-DE" dirty="0" smtClean="0"/>
              <a:t>=0)</a:t>
            </a:r>
            <a:endParaRPr lang="en-GB" dirty="0" smtClean="0">
              <a:latin typeface="+mn-lt"/>
            </a:endParaRPr>
          </a:p>
          <a:p>
            <a:pPr>
              <a:spcAft>
                <a:spcPts val="300"/>
              </a:spcAft>
            </a:pPr>
            <a:r>
              <a:rPr lang="en-GB" dirty="0" smtClean="0">
                <a:latin typeface="+mn-lt"/>
              </a:rPr>
              <a:t>H1: R²≠0</a:t>
            </a:r>
          </a:p>
          <a:p>
            <a:pPr>
              <a:spcAft>
                <a:spcPts val="300"/>
              </a:spcAft>
            </a:pPr>
            <a:r>
              <a:rPr lang="en-GB" dirty="0" smtClean="0">
                <a:latin typeface="+mn-lt"/>
              </a:rPr>
              <a:t>Test statistic:                             </a:t>
            </a:r>
          </a:p>
          <a:p>
            <a:pPr>
              <a:spcAft>
                <a:spcPts val="300"/>
              </a:spcAft>
            </a:pPr>
            <a:endParaRPr lang="en-GB" dirty="0">
              <a:latin typeface="+mn-lt"/>
            </a:endParaRPr>
          </a:p>
          <a:p>
            <a:pPr>
              <a:spcAft>
                <a:spcPts val="300"/>
              </a:spcAft>
            </a:pPr>
            <a:r>
              <a:rPr lang="en-GB" dirty="0" smtClean="0">
                <a:latin typeface="+mn-lt"/>
              </a:rPr>
              <a:t>MS … Mean Squares (averages of total values)</a:t>
            </a:r>
            <a:endParaRPr lang="en-GB" dirty="0">
              <a:latin typeface="+mn-lt"/>
            </a:endParaRPr>
          </a:p>
          <a:p>
            <a:pPr>
              <a:spcAft>
                <a:spcPts val="300"/>
              </a:spcAft>
            </a:pPr>
            <a:r>
              <a:rPr lang="en-GB" dirty="0" smtClean="0">
                <a:latin typeface="+mn-lt"/>
              </a:rPr>
              <a:t>F ~ F(</a:t>
            </a:r>
            <a:r>
              <a:rPr lang="en-GB" dirty="0" err="1" smtClean="0">
                <a:latin typeface="+mn-lt"/>
              </a:rPr>
              <a:t>n,N</a:t>
            </a:r>
            <a:r>
              <a:rPr lang="en-GB" dirty="0" smtClean="0">
                <a:latin typeface="+mn-lt"/>
              </a:rPr>
              <a:t>-(n+1))-distributed </a:t>
            </a:r>
          </a:p>
          <a:p>
            <a:pPr>
              <a:spcAft>
                <a:spcPts val="300"/>
              </a:spcAft>
            </a:pPr>
            <a:r>
              <a:rPr lang="en-GB" dirty="0" smtClean="0">
                <a:latin typeface="+mn-lt"/>
              </a:rPr>
              <a:t>ANOVA test – </a:t>
            </a:r>
            <a:r>
              <a:rPr lang="en-GB" b="1" dirty="0" err="1" smtClean="0">
                <a:latin typeface="+mn-lt"/>
              </a:rPr>
              <a:t>AN</a:t>
            </a:r>
            <a:r>
              <a:rPr lang="en-GB" dirty="0" err="1" smtClean="0">
                <a:latin typeface="+mn-lt"/>
              </a:rPr>
              <a:t>alysis</a:t>
            </a:r>
            <a:r>
              <a:rPr lang="en-GB" dirty="0" smtClean="0">
                <a:latin typeface="+mn-lt"/>
              </a:rPr>
              <a:t> </a:t>
            </a:r>
            <a:r>
              <a:rPr lang="en-GB" b="1" dirty="0" smtClean="0">
                <a:latin typeface="+mn-lt"/>
              </a:rPr>
              <a:t>O</a:t>
            </a:r>
            <a:r>
              <a:rPr lang="en-GB" dirty="0" smtClean="0">
                <a:latin typeface="+mn-lt"/>
              </a:rPr>
              <a:t>f </a:t>
            </a:r>
            <a:r>
              <a:rPr lang="en-GB" b="1" dirty="0" err="1" smtClean="0">
                <a:latin typeface="+mn-lt"/>
              </a:rPr>
              <a:t>VA</a:t>
            </a:r>
            <a:r>
              <a:rPr lang="en-GB" dirty="0" err="1" smtClean="0">
                <a:latin typeface="+mn-lt"/>
              </a:rPr>
              <a:t>riance</a:t>
            </a:r>
            <a:endParaRPr lang="en-GB" dirty="0">
              <a:latin typeface="+mn-lt"/>
            </a:endParaRPr>
          </a:p>
        </p:txBody>
      </p:sp>
      <p:graphicFrame>
        <p:nvGraphicFramePr>
          <p:cNvPr id="15" name="Objekt 14"/>
          <p:cNvGraphicFramePr>
            <a:graphicFrameLocks noGrp="1" noChangeAspect="1"/>
          </p:cNvGraphicFramePr>
          <p:nvPr>
            <p:extLst>
              <p:ext uri="{D42A27DB-BD31-4B8C-83A1-F6EECF244321}">
                <p14:modId xmlns="" xmlns:p14="http://schemas.microsoft.com/office/powerpoint/2010/main" val="992999728"/>
              </p:ext>
            </p:extLst>
          </p:nvPr>
        </p:nvGraphicFramePr>
        <p:xfrm>
          <a:off x="1979712" y="4509120"/>
          <a:ext cx="984647" cy="574578"/>
        </p:xfrm>
        <a:graphic>
          <a:graphicData uri="http://schemas.openxmlformats.org/presentationml/2006/ole">
            <p:oleObj spid="_x0000_s1126476" name="Equation" r:id="rId6" imgW="457002" imgH="266584" progId="Equation.3">
              <p:embed/>
            </p:oleObj>
          </a:graphicData>
        </a:graphic>
      </p:graphicFrame>
      <p:pic>
        <p:nvPicPr>
          <p:cNvPr id="1126407"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508104" y="3991495"/>
            <a:ext cx="2860899" cy="2317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3995936" y="4427820"/>
            <a:ext cx="1512168" cy="369332"/>
          </a:xfrm>
          <a:prstGeom prst="rect">
            <a:avLst/>
          </a:prstGeom>
          <a:noFill/>
        </p:spPr>
        <p:txBody>
          <a:bodyPr wrap="square" rtlCol="0">
            <a:spAutoFit/>
          </a:bodyPr>
          <a:lstStyle/>
          <a:p>
            <a:r>
              <a:rPr lang="de-DE" dirty="0" smtClean="0">
                <a:latin typeface="+mn-lt"/>
              </a:rPr>
              <a:t>F-distribution:</a:t>
            </a:r>
            <a:endParaRPr lang="de-DE" dirty="0">
              <a:latin typeface="+mn-lt"/>
            </a:endParaRPr>
          </a:p>
        </p:txBody>
      </p:sp>
    </p:spTree>
    <p:extLst>
      <p:ext uri="{BB962C8B-B14F-4D97-AF65-F5344CB8AC3E}">
        <p14:creationId xmlns="" xmlns:p14="http://schemas.microsoft.com/office/powerpoint/2010/main" val="37073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Regression – </a:t>
            </a:r>
            <a:r>
              <a:rPr lang="de-DE" dirty="0" err="1"/>
              <a:t>significance</a:t>
            </a:r>
            <a:r>
              <a:rPr lang="de-DE" dirty="0"/>
              <a:t> </a:t>
            </a:r>
            <a:r>
              <a:rPr lang="de-DE" dirty="0" err="1"/>
              <a:t>testing</a:t>
            </a:r>
            <a:r>
              <a:rPr lang="de-DE" dirty="0"/>
              <a:t> </a:t>
            </a:r>
            <a:r>
              <a:rPr lang="de-DE" dirty="0" smtClean="0"/>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123</a:t>
            </a:fld>
            <a:endParaRPr lang="de-DE" altLang="en-US"/>
          </a:p>
        </p:txBody>
      </p:sp>
      <p:pic>
        <p:nvPicPr>
          <p:cNvPr id="7" name="Picture 1"/>
          <p:cNvPicPr>
            <a:picLocks noGrp="1" noChangeAspect="1"/>
          </p:cNvPicPr>
          <p:nvPr>
            <p:ph idx="1"/>
          </p:nvPr>
        </p:nvPicPr>
        <p:blipFill>
          <a:blip r:embed="rId2" cstate="print"/>
          <a:stretch>
            <a:fillRect/>
          </a:stretch>
        </p:blipFill>
        <p:spPr>
          <a:xfrm>
            <a:off x="540002" y="1844824"/>
            <a:ext cx="7764714" cy="1944216"/>
          </a:xfrm>
          <a:prstGeom prst="rect">
            <a:avLst/>
          </a:prstGeom>
        </p:spPr>
      </p:pic>
      <p:sp>
        <p:nvSpPr>
          <p:cNvPr id="8" name="Rechteck 7"/>
          <p:cNvSpPr/>
          <p:nvPr/>
        </p:nvSpPr>
        <p:spPr>
          <a:xfrm>
            <a:off x="899592" y="4149080"/>
            <a:ext cx="7056784" cy="1200329"/>
          </a:xfrm>
          <a:prstGeom prst="rect">
            <a:avLst/>
          </a:prstGeom>
        </p:spPr>
        <p:txBody>
          <a:bodyPr wrap="square">
            <a:spAutoFit/>
          </a:bodyPr>
          <a:lstStyle/>
          <a:p>
            <a:r>
              <a:rPr lang="de-DE" dirty="0" smtClean="0">
                <a:latin typeface="+mn-lt"/>
              </a:rPr>
              <a:t>Critical </a:t>
            </a:r>
            <a:r>
              <a:rPr lang="de-DE" dirty="0" err="1" smtClean="0">
                <a:latin typeface="+mn-lt"/>
              </a:rPr>
              <a:t>values</a:t>
            </a:r>
            <a:r>
              <a:rPr lang="de-DE" dirty="0" smtClean="0">
                <a:latin typeface="+mn-lt"/>
              </a:rPr>
              <a:t> </a:t>
            </a:r>
            <a:r>
              <a:rPr lang="de-DE" dirty="0" err="1" smtClean="0">
                <a:latin typeface="+mn-lt"/>
              </a:rPr>
              <a:t>for</a:t>
            </a:r>
            <a:r>
              <a:rPr lang="de-DE" dirty="0" smtClean="0">
                <a:latin typeface="+mn-lt"/>
              </a:rPr>
              <a:t> </a:t>
            </a:r>
            <a:r>
              <a:rPr lang="de-DE" dirty="0" err="1" smtClean="0">
                <a:latin typeface="+mn-lt"/>
              </a:rPr>
              <a:t>the</a:t>
            </a:r>
            <a:r>
              <a:rPr lang="de-DE" dirty="0" smtClean="0">
                <a:latin typeface="+mn-lt"/>
              </a:rPr>
              <a:t> F-distribution:</a:t>
            </a:r>
          </a:p>
          <a:p>
            <a:r>
              <a:rPr lang="de-DE" dirty="0" smtClean="0">
                <a:latin typeface="+mn-lt"/>
                <a:hlinkClick r:id="rId3"/>
              </a:rPr>
              <a:t>http</a:t>
            </a:r>
            <a:r>
              <a:rPr lang="de-DE" dirty="0">
                <a:latin typeface="+mn-lt"/>
                <a:hlinkClick r:id="rId3"/>
              </a:rPr>
              <a:t>://</a:t>
            </a:r>
            <a:r>
              <a:rPr lang="de-DE" dirty="0" smtClean="0">
                <a:latin typeface="+mn-lt"/>
                <a:hlinkClick r:id="rId3"/>
              </a:rPr>
              <a:t>www.socr.ucla.edu/applets.dir/f_table.html</a:t>
            </a:r>
            <a:endParaRPr lang="de-DE" dirty="0" smtClean="0">
              <a:latin typeface="+mn-lt"/>
            </a:endParaRPr>
          </a:p>
          <a:p>
            <a:endParaRPr lang="de-DE" dirty="0">
              <a:latin typeface="+mn-lt"/>
            </a:endParaRPr>
          </a:p>
          <a:p>
            <a:r>
              <a:rPr lang="de-DE" dirty="0" smtClean="0">
                <a:latin typeface="+mn-lt"/>
              </a:rPr>
              <a:t>Critical </a:t>
            </a:r>
            <a:r>
              <a:rPr lang="de-DE" dirty="0" err="1" smtClean="0">
                <a:latin typeface="+mn-lt"/>
              </a:rPr>
              <a:t>value</a:t>
            </a:r>
            <a:r>
              <a:rPr lang="de-DE" dirty="0" smtClean="0">
                <a:latin typeface="+mn-lt"/>
              </a:rPr>
              <a:t> </a:t>
            </a:r>
            <a:r>
              <a:rPr lang="de-DE" dirty="0" err="1" smtClean="0">
                <a:latin typeface="+mn-lt"/>
              </a:rPr>
              <a:t>for</a:t>
            </a:r>
            <a:r>
              <a:rPr lang="de-DE" dirty="0" smtClean="0">
                <a:latin typeface="+mn-lt"/>
              </a:rPr>
              <a:t> F(1,198) </a:t>
            </a:r>
            <a:r>
              <a:rPr lang="de-DE" dirty="0" err="1" smtClean="0">
                <a:latin typeface="+mn-lt"/>
              </a:rPr>
              <a:t>for</a:t>
            </a:r>
            <a:r>
              <a:rPr lang="de-DE" dirty="0" smtClean="0">
                <a:latin typeface="+mn-lt"/>
              </a:rPr>
              <a:t> </a:t>
            </a:r>
            <a:r>
              <a:rPr lang="el-GR" dirty="0" smtClean="0">
                <a:latin typeface="+mn-lt"/>
              </a:rPr>
              <a:t>α</a:t>
            </a:r>
            <a:r>
              <a:rPr lang="de-DE" dirty="0" smtClean="0">
                <a:latin typeface="+mn-lt"/>
              </a:rPr>
              <a:t>=0.05: ~3.9</a:t>
            </a:r>
            <a:endParaRPr lang="de-DE" dirty="0">
              <a:latin typeface="+mn-lt"/>
            </a:endParaRPr>
          </a:p>
        </p:txBody>
      </p:sp>
    </p:spTree>
    <p:extLst>
      <p:ext uri="{BB962C8B-B14F-4D97-AF65-F5344CB8AC3E}">
        <p14:creationId xmlns="" xmlns:p14="http://schemas.microsoft.com/office/powerpoint/2010/main" val="375665245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Regression – </a:t>
            </a:r>
            <a:r>
              <a:rPr lang="de-DE" dirty="0" err="1"/>
              <a:t>significance</a:t>
            </a:r>
            <a:r>
              <a:rPr lang="de-DE" dirty="0"/>
              <a:t> </a:t>
            </a:r>
            <a:r>
              <a:rPr lang="de-DE" dirty="0" err="1"/>
              <a:t>testing</a:t>
            </a:r>
            <a:r>
              <a:rPr lang="de-DE" dirty="0"/>
              <a:t> </a:t>
            </a:r>
            <a:r>
              <a:rPr lang="de-DE" dirty="0" smtClean="0"/>
              <a:t>(3)</a:t>
            </a:r>
            <a:endParaRPr lang="de-DE" dirty="0"/>
          </a:p>
        </p:txBody>
      </p:sp>
      <p:sp>
        <p:nvSpPr>
          <p:cNvPr id="3" name="Inhaltsplatzhalter 2"/>
          <p:cNvSpPr>
            <a:spLocks noGrp="1"/>
          </p:cNvSpPr>
          <p:nvPr>
            <p:ph idx="1"/>
          </p:nvPr>
        </p:nvSpPr>
        <p:spPr/>
        <p:txBody>
          <a:bodyPr/>
          <a:lstStyle/>
          <a:p>
            <a:r>
              <a:rPr lang="de-DE" dirty="0" err="1" smtClean="0"/>
              <a:t>To</a:t>
            </a:r>
            <a:r>
              <a:rPr lang="de-DE" dirty="0" smtClean="0"/>
              <a:t> </a:t>
            </a:r>
            <a:r>
              <a:rPr lang="de-DE" dirty="0" err="1" smtClean="0"/>
              <a:t>test</a:t>
            </a:r>
            <a:r>
              <a:rPr lang="de-DE" dirty="0" smtClean="0"/>
              <a:t> </a:t>
            </a:r>
            <a:r>
              <a:rPr lang="de-DE" dirty="0" err="1" smtClean="0"/>
              <a:t>the</a:t>
            </a:r>
            <a:r>
              <a:rPr lang="de-DE" dirty="0" smtClean="0"/>
              <a:t> </a:t>
            </a:r>
            <a:r>
              <a:rPr lang="de-DE" dirty="0" err="1" smtClean="0"/>
              <a:t>significance</a:t>
            </a:r>
            <a:r>
              <a:rPr lang="de-DE" dirty="0" smtClean="0"/>
              <a:t> </a:t>
            </a:r>
            <a:r>
              <a:rPr lang="de-DE" dirty="0" err="1" smtClean="0"/>
              <a:t>of</a:t>
            </a:r>
            <a:r>
              <a:rPr lang="de-DE" dirty="0" smtClean="0"/>
              <a:t> individual </a:t>
            </a:r>
            <a:r>
              <a:rPr lang="de-DE" dirty="0" err="1" smtClean="0"/>
              <a:t>regression</a:t>
            </a:r>
            <a:r>
              <a:rPr lang="de-DE" dirty="0" smtClean="0"/>
              <a:t> </a:t>
            </a:r>
            <a:r>
              <a:rPr lang="de-DE" dirty="0" err="1" smtClean="0"/>
              <a:t>coefficients</a:t>
            </a:r>
            <a:endParaRPr lang="de-DE" dirty="0" smtClean="0"/>
          </a:p>
          <a:p>
            <a:pPr lvl="1"/>
            <a:r>
              <a:rPr lang="de-DE" dirty="0" smtClean="0"/>
              <a:t>t-test</a:t>
            </a:r>
          </a:p>
          <a:p>
            <a:pPr lvl="1"/>
            <a:endParaRPr lang="de-DE" dirty="0"/>
          </a:p>
          <a:p>
            <a:pPr marL="457200" lvl="1" indent="0">
              <a:buNone/>
            </a:pPr>
            <a:endParaRPr lang="de-DE" dirty="0" smtClean="0"/>
          </a:p>
          <a:p>
            <a:pPr lvl="1"/>
            <a:r>
              <a:rPr lang="de-DE" dirty="0" smtClean="0"/>
              <a:t>Test </a:t>
            </a:r>
            <a:r>
              <a:rPr lang="de-DE" dirty="0" err="1" smtClean="0"/>
              <a:t>statistic</a:t>
            </a:r>
            <a:r>
              <a:rPr lang="de-DE" dirty="0" smtClean="0"/>
              <a:t>:                              ~ t(N-2)-</a:t>
            </a:r>
            <a:r>
              <a:rPr lang="de-DE" dirty="0" err="1" smtClean="0"/>
              <a:t>distributed</a:t>
            </a:r>
            <a:endParaRPr lang="de-DE" dirty="0" smtClean="0"/>
          </a:p>
          <a:p>
            <a:pPr lvl="1"/>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124</a:t>
            </a:fld>
            <a:endParaRPr lang="de-DE" altLang="en-US"/>
          </a:p>
        </p:txBody>
      </p:sp>
      <p:pic>
        <p:nvPicPr>
          <p:cNvPr id="11274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27242" y="2204864"/>
            <a:ext cx="1446507" cy="7106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4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87824" y="2996952"/>
            <a:ext cx="1457325" cy="866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1"/>
          <p:cNvPicPr>
            <a:picLocks noChangeAspect="1"/>
          </p:cNvPicPr>
          <p:nvPr/>
        </p:nvPicPr>
        <p:blipFill>
          <a:blip r:embed="rId4" cstate="print"/>
          <a:stretch>
            <a:fillRect/>
          </a:stretch>
        </p:blipFill>
        <p:spPr>
          <a:xfrm>
            <a:off x="1259632" y="4149080"/>
            <a:ext cx="6098859" cy="1872208"/>
          </a:xfrm>
          <a:prstGeom prst="rect">
            <a:avLst/>
          </a:prstGeom>
        </p:spPr>
      </p:pic>
      <p:sp>
        <p:nvSpPr>
          <p:cNvPr id="10" name="Ellipse 9"/>
          <p:cNvSpPr/>
          <p:nvPr/>
        </p:nvSpPr>
        <p:spPr>
          <a:xfrm>
            <a:off x="4788024" y="4437112"/>
            <a:ext cx="1224136" cy="1584176"/>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 xmlns:p14="http://schemas.microsoft.com/office/powerpoint/2010/main" val="385336853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 </a:t>
            </a:r>
            <a:r>
              <a:rPr lang="de-DE" dirty="0" err="1" smtClean="0"/>
              <a:t>significance</a:t>
            </a:r>
            <a:r>
              <a:rPr lang="de-DE" dirty="0" smtClean="0"/>
              <a:t> </a:t>
            </a:r>
            <a:r>
              <a:rPr lang="de-DE" dirty="0" err="1" smtClean="0"/>
              <a:t>testing</a:t>
            </a:r>
            <a:r>
              <a:rPr lang="de-DE" dirty="0" smtClean="0"/>
              <a:t> (4)</a:t>
            </a:r>
            <a:endParaRPr lang="de-DE" dirty="0"/>
          </a:p>
        </p:txBody>
      </p:sp>
      <p:sp>
        <p:nvSpPr>
          <p:cNvPr id="3" name="Inhaltsplatzhalter 2"/>
          <p:cNvSpPr>
            <a:spLocks noGrp="1"/>
          </p:cNvSpPr>
          <p:nvPr>
            <p:ph idx="1"/>
          </p:nvPr>
        </p:nvSpPr>
        <p:spPr>
          <a:xfrm>
            <a:off x="457200" y="2132856"/>
            <a:ext cx="8229600" cy="4225102"/>
          </a:xfrm>
        </p:spPr>
        <p:txBody>
          <a:bodyPr/>
          <a:lstStyle/>
          <a:p>
            <a:pPr>
              <a:lnSpc>
                <a:spcPct val="80000"/>
              </a:lnSpc>
            </a:pPr>
            <a:r>
              <a:rPr lang="en-US" sz="2200" dirty="0" smtClean="0"/>
              <a:t>Prerequisites that F-test (ANOVA) and t-test for regression are valid</a:t>
            </a:r>
          </a:p>
          <a:p>
            <a:pPr lvl="1">
              <a:lnSpc>
                <a:spcPct val="80000"/>
              </a:lnSpc>
            </a:pPr>
            <a:r>
              <a:rPr lang="en-US" sz="2000" dirty="0" smtClean="0"/>
              <a:t>Homoscedasticity</a:t>
            </a:r>
            <a:r>
              <a:rPr lang="en-US" sz="2000" dirty="0"/>
              <a:t>:</a:t>
            </a:r>
          </a:p>
          <a:p>
            <a:pPr lvl="2">
              <a:lnSpc>
                <a:spcPct val="80000"/>
              </a:lnSpc>
            </a:pPr>
            <a:r>
              <a:rPr lang="en-US" sz="1600" dirty="0"/>
              <a:t>For each value of the predictors the variance of the error term should be constant.</a:t>
            </a:r>
          </a:p>
          <a:p>
            <a:pPr lvl="1">
              <a:lnSpc>
                <a:spcPct val="80000"/>
              </a:lnSpc>
            </a:pPr>
            <a:r>
              <a:rPr lang="en-US" sz="2000" dirty="0" smtClean="0"/>
              <a:t>Independent </a:t>
            </a:r>
            <a:r>
              <a:rPr lang="en-US" sz="2000" dirty="0"/>
              <a:t>Errors:</a:t>
            </a:r>
          </a:p>
          <a:p>
            <a:pPr lvl="2">
              <a:lnSpc>
                <a:spcPct val="80000"/>
              </a:lnSpc>
            </a:pPr>
            <a:r>
              <a:rPr lang="en-US" sz="1600" dirty="0"/>
              <a:t>For any pair of observations, the error terms should be uncorrelated</a:t>
            </a:r>
          </a:p>
          <a:p>
            <a:pPr lvl="1">
              <a:lnSpc>
                <a:spcPct val="80000"/>
              </a:lnSpc>
            </a:pPr>
            <a:r>
              <a:rPr lang="en-US" sz="2000" dirty="0"/>
              <a:t>Normally-distributed Errors</a:t>
            </a:r>
          </a:p>
          <a:p>
            <a:pPr lvl="2">
              <a:lnSpc>
                <a:spcPct val="80000"/>
              </a:lnSpc>
            </a:pPr>
            <a:r>
              <a:rPr lang="en-US" sz="1600" dirty="0"/>
              <a:t>Normal probability plot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125</a:t>
            </a:fld>
            <a:endParaRPr lang="de-DE" altLang="en-US"/>
          </a:p>
        </p:txBody>
      </p:sp>
    </p:spTree>
    <p:extLst>
      <p:ext uri="{BB962C8B-B14F-4D97-AF65-F5344CB8AC3E}">
        <p14:creationId xmlns="" xmlns:p14="http://schemas.microsoft.com/office/powerpoint/2010/main" val="283708349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Nicht-parametrische Tests</a:t>
            </a:r>
            <a:br>
              <a:rPr lang="de-DE" dirty="0" smtClean="0"/>
            </a:br>
            <a:r>
              <a:rPr lang="de-DE" dirty="0" smtClean="0"/>
              <a:t>Mann-Whitney U Test (1)</a:t>
            </a:r>
            <a:endParaRPr lang="de-DE" dirty="0"/>
          </a:p>
        </p:txBody>
      </p:sp>
      <p:sp>
        <p:nvSpPr>
          <p:cNvPr id="3" name="Inhaltsplatzhalter 2"/>
          <p:cNvSpPr>
            <a:spLocks noGrp="1"/>
          </p:cNvSpPr>
          <p:nvPr>
            <p:ph idx="1"/>
          </p:nvPr>
        </p:nvSpPr>
        <p:spPr/>
        <p:txBody>
          <a:bodyPr>
            <a:normAutofit/>
          </a:bodyPr>
          <a:lstStyle/>
          <a:p>
            <a:r>
              <a:rPr lang="de-DE" sz="1800" i="1" dirty="0"/>
              <a:t>20 Patienten einer Klinik werden untersucht. 12 davon sind in kardiologischer Behandlung, während 8 dies nicht sind. Sie alle beantworten einen Fragebogen zum allgemeinen Wohlbefinden (Werte von 0 bis 35, 0 steht für ein sehr hohes, 35 für ein sehr geringes Wohlbefinden). Es soll geprüft werden, ob es Unterschiede hinsichtlich der zentralen Tendenz des Wohlbefindens zwischen den Herzpatienten und den übrigen Patienten gibt</a:t>
            </a:r>
            <a:r>
              <a:rPr lang="de-DE" sz="1800" i="1" dirty="0" smtClean="0"/>
              <a:t>.</a:t>
            </a:r>
          </a:p>
          <a:p>
            <a:r>
              <a:rPr lang="de-DE" sz="1800" i="1" dirty="0" smtClean="0"/>
              <a:t>Mann-</a:t>
            </a:r>
            <a:r>
              <a:rPr lang="de-DE" sz="1800" i="1" dirty="0" err="1" smtClean="0"/>
              <a:t>Whitney.sav</a:t>
            </a:r>
            <a:endParaRPr lang="de-DE" sz="1800" i="1" dirty="0" smtClean="0"/>
          </a:p>
          <a:p>
            <a:endParaRPr lang="de-DE" sz="1800" i="1" dirty="0"/>
          </a:p>
          <a:p>
            <a:r>
              <a:rPr lang="de-DE" sz="1800" dirty="0" smtClean="0"/>
              <a:t>T-Test: Nur zulässig, falls Daten normalverteilt</a:t>
            </a:r>
          </a:p>
          <a:p>
            <a:r>
              <a:rPr lang="de-DE" sz="1800" dirty="0" smtClean="0"/>
              <a:t>Falls Voraussetzungen für T-Test </a:t>
            </a:r>
            <a:r>
              <a:rPr lang="de-DE" sz="1800" smtClean="0"/>
              <a:t>nicht erfüllt, dann:</a:t>
            </a:r>
            <a:endParaRPr lang="de-DE" sz="1800" dirty="0" smtClean="0"/>
          </a:p>
          <a:p>
            <a:r>
              <a:rPr lang="de-DE" sz="1800" b="1" dirty="0" smtClean="0"/>
              <a:t>Mann-Whitney U Test</a:t>
            </a:r>
            <a:r>
              <a:rPr lang="de-DE" sz="1800" dirty="0" smtClean="0"/>
              <a:t>: zulässig für alle Verteilungen,</a:t>
            </a:r>
            <a:br>
              <a:rPr lang="de-DE" sz="1800" dirty="0" smtClean="0"/>
            </a:br>
            <a:r>
              <a:rPr lang="de-DE" sz="1800" dirty="0" smtClean="0"/>
              <a:t>solange                                            gilt (Verteilung in den</a:t>
            </a:r>
            <a:br>
              <a:rPr lang="de-DE" sz="1800" dirty="0" smtClean="0"/>
            </a:br>
            <a:r>
              <a:rPr lang="de-DE" sz="1800" dirty="0" smtClean="0"/>
              <a:t>beiden Gruppen bis auf Verschiebung gleich)</a:t>
            </a:r>
          </a:p>
          <a:p>
            <a:endParaRPr lang="de-DE" sz="1800"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126</a:t>
            </a:fld>
            <a:endParaRPr lang="de-DE" altLang="en-US"/>
          </a:p>
        </p:txBody>
      </p:sp>
      <p:pic>
        <p:nvPicPr>
          <p:cNvPr id="11284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84168" y="3044415"/>
            <a:ext cx="2248227" cy="1801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84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84168" y="4858004"/>
            <a:ext cx="2260600" cy="18113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845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63688" y="4931291"/>
            <a:ext cx="1944216" cy="3699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845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691680" y="5641429"/>
            <a:ext cx="2714625"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6611869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477"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28184" y="5589240"/>
            <a:ext cx="1868594" cy="6328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947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56176" y="4249096"/>
            <a:ext cx="2018531" cy="3872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94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88224" y="2708920"/>
            <a:ext cx="2062432" cy="517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a:t>Nicht-parametrische Tests</a:t>
            </a:r>
            <a:br>
              <a:rPr lang="de-DE" dirty="0"/>
            </a:br>
            <a:r>
              <a:rPr lang="de-DE" dirty="0"/>
              <a:t>Mann-Whitney U Test </a:t>
            </a:r>
            <a:r>
              <a:rPr lang="de-DE" dirty="0" smtClean="0"/>
              <a:t>(2)</a:t>
            </a:r>
            <a:endParaRPr lang="de-DE" dirty="0"/>
          </a:p>
        </p:txBody>
      </p:sp>
      <p:sp>
        <p:nvSpPr>
          <p:cNvPr id="3" name="Inhaltsplatzhalter 2"/>
          <p:cNvSpPr>
            <a:spLocks noGrp="1"/>
          </p:cNvSpPr>
          <p:nvPr>
            <p:ph idx="1"/>
          </p:nvPr>
        </p:nvSpPr>
        <p:spPr/>
        <p:txBody>
          <a:bodyPr>
            <a:normAutofit/>
          </a:bodyPr>
          <a:lstStyle/>
          <a:p>
            <a:r>
              <a:rPr lang="de-DE" sz="2000" dirty="0" smtClean="0"/>
              <a:t>MWU-Test rechnet mit den Rängen, nicht mit den Messwerten selbst</a:t>
            </a:r>
            <a:endParaRPr lang="de-DE" sz="2000"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127</a:t>
            </a:fld>
            <a:endParaRPr lang="de-DE" altLang="en-US"/>
          </a:p>
        </p:txBody>
      </p:sp>
      <p:pic>
        <p:nvPicPr>
          <p:cNvPr id="1129474"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8014" y="2204864"/>
            <a:ext cx="3644842" cy="39604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4788024" y="2204863"/>
            <a:ext cx="3862632" cy="460126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DE" dirty="0" smtClean="0">
                <a:latin typeface="+mn-lt"/>
              </a:rPr>
              <a:t>Berechnung der Rangsummen in beiden Gruppen</a:t>
            </a:r>
          </a:p>
          <a:p>
            <a:pPr marL="285750" indent="-285750">
              <a:spcAft>
                <a:spcPts val="600"/>
              </a:spcAft>
              <a:buFont typeface="Arial" panose="020B0604020202020204" pitchFamily="34" charset="0"/>
              <a:buChar char="•"/>
            </a:pPr>
            <a:r>
              <a:rPr lang="de-DE" dirty="0" smtClean="0">
                <a:latin typeface="+mn-lt"/>
              </a:rPr>
              <a:t>Teststatistik U:</a:t>
            </a:r>
            <a:br>
              <a:rPr lang="de-DE" dirty="0" smtClean="0">
                <a:latin typeface="+mn-lt"/>
              </a:rPr>
            </a:br>
            <a:r>
              <a:rPr lang="de-DE" sz="1400" dirty="0" smtClean="0">
                <a:latin typeface="+mn-lt"/>
              </a:rPr>
              <a:t>n1=</a:t>
            </a:r>
            <a:r>
              <a:rPr lang="de-DE" sz="1400" dirty="0" err="1" smtClean="0">
                <a:latin typeface="+mn-lt"/>
              </a:rPr>
              <a:t>Stichprobengrösse</a:t>
            </a:r>
            <a:r>
              <a:rPr lang="de-DE" sz="1400" dirty="0" smtClean="0">
                <a:latin typeface="+mn-lt"/>
              </a:rPr>
              <a:t> der Gruppe mit der größeren Rangsumme</a:t>
            </a:r>
            <a:br>
              <a:rPr lang="de-DE" sz="1400" dirty="0" smtClean="0">
                <a:latin typeface="+mn-lt"/>
              </a:rPr>
            </a:br>
            <a:r>
              <a:rPr lang="de-DE" sz="1400" dirty="0">
                <a:latin typeface="+mn-lt"/>
              </a:rPr>
              <a:t>n2=</a:t>
            </a:r>
            <a:r>
              <a:rPr lang="de-DE" sz="1400" dirty="0" err="1">
                <a:latin typeface="+mn-lt"/>
              </a:rPr>
              <a:t>Stichprobengrösse</a:t>
            </a:r>
            <a:r>
              <a:rPr lang="de-DE" sz="1400" dirty="0">
                <a:latin typeface="+mn-lt"/>
              </a:rPr>
              <a:t> der Gruppe mit der kleineren Rangsumme</a:t>
            </a:r>
            <a:br>
              <a:rPr lang="de-DE" sz="1400" dirty="0">
                <a:latin typeface="+mn-lt"/>
              </a:rPr>
            </a:br>
            <a:r>
              <a:rPr lang="de-DE" sz="1400" dirty="0">
                <a:latin typeface="+mn-lt"/>
              </a:rPr>
              <a:t>R1=größere der beiden Rangsummen</a:t>
            </a:r>
          </a:p>
          <a:p>
            <a:pPr marL="285750" indent="-285750">
              <a:buFont typeface="Arial" panose="020B0604020202020204" pitchFamily="34" charset="0"/>
              <a:buChar char="•"/>
            </a:pPr>
            <a:r>
              <a:rPr lang="de-DE" dirty="0" smtClean="0">
                <a:latin typeface="+mn-lt"/>
              </a:rPr>
              <a:t>Im Bsp.: </a:t>
            </a:r>
          </a:p>
          <a:p>
            <a:pPr marL="285750" indent="-285750">
              <a:buFont typeface="Arial" panose="020B0604020202020204" pitchFamily="34" charset="0"/>
              <a:buChar char="•"/>
            </a:pPr>
            <a:endParaRPr lang="de-DE" dirty="0">
              <a:latin typeface="+mn-lt"/>
            </a:endParaRPr>
          </a:p>
          <a:p>
            <a:pPr marL="285750" indent="-285750">
              <a:spcAft>
                <a:spcPts val="600"/>
              </a:spcAft>
              <a:buFont typeface="Arial" panose="020B0604020202020204" pitchFamily="34" charset="0"/>
              <a:buChar char="•"/>
            </a:pPr>
            <a:r>
              <a:rPr lang="de-DE" dirty="0" smtClean="0">
                <a:latin typeface="+mn-lt"/>
              </a:rPr>
              <a:t>Stichprobe hinreichend groß (n</a:t>
            </a:r>
            <a:r>
              <a:rPr lang="de-DE" baseline="-25000" dirty="0" smtClean="0">
                <a:latin typeface="+mn-lt"/>
              </a:rPr>
              <a:t>1</a:t>
            </a:r>
            <a:r>
              <a:rPr lang="de-DE" dirty="0" smtClean="0">
                <a:latin typeface="+mn-lt"/>
              </a:rPr>
              <a:t>+n</a:t>
            </a:r>
            <a:r>
              <a:rPr lang="de-DE" baseline="-25000" dirty="0" smtClean="0">
                <a:latin typeface="+mn-lt"/>
              </a:rPr>
              <a:t>2</a:t>
            </a:r>
            <a:r>
              <a:rPr lang="de-DE" dirty="0" smtClean="0">
                <a:latin typeface="+mn-lt"/>
              </a:rPr>
              <a:t>&gt;30): U annähernd </a:t>
            </a:r>
            <a:r>
              <a:rPr lang="de-DE" dirty="0" smtClean="0">
                <a:latin typeface="+mn-lt"/>
              </a:rPr>
              <a:t>normalverteilt </a:t>
            </a:r>
            <a:r>
              <a:rPr lang="de-DE" sz="1200" dirty="0" smtClean="0">
                <a:latin typeface="+mn-lt"/>
              </a:rPr>
              <a:t>N(n</a:t>
            </a:r>
            <a:r>
              <a:rPr lang="de-DE" sz="1200" baseline="-25000" dirty="0" smtClean="0">
                <a:latin typeface="+mn-lt"/>
              </a:rPr>
              <a:t>1</a:t>
            </a:r>
            <a:r>
              <a:rPr lang="de-DE" sz="1200" dirty="0" smtClean="0">
                <a:latin typeface="+mn-lt"/>
              </a:rPr>
              <a:t>n</a:t>
            </a:r>
            <a:r>
              <a:rPr lang="de-DE" sz="1200" baseline="-25000" dirty="0" smtClean="0">
                <a:latin typeface="+mn-lt"/>
              </a:rPr>
              <a:t>2</a:t>
            </a:r>
            <a:r>
              <a:rPr lang="de-DE" sz="1200" dirty="0" smtClean="0">
                <a:latin typeface="+mn-lt"/>
              </a:rPr>
              <a:t>/2;n</a:t>
            </a:r>
            <a:r>
              <a:rPr lang="de-DE" sz="1200" baseline="-25000" dirty="0" smtClean="0">
                <a:latin typeface="+mn-lt"/>
              </a:rPr>
              <a:t>1</a:t>
            </a:r>
            <a:r>
              <a:rPr lang="de-DE" sz="1200" dirty="0" smtClean="0">
                <a:latin typeface="+mn-lt"/>
              </a:rPr>
              <a:t>n</a:t>
            </a:r>
            <a:r>
              <a:rPr lang="de-DE" sz="1200" baseline="-25000" dirty="0" smtClean="0">
                <a:latin typeface="+mn-lt"/>
              </a:rPr>
              <a:t>2</a:t>
            </a:r>
            <a:r>
              <a:rPr lang="de-DE" sz="1200" dirty="0" smtClean="0">
                <a:latin typeface="+mn-lt"/>
              </a:rPr>
              <a:t>(n</a:t>
            </a:r>
            <a:r>
              <a:rPr lang="de-DE" sz="1200" baseline="-25000" dirty="0" smtClean="0">
                <a:latin typeface="+mn-lt"/>
              </a:rPr>
              <a:t>1</a:t>
            </a:r>
            <a:r>
              <a:rPr lang="de-DE" sz="1200" dirty="0" smtClean="0">
                <a:latin typeface="+mn-lt"/>
              </a:rPr>
              <a:t>+n</a:t>
            </a:r>
            <a:r>
              <a:rPr lang="de-DE" sz="1200" baseline="-25000" dirty="0" smtClean="0">
                <a:latin typeface="+mn-lt"/>
              </a:rPr>
              <a:t>2</a:t>
            </a:r>
            <a:r>
              <a:rPr lang="de-DE" sz="1200" dirty="0" smtClean="0">
                <a:latin typeface="+mn-lt"/>
              </a:rPr>
              <a:t>+1)/12)</a:t>
            </a:r>
            <a:endParaRPr lang="de-DE" sz="1200" dirty="0">
              <a:latin typeface="+mn-lt"/>
            </a:endParaRPr>
          </a:p>
          <a:p>
            <a:pPr marL="285750" indent="-285750">
              <a:spcAft>
                <a:spcPts val="600"/>
              </a:spcAft>
              <a:buFont typeface="Arial" panose="020B0604020202020204" pitchFamily="34" charset="0"/>
              <a:buChar char="•"/>
            </a:pPr>
            <a:r>
              <a:rPr lang="de-DE" dirty="0" smtClean="0">
                <a:latin typeface="+mn-lt"/>
              </a:rPr>
              <a:t>Im Bsp.:</a:t>
            </a:r>
          </a:p>
          <a:p>
            <a:pPr marL="285750" indent="-285750">
              <a:spcAft>
                <a:spcPts val="600"/>
              </a:spcAft>
              <a:buFont typeface="Arial" panose="020B0604020202020204" pitchFamily="34" charset="0"/>
              <a:buChar char="•"/>
            </a:pPr>
            <a:r>
              <a:rPr lang="de-DE" dirty="0" smtClean="0">
                <a:latin typeface="+mn-lt"/>
              </a:rPr>
              <a:t>p &lt; 0.05, da -2.34 &lt; -</a:t>
            </a:r>
            <a:r>
              <a:rPr lang="de-DE" dirty="0" smtClean="0">
                <a:latin typeface="+mn-lt"/>
              </a:rPr>
              <a:t>1.96</a:t>
            </a:r>
          </a:p>
          <a:p>
            <a:pPr marL="285750" indent="-285750">
              <a:spcAft>
                <a:spcPts val="600"/>
              </a:spcAft>
              <a:buFont typeface="Arial" panose="020B0604020202020204" pitchFamily="34" charset="0"/>
              <a:buChar char="•"/>
            </a:pPr>
            <a:r>
              <a:rPr lang="de-DE" dirty="0" smtClean="0">
                <a:latin typeface="+mn-lt"/>
              </a:rPr>
              <a:t>Genauer: p=2*0.0107=0.021</a:t>
            </a:r>
            <a:endParaRPr lang="de-DE" dirty="0" smtClean="0">
              <a:latin typeface="+mn-lt"/>
            </a:endParaRPr>
          </a:p>
        </p:txBody>
      </p:sp>
    </p:spTree>
    <p:extLst>
      <p:ext uri="{BB962C8B-B14F-4D97-AF65-F5344CB8AC3E}">
        <p14:creationId xmlns="" xmlns:p14="http://schemas.microsoft.com/office/powerpoint/2010/main" val="132466760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Overview</a:t>
            </a:r>
            <a:r>
              <a:rPr lang="de-DE" dirty="0" smtClean="0"/>
              <a:t> </a:t>
            </a:r>
            <a:r>
              <a:rPr lang="de-DE" dirty="0" err="1" smtClean="0"/>
              <a:t>of</a:t>
            </a:r>
            <a:r>
              <a:rPr lang="de-DE" dirty="0" smtClean="0"/>
              <a:t> </a:t>
            </a:r>
            <a:r>
              <a:rPr lang="de-DE" dirty="0" err="1" smtClean="0"/>
              <a:t>statistical</a:t>
            </a:r>
            <a:r>
              <a:rPr lang="de-DE" dirty="0" smtClean="0"/>
              <a:t> </a:t>
            </a:r>
            <a:r>
              <a:rPr lang="de-DE" dirty="0" err="1" smtClean="0"/>
              <a:t>tests</a:t>
            </a:r>
            <a:r>
              <a:rPr lang="de-DE" dirty="0"/>
              <a:t> </a:t>
            </a:r>
            <a:r>
              <a:rPr lang="de-DE" dirty="0" smtClean="0"/>
              <a:t>(1)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128</a:t>
            </a:fld>
            <a:endParaRPr lang="de-DE" altLang="en-US"/>
          </a:p>
        </p:txBody>
      </p:sp>
      <p:pic>
        <p:nvPicPr>
          <p:cNvPr id="7" name="table"/>
          <p:cNvPicPr>
            <a:picLocks noGrp="1" noChangeAspect="1"/>
          </p:cNvPicPr>
          <p:nvPr>
            <p:ph idx="1"/>
          </p:nvPr>
        </p:nvPicPr>
        <p:blipFill>
          <a:blip r:embed="rId2" cstate="print"/>
          <a:stretch>
            <a:fillRect/>
          </a:stretch>
        </p:blipFill>
        <p:spPr>
          <a:xfrm>
            <a:off x="474979" y="2060848"/>
            <a:ext cx="8229600" cy="3590055"/>
          </a:xfrm>
          <a:prstGeom prst="rect">
            <a:avLst/>
          </a:prstGeom>
        </p:spPr>
      </p:pic>
      <p:sp>
        <p:nvSpPr>
          <p:cNvPr id="8" name="AutoShape 2" descr="https://i.pinimg.com/originals/13/cb/e0/13cbe0eb95bcdf42d59ed987ae65c9b1.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 xmlns:p14="http://schemas.microsoft.com/office/powerpoint/2010/main" val="354048628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Overview</a:t>
            </a:r>
            <a:r>
              <a:rPr lang="de-DE" dirty="0"/>
              <a:t> </a:t>
            </a:r>
            <a:r>
              <a:rPr lang="de-DE" dirty="0" err="1"/>
              <a:t>of</a:t>
            </a:r>
            <a:r>
              <a:rPr lang="de-DE" dirty="0"/>
              <a:t> </a:t>
            </a:r>
            <a:r>
              <a:rPr lang="de-DE" dirty="0" err="1"/>
              <a:t>statistical</a:t>
            </a:r>
            <a:r>
              <a:rPr lang="de-DE" dirty="0"/>
              <a:t> </a:t>
            </a:r>
            <a:r>
              <a:rPr lang="de-DE" dirty="0" err="1"/>
              <a:t>tests</a:t>
            </a:r>
            <a:r>
              <a:rPr lang="de-DE" dirty="0"/>
              <a:t> </a:t>
            </a:r>
            <a:r>
              <a:rPr lang="de-DE" dirty="0" smtClean="0"/>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129</a:t>
            </a:fld>
            <a:endParaRPr lang="de-DE" altLang="en-US"/>
          </a:p>
        </p:txBody>
      </p:sp>
      <p:pic>
        <p:nvPicPr>
          <p:cNvPr id="7" name="Picture 3"/>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02492" y="1626195"/>
            <a:ext cx="5949828" cy="46111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AutoShape 2" descr="https://i.pinimg.com/originals/da/c9/60/dac96086a651aea01b0ef24da4faaa9f.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AutoShape 4" descr="https://i.pinimg.com/originals/da/c9/60/dac96086a651aea01b0ef24da4faaa9f.jp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 xmlns:p14="http://schemas.microsoft.com/office/powerpoint/2010/main" val="2432320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13</a:t>
            </a:fld>
            <a:endParaRPr lang="de-AT">
              <a:latin typeface="+mj-lt"/>
            </a:endParaRPr>
          </a:p>
        </p:txBody>
      </p:sp>
      <p:pic>
        <p:nvPicPr>
          <p:cNvPr id="8499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4224696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Overview</a:t>
            </a:r>
            <a:r>
              <a:rPr lang="de-DE" dirty="0"/>
              <a:t> </a:t>
            </a:r>
            <a:r>
              <a:rPr lang="de-DE" dirty="0" err="1"/>
              <a:t>of</a:t>
            </a:r>
            <a:r>
              <a:rPr lang="de-DE" dirty="0"/>
              <a:t> </a:t>
            </a:r>
            <a:r>
              <a:rPr lang="de-DE" dirty="0" err="1"/>
              <a:t>statistical</a:t>
            </a:r>
            <a:r>
              <a:rPr lang="de-DE" dirty="0"/>
              <a:t> </a:t>
            </a:r>
            <a:r>
              <a:rPr lang="de-DE" dirty="0" err="1"/>
              <a:t>tests</a:t>
            </a:r>
            <a:r>
              <a:rPr lang="de-DE" dirty="0"/>
              <a:t> </a:t>
            </a:r>
            <a:r>
              <a:rPr lang="de-DE" dirty="0" smtClean="0"/>
              <a:t>(3)</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130</a:t>
            </a:fld>
            <a:endParaRPr lang="de-DE" altLang="en-US"/>
          </a:p>
        </p:txBody>
      </p:sp>
      <p:pic>
        <p:nvPicPr>
          <p:cNvPr id="7" name="Picture 5"/>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68775" y="1600200"/>
            <a:ext cx="6806450" cy="4757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3842484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ormAutofit/>
          </a:bodyPr>
          <a:lstStyle/>
          <a:p>
            <a:r>
              <a:rPr lang="de-DE" dirty="0" err="1"/>
              <a:t>Overview</a:t>
            </a:r>
            <a:r>
              <a:rPr lang="de-DE" dirty="0"/>
              <a:t> </a:t>
            </a:r>
            <a:r>
              <a:rPr lang="de-DE" dirty="0" err="1"/>
              <a:t>of</a:t>
            </a:r>
            <a:r>
              <a:rPr lang="de-DE" dirty="0"/>
              <a:t> </a:t>
            </a:r>
            <a:r>
              <a:rPr lang="de-DE" dirty="0" err="1"/>
              <a:t>statistical</a:t>
            </a:r>
            <a:r>
              <a:rPr lang="de-DE" dirty="0"/>
              <a:t> </a:t>
            </a:r>
            <a:r>
              <a:rPr lang="de-DE" dirty="0" err="1"/>
              <a:t>tests</a:t>
            </a:r>
            <a:r>
              <a:rPr lang="de-DE" dirty="0"/>
              <a:t> </a:t>
            </a:r>
            <a:r>
              <a:rPr lang="de-DE" dirty="0" smtClean="0"/>
              <a:t>(4)</a:t>
            </a:r>
            <a:endParaRPr lang="de-DE" dirty="0"/>
          </a:p>
        </p:txBody>
      </p:sp>
      <p:sp>
        <p:nvSpPr>
          <p:cNvPr id="76" name="Datumsplatzhalter 3"/>
          <p:cNvSpPr>
            <a:spLocks noGrp="1"/>
          </p:cNvSpPr>
          <p:nvPr>
            <p:ph type="dt" sz="half" idx="10"/>
          </p:nvPr>
        </p:nvSpPr>
        <p:spPr/>
        <p:txBody>
          <a:bodyPr/>
          <a:lstStyle/>
          <a:p>
            <a:fld id="{BBA71EB9-69C8-41E7-8740-F42021BAF4BA}" type="datetime1">
              <a:rPr lang="de-AT" smtClean="0"/>
              <a:pPr/>
              <a:t>14.11.2017</a:t>
            </a:fld>
            <a:endParaRPr lang="de-DE" altLang="en-US"/>
          </a:p>
        </p:txBody>
      </p:sp>
      <p:sp>
        <p:nvSpPr>
          <p:cNvPr id="78" name="Foliennummernplatzhalter 5"/>
          <p:cNvSpPr>
            <a:spLocks noGrp="1"/>
          </p:cNvSpPr>
          <p:nvPr>
            <p:ph type="sldNum" sz="quarter" idx="12"/>
          </p:nvPr>
        </p:nvSpPr>
        <p:spPr/>
        <p:txBody>
          <a:bodyPr/>
          <a:lstStyle/>
          <a:p>
            <a:r>
              <a:rPr lang="de-DE" altLang="en-US"/>
              <a:t>Seite </a:t>
            </a:r>
            <a:fld id="{99DFBDAD-2430-4734-A8DD-93C52CE94045}" type="slidenum">
              <a:rPr lang="de-DE" altLang="en-US"/>
              <a:pPr/>
              <a:t>131</a:t>
            </a:fld>
            <a:endParaRPr lang="de-DE" altLang="en-US"/>
          </a:p>
        </p:txBody>
      </p:sp>
      <p:grpSp>
        <p:nvGrpSpPr>
          <p:cNvPr id="194563" name="Group 3"/>
          <p:cNvGrpSpPr>
            <a:grpSpLocks/>
          </p:cNvGrpSpPr>
          <p:nvPr/>
        </p:nvGrpSpPr>
        <p:grpSpPr bwMode="auto">
          <a:xfrm>
            <a:off x="342900" y="1828800"/>
            <a:ext cx="8458200" cy="4268788"/>
            <a:chOff x="192" y="1104"/>
            <a:chExt cx="5328" cy="2689"/>
          </a:xfrm>
        </p:grpSpPr>
        <p:sp>
          <p:nvSpPr>
            <p:cNvPr id="194564" name="Rectangle 4"/>
            <p:cNvSpPr>
              <a:spLocks noChangeArrowheads="1"/>
            </p:cNvSpPr>
            <p:nvPr/>
          </p:nvSpPr>
          <p:spPr bwMode="auto">
            <a:xfrm>
              <a:off x="2046" y="2053"/>
              <a:ext cx="1108"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5" name="Rectangle 5"/>
            <p:cNvSpPr>
              <a:spLocks noChangeArrowheads="1"/>
            </p:cNvSpPr>
            <p:nvPr/>
          </p:nvSpPr>
          <p:spPr bwMode="auto">
            <a:xfrm>
              <a:off x="2051" y="2057"/>
              <a:ext cx="1098"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rId3" action="ppaction://hlinksldjump"/>
                </a:rPr>
                <a:t>Chi-Quadrat Test</a:t>
              </a:r>
              <a:r>
                <a:rPr lang="de-DE" sz="1400">
                  <a:solidFill>
                    <a:srgbClr val="000000"/>
                  </a:solidFill>
                  <a:cs typeface="Arial" charset="0"/>
                </a:rPr>
                <a:t>, Fisher Test</a:t>
              </a:r>
              <a:endParaRPr lang="de-DE" sz="1400"/>
            </a:p>
          </p:txBody>
        </p:sp>
        <p:sp>
          <p:nvSpPr>
            <p:cNvPr id="194566" name="Rectangle 6"/>
            <p:cNvSpPr>
              <a:spLocks noChangeArrowheads="1"/>
            </p:cNvSpPr>
            <p:nvPr/>
          </p:nvSpPr>
          <p:spPr bwMode="auto">
            <a:xfrm>
              <a:off x="3154" y="2053"/>
              <a:ext cx="1183"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7" name="Rectangle 7"/>
            <p:cNvSpPr>
              <a:spLocks noChangeArrowheads="1"/>
            </p:cNvSpPr>
            <p:nvPr/>
          </p:nvSpPr>
          <p:spPr bwMode="auto">
            <a:xfrm>
              <a:off x="3159" y="2057"/>
              <a:ext cx="1173" cy="505"/>
            </a:xfrm>
            <a:prstGeom prst="rect">
              <a:avLst/>
            </a:prstGeom>
            <a:solidFill>
              <a:srgbClr val="99FF66"/>
            </a:solidFill>
            <a:ln w="9525">
              <a:noFill/>
              <a:miter lim="800000"/>
              <a:headEnd/>
              <a:tailEnd/>
            </a:ln>
            <a:effectLst/>
          </p:spPr>
          <p:txBody>
            <a:bodyPr anchor="ctr"/>
            <a:lstStyle/>
            <a:p>
              <a:pPr algn="ctr" fontAlgn="ctr"/>
              <a:r>
                <a:rPr lang="de-DE" sz="1400" dirty="0">
                  <a:solidFill>
                    <a:srgbClr val="000000"/>
                  </a:solidFill>
                  <a:cs typeface="Arial" charset="0"/>
                  <a:hlinkClick r:id="rId4" action="ppaction://hlinksldjump"/>
                </a:rPr>
                <a:t>t-Test</a:t>
              </a:r>
              <a:r>
                <a:rPr lang="de-DE" sz="1400" dirty="0">
                  <a:solidFill>
                    <a:srgbClr val="000000"/>
                  </a:solidFill>
                  <a:cs typeface="Arial" charset="0"/>
                </a:rPr>
                <a:t> für unverbundene Stichproben</a:t>
              </a:r>
              <a:endParaRPr lang="de-DE" sz="1400" dirty="0"/>
            </a:p>
          </p:txBody>
        </p:sp>
        <p:sp>
          <p:nvSpPr>
            <p:cNvPr id="194568" name="Rectangle 8"/>
            <p:cNvSpPr>
              <a:spLocks noChangeArrowheads="1"/>
            </p:cNvSpPr>
            <p:nvPr/>
          </p:nvSpPr>
          <p:spPr bwMode="auto">
            <a:xfrm>
              <a:off x="2046" y="3078"/>
              <a:ext cx="1108" cy="351"/>
            </a:xfrm>
            <a:prstGeom prst="rect">
              <a:avLst/>
            </a:prstGeom>
            <a:solidFill>
              <a:srgbClr val="99FF66"/>
            </a:solidFill>
            <a:ln w="7">
              <a:solidFill>
                <a:srgbClr val="A0A0A0"/>
              </a:solidFill>
              <a:miter lim="800000"/>
              <a:headEnd/>
              <a:tailEnd/>
            </a:ln>
            <a:effectLst/>
          </p:spPr>
          <p:txBody>
            <a:bodyPr/>
            <a:lstStyle/>
            <a:p>
              <a:endParaRPr lang="en-US"/>
            </a:p>
          </p:txBody>
        </p:sp>
        <p:sp>
          <p:nvSpPr>
            <p:cNvPr id="194569" name="Rectangle 9"/>
            <p:cNvSpPr>
              <a:spLocks noChangeArrowheads="1"/>
            </p:cNvSpPr>
            <p:nvPr/>
          </p:nvSpPr>
          <p:spPr bwMode="auto">
            <a:xfrm>
              <a:off x="2051" y="3082"/>
              <a:ext cx="1098" cy="347"/>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rPr>
                <a:t>Chi-Quadrat Test</a:t>
              </a:r>
              <a:endParaRPr lang="de-DE" sz="1400"/>
            </a:p>
          </p:txBody>
        </p:sp>
        <p:sp>
          <p:nvSpPr>
            <p:cNvPr id="194570" name="Rectangle 10"/>
            <p:cNvSpPr>
              <a:spLocks noChangeArrowheads="1" noTextEdit="1"/>
            </p:cNvSpPr>
            <p:nvPr/>
          </p:nvSpPr>
          <p:spPr bwMode="auto">
            <a:xfrm>
              <a:off x="1209" y="1108"/>
              <a:ext cx="823" cy="189"/>
            </a:xfrm>
            <a:prstGeom prst="rect">
              <a:avLst/>
            </a:prstGeom>
            <a:noFill/>
            <a:ln w="9525">
              <a:noFill/>
              <a:miter lim="800000"/>
              <a:headEnd/>
              <a:tailEnd/>
            </a:ln>
            <a:effectLst/>
          </p:spPr>
          <p:txBody>
            <a:bodyPr>
              <a:spAutoFit/>
            </a:bodyPr>
            <a:lstStyle/>
            <a:p>
              <a:endParaRPr lang="en-US"/>
            </a:p>
          </p:txBody>
        </p:sp>
        <p:sp>
          <p:nvSpPr>
            <p:cNvPr id="194571" name="Rectangle 11"/>
            <p:cNvSpPr>
              <a:spLocks noChangeArrowheads="1" noTextEdit="1"/>
            </p:cNvSpPr>
            <p:nvPr/>
          </p:nvSpPr>
          <p:spPr bwMode="auto">
            <a:xfrm>
              <a:off x="1209" y="1305"/>
              <a:ext cx="823" cy="368"/>
            </a:xfrm>
            <a:prstGeom prst="rect">
              <a:avLst/>
            </a:prstGeom>
            <a:noFill/>
            <a:ln w="9525">
              <a:noFill/>
              <a:miter lim="800000"/>
              <a:headEnd/>
              <a:tailEnd/>
            </a:ln>
            <a:effectLst/>
          </p:spPr>
          <p:txBody>
            <a:bodyPr>
              <a:spAutoFit/>
            </a:bodyPr>
            <a:lstStyle/>
            <a:p>
              <a:endParaRPr lang="en-US"/>
            </a:p>
          </p:txBody>
        </p:sp>
        <p:sp>
          <p:nvSpPr>
            <p:cNvPr id="194572" name="Rectangle 12"/>
            <p:cNvSpPr>
              <a:spLocks noChangeArrowheads="1" noTextEdit="1"/>
            </p:cNvSpPr>
            <p:nvPr/>
          </p:nvSpPr>
          <p:spPr bwMode="auto">
            <a:xfrm>
              <a:off x="197" y="1681"/>
              <a:ext cx="1012" cy="368"/>
            </a:xfrm>
            <a:prstGeom prst="rect">
              <a:avLst/>
            </a:prstGeom>
            <a:noFill/>
            <a:ln w="9525">
              <a:noFill/>
              <a:miter lim="800000"/>
              <a:headEnd/>
              <a:tailEnd/>
            </a:ln>
            <a:effectLst/>
          </p:spPr>
          <p:txBody>
            <a:bodyPr>
              <a:spAutoFit/>
            </a:bodyPr>
            <a:lstStyle/>
            <a:p>
              <a:endParaRPr lang="en-US"/>
            </a:p>
          </p:txBody>
        </p:sp>
        <p:sp>
          <p:nvSpPr>
            <p:cNvPr id="194573" name="Rectangle 13"/>
            <p:cNvSpPr>
              <a:spLocks noChangeArrowheads="1"/>
            </p:cNvSpPr>
            <p:nvPr/>
          </p:nvSpPr>
          <p:spPr bwMode="auto">
            <a:xfrm>
              <a:off x="2027" y="1104"/>
              <a:ext cx="3474" cy="20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4" name="Rectangle 14"/>
            <p:cNvSpPr>
              <a:spLocks noChangeArrowheads="1"/>
            </p:cNvSpPr>
            <p:nvPr/>
          </p:nvSpPr>
          <p:spPr bwMode="auto">
            <a:xfrm>
              <a:off x="2027" y="1104"/>
              <a:ext cx="3474" cy="193"/>
            </a:xfrm>
            <a:prstGeom prst="rect">
              <a:avLst/>
            </a:prstGeom>
            <a:solidFill>
              <a:srgbClr val="FFFF99"/>
            </a:solidFill>
            <a:ln w="7">
              <a:solidFill>
                <a:schemeClr val="tx1"/>
              </a:solidFill>
              <a:miter lim="800000"/>
              <a:headEnd/>
              <a:tailEnd/>
            </a:ln>
            <a:effectLst/>
          </p:spPr>
          <p:txBody>
            <a:bodyPr/>
            <a:lstStyle/>
            <a:p>
              <a:endParaRPr lang="en-US"/>
            </a:p>
          </p:txBody>
        </p:sp>
        <p:sp>
          <p:nvSpPr>
            <p:cNvPr id="194575" name="Rectangle 15"/>
            <p:cNvSpPr>
              <a:spLocks noChangeArrowheads="1"/>
            </p:cNvSpPr>
            <p:nvPr/>
          </p:nvSpPr>
          <p:spPr bwMode="auto">
            <a:xfrm>
              <a:off x="2032" y="1108"/>
              <a:ext cx="3464" cy="189"/>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Zielvariable(Outcome)</a:t>
              </a:r>
              <a:endParaRPr lang="de-DE"/>
            </a:p>
          </p:txBody>
        </p:sp>
        <p:sp>
          <p:nvSpPr>
            <p:cNvPr id="194576" name="Rectangle 16"/>
            <p:cNvSpPr>
              <a:spLocks noChangeArrowheads="1"/>
            </p:cNvSpPr>
            <p:nvPr/>
          </p:nvSpPr>
          <p:spPr bwMode="auto">
            <a:xfrm>
              <a:off x="2027" y="1301"/>
              <a:ext cx="1109"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7" name="Rectangle 17"/>
            <p:cNvSpPr>
              <a:spLocks noChangeArrowheads="1"/>
            </p:cNvSpPr>
            <p:nvPr/>
          </p:nvSpPr>
          <p:spPr bwMode="auto">
            <a:xfrm>
              <a:off x="2030" y="1301"/>
              <a:ext cx="1106" cy="748"/>
            </a:xfrm>
            <a:prstGeom prst="rect">
              <a:avLst/>
            </a:prstGeom>
            <a:solidFill>
              <a:srgbClr val="FFFF99"/>
            </a:solidFill>
            <a:ln w="7">
              <a:solidFill>
                <a:schemeClr val="tx1"/>
              </a:solidFill>
              <a:miter lim="800000"/>
              <a:headEnd/>
              <a:tailEnd/>
            </a:ln>
            <a:effectLst/>
          </p:spPr>
          <p:txBody>
            <a:bodyPr/>
            <a:lstStyle/>
            <a:p>
              <a:endParaRPr lang="en-US"/>
            </a:p>
          </p:txBody>
        </p:sp>
        <p:sp>
          <p:nvSpPr>
            <p:cNvPr id="194578" name="Rectangle 18"/>
            <p:cNvSpPr>
              <a:spLocks noChangeArrowheads="1"/>
            </p:cNvSpPr>
            <p:nvPr/>
          </p:nvSpPr>
          <p:spPr bwMode="auto">
            <a:xfrm>
              <a:off x="2030" y="1305"/>
              <a:ext cx="1101" cy="744"/>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Qualitativ</a:t>
              </a:r>
              <a:endParaRPr lang="de-DE"/>
            </a:p>
          </p:txBody>
        </p:sp>
        <p:sp>
          <p:nvSpPr>
            <p:cNvPr id="194579" name="Rectangle 19"/>
            <p:cNvSpPr>
              <a:spLocks noChangeArrowheads="1"/>
            </p:cNvSpPr>
            <p:nvPr/>
          </p:nvSpPr>
          <p:spPr bwMode="auto">
            <a:xfrm>
              <a:off x="3136" y="1301"/>
              <a:ext cx="2365"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0" name="Rectangle 20"/>
            <p:cNvSpPr>
              <a:spLocks noChangeArrowheads="1"/>
            </p:cNvSpPr>
            <p:nvPr/>
          </p:nvSpPr>
          <p:spPr bwMode="auto">
            <a:xfrm>
              <a:off x="3136" y="1301"/>
              <a:ext cx="2365" cy="372"/>
            </a:xfrm>
            <a:prstGeom prst="rect">
              <a:avLst/>
            </a:prstGeom>
            <a:solidFill>
              <a:srgbClr val="FFFF99"/>
            </a:solidFill>
            <a:ln w="7">
              <a:solidFill>
                <a:schemeClr val="tx1"/>
              </a:solidFill>
              <a:miter lim="800000"/>
              <a:headEnd/>
              <a:tailEnd/>
            </a:ln>
            <a:effectLst/>
          </p:spPr>
          <p:txBody>
            <a:bodyPr/>
            <a:lstStyle/>
            <a:p>
              <a:endParaRPr lang="en-US"/>
            </a:p>
          </p:txBody>
        </p:sp>
        <p:sp>
          <p:nvSpPr>
            <p:cNvPr id="194581" name="Rectangle 21"/>
            <p:cNvSpPr>
              <a:spLocks noChangeArrowheads="1"/>
            </p:cNvSpPr>
            <p:nvPr/>
          </p:nvSpPr>
          <p:spPr bwMode="auto">
            <a:xfrm>
              <a:off x="3141" y="1305"/>
              <a:ext cx="2355" cy="368"/>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Quantitativ</a:t>
              </a:r>
              <a:endParaRPr lang="de-DE"/>
            </a:p>
          </p:txBody>
        </p:sp>
        <p:sp>
          <p:nvSpPr>
            <p:cNvPr id="194582" name="Rectangle 22"/>
            <p:cNvSpPr>
              <a:spLocks noChangeArrowheads="1"/>
            </p:cNvSpPr>
            <p:nvPr/>
          </p:nvSpPr>
          <p:spPr bwMode="auto">
            <a:xfrm>
              <a:off x="3136" y="1677"/>
              <a:ext cx="1183"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3" name="Rectangle 23"/>
            <p:cNvSpPr>
              <a:spLocks noChangeArrowheads="1"/>
            </p:cNvSpPr>
            <p:nvPr/>
          </p:nvSpPr>
          <p:spPr bwMode="auto">
            <a:xfrm>
              <a:off x="3136" y="1677"/>
              <a:ext cx="1183"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4" name="Rectangle 24"/>
            <p:cNvSpPr>
              <a:spLocks noChangeArrowheads="1"/>
            </p:cNvSpPr>
            <p:nvPr/>
          </p:nvSpPr>
          <p:spPr bwMode="auto">
            <a:xfrm>
              <a:off x="3141" y="1681"/>
              <a:ext cx="1173"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Normalverteilung</a:t>
              </a:r>
              <a:endParaRPr lang="de-DE" sz="1700"/>
            </a:p>
          </p:txBody>
        </p:sp>
        <p:sp>
          <p:nvSpPr>
            <p:cNvPr id="194585" name="Rectangle 25"/>
            <p:cNvSpPr>
              <a:spLocks noChangeArrowheads="1"/>
            </p:cNvSpPr>
            <p:nvPr/>
          </p:nvSpPr>
          <p:spPr bwMode="auto">
            <a:xfrm>
              <a:off x="4319" y="1677"/>
              <a:ext cx="1182"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6" name="Rectangle 26"/>
            <p:cNvSpPr>
              <a:spLocks noChangeArrowheads="1"/>
            </p:cNvSpPr>
            <p:nvPr/>
          </p:nvSpPr>
          <p:spPr bwMode="auto">
            <a:xfrm>
              <a:off x="4319" y="1677"/>
              <a:ext cx="1182"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7" name="Rectangle 27"/>
            <p:cNvSpPr>
              <a:spLocks noChangeArrowheads="1"/>
            </p:cNvSpPr>
            <p:nvPr/>
          </p:nvSpPr>
          <p:spPr bwMode="auto">
            <a:xfrm>
              <a:off x="4324" y="1681"/>
              <a:ext cx="1172"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Beliebige Verteilung</a:t>
              </a:r>
              <a:endParaRPr lang="de-DE" sz="1700"/>
            </a:p>
          </p:txBody>
        </p:sp>
        <p:sp>
          <p:nvSpPr>
            <p:cNvPr id="194588" name="Rectangle 28"/>
            <p:cNvSpPr>
              <a:spLocks noChangeArrowheads="1" noTextEdit="1"/>
            </p:cNvSpPr>
            <p:nvPr/>
          </p:nvSpPr>
          <p:spPr bwMode="auto">
            <a:xfrm>
              <a:off x="1209" y="1681"/>
              <a:ext cx="823" cy="368"/>
            </a:xfrm>
            <a:prstGeom prst="rect">
              <a:avLst/>
            </a:prstGeom>
            <a:noFill/>
            <a:ln w="9525">
              <a:noFill/>
              <a:miter lim="800000"/>
              <a:headEnd/>
              <a:tailEnd/>
            </a:ln>
            <a:effectLst/>
          </p:spPr>
          <p:txBody>
            <a:bodyPr>
              <a:spAutoFit/>
            </a:bodyPr>
            <a:lstStyle/>
            <a:p>
              <a:endParaRPr lang="en-US"/>
            </a:p>
          </p:txBody>
        </p:sp>
        <p:sp>
          <p:nvSpPr>
            <p:cNvPr id="194589" name="Rectangle 29"/>
            <p:cNvSpPr>
              <a:spLocks noChangeArrowheads="1"/>
            </p:cNvSpPr>
            <p:nvPr/>
          </p:nvSpPr>
          <p:spPr bwMode="auto">
            <a:xfrm>
              <a:off x="192" y="2053"/>
              <a:ext cx="102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0" name="Rectangle 30"/>
            <p:cNvSpPr>
              <a:spLocks noChangeArrowheads="1"/>
            </p:cNvSpPr>
            <p:nvPr/>
          </p:nvSpPr>
          <p:spPr bwMode="auto">
            <a:xfrm>
              <a:off x="192" y="2053"/>
              <a:ext cx="1022" cy="1021"/>
            </a:xfrm>
            <a:prstGeom prst="rect">
              <a:avLst/>
            </a:prstGeom>
            <a:solidFill>
              <a:srgbClr val="FFFF99"/>
            </a:solidFill>
            <a:ln w="7">
              <a:solidFill>
                <a:schemeClr val="tx1"/>
              </a:solidFill>
              <a:miter lim="800000"/>
              <a:headEnd/>
              <a:tailEnd/>
            </a:ln>
            <a:effectLst/>
          </p:spPr>
          <p:txBody>
            <a:bodyPr/>
            <a:lstStyle/>
            <a:p>
              <a:endParaRPr lang="en-US"/>
            </a:p>
          </p:txBody>
        </p:sp>
        <p:sp>
          <p:nvSpPr>
            <p:cNvPr id="194591" name="Rectangle 31"/>
            <p:cNvSpPr>
              <a:spLocks noChangeArrowheads="1"/>
            </p:cNvSpPr>
            <p:nvPr/>
          </p:nvSpPr>
          <p:spPr bwMode="auto">
            <a:xfrm>
              <a:off x="197" y="2057"/>
              <a:ext cx="1012" cy="1017"/>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zweier Gruppen</a:t>
              </a:r>
              <a:endParaRPr lang="de-DE" sz="1400"/>
            </a:p>
          </p:txBody>
        </p:sp>
        <p:sp>
          <p:nvSpPr>
            <p:cNvPr id="194592" name="Rectangle 32"/>
            <p:cNvSpPr>
              <a:spLocks noChangeArrowheads="1"/>
            </p:cNvSpPr>
            <p:nvPr/>
          </p:nvSpPr>
          <p:spPr bwMode="auto">
            <a:xfrm>
              <a:off x="1214" y="2053"/>
              <a:ext cx="83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3" name="Rectangle 33"/>
            <p:cNvSpPr>
              <a:spLocks noChangeArrowheads="1"/>
            </p:cNvSpPr>
            <p:nvPr/>
          </p:nvSpPr>
          <p:spPr bwMode="auto">
            <a:xfrm>
              <a:off x="1214" y="2053"/>
              <a:ext cx="832" cy="509"/>
            </a:xfrm>
            <a:prstGeom prst="rect">
              <a:avLst/>
            </a:prstGeom>
            <a:solidFill>
              <a:srgbClr val="FFFF99"/>
            </a:solidFill>
            <a:ln w="7">
              <a:solidFill>
                <a:schemeClr val="tx1"/>
              </a:solidFill>
              <a:miter lim="800000"/>
              <a:headEnd/>
              <a:tailEnd/>
            </a:ln>
            <a:effectLst/>
          </p:spPr>
          <p:txBody>
            <a:bodyPr/>
            <a:lstStyle/>
            <a:p>
              <a:endParaRPr lang="en-US"/>
            </a:p>
          </p:txBody>
        </p:sp>
        <p:sp>
          <p:nvSpPr>
            <p:cNvPr id="194594" name="Rectangle 34"/>
            <p:cNvSpPr>
              <a:spLocks noChangeArrowheads="1"/>
            </p:cNvSpPr>
            <p:nvPr/>
          </p:nvSpPr>
          <p:spPr bwMode="auto">
            <a:xfrm>
              <a:off x="1219" y="2057"/>
              <a:ext cx="822" cy="505"/>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Unverbunden</a:t>
              </a:r>
              <a:endParaRPr lang="de-DE" sz="1400"/>
            </a:p>
          </p:txBody>
        </p:sp>
        <p:grpSp>
          <p:nvGrpSpPr>
            <p:cNvPr id="194595" name="Group 35"/>
            <p:cNvGrpSpPr>
              <a:grpSpLocks/>
            </p:cNvGrpSpPr>
            <p:nvPr/>
          </p:nvGrpSpPr>
          <p:grpSpPr bwMode="auto">
            <a:xfrm>
              <a:off x="4337" y="2053"/>
              <a:ext cx="1183" cy="509"/>
              <a:chOff x="5355" y="1386"/>
              <a:chExt cx="1528" cy="742"/>
            </a:xfrm>
          </p:grpSpPr>
          <p:sp>
            <p:nvSpPr>
              <p:cNvPr id="194596" name="Rectangle 36"/>
              <p:cNvSpPr>
                <a:spLocks noChangeArrowheads="1"/>
              </p:cNvSpPr>
              <p:nvPr/>
            </p:nvSpPr>
            <p:spPr bwMode="auto">
              <a:xfrm>
                <a:off x="5361" y="1392"/>
                <a:ext cx="1516" cy="736"/>
              </a:xfrm>
              <a:prstGeom prst="rect">
                <a:avLst/>
              </a:prstGeom>
              <a:noFill/>
              <a:ln w="9525">
                <a:noFill/>
                <a:miter lim="800000"/>
                <a:headEnd/>
                <a:tailEnd/>
              </a:ln>
              <a:effectLst/>
            </p:spPr>
            <p:txBody>
              <a:bodyPr anchor="ctr"/>
              <a:lstStyle/>
              <a:p>
                <a:pPr algn="ctr" fontAlgn="ctr"/>
                <a:r>
                  <a:rPr lang="de-DE" sz="1600">
                    <a:solidFill>
                      <a:srgbClr val="000000"/>
                    </a:solidFill>
                    <a:cs typeface="Arial" charset="0"/>
                  </a:rPr>
                  <a:t>Mann-Whitney U Test</a:t>
                </a:r>
                <a:endParaRPr lang="de-DE" sz="1600"/>
              </a:p>
            </p:txBody>
          </p:sp>
          <p:sp>
            <p:nvSpPr>
              <p:cNvPr id="194597" name="Rectangle 37"/>
              <p:cNvSpPr>
                <a:spLocks noChangeArrowheads="1"/>
              </p:cNvSpPr>
              <p:nvPr/>
            </p:nvSpPr>
            <p:spPr bwMode="auto">
              <a:xfrm>
                <a:off x="5355" y="1386"/>
                <a:ext cx="1528" cy="742"/>
              </a:xfrm>
              <a:prstGeom prst="rect">
                <a:avLst/>
              </a:prstGeom>
              <a:noFill/>
              <a:ln w="7">
                <a:solidFill>
                  <a:srgbClr val="A0A0A0"/>
                </a:solidFill>
                <a:miter lim="800000"/>
                <a:headEnd/>
                <a:tailEnd/>
              </a:ln>
              <a:effectLst/>
            </p:spPr>
            <p:txBody>
              <a:bodyPr/>
              <a:lstStyle/>
              <a:p>
                <a:endParaRPr lang="en-US"/>
              </a:p>
            </p:txBody>
          </p:sp>
        </p:grpSp>
        <p:sp>
          <p:nvSpPr>
            <p:cNvPr id="194598" name="Rectangle 38"/>
            <p:cNvSpPr>
              <a:spLocks noChangeArrowheads="1"/>
            </p:cNvSpPr>
            <p:nvPr/>
          </p:nvSpPr>
          <p:spPr bwMode="auto">
            <a:xfrm>
              <a:off x="1214" y="2566"/>
              <a:ext cx="832" cy="516"/>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9" name="Rectangle 39"/>
            <p:cNvSpPr>
              <a:spLocks noChangeArrowheads="1"/>
            </p:cNvSpPr>
            <p:nvPr/>
          </p:nvSpPr>
          <p:spPr bwMode="auto">
            <a:xfrm>
              <a:off x="1214" y="2566"/>
              <a:ext cx="832" cy="508"/>
            </a:xfrm>
            <a:prstGeom prst="rect">
              <a:avLst/>
            </a:prstGeom>
            <a:solidFill>
              <a:srgbClr val="FFFF99"/>
            </a:solidFill>
            <a:ln w="7">
              <a:solidFill>
                <a:schemeClr val="tx1"/>
              </a:solidFill>
              <a:miter lim="800000"/>
              <a:headEnd/>
              <a:tailEnd/>
            </a:ln>
            <a:effectLst/>
          </p:spPr>
          <p:txBody>
            <a:bodyPr/>
            <a:lstStyle/>
            <a:p>
              <a:endParaRPr lang="en-US"/>
            </a:p>
          </p:txBody>
        </p:sp>
        <p:sp>
          <p:nvSpPr>
            <p:cNvPr id="194600" name="Rectangle 40"/>
            <p:cNvSpPr>
              <a:spLocks noChangeArrowheads="1"/>
            </p:cNvSpPr>
            <p:nvPr/>
          </p:nvSpPr>
          <p:spPr bwMode="auto">
            <a:xfrm>
              <a:off x="1219" y="2570"/>
              <a:ext cx="822" cy="504"/>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01" name="Group 41"/>
            <p:cNvGrpSpPr>
              <a:grpSpLocks/>
            </p:cNvGrpSpPr>
            <p:nvPr/>
          </p:nvGrpSpPr>
          <p:grpSpPr bwMode="auto">
            <a:xfrm>
              <a:off x="2046" y="2566"/>
              <a:ext cx="1108" cy="508"/>
              <a:chOff x="2395" y="2134"/>
              <a:chExt cx="1432" cy="742"/>
            </a:xfrm>
          </p:grpSpPr>
          <p:sp>
            <p:nvSpPr>
              <p:cNvPr id="194602" name="Rectangle 42"/>
              <p:cNvSpPr>
                <a:spLocks noChangeArrowheads="1"/>
              </p:cNvSpPr>
              <p:nvPr/>
            </p:nvSpPr>
            <p:spPr bwMode="auto">
              <a:xfrm>
                <a:off x="2401" y="2140"/>
                <a:ext cx="1420"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McNemar Test</a:t>
                </a:r>
                <a:endParaRPr lang="de-DE" sz="1400"/>
              </a:p>
            </p:txBody>
          </p:sp>
          <p:sp>
            <p:nvSpPr>
              <p:cNvPr id="194603" name="Rectangle 43"/>
              <p:cNvSpPr>
                <a:spLocks noChangeArrowheads="1"/>
              </p:cNvSpPr>
              <p:nvPr/>
            </p:nvSpPr>
            <p:spPr bwMode="auto">
              <a:xfrm>
                <a:off x="2395" y="2134"/>
                <a:ext cx="1432" cy="742"/>
              </a:xfrm>
              <a:prstGeom prst="rect">
                <a:avLst/>
              </a:prstGeom>
              <a:noFill/>
              <a:ln w="7">
                <a:solidFill>
                  <a:srgbClr val="A0A0A0"/>
                </a:solidFill>
                <a:miter lim="800000"/>
                <a:headEnd/>
                <a:tailEnd/>
              </a:ln>
              <a:effectLst/>
            </p:spPr>
            <p:txBody>
              <a:bodyPr/>
              <a:lstStyle/>
              <a:p>
                <a:endParaRPr lang="en-US"/>
              </a:p>
            </p:txBody>
          </p:sp>
        </p:grpSp>
        <p:grpSp>
          <p:nvGrpSpPr>
            <p:cNvPr id="194604" name="Group 44"/>
            <p:cNvGrpSpPr>
              <a:grpSpLocks/>
            </p:cNvGrpSpPr>
            <p:nvPr/>
          </p:nvGrpSpPr>
          <p:grpSpPr bwMode="auto">
            <a:xfrm>
              <a:off x="3154" y="2566"/>
              <a:ext cx="1183" cy="508"/>
              <a:chOff x="3827" y="2134"/>
              <a:chExt cx="1528" cy="742"/>
            </a:xfrm>
          </p:grpSpPr>
          <p:sp>
            <p:nvSpPr>
              <p:cNvPr id="194605" name="Rectangle 45"/>
              <p:cNvSpPr>
                <a:spLocks noChangeArrowheads="1"/>
              </p:cNvSpPr>
              <p:nvPr/>
            </p:nvSpPr>
            <p:spPr bwMode="auto">
              <a:xfrm>
                <a:off x="3833" y="2140"/>
                <a:ext cx="1516" cy="736"/>
              </a:xfrm>
              <a:prstGeom prst="rect">
                <a:avLst/>
              </a:prstGeom>
              <a:noFill/>
              <a:ln w="9525">
                <a:noFill/>
                <a:miter lim="800000"/>
                <a:headEnd/>
                <a:tailEnd/>
              </a:ln>
              <a:effectLst/>
            </p:spPr>
            <p:txBody>
              <a:bodyPr anchor="ctr"/>
              <a:lstStyle/>
              <a:p>
                <a:pPr algn="ctr" fontAlgn="ctr"/>
                <a:endParaRPr lang="en-GB" sz="1400"/>
              </a:p>
            </p:txBody>
          </p:sp>
          <p:sp>
            <p:nvSpPr>
              <p:cNvPr id="194606" name="Rectangle 46"/>
              <p:cNvSpPr>
                <a:spLocks noChangeArrowheads="1"/>
              </p:cNvSpPr>
              <p:nvPr/>
            </p:nvSpPr>
            <p:spPr bwMode="auto">
              <a:xfrm>
                <a:off x="3827" y="2134"/>
                <a:ext cx="1528" cy="742"/>
              </a:xfrm>
              <a:prstGeom prst="rect">
                <a:avLst/>
              </a:prstGeom>
              <a:noFill/>
              <a:ln w="7">
                <a:solidFill>
                  <a:srgbClr val="A0A0A0"/>
                </a:solidFill>
                <a:miter lim="800000"/>
                <a:headEnd/>
                <a:tailEnd/>
              </a:ln>
              <a:effectLst/>
            </p:spPr>
            <p:txBody>
              <a:bodyPr/>
              <a:lstStyle/>
              <a:p>
                <a:endParaRPr lang="en-US"/>
              </a:p>
            </p:txBody>
          </p:sp>
        </p:grpSp>
        <p:sp>
          <p:nvSpPr>
            <p:cNvPr id="194607" name="Rectangle 47"/>
            <p:cNvSpPr>
              <a:spLocks noChangeArrowheads="1"/>
            </p:cNvSpPr>
            <p:nvPr/>
          </p:nvSpPr>
          <p:spPr bwMode="auto">
            <a:xfrm>
              <a:off x="192" y="3078"/>
              <a:ext cx="102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08" name="Rectangle 48"/>
            <p:cNvSpPr>
              <a:spLocks noChangeArrowheads="1"/>
            </p:cNvSpPr>
            <p:nvPr/>
          </p:nvSpPr>
          <p:spPr bwMode="auto">
            <a:xfrm>
              <a:off x="192" y="3078"/>
              <a:ext cx="1022" cy="706"/>
            </a:xfrm>
            <a:prstGeom prst="rect">
              <a:avLst/>
            </a:prstGeom>
            <a:solidFill>
              <a:srgbClr val="FFFF99"/>
            </a:solidFill>
            <a:ln w="7">
              <a:solidFill>
                <a:schemeClr val="tx1"/>
              </a:solidFill>
              <a:miter lim="800000"/>
              <a:headEnd/>
              <a:tailEnd/>
            </a:ln>
            <a:effectLst/>
          </p:spPr>
          <p:txBody>
            <a:bodyPr/>
            <a:lstStyle/>
            <a:p>
              <a:endParaRPr lang="en-US"/>
            </a:p>
          </p:txBody>
        </p:sp>
        <p:sp>
          <p:nvSpPr>
            <p:cNvPr id="194609" name="Rectangle 49"/>
            <p:cNvSpPr>
              <a:spLocks noChangeArrowheads="1"/>
            </p:cNvSpPr>
            <p:nvPr/>
          </p:nvSpPr>
          <p:spPr bwMode="auto">
            <a:xfrm>
              <a:off x="197" y="3082"/>
              <a:ext cx="1012" cy="711"/>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von mehr als zwei Gruppen</a:t>
              </a:r>
              <a:endParaRPr lang="de-DE" sz="1400"/>
            </a:p>
          </p:txBody>
        </p:sp>
        <p:grpSp>
          <p:nvGrpSpPr>
            <p:cNvPr id="194610" name="Group 50"/>
            <p:cNvGrpSpPr>
              <a:grpSpLocks/>
            </p:cNvGrpSpPr>
            <p:nvPr/>
          </p:nvGrpSpPr>
          <p:grpSpPr bwMode="auto">
            <a:xfrm>
              <a:off x="4337" y="2566"/>
              <a:ext cx="1183" cy="508"/>
              <a:chOff x="5355" y="2134"/>
              <a:chExt cx="1528" cy="742"/>
            </a:xfrm>
          </p:grpSpPr>
          <p:sp>
            <p:nvSpPr>
              <p:cNvPr id="194611" name="Rectangle 51"/>
              <p:cNvSpPr>
                <a:spLocks noChangeArrowheads="1"/>
              </p:cNvSpPr>
              <p:nvPr/>
            </p:nvSpPr>
            <p:spPr bwMode="auto">
              <a:xfrm>
                <a:off x="5361" y="2140"/>
                <a:ext cx="1516"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Wilcoxon Test</a:t>
                </a:r>
                <a:endParaRPr lang="de-DE" sz="1400"/>
              </a:p>
            </p:txBody>
          </p:sp>
          <p:sp>
            <p:nvSpPr>
              <p:cNvPr id="194612" name="Rectangle 52"/>
              <p:cNvSpPr>
                <a:spLocks noChangeArrowheads="1"/>
              </p:cNvSpPr>
              <p:nvPr/>
            </p:nvSpPr>
            <p:spPr bwMode="auto">
              <a:xfrm>
                <a:off x="5355" y="2134"/>
                <a:ext cx="1528" cy="742"/>
              </a:xfrm>
              <a:prstGeom prst="rect">
                <a:avLst/>
              </a:prstGeom>
              <a:noFill/>
              <a:ln w="7">
                <a:solidFill>
                  <a:srgbClr val="A0A0A0"/>
                </a:solidFill>
                <a:miter lim="800000"/>
                <a:headEnd/>
                <a:tailEnd/>
              </a:ln>
              <a:effectLst/>
            </p:spPr>
            <p:txBody>
              <a:bodyPr/>
              <a:lstStyle/>
              <a:p>
                <a:endParaRPr lang="en-US"/>
              </a:p>
            </p:txBody>
          </p:sp>
        </p:grpSp>
        <p:sp>
          <p:nvSpPr>
            <p:cNvPr id="194613" name="Rectangle 53"/>
            <p:cNvSpPr>
              <a:spLocks noChangeArrowheads="1"/>
            </p:cNvSpPr>
            <p:nvPr/>
          </p:nvSpPr>
          <p:spPr bwMode="auto">
            <a:xfrm>
              <a:off x="1214" y="3078"/>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14" name="Rectangle 54"/>
            <p:cNvSpPr>
              <a:spLocks noChangeArrowheads="1"/>
            </p:cNvSpPr>
            <p:nvPr/>
          </p:nvSpPr>
          <p:spPr bwMode="auto">
            <a:xfrm>
              <a:off x="1214" y="3078"/>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15" name="Rectangle 55"/>
            <p:cNvSpPr>
              <a:spLocks noChangeArrowheads="1"/>
            </p:cNvSpPr>
            <p:nvPr/>
          </p:nvSpPr>
          <p:spPr bwMode="auto">
            <a:xfrm>
              <a:off x="1219" y="3082"/>
              <a:ext cx="822" cy="347"/>
            </a:xfrm>
            <a:prstGeom prst="rect">
              <a:avLst/>
            </a:prstGeom>
            <a:solidFill>
              <a:srgbClr val="FFFF99"/>
            </a:solidFill>
            <a:ln w="9525">
              <a:solidFill>
                <a:schemeClr val="tx1"/>
              </a:solidFill>
              <a:miter lim="800000"/>
              <a:headEnd/>
              <a:tailEnd/>
            </a:ln>
            <a:effectLst/>
          </p:spPr>
          <p:txBody>
            <a:bodyPr anchor="ctr"/>
            <a:lstStyle/>
            <a:p>
              <a:pPr algn="ctr" fontAlgn="ctr"/>
              <a:r>
                <a:rPr lang="de-DE" sz="1400" dirty="0">
                  <a:solidFill>
                    <a:srgbClr val="000000"/>
                  </a:solidFill>
                  <a:cs typeface="Arial" charset="0"/>
                </a:rPr>
                <a:t>Unverbunden</a:t>
              </a:r>
              <a:endParaRPr lang="de-DE" sz="1400" dirty="0"/>
            </a:p>
          </p:txBody>
        </p:sp>
        <p:grpSp>
          <p:nvGrpSpPr>
            <p:cNvPr id="194616" name="Group 56"/>
            <p:cNvGrpSpPr>
              <a:grpSpLocks/>
            </p:cNvGrpSpPr>
            <p:nvPr/>
          </p:nvGrpSpPr>
          <p:grpSpPr bwMode="auto">
            <a:xfrm>
              <a:off x="3154" y="3078"/>
              <a:ext cx="1183" cy="351"/>
              <a:chOff x="3827" y="2882"/>
              <a:chExt cx="1528" cy="512"/>
            </a:xfrm>
          </p:grpSpPr>
          <p:sp>
            <p:nvSpPr>
              <p:cNvPr id="194617" name="Rectangle 57"/>
              <p:cNvSpPr>
                <a:spLocks noChangeArrowheads="1"/>
              </p:cNvSpPr>
              <p:nvPr/>
            </p:nvSpPr>
            <p:spPr bwMode="auto">
              <a:xfrm>
                <a:off x="3833"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Einfache Varianzanalyse</a:t>
                </a:r>
                <a:endParaRPr lang="de-DE" sz="1400"/>
              </a:p>
            </p:txBody>
          </p:sp>
          <p:sp>
            <p:nvSpPr>
              <p:cNvPr id="194618" name="Rectangle 58"/>
              <p:cNvSpPr>
                <a:spLocks noChangeArrowheads="1"/>
              </p:cNvSpPr>
              <p:nvPr/>
            </p:nvSpPr>
            <p:spPr bwMode="auto">
              <a:xfrm>
                <a:off x="3827" y="2882"/>
                <a:ext cx="1528" cy="512"/>
              </a:xfrm>
              <a:prstGeom prst="rect">
                <a:avLst/>
              </a:prstGeom>
              <a:noFill/>
              <a:ln w="7">
                <a:solidFill>
                  <a:srgbClr val="A0A0A0"/>
                </a:solidFill>
                <a:miter lim="800000"/>
                <a:headEnd/>
                <a:tailEnd/>
              </a:ln>
              <a:effectLst/>
            </p:spPr>
            <p:txBody>
              <a:bodyPr/>
              <a:lstStyle/>
              <a:p>
                <a:endParaRPr lang="en-US"/>
              </a:p>
            </p:txBody>
          </p:sp>
        </p:grpSp>
        <p:grpSp>
          <p:nvGrpSpPr>
            <p:cNvPr id="194619" name="Group 59"/>
            <p:cNvGrpSpPr>
              <a:grpSpLocks/>
            </p:cNvGrpSpPr>
            <p:nvPr/>
          </p:nvGrpSpPr>
          <p:grpSpPr bwMode="auto">
            <a:xfrm>
              <a:off x="4337" y="3078"/>
              <a:ext cx="1183" cy="351"/>
              <a:chOff x="5355" y="2882"/>
              <a:chExt cx="1528" cy="512"/>
            </a:xfrm>
          </p:grpSpPr>
          <p:sp>
            <p:nvSpPr>
              <p:cNvPr id="194620" name="Rectangle 60"/>
              <p:cNvSpPr>
                <a:spLocks noChangeArrowheads="1"/>
              </p:cNvSpPr>
              <p:nvPr/>
            </p:nvSpPr>
            <p:spPr bwMode="auto">
              <a:xfrm>
                <a:off x="5361"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Kruskal-Wallis Test</a:t>
                </a:r>
                <a:endParaRPr lang="de-DE" sz="1400"/>
              </a:p>
            </p:txBody>
          </p:sp>
          <p:sp>
            <p:nvSpPr>
              <p:cNvPr id="194621" name="Rectangle 61"/>
              <p:cNvSpPr>
                <a:spLocks noChangeArrowheads="1"/>
              </p:cNvSpPr>
              <p:nvPr/>
            </p:nvSpPr>
            <p:spPr bwMode="auto">
              <a:xfrm>
                <a:off x="5355" y="2882"/>
                <a:ext cx="1528" cy="512"/>
              </a:xfrm>
              <a:prstGeom prst="rect">
                <a:avLst/>
              </a:prstGeom>
              <a:noFill/>
              <a:ln w="7">
                <a:solidFill>
                  <a:srgbClr val="A0A0A0"/>
                </a:solidFill>
                <a:miter lim="800000"/>
                <a:headEnd/>
                <a:tailEnd/>
              </a:ln>
              <a:effectLst/>
            </p:spPr>
            <p:txBody>
              <a:bodyPr/>
              <a:lstStyle/>
              <a:p>
                <a:endParaRPr lang="en-US"/>
              </a:p>
            </p:txBody>
          </p:sp>
        </p:grpSp>
        <p:sp>
          <p:nvSpPr>
            <p:cNvPr id="194622" name="Rectangle 62"/>
            <p:cNvSpPr>
              <a:spLocks noChangeArrowheads="1"/>
            </p:cNvSpPr>
            <p:nvPr/>
          </p:nvSpPr>
          <p:spPr bwMode="auto">
            <a:xfrm>
              <a:off x="1214" y="3433"/>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23" name="Rectangle 63"/>
            <p:cNvSpPr>
              <a:spLocks noChangeArrowheads="1"/>
            </p:cNvSpPr>
            <p:nvPr/>
          </p:nvSpPr>
          <p:spPr bwMode="auto">
            <a:xfrm>
              <a:off x="1214" y="3433"/>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24" name="Rectangle 64"/>
            <p:cNvSpPr>
              <a:spLocks noChangeArrowheads="1"/>
            </p:cNvSpPr>
            <p:nvPr/>
          </p:nvSpPr>
          <p:spPr bwMode="auto">
            <a:xfrm>
              <a:off x="1219" y="3437"/>
              <a:ext cx="822" cy="353"/>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25" name="Group 65"/>
            <p:cNvGrpSpPr>
              <a:grpSpLocks/>
            </p:cNvGrpSpPr>
            <p:nvPr/>
          </p:nvGrpSpPr>
          <p:grpSpPr bwMode="auto">
            <a:xfrm>
              <a:off x="2046" y="3433"/>
              <a:ext cx="1108" cy="351"/>
              <a:chOff x="2395" y="3400"/>
              <a:chExt cx="1432" cy="512"/>
            </a:xfrm>
          </p:grpSpPr>
          <p:sp>
            <p:nvSpPr>
              <p:cNvPr id="194626" name="Rectangle 66"/>
              <p:cNvSpPr>
                <a:spLocks noChangeArrowheads="1"/>
              </p:cNvSpPr>
              <p:nvPr/>
            </p:nvSpPr>
            <p:spPr bwMode="auto">
              <a:xfrm>
                <a:off x="2401" y="3406"/>
                <a:ext cx="1420"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Q-Test von Cochran</a:t>
                </a:r>
                <a:endParaRPr lang="de-DE" sz="1400"/>
              </a:p>
            </p:txBody>
          </p:sp>
          <p:sp>
            <p:nvSpPr>
              <p:cNvPr id="194627" name="Rectangle 67"/>
              <p:cNvSpPr>
                <a:spLocks noChangeArrowheads="1"/>
              </p:cNvSpPr>
              <p:nvPr/>
            </p:nvSpPr>
            <p:spPr bwMode="auto">
              <a:xfrm>
                <a:off x="2395" y="3400"/>
                <a:ext cx="1432" cy="512"/>
              </a:xfrm>
              <a:prstGeom prst="rect">
                <a:avLst/>
              </a:prstGeom>
              <a:noFill/>
              <a:ln w="7">
                <a:solidFill>
                  <a:srgbClr val="A0A0A0"/>
                </a:solidFill>
                <a:miter lim="800000"/>
                <a:headEnd/>
                <a:tailEnd/>
              </a:ln>
              <a:effectLst/>
            </p:spPr>
            <p:txBody>
              <a:bodyPr/>
              <a:lstStyle/>
              <a:p>
                <a:endParaRPr lang="en-US"/>
              </a:p>
            </p:txBody>
          </p:sp>
        </p:grpSp>
        <p:grpSp>
          <p:nvGrpSpPr>
            <p:cNvPr id="194628" name="Group 68"/>
            <p:cNvGrpSpPr>
              <a:grpSpLocks/>
            </p:cNvGrpSpPr>
            <p:nvPr/>
          </p:nvGrpSpPr>
          <p:grpSpPr bwMode="auto">
            <a:xfrm>
              <a:off x="3154" y="3433"/>
              <a:ext cx="1183" cy="351"/>
              <a:chOff x="3827" y="3400"/>
              <a:chExt cx="1528" cy="512"/>
            </a:xfrm>
          </p:grpSpPr>
          <p:sp>
            <p:nvSpPr>
              <p:cNvPr id="194629" name="Rectangle 69"/>
              <p:cNvSpPr>
                <a:spLocks noChangeArrowheads="1"/>
              </p:cNvSpPr>
              <p:nvPr/>
            </p:nvSpPr>
            <p:spPr bwMode="auto">
              <a:xfrm>
                <a:off x="3833"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Varianzanalyse für Meßwiederholungen</a:t>
                </a:r>
                <a:endParaRPr lang="de-DE" sz="1400"/>
              </a:p>
            </p:txBody>
          </p:sp>
          <p:sp>
            <p:nvSpPr>
              <p:cNvPr id="194630" name="Rectangle 70"/>
              <p:cNvSpPr>
                <a:spLocks noChangeArrowheads="1"/>
              </p:cNvSpPr>
              <p:nvPr/>
            </p:nvSpPr>
            <p:spPr bwMode="auto">
              <a:xfrm>
                <a:off x="3827" y="3400"/>
                <a:ext cx="1528" cy="512"/>
              </a:xfrm>
              <a:prstGeom prst="rect">
                <a:avLst/>
              </a:prstGeom>
              <a:noFill/>
              <a:ln w="7">
                <a:solidFill>
                  <a:srgbClr val="A0A0A0"/>
                </a:solidFill>
                <a:miter lim="800000"/>
                <a:headEnd/>
                <a:tailEnd/>
              </a:ln>
              <a:effectLst/>
            </p:spPr>
            <p:txBody>
              <a:bodyPr/>
              <a:lstStyle/>
              <a:p>
                <a:endParaRPr lang="en-US"/>
              </a:p>
            </p:txBody>
          </p:sp>
        </p:grpSp>
        <p:grpSp>
          <p:nvGrpSpPr>
            <p:cNvPr id="194631" name="Group 71"/>
            <p:cNvGrpSpPr>
              <a:grpSpLocks/>
            </p:cNvGrpSpPr>
            <p:nvPr/>
          </p:nvGrpSpPr>
          <p:grpSpPr bwMode="auto">
            <a:xfrm>
              <a:off x="4337" y="3433"/>
              <a:ext cx="1183" cy="351"/>
              <a:chOff x="5355" y="3400"/>
              <a:chExt cx="1528" cy="512"/>
            </a:xfrm>
          </p:grpSpPr>
          <p:sp>
            <p:nvSpPr>
              <p:cNvPr id="194632" name="Rectangle 72"/>
              <p:cNvSpPr>
                <a:spLocks noChangeArrowheads="1"/>
              </p:cNvSpPr>
              <p:nvPr/>
            </p:nvSpPr>
            <p:spPr bwMode="auto">
              <a:xfrm>
                <a:off x="5361"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Friedman Test</a:t>
                </a:r>
                <a:endParaRPr lang="de-DE" sz="1400"/>
              </a:p>
            </p:txBody>
          </p:sp>
          <p:sp>
            <p:nvSpPr>
              <p:cNvPr id="194633" name="Rectangle 73"/>
              <p:cNvSpPr>
                <a:spLocks noChangeArrowheads="1"/>
              </p:cNvSpPr>
              <p:nvPr/>
            </p:nvSpPr>
            <p:spPr bwMode="auto">
              <a:xfrm>
                <a:off x="5355" y="3400"/>
                <a:ext cx="1528" cy="512"/>
              </a:xfrm>
              <a:prstGeom prst="rect">
                <a:avLst/>
              </a:prstGeom>
              <a:noFill/>
              <a:ln w="7">
                <a:solidFill>
                  <a:srgbClr val="A0A0A0"/>
                </a:solidFill>
                <a:miter lim="800000"/>
                <a:headEnd/>
                <a:tailEnd/>
              </a:ln>
              <a:effectLst/>
            </p:spPr>
            <p:txBody>
              <a:bodyPr/>
              <a:lstStyle/>
              <a:p>
                <a:endParaRPr lang="en-US"/>
              </a:p>
            </p:txBody>
          </p:sp>
        </p:grpSp>
      </p:grpSp>
      <p:sp>
        <p:nvSpPr>
          <p:cNvPr id="194634" name="Text Box 74"/>
          <p:cNvSpPr txBox="1">
            <a:spLocks noChangeArrowheads="1"/>
          </p:cNvSpPr>
          <p:nvPr/>
        </p:nvSpPr>
        <p:spPr bwMode="auto">
          <a:xfrm>
            <a:off x="8664575" y="6461125"/>
            <a:ext cx="479425" cy="396875"/>
          </a:xfrm>
          <a:prstGeom prst="rect">
            <a:avLst/>
          </a:prstGeom>
          <a:noFill/>
          <a:ln w="9525">
            <a:noFill/>
            <a:miter lim="800000"/>
            <a:headEnd/>
            <a:tailEnd/>
          </a:ln>
          <a:effectLst/>
        </p:spPr>
        <p:txBody>
          <a:bodyPr wrap="none">
            <a:spAutoFit/>
          </a:bodyPr>
          <a:lstStyle/>
          <a:p>
            <a:r>
              <a:rPr lang="de-DE" sz="2000">
                <a:hlinkClick r:id="rId5" action="ppaction://hlinksldjump"/>
              </a:rPr>
              <a:t>=&gt;</a:t>
            </a:r>
            <a:endParaRPr lang="de-DE" sz="2000"/>
          </a:p>
        </p:txBody>
      </p:sp>
      <p:sp>
        <p:nvSpPr>
          <p:cNvPr id="194635" name="Rectangle 75"/>
          <p:cNvSpPr>
            <a:spLocks noChangeArrowheads="1"/>
          </p:cNvSpPr>
          <p:nvPr/>
        </p:nvSpPr>
        <p:spPr bwMode="auto">
          <a:xfrm>
            <a:off x="5334000" y="4191000"/>
            <a:ext cx="1381125" cy="730250"/>
          </a:xfrm>
          <a:prstGeom prst="rect">
            <a:avLst/>
          </a:prstGeom>
          <a:noFill/>
          <a:ln w="9525">
            <a:noFill/>
            <a:miter lim="800000"/>
            <a:headEnd/>
            <a:tailEnd/>
          </a:ln>
          <a:effectLst/>
        </p:spPr>
        <p:txBody>
          <a:bodyPr>
            <a:spAutoFit/>
          </a:bodyPr>
          <a:lstStyle/>
          <a:p>
            <a:pPr algn="ctr"/>
            <a:r>
              <a:rPr lang="de-DE" sz="1400">
                <a:solidFill>
                  <a:srgbClr val="000000"/>
                </a:solidFill>
                <a:cs typeface="Arial" charset="0"/>
              </a:rPr>
              <a:t>t-Test für verbundene Stichproben</a:t>
            </a:r>
          </a:p>
        </p:txBody>
      </p:sp>
    </p:spTree>
    <p:extLst>
      <p:ext uri="{BB962C8B-B14F-4D97-AF65-F5344CB8AC3E}">
        <p14:creationId xmlns="" xmlns:p14="http://schemas.microsoft.com/office/powerpoint/2010/main" val="273650082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Comparing several means: ANOVA</a:t>
            </a:r>
            <a:endParaRPr lang="de-AT" dirty="0"/>
          </a:p>
        </p:txBody>
      </p:sp>
      <p:sp>
        <p:nvSpPr>
          <p:cNvPr id="3" name="Inhaltsplatzhalter 2"/>
          <p:cNvSpPr>
            <a:spLocks noGrp="1"/>
          </p:cNvSpPr>
          <p:nvPr>
            <p:ph idx="1"/>
          </p:nvPr>
        </p:nvSpPr>
        <p:spPr/>
        <p:txBody>
          <a:bodyPr>
            <a:normAutofit lnSpcReduction="10000"/>
          </a:bodyPr>
          <a:lstStyle/>
          <a:p>
            <a:r>
              <a:rPr lang="de-AT" dirty="0" smtClean="0"/>
              <a:t>ANOVA – Analysis </a:t>
            </a:r>
            <a:r>
              <a:rPr lang="de-AT" dirty="0" err="1" smtClean="0"/>
              <a:t>of</a:t>
            </a:r>
            <a:r>
              <a:rPr lang="de-AT" dirty="0" smtClean="0"/>
              <a:t> </a:t>
            </a:r>
            <a:r>
              <a:rPr lang="de-AT" dirty="0" err="1" smtClean="0"/>
              <a:t>variance</a:t>
            </a:r>
            <a:endParaRPr lang="de-AT" dirty="0" smtClean="0"/>
          </a:p>
          <a:p>
            <a:pPr>
              <a:lnSpc>
                <a:spcPct val="90000"/>
              </a:lnSpc>
            </a:pPr>
            <a:r>
              <a:rPr lang="en-US" sz="2800" dirty="0" smtClean="0"/>
              <a:t>When we want to compare means we can use a </a:t>
            </a:r>
            <a:r>
              <a:rPr lang="en-US" sz="2800" i="1" dirty="0" smtClean="0"/>
              <a:t>t</a:t>
            </a:r>
            <a:r>
              <a:rPr lang="en-US" sz="2800" dirty="0" smtClean="0"/>
              <a:t>-test. This test has limitations:</a:t>
            </a:r>
          </a:p>
          <a:p>
            <a:pPr lvl="1">
              <a:lnSpc>
                <a:spcPct val="90000"/>
              </a:lnSpc>
            </a:pPr>
            <a:r>
              <a:rPr lang="en-US" sz="2400" dirty="0" smtClean="0"/>
              <a:t>You can compare only 2 means: often we would like to compare means from 3 or more groups.</a:t>
            </a:r>
          </a:p>
          <a:p>
            <a:pPr lvl="1">
              <a:lnSpc>
                <a:spcPct val="90000"/>
              </a:lnSpc>
            </a:pPr>
            <a:r>
              <a:rPr lang="en-US" sz="2400" dirty="0" smtClean="0"/>
              <a:t>It can be used only with one predictor/independent variable.</a:t>
            </a:r>
          </a:p>
          <a:p>
            <a:pPr>
              <a:lnSpc>
                <a:spcPct val="90000"/>
              </a:lnSpc>
            </a:pPr>
            <a:r>
              <a:rPr lang="en-US" sz="2800" dirty="0" smtClean="0"/>
              <a:t>ANOVA</a:t>
            </a:r>
          </a:p>
          <a:p>
            <a:pPr lvl="1">
              <a:lnSpc>
                <a:spcPct val="90000"/>
              </a:lnSpc>
            </a:pPr>
            <a:r>
              <a:rPr lang="en-US" sz="2400" dirty="0" smtClean="0"/>
              <a:t>Compares several means.</a:t>
            </a:r>
          </a:p>
          <a:p>
            <a:pPr lvl="1">
              <a:lnSpc>
                <a:spcPct val="90000"/>
              </a:lnSpc>
            </a:pPr>
            <a:r>
              <a:rPr lang="en-US" sz="2400" dirty="0" smtClean="0"/>
              <a:t>Can be used when you have manipulated more than one independent variables.</a:t>
            </a:r>
          </a:p>
          <a:p>
            <a:pPr lvl="1">
              <a:lnSpc>
                <a:spcPct val="90000"/>
              </a:lnSpc>
            </a:pPr>
            <a:r>
              <a:rPr lang="en-US" sz="2400" dirty="0" smtClean="0"/>
              <a:t>It is an extension of regression</a:t>
            </a:r>
          </a:p>
          <a:p>
            <a:endParaRPr lang="de-AT"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132</a:t>
            </a:fld>
            <a:endParaRPr lang="de-DE" alt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87631" y="188640"/>
            <a:ext cx="6329378" cy="1143000"/>
          </a:xfrm>
        </p:spPr>
        <p:txBody>
          <a:bodyPr/>
          <a:lstStyle/>
          <a:p>
            <a:r>
              <a:rPr lang="en-GB" sz="4000" dirty="0"/>
              <a:t>Why Not Use Lots of </a:t>
            </a:r>
            <a:r>
              <a:rPr lang="en-GB" sz="4000" i="1" dirty="0"/>
              <a:t>t</a:t>
            </a:r>
            <a:r>
              <a:rPr lang="en-GB" sz="4000" dirty="0"/>
              <a:t>-Tests?</a:t>
            </a:r>
            <a:endParaRPr lang="en-US" sz="4000" dirty="0"/>
          </a:p>
        </p:txBody>
      </p:sp>
      <p:sp>
        <p:nvSpPr>
          <p:cNvPr id="66563" name="Rectangle 3"/>
          <p:cNvSpPr>
            <a:spLocks noGrp="1" noChangeArrowheads="1"/>
          </p:cNvSpPr>
          <p:nvPr>
            <p:ph type="body" idx="1"/>
          </p:nvPr>
        </p:nvSpPr>
        <p:spPr>
          <a:xfrm>
            <a:off x="959644" y="1628800"/>
            <a:ext cx="6923087" cy="1684338"/>
          </a:xfrm>
        </p:spPr>
        <p:txBody>
          <a:bodyPr/>
          <a:lstStyle/>
          <a:p>
            <a:pPr marL="0" indent="0">
              <a:lnSpc>
                <a:spcPct val="90000"/>
              </a:lnSpc>
              <a:buNone/>
            </a:pPr>
            <a:r>
              <a:rPr lang="en-US" sz="2400" dirty="0"/>
              <a:t>If we want to compare several means why don’t we compare pairs of means with </a:t>
            </a:r>
            <a:r>
              <a:rPr lang="en-US" sz="2400" i="1" dirty="0"/>
              <a:t>t</a:t>
            </a:r>
            <a:r>
              <a:rPr lang="en-US" sz="2400" dirty="0"/>
              <a:t>-tests?</a:t>
            </a:r>
          </a:p>
          <a:p>
            <a:pPr lvl="1">
              <a:lnSpc>
                <a:spcPct val="90000"/>
              </a:lnSpc>
            </a:pPr>
            <a:r>
              <a:rPr lang="en-US" sz="2000" dirty="0"/>
              <a:t>Can’t look at several independent variables.</a:t>
            </a:r>
          </a:p>
          <a:p>
            <a:pPr lvl="1">
              <a:lnSpc>
                <a:spcPct val="90000"/>
              </a:lnSpc>
            </a:pPr>
            <a:r>
              <a:rPr lang="en-US" sz="2000" dirty="0"/>
              <a:t>Inflates the Type I error rate.</a:t>
            </a:r>
          </a:p>
        </p:txBody>
      </p:sp>
      <p:grpSp>
        <p:nvGrpSpPr>
          <p:cNvPr id="2" name="Group 4"/>
          <p:cNvGrpSpPr>
            <a:grpSpLocks/>
          </p:cNvGrpSpPr>
          <p:nvPr/>
        </p:nvGrpSpPr>
        <p:grpSpPr bwMode="auto">
          <a:xfrm>
            <a:off x="1331913" y="3581400"/>
            <a:ext cx="669925" cy="2438400"/>
            <a:chOff x="278" y="2455"/>
            <a:chExt cx="422" cy="1474"/>
          </a:xfrm>
        </p:grpSpPr>
        <p:sp>
          <p:nvSpPr>
            <p:cNvPr id="66565" name="Oval 5"/>
            <p:cNvSpPr>
              <a:spLocks noChangeArrowheads="1"/>
            </p:cNvSpPr>
            <p:nvPr/>
          </p:nvSpPr>
          <p:spPr bwMode="auto">
            <a:xfrm>
              <a:off x="292" y="245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1</a:t>
              </a:r>
            </a:p>
          </p:txBody>
        </p:sp>
        <p:sp>
          <p:nvSpPr>
            <p:cNvPr id="66566" name="Rectangle 6"/>
            <p:cNvSpPr>
              <a:spLocks noChangeArrowheads="1"/>
            </p:cNvSpPr>
            <p:nvPr/>
          </p:nvSpPr>
          <p:spPr bwMode="auto">
            <a:xfrm>
              <a:off x="278" y="2983"/>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dirty="0">
                  <a:solidFill>
                    <a:schemeClr val="accent2"/>
                  </a:solidFill>
                  <a:effectLst>
                    <a:outerShdw blurRad="38100" dist="38100" dir="2700000" algn="tl">
                      <a:srgbClr val="000000"/>
                    </a:outerShdw>
                  </a:effectLst>
                  <a:latin typeface="Comic Sans MS" pitchFamily="66" charset="0"/>
                </a:rPr>
                <a:t>2</a:t>
              </a:r>
            </a:p>
          </p:txBody>
        </p:sp>
        <p:sp>
          <p:nvSpPr>
            <p:cNvPr id="66567" name="AutoShape 7"/>
            <p:cNvSpPr>
              <a:spLocks noChangeArrowheads="1"/>
            </p:cNvSpPr>
            <p:nvPr/>
          </p:nvSpPr>
          <p:spPr bwMode="auto">
            <a:xfrm>
              <a:off x="292" y="3520"/>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3</a:t>
              </a:r>
            </a:p>
          </p:txBody>
        </p:sp>
      </p:grpSp>
      <p:grpSp>
        <p:nvGrpSpPr>
          <p:cNvPr id="3" name="Group 8"/>
          <p:cNvGrpSpPr>
            <a:grpSpLocks/>
          </p:cNvGrpSpPr>
          <p:nvPr/>
        </p:nvGrpSpPr>
        <p:grpSpPr bwMode="auto">
          <a:xfrm>
            <a:off x="3348038" y="3679118"/>
            <a:ext cx="2203450" cy="690419"/>
            <a:chOff x="1447" y="2535"/>
            <a:chExt cx="1388" cy="437"/>
          </a:xfrm>
        </p:grpSpPr>
        <p:sp>
          <p:nvSpPr>
            <p:cNvPr id="66569" name="Oval 9"/>
            <p:cNvSpPr>
              <a:spLocks noChangeArrowheads="1"/>
            </p:cNvSpPr>
            <p:nvPr/>
          </p:nvSpPr>
          <p:spPr bwMode="auto">
            <a:xfrm>
              <a:off x="1447" y="253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dirty="0">
                  <a:effectLst>
                    <a:outerShdw blurRad="38100" dist="38100" dir="2700000" algn="tl">
                      <a:srgbClr val="FFFFFF"/>
                    </a:outerShdw>
                  </a:effectLst>
                  <a:latin typeface="Comic Sans MS" pitchFamily="66" charset="0"/>
                </a:rPr>
                <a:t>1</a:t>
              </a:r>
            </a:p>
          </p:txBody>
        </p:sp>
        <p:sp>
          <p:nvSpPr>
            <p:cNvPr id="66570" name="Rectangle 10"/>
            <p:cNvSpPr>
              <a:spLocks noChangeArrowheads="1"/>
            </p:cNvSpPr>
            <p:nvPr/>
          </p:nvSpPr>
          <p:spPr bwMode="auto">
            <a:xfrm>
              <a:off x="2417" y="2554"/>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a:solidFill>
                    <a:schemeClr val="accent2"/>
                  </a:solidFill>
                  <a:effectLst>
                    <a:outerShdw blurRad="38100" dist="38100" dir="2700000" algn="tl">
                      <a:srgbClr val="000000"/>
                    </a:outerShdw>
                  </a:effectLst>
                  <a:latin typeface="Comic Sans MS" pitchFamily="66" charset="0"/>
                </a:rPr>
                <a:t>2</a:t>
              </a:r>
            </a:p>
          </p:txBody>
        </p:sp>
        <p:sp>
          <p:nvSpPr>
            <p:cNvPr id="66571" name="WordArt 11"/>
            <p:cNvSpPr>
              <a:spLocks noChangeArrowheads="1" noChangeShapeType="1" noTextEdit="1"/>
            </p:cNvSpPr>
            <p:nvPr/>
          </p:nvSpPr>
          <p:spPr bwMode="auto">
            <a:xfrm>
              <a:off x="1975" y="2665"/>
              <a:ext cx="296" cy="195"/>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solidFill>
                    <a:srgbClr val="FFFFFF"/>
                  </a:solidFill>
                  <a:latin typeface="Arial Black"/>
                </a:rPr>
                <a:t>Vs</a:t>
              </a:r>
              <a:endParaRPr lang="en-GB" sz="3600" kern="10" dirty="0">
                <a:ln w="9525">
                  <a:solidFill>
                    <a:srgbClr val="000000"/>
                  </a:solidFill>
                  <a:round/>
                  <a:headEnd/>
                  <a:tailEnd/>
                </a:ln>
                <a:solidFill>
                  <a:srgbClr val="FFFFFF"/>
                </a:solidFill>
                <a:latin typeface="Arial Black"/>
              </a:endParaRPr>
            </a:p>
          </p:txBody>
        </p:sp>
      </p:grpSp>
      <p:grpSp>
        <p:nvGrpSpPr>
          <p:cNvPr id="4" name="Group 12"/>
          <p:cNvGrpSpPr>
            <a:grpSpLocks/>
          </p:cNvGrpSpPr>
          <p:nvPr/>
        </p:nvGrpSpPr>
        <p:grpSpPr bwMode="auto">
          <a:xfrm>
            <a:off x="3394075" y="4579941"/>
            <a:ext cx="2192338" cy="719138"/>
            <a:chOff x="1425" y="3076"/>
            <a:chExt cx="1381" cy="453"/>
          </a:xfrm>
        </p:grpSpPr>
        <p:sp>
          <p:nvSpPr>
            <p:cNvPr id="66573" name="Rectangle 13"/>
            <p:cNvSpPr>
              <a:spLocks noChangeArrowheads="1"/>
            </p:cNvSpPr>
            <p:nvPr/>
          </p:nvSpPr>
          <p:spPr bwMode="auto">
            <a:xfrm>
              <a:off x="1425" y="3111"/>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dirty="0">
                  <a:solidFill>
                    <a:schemeClr val="accent2"/>
                  </a:solidFill>
                  <a:effectLst>
                    <a:outerShdw blurRad="38100" dist="38100" dir="2700000" algn="tl">
                      <a:srgbClr val="000000"/>
                    </a:outerShdw>
                  </a:effectLst>
                  <a:latin typeface="Comic Sans MS" pitchFamily="66" charset="0"/>
                </a:rPr>
                <a:t>2</a:t>
              </a:r>
            </a:p>
          </p:txBody>
        </p:sp>
        <p:sp>
          <p:nvSpPr>
            <p:cNvPr id="66574" name="AutoShape 14"/>
            <p:cNvSpPr>
              <a:spLocks noChangeArrowheads="1"/>
            </p:cNvSpPr>
            <p:nvPr/>
          </p:nvSpPr>
          <p:spPr bwMode="auto">
            <a:xfrm>
              <a:off x="2398" y="3076"/>
              <a:ext cx="408" cy="451"/>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dirty="0">
                  <a:effectLst>
                    <a:outerShdw blurRad="38100" dist="38100" dir="2700000" algn="tl">
                      <a:srgbClr val="FFFFFF"/>
                    </a:outerShdw>
                  </a:effectLst>
                  <a:latin typeface="Comic Sans MS" pitchFamily="66" charset="0"/>
                </a:rPr>
                <a:t>3</a:t>
              </a:r>
            </a:p>
          </p:txBody>
        </p:sp>
        <p:sp>
          <p:nvSpPr>
            <p:cNvPr id="66575" name="WordArt 15"/>
            <p:cNvSpPr>
              <a:spLocks noChangeArrowheads="1" noChangeShapeType="1" noTextEdit="1"/>
            </p:cNvSpPr>
            <p:nvPr/>
          </p:nvSpPr>
          <p:spPr bwMode="auto">
            <a:xfrm>
              <a:off x="2000" y="3246"/>
              <a:ext cx="296" cy="195"/>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solidFill>
                    <a:srgbClr val="FFFFFF"/>
                  </a:solidFill>
                  <a:latin typeface="Arial Black"/>
                </a:rPr>
                <a:t>Vs</a:t>
              </a:r>
              <a:endParaRPr lang="en-GB" sz="3600" kern="10" dirty="0">
                <a:ln w="9525">
                  <a:solidFill>
                    <a:srgbClr val="000000"/>
                  </a:solidFill>
                  <a:round/>
                  <a:headEnd/>
                  <a:tailEnd/>
                </a:ln>
                <a:solidFill>
                  <a:srgbClr val="FFFFFF"/>
                </a:solidFill>
                <a:latin typeface="Arial Black"/>
              </a:endParaRPr>
            </a:p>
          </p:txBody>
        </p:sp>
      </p:grpSp>
      <p:grpSp>
        <p:nvGrpSpPr>
          <p:cNvPr id="5" name="Group 16"/>
          <p:cNvGrpSpPr>
            <a:grpSpLocks/>
          </p:cNvGrpSpPr>
          <p:nvPr/>
        </p:nvGrpSpPr>
        <p:grpSpPr bwMode="auto">
          <a:xfrm>
            <a:off x="6059488" y="4071938"/>
            <a:ext cx="2019300" cy="649287"/>
            <a:chOff x="3645" y="2445"/>
            <a:chExt cx="1272" cy="409"/>
          </a:xfrm>
        </p:grpSpPr>
        <p:sp>
          <p:nvSpPr>
            <p:cNvPr id="66577" name="Oval 17"/>
            <p:cNvSpPr>
              <a:spLocks noChangeArrowheads="1"/>
            </p:cNvSpPr>
            <p:nvPr/>
          </p:nvSpPr>
          <p:spPr bwMode="auto">
            <a:xfrm>
              <a:off x="3645" y="245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1</a:t>
              </a:r>
            </a:p>
          </p:txBody>
        </p:sp>
        <p:sp>
          <p:nvSpPr>
            <p:cNvPr id="66578" name="AutoShape 18"/>
            <p:cNvSpPr>
              <a:spLocks noChangeArrowheads="1"/>
            </p:cNvSpPr>
            <p:nvPr/>
          </p:nvSpPr>
          <p:spPr bwMode="auto">
            <a:xfrm>
              <a:off x="4509" y="2445"/>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3</a:t>
              </a:r>
            </a:p>
          </p:txBody>
        </p:sp>
        <p:sp>
          <p:nvSpPr>
            <p:cNvPr id="66579" name="WordArt 19"/>
            <p:cNvSpPr>
              <a:spLocks noChangeArrowheads="1" noChangeShapeType="1" noTextEdit="1"/>
            </p:cNvSpPr>
            <p:nvPr/>
          </p:nvSpPr>
          <p:spPr bwMode="auto">
            <a:xfrm>
              <a:off x="4124" y="2553"/>
              <a:ext cx="296" cy="19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FFFF"/>
                  </a:solidFill>
                  <a:latin typeface="Arial Black"/>
                </a:rPr>
                <a:t>Vs</a:t>
              </a:r>
            </a:p>
          </p:txBody>
        </p:sp>
      </p:grpSp>
      <p:sp>
        <p:nvSpPr>
          <p:cNvPr id="66580" name="AutoShape 20"/>
          <p:cNvSpPr>
            <a:spLocks noChangeArrowheads="1"/>
          </p:cNvSpPr>
          <p:nvPr/>
        </p:nvSpPr>
        <p:spPr bwMode="auto">
          <a:xfrm>
            <a:off x="2916238" y="3605213"/>
            <a:ext cx="5616575" cy="1652587"/>
          </a:xfrm>
          <a:prstGeom prst="bracePair">
            <a:avLst>
              <a:gd name="adj" fmla="val 8333"/>
            </a:avLst>
          </a:prstGeom>
          <a:noFill/>
          <a:ln w="9525">
            <a:solidFill>
              <a:schemeClr val="tx1"/>
            </a:solidFill>
            <a:round/>
            <a:headEnd/>
            <a:tailEnd/>
          </a:ln>
          <a:effectLst/>
        </p:spPr>
        <p:txBody>
          <a:bodyPr wrap="none" anchor="ctr"/>
          <a:lstStyle/>
          <a:p>
            <a:endParaRPr lang="en-GB"/>
          </a:p>
        </p:txBody>
      </p:sp>
      <p:graphicFrame>
        <p:nvGraphicFramePr>
          <p:cNvPr id="66581" name="Object 21"/>
          <p:cNvGraphicFramePr>
            <a:graphicFrameLocks noChangeAspect="1"/>
          </p:cNvGraphicFramePr>
          <p:nvPr>
            <p:extLst>
              <p:ext uri="{D42A27DB-BD31-4B8C-83A1-F6EECF244321}">
                <p14:modId xmlns="" xmlns:p14="http://schemas.microsoft.com/office/powerpoint/2010/main" val="3233932204"/>
              </p:ext>
            </p:extLst>
          </p:nvPr>
        </p:nvGraphicFramePr>
        <p:xfrm>
          <a:off x="3271838" y="5599113"/>
          <a:ext cx="5002212" cy="571500"/>
        </p:xfrm>
        <a:graphic>
          <a:graphicData uri="http://schemas.openxmlformats.org/presentationml/2006/ole">
            <p:oleObj spid="_x0000_s691309" name="Equation" r:id="rId3" imgW="2208841" imgH="253890" progId="Equation.3">
              <p:embed/>
            </p:oleObj>
          </a:graphicData>
        </a:graphic>
      </p:graphicFrame>
    </p:spTree>
    <p:extLst>
      <p:ext uri="{BB962C8B-B14F-4D97-AF65-F5344CB8AC3E}">
        <p14:creationId xmlns="" xmlns:p14="http://schemas.microsoft.com/office/powerpoint/2010/main" val="299311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4000"/>
                                  </p:stCondLst>
                                  <p:childTnLst>
                                    <p:set>
                                      <p:cBhvr>
                                        <p:cTn id="10" dur="1" fill="hold">
                                          <p:stCondLst>
                                            <p:cond delay="0"/>
                                          </p:stCondLst>
                                        </p:cTn>
                                        <p:tgtEl>
                                          <p:spTgt spid="66580"/>
                                        </p:tgtEl>
                                        <p:attrNameLst>
                                          <p:attrName>style.visibility</p:attrName>
                                        </p:attrNameLst>
                                      </p:cBhvr>
                                      <p:to>
                                        <p:strVal val="visible"/>
                                      </p:to>
                                    </p:set>
                                    <p:animEffect transition="in" filter="dissolve">
                                      <p:cBhvr>
                                        <p:cTn id="11" dur="500"/>
                                        <p:tgtEl>
                                          <p:spTgt spid="6658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6581"/>
                                        </p:tgtEl>
                                        <p:attrNameLst>
                                          <p:attrName>style.visibility</p:attrName>
                                        </p:attrNameLst>
                                      </p:cBhvr>
                                      <p:to>
                                        <p:strVal val="visible"/>
                                      </p:to>
                                    </p:set>
                                    <p:animEffect transition="in" filter="dissolve">
                                      <p:cBhvr>
                                        <p:cTn id="31" dur="500"/>
                                        <p:tgtEl>
                                          <p:spTgt spid="66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Datumsplatzhalter 3"/>
          <p:cNvSpPr>
            <a:spLocks noGrp="1"/>
          </p:cNvSpPr>
          <p:nvPr>
            <p:ph type="dt" sz="quarter" idx="10"/>
          </p:nvPr>
        </p:nvSpPr>
        <p:spPr>
          <a:noFill/>
        </p:spPr>
        <p:txBody>
          <a:bodyPr/>
          <a:lstStyle/>
          <a:p>
            <a:fld id="{4BC1082C-F728-448C-97D0-7B9526911879}" type="datetime1">
              <a:rPr lang="de-DE" smtClean="0"/>
              <a:pPr/>
              <a:t>14.11.2017</a:t>
            </a:fld>
            <a:endParaRPr lang="de-DE" smtClean="0"/>
          </a:p>
        </p:txBody>
      </p:sp>
      <p:sp>
        <p:nvSpPr>
          <p:cNvPr id="31750" name="Foliennummernplatzhalter 5"/>
          <p:cNvSpPr>
            <a:spLocks noGrp="1"/>
          </p:cNvSpPr>
          <p:nvPr>
            <p:ph type="sldNum" sz="quarter" idx="12"/>
          </p:nvPr>
        </p:nvSpPr>
        <p:spPr>
          <a:noFill/>
        </p:spPr>
        <p:txBody>
          <a:bodyPr/>
          <a:lstStyle/>
          <a:p>
            <a:fld id="{7A4C3080-0FA7-4423-8DA1-9A16D64948A0}" type="slidenum">
              <a:rPr lang="de-DE" smtClean="0"/>
              <a:pPr/>
              <a:t>134</a:t>
            </a:fld>
            <a:endParaRPr lang="de-DE" smtClean="0"/>
          </a:p>
        </p:txBody>
      </p:sp>
      <p:sp>
        <p:nvSpPr>
          <p:cNvPr id="31751" name="Rectangle 2"/>
          <p:cNvSpPr>
            <a:spLocks noGrp="1" noChangeArrowheads="1"/>
          </p:cNvSpPr>
          <p:nvPr>
            <p:ph type="title"/>
          </p:nvPr>
        </p:nvSpPr>
        <p:spPr/>
        <p:txBody>
          <a:bodyPr/>
          <a:lstStyle/>
          <a:p>
            <a:pPr eaLnBrk="1" hangingPunct="1"/>
            <a:r>
              <a:rPr lang="de-AT" smtClean="0"/>
              <a:t>Multiples Testen</a:t>
            </a:r>
            <a:endParaRPr lang="de-DE" smtClean="0"/>
          </a:p>
        </p:txBody>
      </p:sp>
      <p:sp>
        <p:nvSpPr>
          <p:cNvPr id="31752" name="Rectangle 3"/>
          <p:cNvSpPr>
            <a:spLocks noGrp="1" noChangeArrowheads="1"/>
          </p:cNvSpPr>
          <p:nvPr>
            <p:ph type="body" idx="1"/>
          </p:nvPr>
        </p:nvSpPr>
        <p:spPr>
          <a:xfrm>
            <a:off x="467544" y="1916832"/>
            <a:ext cx="7772400" cy="3844925"/>
          </a:xfrm>
        </p:spPr>
        <p:txBody>
          <a:bodyPr/>
          <a:lstStyle/>
          <a:p>
            <a:pPr eaLnBrk="1" hangingPunct="1"/>
            <a:r>
              <a:rPr lang="en-GB" sz="2000" dirty="0" smtClean="0"/>
              <a:t>„The multiple comparison problem involves the repeated testing of a series of hypotheses and the resultant increasing probability of a type I error.”</a:t>
            </a:r>
            <a:r>
              <a:rPr lang="en-GB" sz="2000" b="1" dirty="0" smtClean="0"/>
              <a:t> </a:t>
            </a:r>
            <a:r>
              <a:rPr lang="de-DE" sz="2000" dirty="0" smtClean="0"/>
              <a:t>Van Belle (2002), p. 149.</a:t>
            </a:r>
          </a:p>
          <a:p>
            <a:pPr eaLnBrk="1" hangingPunct="1"/>
            <a:endParaRPr lang="de-DE" sz="2000" dirty="0" smtClean="0"/>
          </a:p>
          <a:p>
            <a:pPr eaLnBrk="1" hangingPunct="1"/>
            <a:r>
              <a:rPr lang="de-DE" sz="2000" dirty="0" smtClean="0"/>
              <a:t>P (Fehler 1. Art) </a:t>
            </a:r>
          </a:p>
          <a:p>
            <a:pPr eaLnBrk="1" hangingPunct="1"/>
            <a:endParaRPr lang="de-AT" sz="2000" dirty="0" smtClean="0"/>
          </a:p>
          <a:p>
            <a:pPr eaLnBrk="1" hangingPunct="1"/>
            <a:endParaRPr lang="de-AT" sz="2000" dirty="0" smtClean="0"/>
          </a:p>
          <a:p>
            <a:pPr eaLnBrk="1" hangingPunct="1"/>
            <a:r>
              <a:rPr lang="de-AT" sz="2000" dirty="0" smtClean="0"/>
              <a:t>z.B. </a:t>
            </a:r>
            <a:r>
              <a:rPr lang="de-AT" sz="2000" dirty="0" err="1" smtClean="0"/>
              <a:t>Bonferroni</a:t>
            </a:r>
            <a:r>
              <a:rPr lang="de-AT" sz="2000" dirty="0" smtClean="0"/>
              <a:t>-Korrektur:</a:t>
            </a:r>
          </a:p>
          <a:p>
            <a:pPr eaLnBrk="1" hangingPunct="1"/>
            <a:endParaRPr lang="de-AT" sz="2000" dirty="0" smtClean="0"/>
          </a:p>
          <a:p>
            <a:pPr eaLnBrk="1" hangingPunct="1"/>
            <a:r>
              <a:rPr lang="de-AT" sz="2000" dirty="0" smtClean="0"/>
              <a:t>Damit: </a:t>
            </a:r>
            <a:endParaRPr lang="de-DE" sz="2000" dirty="0" smtClean="0"/>
          </a:p>
          <a:p>
            <a:pPr eaLnBrk="1" hangingPunct="1"/>
            <a:endParaRPr lang="de-DE" sz="2000" dirty="0" smtClean="0"/>
          </a:p>
        </p:txBody>
      </p:sp>
      <p:sp>
        <p:nvSpPr>
          <p:cNvPr id="3175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6" name="Object 5"/>
          <p:cNvGraphicFramePr>
            <a:graphicFrameLocks noChangeAspect="1"/>
          </p:cNvGraphicFramePr>
          <p:nvPr/>
        </p:nvGraphicFramePr>
        <p:xfrm>
          <a:off x="4067175" y="3573463"/>
          <a:ext cx="2376488" cy="534987"/>
        </p:xfrm>
        <a:graphic>
          <a:graphicData uri="http://schemas.openxmlformats.org/presentationml/2006/ole">
            <p:oleObj spid="_x0000_s1184806" name="Formel" r:id="rId4" imgW="1104900" imgH="241300" progId="Equation.3">
              <p:embed/>
            </p:oleObj>
          </a:graphicData>
        </a:graphic>
      </p:graphicFrame>
      <p:sp>
        <p:nvSpPr>
          <p:cNvPr id="31754" name="Rectangle 6"/>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7" name="Object 7"/>
          <p:cNvGraphicFramePr>
            <a:graphicFrameLocks noChangeAspect="1"/>
          </p:cNvGraphicFramePr>
          <p:nvPr/>
        </p:nvGraphicFramePr>
        <p:xfrm>
          <a:off x="3707904" y="4149080"/>
          <a:ext cx="1368425" cy="825500"/>
        </p:xfrm>
        <a:graphic>
          <a:graphicData uri="http://schemas.openxmlformats.org/presentationml/2006/ole">
            <p:oleObj spid="_x0000_s1184807" name="Formel" r:id="rId5" imgW="647419" imgH="393529" progId="Equation.3">
              <p:embed/>
            </p:oleObj>
          </a:graphicData>
        </a:graphic>
      </p:graphicFrame>
      <p:graphicFrame>
        <p:nvGraphicFramePr>
          <p:cNvPr id="539928" name="Object 280"/>
          <p:cNvGraphicFramePr>
            <a:graphicFrameLocks noChangeAspect="1"/>
          </p:cNvGraphicFramePr>
          <p:nvPr/>
        </p:nvGraphicFramePr>
        <p:xfrm>
          <a:off x="2051720" y="4869160"/>
          <a:ext cx="4616103" cy="909700"/>
        </p:xfrm>
        <a:graphic>
          <a:graphicData uri="http://schemas.openxmlformats.org/presentationml/2006/ole">
            <p:oleObj spid="_x0000_s1184808" name="Formel" r:id="rId6" imgW="2451100" imgH="469900" progId="Equation.3">
              <p:embed/>
            </p:oleObj>
          </a:graphicData>
        </a:graphic>
      </p:graphicFrame>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a:t>
            </a:r>
            <a:endParaRPr lang="de-AT" dirty="0"/>
          </a:p>
        </p:txBody>
      </p:sp>
      <p:sp>
        <p:nvSpPr>
          <p:cNvPr id="3" name="Inhaltsplatzhalter 2"/>
          <p:cNvSpPr>
            <a:spLocks noGrp="1"/>
          </p:cNvSpPr>
          <p:nvPr>
            <p:ph idx="1"/>
          </p:nvPr>
        </p:nvSpPr>
        <p:spPr/>
        <p:txBody>
          <a:bodyPr/>
          <a:lstStyle/>
          <a:p>
            <a:r>
              <a:rPr lang="en-US" sz="2000" dirty="0" smtClean="0"/>
              <a:t>Null </a:t>
            </a:r>
            <a:r>
              <a:rPr lang="en-US" sz="2000" dirty="0" err="1" smtClean="0"/>
              <a:t>Hyothesis</a:t>
            </a:r>
            <a:r>
              <a:rPr lang="en-US" sz="2000" dirty="0" smtClean="0"/>
              <a:t>:</a:t>
            </a:r>
          </a:p>
          <a:p>
            <a:pPr lvl="1"/>
            <a:r>
              <a:rPr lang="en-US" sz="2000" dirty="0" smtClean="0"/>
              <a:t>Like a t-test, ANOVA tests the null hypothesis that the means are the same.</a:t>
            </a:r>
          </a:p>
          <a:p>
            <a:r>
              <a:rPr lang="en-US" sz="2000" dirty="0" smtClean="0"/>
              <a:t>Experimental Hypothesis:</a:t>
            </a:r>
          </a:p>
          <a:p>
            <a:pPr lvl="1"/>
            <a:r>
              <a:rPr lang="en-US" sz="2000" dirty="0" smtClean="0"/>
              <a:t>The means differ.</a:t>
            </a:r>
          </a:p>
          <a:p>
            <a:r>
              <a:rPr lang="en-US" sz="2000" dirty="0" smtClean="0"/>
              <a:t>ANOVA is an Omnibus test</a:t>
            </a:r>
          </a:p>
          <a:p>
            <a:pPr lvl="1"/>
            <a:r>
              <a:rPr lang="en-US" sz="2000" dirty="0" smtClean="0"/>
              <a:t>It test for an overall difference between groups.</a:t>
            </a:r>
          </a:p>
          <a:p>
            <a:pPr lvl="1"/>
            <a:r>
              <a:rPr lang="en-US" sz="2000" dirty="0" smtClean="0"/>
              <a:t>It tells us that the group means are different.</a:t>
            </a:r>
          </a:p>
          <a:p>
            <a:pPr lvl="1"/>
            <a:r>
              <a:rPr lang="en-US" sz="2000" dirty="0" smtClean="0"/>
              <a:t>It doesn’t tell us exactly which means differ.</a:t>
            </a:r>
          </a:p>
          <a:p>
            <a:r>
              <a:rPr lang="en-US" dirty="0" smtClean="0"/>
              <a:t>H0: </a:t>
            </a:r>
            <a:r>
              <a:rPr lang="el-GR" dirty="0" smtClean="0"/>
              <a:t>μ</a:t>
            </a:r>
            <a:r>
              <a:rPr lang="de-AT" baseline="-25000" dirty="0" smtClean="0"/>
              <a:t>1 </a:t>
            </a:r>
            <a:r>
              <a:rPr lang="de-AT" dirty="0" smtClean="0"/>
              <a:t>= </a:t>
            </a:r>
            <a:r>
              <a:rPr lang="el-GR" dirty="0" smtClean="0"/>
              <a:t>μ</a:t>
            </a:r>
            <a:r>
              <a:rPr lang="de-AT" baseline="-25000" dirty="0" smtClean="0"/>
              <a:t>2</a:t>
            </a:r>
            <a:r>
              <a:rPr lang="de-AT" dirty="0" smtClean="0"/>
              <a:t> = …</a:t>
            </a:r>
            <a:r>
              <a:rPr lang="de-AT" baseline="-25000" dirty="0" smtClean="0"/>
              <a:t> </a:t>
            </a:r>
            <a:r>
              <a:rPr lang="de-AT" dirty="0" smtClean="0"/>
              <a:t>= </a:t>
            </a:r>
            <a:r>
              <a:rPr lang="el-GR" dirty="0" smtClean="0"/>
              <a:t>μ</a:t>
            </a:r>
            <a:r>
              <a:rPr lang="de-AT" baseline="-25000" dirty="0" smtClean="0"/>
              <a:t>k</a:t>
            </a:r>
          </a:p>
          <a:p>
            <a:r>
              <a:rPr lang="de-AT" dirty="0" smtClean="0"/>
              <a:t>H1: es gibt i und j mit </a:t>
            </a:r>
            <a:r>
              <a:rPr lang="el-GR" dirty="0" smtClean="0"/>
              <a:t>μ</a:t>
            </a:r>
            <a:r>
              <a:rPr lang="de-AT" baseline="-25000" dirty="0" smtClean="0"/>
              <a:t>i </a:t>
            </a:r>
            <a:r>
              <a:rPr lang="de-AT" dirty="0" smtClean="0"/>
              <a:t>≠ </a:t>
            </a:r>
            <a:r>
              <a:rPr lang="el-GR" dirty="0" smtClean="0"/>
              <a:t>μ</a:t>
            </a:r>
            <a:r>
              <a:rPr lang="de-AT" baseline="-25000" dirty="0" smtClean="0"/>
              <a:t>j</a:t>
            </a:r>
            <a:endParaRPr lang="en-US"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135</a:t>
            </a:fld>
            <a:endParaRPr lang="de-DE" alt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Theory</a:t>
            </a:r>
            <a:r>
              <a:rPr lang="de-AT" dirty="0" smtClean="0"/>
              <a:t> </a:t>
            </a:r>
            <a:r>
              <a:rPr lang="de-AT" dirty="0" err="1" smtClean="0"/>
              <a:t>of</a:t>
            </a:r>
            <a:r>
              <a:rPr lang="de-AT" dirty="0" smtClean="0"/>
              <a:t> ANOVA (1)</a:t>
            </a:r>
            <a:endParaRPr lang="de-AT" dirty="0"/>
          </a:p>
        </p:txBody>
      </p:sp>
      <p:sp>
        <p:nvSpPr>
          <p:cNvPr id="3" name="Inhaltsplatzhalter 2"/>
          <p:cNvSpPr>
            <a:spLocks noGrp="1"/>
          </p:cNvSpPr>
          <p:nvPr>
            <p:ph idx="1"/>
          </p:nvPr>
        </p:nvSpPr>
        <p:spPr>
          <a:xfrm>
            <a:off x="457200" y="1600200"/>
            <a:ext cx="8219256" cy="5069160"/>
          </a:xfrm>
        </p:spPr>
        <p:txBody>
          <a:bodyPr>
            <a:normAutofit/>
          </a:bodyPr>
          <a:lstStyle/>
          <a:p>
            <a:r>
              <a:rPr lang="de-AT" dirty="0" smtClean="0"/>
              <a:t>Same </a:t>
            </a:r>
            <a:r>
              <a:rPr lang="de-AT" dirty="0" err="1" smtClean="0"/>
              <a:t>concept</a:t>
            </a:r>
            <a:r>
              <a:rPr lang="de-AT" dirty="0" smtClean="0"/>
              <a:t> </a:t>
            </a:r>
            <a:r>
              <a:rPr lang="de-AT" dirty="0" err="1" smtClean="0"/>
              <a:t>as</a:t>
            </a:r>
            <a:r>
              <a:rPr lang="de-AT" dirty="0" smtClean="0"/>
              <a:t> </a:t>
            </a:r>
            <a:r>
              <a:rPr lang="de-AT" dirty="0" err="1" smtClean="0"/>
              <a:t>shown</a:t>
            </a:r>
            <a:r>
              <a:rPr lang="de-AT" dirty="0" smtClean="0"/>
              <a:t> </a:t>
            </a:r>
            <a:r>
              <a:rPr lang="de-AT" dirty="0" err="1" smtClean="0"/>
              <a:t>for</a:t>
            </a:r>
            <a:r>
              <a:rPr lang="de-AT" dirty="0" smtClean="0"/>
              <a:t> </a:t>
            </a:r>
            <a:r>
              <a:rPr lang="de-AT" dirty="0" err="1" smtClean="0"/>
              <a:t>the</a:t>
            </a:r>
            <a:r>
              <a:rPr lang="de-AT" dirty="0" smtClean="0"/>
              <a:t> F-</a:t>
            </a:r>
            <a:r>
              <a:rPr lang="de-AT" dirty="0" err="1" smtClean="0"/>
              <a:t>test</a:t>
            </a:r>
            <a:r>
              <a:rPr lang="de-AT" dirty="0" smtClean="0"/>
              <a:t> </a:t>
            </a:r>
            <a:r>
              <a:rPr lang="de-AT" dirty="0" err="1" smtClean="0"/>
              <a:t>for</a:t>
            </a:r>
            <a:r>
              <a:rPr lang="de-AT" dirty="0" smtClean="0"/>
              <a:t> </a:t>
            </a:r>
            <a:r>
              <a:rPr lang="de-AT" dirty="0" err="1" smtClean="0"/>
              <a:t>regression</a:t>
            </a:r>
            <a:endParaRPr lang="de-AT" dirty="0" smtClean="0"/>
          </a:p>
          <a:p>
            <a:r>
              <a:rPr lang="de-AT" dirty="0" err="1" smtClean="0"/>
              <a:t>Decomposition</a:t>
            </a:r>
            <a:r>
              <a:rPr lang="de-AT" dirty="0" smtClean="0"/>
              <a:t> </a:t>
            </a:r>
            <a:r>
              <a:rPr lang="de-AT" dirty="0" err="1" smtClean="0"/>
              <a:t>of</a:t>
            </a:r>
            <a:r>
              <a:rPr lang="de-AT" dirty="0" smtClean="0"/>
              <a:t> </a:t>
            </a:r>
            <a:r>
              <a:rPr lang="de-AT" dirty="0" err="1" smtClean="0"/>
              <a:t>the</a:t>
            </a:r>
            <a:r>
              <a:rPr lang="de-AT" dirty="0" smtClean="0"/>
              <a:t> total </a:t>
            </a:r>
            <a:r>
              <a:rPr lang="de-AT" dirty="0" err="1" smtClean="0"/>
              <a:t>variability</a:t>
            </a:r>
            <a:r>
              <a:rPr lang="de-AT" dirty="0" smtClean="0"/>
              <a:t> (SS</a:t>
            </a:r>
            <a:r>
              <a:rPr lang="de-AT" baseline="-25000" dirty="0" smtClean="0"/>
              <a:t>T</a:t>
            </a:r>
            <a:r>
              <a:rPr lang="de-AT" dirty="0" smtClean="0"/>
              <a:t>) </a:t>
            </a:r>
            <a:r>
              <a:rPr lang="de-AT" dirty="0" err="1" smtClean="0"/>
              <a:t>into</a:t>
            </a:r>
            <a:r>
              <a:rPr lang="de-AT" dirty="0" smtClean="0"/>
              <a:t> (i) </a:t>
            </a:r>
            <a:r>
              <a:rPr lang="de-AT" dirty="0" err="1" smtClean="0"/>
              <a:t>variability</a:t>
            </a:r>
            <a:r>
              <a:rPr lang="de-AT" dirty="0" smtClean="0"/>
              <a:t> </a:t>
            </a:r>
            <a:r>
              <a:rPr lang="de-AT" dirty="0" err="1" smtClean="0"/>
              <a:t>between</a:t>
            </a:r>
            <a:r>
              <a:rPr lang="de-AT" dirty="0" smtClean="0"/>
              <a:t> </a:t>
            </a:r>
            <a:r>
              <a:rPr lang="de-AT" dirty="0" err="1" smtClean="0"/>
              <a:t>groups</a:t>
            </a:r>
            <a:r>
              <a:rPr lang="de-AT" dirty="0" smtClean="0"/>
              <a:t> (SS</a:t>
            </a:r>
            <a:r>
              <a:rPr lang="de-AT" baseline="-25000" dirty="0" smtClean="0"/>
              <a:t>M</a:t>
            </a:r>
            <a:r>
              <a:rPr lang="de-AT" dirty="0" smtClean="0"/>
              <a:t>) </a:t>
            </a:r>
            <a:r>
              <a:rPr lang="de-AT" dirty="0" err="1" smtClean="0"/>
              <a:t>and</a:t>
            </a:r>
            <a:r>
              <a:rPr lang="de-AT" dirty="0" smtClean="0"/>
              <a:t> (</a:t>
            </a:r>
            <a:r>
              <a:rPr lang="de-AT" dirty="0" err="1" smtClean="0"/>
              <a:t>ii</a:t>
            </a:r>
            <a:r>
              <a:rPr lang="de-AT" dirty="0" smtClean="0"/>
              <a:t>) </a:t>
            </a:r>
            <a:r>
              <a:rPr lang="de-AT" dirty="0" err="1" smtClean="0"/>
              <a:t>variability</a:t>
            </a:r>
            <a:r>
              <a:rPr lang="de-AT" dirty="0" smtClean="0"/>
              <a:t> </a:t>
            </a:r>
            <a:r>
              <a:rPr lang="de-AT" dirty="0" err="1" smtClean="0"/>
              <a:t>within</a:t>
            </a:r>
            <a:r>
              <a:rPr lang="de-AT" dirty="0" smtClean="0"/>
              <a:t> </a:t>
            </a:r>
            <a:r>
              <a:rPr lang="de-AT" dirty="0" err="1" smtClean="0"/>
              <a:t>groups</a:t>
            </a:r>
            <a:r>
              <a:rPr lang="de-AT" dirty="0" smtClean="0"/>
              <a:t> (SS</a:t>
            </a:r>
            <a:r>
              <a:rPr lang="de-AT" baseline="-25000" dirty="0" smtClean="0"/>
              <a:t>R</a:t>
            </a:r>
            <a:r>
              <a:rPr lang="de-AT" dirty="0" smtClean="0"/>
              <a:t>)</a:t>
            </a:r>
          </a:p>
          <a:p>
            <a:endParaRPr lang="de-AT" dirty="0" smtClean="0"/>
          </a:p>
          <a:p>
            <a:endParaRPr lang="de-AT" dirty="0" smtClean="0"/>
          </a:p>
          <a:p>
            <a:endParaRPr lang="de-AT" dirty="0" smtClean="0"/>
          </a:p>
          <a:p>
            <a:endParaRPr lang="de-AT" dirty="0" smtClean="0"/>
          </a:p>
          <a:p>
            <a:endParaRPr lang="de-AT" dirty="0" smtClean="0"/>
          </a:p>
          <a:p>
            <a:r>
              <a:rPr lang="de-AT" dirty="0" smtClean="0"/>
              <a:t>k … </a:t>
            </a:r>
            <a:r>
              <a:rPr lang="de-AT" dirty="0" err="1" smtClean="0"/>
              <a:t>number</a:t>
            </a:r>
            <a:r>
              <a:rPr lang="de-AT" dirty="0" smtClean="0"/>
              <a:t> </a:t>
            </a:r>
            <a:r>
              <a:rPr lang="de-AT" dirty="0" err="1" smtClean="0"/>
              <a:t>of</a:t>
            </a:r>
            <a:r>
              <a:rPr lang="de-AT" dirty="0" smtClean="0"/>
              <a:t> </a:t>
            </a:r>
            <a:r>
              <a:rPr lang="de-AT" dirty="0" err="1" smtClean="0"/>
              <a:t>groups</a:t>
            </a:r>
            <a:r>
              <a:rPr lang="de-AT" dirty="0" smtClean="0"/>
              <a:t>, </a:t>
            </a:r>
            <a:r>
              <a:rPr lang="de-AT" dirty="0" err="1" smtClean="0"/>
              <a:t>ni</a:t>
            </a:r>
            <a:r>
              <a:rPr lang="de-AT" dirty="0" smtClean="0"/>
              <a:t> … </a:t>
            </a:r>
            <a:r>
              <a:rPr lang="de-AT" dirty="0" err="1" smtClean="0"/>
              <a:t>size</a:t>
            </a:r>
            <a:r>
              <a:rPr lang="de-AT" dirty="0" smtClean="0"/>
              <a:t> </a:t>
            </a:r>
            <a:r>
              <a:rPr lang="de-AT" dirty="0" err="1" smtClean="0"/>
              <a:t>of</a:t>
            </a:r>
            <a:r>
              <a:rPr lang="de-AT" dirty="0" smtClean="0"/>
              <a:t> </a:t>
            </a:r>
            <a:r>
              <a:rPr lang="de-AT" dirty="0" err="1" smtClean="0"/>
              <a:t>group</a:t>
            </a:r>
            <a:r>
              <a:rPr lang="de-AT" dirty="0" smtClean="0"/>
              <a:t> i, N … n1+ … + </a:t>
            </a:r>
            <a:r>
              <a:rPr lang="de-AT" dirty="0" err="1" smtClean="0"/>
              <a:t>nk</a:t>
            </a:r>
            <a:endParaRPr lang="de-AT" dirty="0" smtClean="0"/>
          </a:p>
          <a:p>
            <a:r>
              <a:rPr lang="de-AT" dirty="0" smtClean="0"/>
              <a:t>SS … </a:t>
            </a:r>
            <a:r>
              <a:rPr lang="de-AT" dirty="0" err="1" smtClean="0"/>
              <a:t>Sum</a:t>
            </a:r>
            <a:r>
              <a:rPr lang="de-AT" dirty="0" smtClean="0"/>
              <a:t> </a:t>
            </a:r>
            <a:r>
              <a:rPr lang="de-AT" dirty="0" err="1" smtClean="0"/>
              <a:t>of</a:t>
            </a:r>
            <a:r>
              <a:rPr lang="de-AT" dirty="0" smtClean="0"/>
              <a:t> </a:t>
            </a:r>
            <a:r>
              <a:rPr lang="de-AT" dirty="0" err="1" smtClean="0"/>
              <a:t>squares</a:t>
            </a:r>
            <a:endParaRPr lang="de-AT" dirty="0" smtClean="0"/>
          </a:p>
          <a:p>
            <a:r>
              <a:rPr lang="de-AT" dirty="0" smtClean="0"/>
              <a:t>MS … </a:t>
            </a:r>
            <a:r>
              <a:rPr lang="de-AT" dirty="0" err="1" smtClean="0"/>
              <a:t>Mean</a:t>
            </a:r>
            <a:r>
              <a:rPr lang="de-AT" dirty="0" smtClean="0"/>
              <a:t> </a:t>
            </a:r>
            <a:r>
              <a:rPr lang="de-AT" dirty="0" err="1" smtClean="0"/>
              <a:t>squares</a:t>
            </a:r>
            <a:endParaRPr lang="de-AT" dirty="0" smtClean="0"/>
          </a:p>
          <a:p>
            <a:endParaRPr lang="de-AT" dirty="0" smtClean="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136</a:t>
            </a:fld>
            <a:endParaRPr lang="de-DE" altLang="en-US" dirty="0"/>
          </a:p>
        </p:txBody>
      </p:sp>
      <p:graphicFrame>
        <p:nvGraphicFramePr>
          <p:cNvPr id="1179651" name="Object 3"/>
          <p:cNvGraphicFramePr>
            <a:graphicFrameLocks noChangeAspect="1"/>
          </p:cNvGraphicFramePr>
          <p:nvPr/>
        </p:nvGraphicFramePr>
        <p:xfrm>
          <a:off x="899592" y="2996952"/>
          <a:ext cx="2664296" cy="507012"/>
        </p:xfrm>
        <a:graphic>
          <a:graphicData uri="http://schemas.openxmlformats.org/presentationml/2006/ole">
            <p:oleObj spid="_x0000_s1179747" name="Equation" r:id="rId3" imgW="1257300" imgH="241300" progId="Equation.3">
              <p:embed/>
            </p:oleObj>
          </a:graphicData>
        </a:graphic>
      </p:graphicFrame>
      <p:graphicFrame>
        <p:nvGraphicFramePr>
          <p:cNvPr id="1179652" name="Object 4"/>
          <p:cNvGraphicFramePr>
            <a:graphicFrameLocks noChangeAspect="1"/>
          </p:cNvGraphicFramePr>
          <p:nvPr/>
        </p:nvGraphicFramePr>
        <p:xfrm>
          <a:off x="899592" y="3789040"/>
          <a:ext cx="2664296" cy="459631"/>
        </p:xfrm>
        <a:graphic>
          <a:graphicData uri="http://schemas.openxmlformats.org/presentationml/2006/ole">
            <p:oleObj spid="_x0000_s1179748" name="Equation" r:id="rId4" imgW="1384300" imgH="241300" progId="Equation.3">
              <p:embed/>
            </p:oleObj>
          </a:graphicData>
        </a:graphic>
      </p:graphicFrame>
      <p:graphicFrame>
        <p:nvGraphicFramePr>
          <p:cNvPr id="1179653" name="Object 5"/>
          <p:cNvGraphicFramePr>
            <a:graphicFrameLocks noChangeAspect="1"/>
          </p:cNvGraphicFramePr>
          <p:nvPr/>
        </p:nvGraphicFramePr>
        <p:xfrm>
          <a:off x="899592" y="4437113"/>
          <a:ext cx="2376264" cy="545785"/>
        </p:xfrm>
        <a:graphic>
          <a:graphicData uri="http://schemas.openxmlformats.org/presentationml/2006/ole">
            <p:oleObj spid="_x0000_s1179749" name="Equation" r:id="rId5" imgW="1041400" imgH="241300" progId="Equation.3">
              <p:embed/>
            </p:oleObj>
          </a:graphicData>
        </a:graphic>
      </p:graphicFrame>
      <p:sp>
        <p:nvSpPr>
          <p:cNvPr id="12" name="Textfeld 11"/>
          <p:cNvSpPr txBox="1"/>
          <p:nvPr/>
        </p:nvSpPr>
        <p:spPr>
          <a:xfrm>
            <a:off x="6516216" y="2924944"/>
            <a:ext cx="2232248" cy="523220"/>
          </a:xfrm>
          <a:prstGeom prst="rect">
            <a:avLst/>
          </a:prstGeom>
          <a:noFill/>
        </p:spPr>
        <p:txBody>
          <a:bodyPr wrap="square" rtlCol="0">
            <a:spAutoFit/>
          </a:bodyPr>
          <a:lstStyle/>
          <a:p>
            <a:r>
              <a:rPr lang="de-AT" sz="2800" b="1" dirty="0" smtClean="0">
                <a:latin typeface="+mn-lt"/>
              </a:rPr>
              <a:t>SS</a:t>
            </a:r>
            <a:r>
              <a:rPr lang="de-AT" sz="2800" b="1" baseline="-25000" dirty="0" smtClean="0">
                <a:latin typeface="+mn-lt"/>
              </a:rPr>
              <a:t>T</a:t>
            </a:r>
            <a:r>
              <a:rPr lang="de-AT" sz="2800" b="1" dirty="0" smtClean="0">
                <a:latin typeface="+mn-lt"/>
              </a:rPr>
              <a:t>=SS</a:t>
            </a:r>
            <a:r>
              <a:rPr lang="de-AT" sz="2800" b="1" baseline="-25000" dirty="0" smtClean="0">
                <a:latin typeface="+mn-lt"/>
              </a:rPr>
              <a:t>M</a:t>
            </a:r>
            <a:r>
              <a:rPr lang="de-AT" sz="2800" b="1" dirty="0" smtClean="0">
                <a:latin typeface="+mn-lt"/>
              </a:rPr>
              <a:t>+SS</a:t>
            </a:r>
            <a:r>
              <a:rPr lang="de-AT" sz="2800" b="1" baseline="-25000" dirty="0" smtClean="0">
                <a:latin typeface="+mn-lt"/>
              </a:rPr>
              <a:t>R</a:t>
            </a:r>
            <a:endParaRPr lang="de-AT" sz="2800" b="1" baseline="-25000" dirty="0">
              <a:latin typeface="+mn-lt"/>
            </a:endParaRPr>
          </a:p>
        </p:txBody>
      </p:sp>
      <p:graphicFrame>
        <p:nvGraphicFramePr>
          <p:cNvPr id="1179654" name="Object 6"/>
          <p:cNvGraphicFramePr>
            <a:graphicFrameLocks noGrp="1" noChangeAspect="1"/>
          </p:cNvGraphicFramePr>
          <p:nvPr/>
        </p:nvGraphicFramePr>
        <p:xfrm>
          <a:off x="3995936" y="2996952"/>
          <a:ext cx="1656184" cy="444684"/>
        </p:xfrm>
        <a:graphic>
          <a:graphicData uri="http://schemas.openxmlformats.org/presentationml/2006/ole">
            <p:oleObj spid="_x0000_s1179750" name="Formel" r:id="rId6" imgW="799753" imgH="215806" progId="Equation.3">
              <p:embed/>
            </p:oleObj>
          </a:graphicData>
        </a:graphic>
      </p:graphicFrame>
      <p:graphicFrame>
        <p:nvGraphicFramePr>
          <p:cNvPr id="1179655" name="Object 7"/>
          <p:cNvGraphicFramePr>
            <a:graphicFrameLocks noGrp="1" noChangeAspect="1"/>
          </p:cNvGraphicFramePr>
          <p:nvPr/>
        </p:nvGraphicFramePr>
        <p:xfrm>
          <a:off x="3995936" y="3832226"/>
          <a:ext cx="1584176" cy="428610"/>
        </p:xfrm>
        <a:graphic>
          <a:graphicData uri="http://schemas.openxmlformats.org/presentationml/2006/ole">
            <p:oleObj spid="_x0000_s1179751" name="Formel" r:id="rId7" imgW="787058" imgH="215806" progId="Equation.3">
              <p:embed/>
            </p:oleObj>
          </a:graphicData>
        </a:graphic>
      </p:graphicFrame>
      <p:graphicFrame>
        <p:nvGraphicFramePr>
          <p:cNvPr id="1179656" name="Object 8"/>
          <p:cNvGraphicFramePr>
            <a:graphicFrameLocks noGrp="1" noChangeAspect="1"/>
          </p:cNvGraphicFramePr>
          <p:nvPr/>
        </p:nvGraphicFramePr>
        <p:xfrm>
          <a:off x="3923928" y="4581128"/>
          <a:ext cx="2448272" cy="355939"/>
        </p:xfrm>
        <a:graphic>
          <a:graphicData uri="http://schemas.openxmlformats.org/presentationml/2006/ole">
            <p:oleObj spid="_x0000_s1179752" name="Formel" r:id="rId8" imgW="1574800" imgH="228600" progId="Equation.3">
              <p:embed/>
            </p:oleObj>
          </a:graphicData>
        </a:graphic>
      </p:graphicFrame>
      <p:graphicFrame>
        <p:nvGraphicFramePr>
          <p:cNvPr id="1179657" name="Object 9"/>
          <p:cNvGraphicFramePr>
            <a:graphicFrameLocks noChangeAspect="1"/>
          </p:cNvGraphicFramePr>
          <p:nvPr/>
        </p:nvGraphicFramePr>
        <p:xfrm>
          <a:off x="6732240" y="3717032"/>
          <a:ext cx="1152128" cy="610218"/>
        </p:xfrm>
        <a:graphic>
          <a:graphicData uri="http://schemas.openxmlformats.org/presentationml/2006/ole">
            <p:oleObj spid="_x0000_s1179753" name="Formel" r:id="rId9" imgW="812447" imgH="431613" progId="Equation.3">
              <p:embed/>
            </p:oleObj>
          </a:graphicData>
        </a:graphic>
      </p:graphicFrame>
      <p:graphicFrame>
        <p:nvGraphicFramePr>
          <p:cNvPr id="1179658" name="Object 10"/>
          <p:cNvGraphicFramePr>
            <a:graphicFrameLocks noChangeAspect="1"/>
          </p:cNvGraphicFramePr>
          <p:nvPr/>
        </p:nvGraphicFramePr>
        <p:xfrm>
          <a:off x="6732240" y="4508500"/>
          <a:ext cx="1084362" cy="623464"/>
        </p:xfrm>
        <a:graphic>
          <a:graphicData uri="http://schemas.openxmlformats.org/presentationml/2006/ole">
            <p:oleObj spid="_x0000_s1179754" name="Formel" r:id="rId10" imgW="748975" imgH="431613"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79651"/>
                                        </p:tgtEl>
                                        <p:attrNameLst>
                                          <p:attrName>style.visibility</p:attrName>
                                        </p:attrNameLst>
                                      </p:cBhvr>
                                      <p:to>
                                        <p:strVal val="visible"/>
                                      </p:to>
                                    </p:set>
                                    <p:anim calcmode="lin" valueType="num">
                                      <p:cBhvr>
                                        <p:cTn id="7" dur="1000" fill="hold"/>
                                        <p:tgtEl>
                                          <p:spTgt spid="1179651"/>
                                        </p:tgtEl>
                                        <p:attrNameLst>
                                          <p:attrName>ppt_w</p:attrName>
                                        </p:attrNameLst>
                                      </p:cBhvr>
                                      <p:tavLst>
                                        <p:tav tm="0">
                                          <p:val>
                                            <p:fltVal val="0"/>
                                          </p:val>
                                        </p:tav>
                                        <p:tav tm="100000">
                                          <p:val>
                                            <p:strVal val="#ppt_w"/>
                                          </p:val>
                                        </p:tav>
                                      </p:tavLst>
                                    </p:anim>
                                    <p:anim calcmode="lin" valueType="num">
                                      <p:cBhvr>
                                        <p:cTn id="8" dur="1000" fill="hold"/>
                                        <p:tgtEl>
                                          <p:spTgt spid="1179651"/>
                                        </p:tgtEl>
                                        <p:attrNameLst>
                                          <p:attrName>ppt_h</p:attrName>
                                        </p:attrNameLst>
                                      </p:cBhvr>
                                      <p:tavLst>
                                        <p:tav tm="0">
                                          <p:val>
                                            <p:fltVal val="0"/>
                                          </p:val>
                                        </p:tav>
                                        <p:tav tm="100000">
                                          <p:val>
                                            <p:strVal val="#ppt_h"/>
                                          </p:val>
                                        </p:tav>
                                      </p:tavLst>
                                    </p:anim>
                                    <p:anim calcmode="lin" valueType="num">
                                      <p:cBhvr>
                                        <p:cTn id="9" dur="1000" fill="hold"/>
                                        <p:tgtEl>
                                          <p:spTgt spid="117965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965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179652"/>
                                        </p:tgtEl>
                                        <p:attrNameLst>
                                          <p:attrName>style.visibility</p:attrName>
                                        </p:attrNameLst>
                                      </p:cBhvr>
                                      <p:to>
                                        <p:strVal val="visible"/>
                                      </p:to>
                                    </p:set>
                                    <p:anim calcmode="lin" valueType="num">
                                      <p:cBhvr>
                                        <p:cTn id="14" dur="1000" fill="hold"/>
                                        <p:tgtEl>
                                          <p:spTgt spid="1179652"/>
                                        </p:tgtEl>
                                        <p:attrNameLst>
                                          <p:attrName>ppt_w</p:attrName>
                                        </p:attrNameLst>
                                      </p:cBhvr>
                                      <p:tavLst>
                                        <p:tav tm="0">
                                          <p:val>
                                            <p:fltVal val="0"/>
                                          </p:val>
                                        </p:tav>
                                        <p:tav tm="100000">
                                          <p:val>
                                            <p:strVal val="#ppt_w"/>
                                          </p:val>
                                        </p:tav>
                                      </p:tavLst>
                                    </p:anim>
                                    <p:anim calcmode="lin" valueType="num">
                                      <p:cBhvr>
                                        <p:cTn id="15" dur="1000" fill="hold"/>
                                        <p:tgtEl>
                                          <p:spTgt spid="1179652"/>
                                        </p:tgtEl>
                                        <p:attrNameLst>
                                          <p:attrName>ppt_h</p:attrName>
                                        </p:attrNameLst>
                                      </p:cBhvr>
                                      <p:tavLst>
                                        <p:tav tm="0">
                                          <p:val>
                                            <p:fltVal val="0"/>
                                          </p:val>
                                        </p:tav>
                                        <p:tav tm="100000">
                                          <p:val>
                                            <p:strVal val="#ppt_h"/>
                                          </p:val>
                                        </p:tav>
                                      </p:tavLst>
                                    </p:anim>
                                    <p:anim calcmode="lin" valueType="num">
                                      <p:cBhvr>
                                        <p:cTn id="16" dur="1000" fill="hold"/>
                                        <p:tgtEl>
                                          <p:spTgt spid="117965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1796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1179653"/>
                                        </p:tgtEl>
                                        <p:attrNameLst>
                                          <p:attrName>style.visibility</p:attrName>
                                        </p:attrNameLst>
                                      </p:cBhvr>
                                      <p:to>
                                        <p:strVal val="visible"/>
                                      </p:to>
                                    </p:set>
                                    <p:anim calcmode="lin" valueType="num">
                                      <p:cBhvr>
                                        <p:cTn id="22" dur="1000" fill="hold"/>
                                        <p:tgtEl>
                                          <p:spTgt spid="1179653"/>
                                        </p:tgtEl>
                                        <p:attrNameLst>
                                          <p:attrName>ppt_w</p:attrName>
                                        </p:attrNameLst>
                                      </p:cBhvr>
                                      <p:tavLst>
                                        <p:tav tm="0">
                                          <p:val>
                                            <p:fltVal val="0"/>
                                          </p:val>
                                        </p:tav>
                                        <p:tav tm="100000">
                                          <p:val>
                                            <p:strVal val="#ppt_w"/>
                                          </p:val>
                                        </p:tav>
                                      </p:tavLst>
                                    </p:anim>
                                    <p:anim calcmode="lin" valueType="num">
                                      <p:cBhvr>
                                        <p:cTn id="23" dur="1000" fill="hold"/>
                                        <p:tgtEl>
                                          <p:spTgt spid="1179653"/>
                                        </p:tgtEl>
                                        <p:attrNameLst>
                                          <p:attrName>ppt_h</p:attrName>
                                        </p:attrNameLst>
                                      </p:cBhvr>
                                      <p:tavLst>
                                        <p:tav tm="0">
                                          <p:val>
                                            <p:fltVal val="0"/>
                                          </p:val>
                                        </p:tav>
                                        <p:tav tm="100000">
                                          <p:val>
                                            <p:strVal val="#ppt_h"/>
                                          </p:val>
                                        </p:tav>
                                      </p:tavLst>
                                    </p:anim>
                                    <p:anim calcmode="lin" valueType="num">
                                      <p:cBhvr>
                                        <p:cTn id="24" dur="1000" fill="hold"/>
                                        <p:tgtEl>
                                          <p:spTgt spid="1179653"/>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79653"/>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1179654"/>
                                        </p:tgtEl>
                                        <p:attrNameLst>
                                          <p:attrName>style.visibility</p:attrName>
                                        </p:attrNameLst>
                                      </p:cBhvr>
                                      <p:to>
                                        <p:strVal val="visible"/>
                                      </p:to>
                                    </p:set>
                                    <p:animEffect transition="in" filter="dissolve">
                                      <p:cBhvr>
                                        <p:cTn id="29" dur="500"/>
                                        <p:tgtEl>
                                          <p:spTgt spid="1179654"/>
                                        </p:tgtEl>
                                      </p:cBhvr>
                                    </p:animEffect>
                                  </p:childTnLst>
                                  <p:subTnLst>
                                    <p:set>
                                      <p:cBhvr override="childStyle">
                                        <p:cTn dur="1" fill="hold" display="0" masterRel="nextClick" afterEffect="1"/>
                                        <p:tgtEl>
                                          <p:spTgt spid="1179654"/>
                                        </p:tgtEl>
                                        <p:attrNameLst>
                                          <p:attrName>style.visibility</p:attrName>
                                        </p:attrNameLst>
                                      </p:cBhvr>
                                      <p:to>
                                        <p:strVal val="hidden"/>
                                      </p:to>
                                    </p:set>
                                  </p:subTnLst>
                                </p:cTn>
                              </p:par>
                            </p:childTnLst>
                          </p:cTn>
                        </p:par>
                        <p:par>
                          <p:cTn id="30" fill="hold">
                            <p:stCondLst>
                              <p:cond delay="1500"/>
                            </p:stCondLst>
                            <p:childTnLst>
                              <p:par>
                                <p:cTn id="31" presetID="9" presetClass="entr" presetSubtype="0" fill="hold" nodeType="afterEffect">
                                  <p:stCondLst>
                                    <p:cond delay="0"/>
                                  </p:stCondLst>
                                  <p:childTnLst>
                                    <p:set>
                                      <p:cBhvr>
                                        <p:cTn id="32" dur="1" fill="hold">
                                          <p:stCondLst>
                                            <p:cond delay="0"/>
                                          </p:stCondLst>
                                        </p:cTn>
                                        <p:tgtEl>
                                          <p:spTgt spid="1179655"/>
                                        </p:tgtEl>
                                        <p:attrNameLst>
                                          <p:attrName>style.visibility</p:attrName>
                                        </p:attrNameLst>
                                      </p:cBhvr>
                                      <p:to>
                                        <p:strVal val="visible"/>
                                      </p:to>
                                    </p:set>
                                    <p:animEffect transition="in" filter="dissolve">
                                      <p:cBhvr>
                                        <p:cTn id="33" dur="500"/>
                                        <p:tgtEl>
                                          <p:spTgt spid="1179655"/>
                                        </p:tgtEl>
                                      </p:cBhvr>
                                    </p:animEffect>
                                  </p:childTnLst>
                                  <p:subTnLst>
                                    <p:set>
                                      <p:cBhvr override="childStyle">
                                        <p:cTn dur="1" fill="hold" display="0" masterRel="nextClick" afterEffect="1"/>
                                        <p:tgtEl>
                                          <p:spTgt spid="1179655"/>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179656"/>
                                        </p:tgtEl>
                                        <p:attrNameLst>
                                          <p:attrName>style.visibility</p:attrName>
                                        </p:attrNameLst>
                                      </p:cBhvr>
                                      <p:to>
                                        <p:strVal val="visible"/>
                                      </p:to>
                                    </p:set>
                                    <p:animEffect transition="in" filter="dissolve">
                                      <p:cBhvr>
                                        <p:cTn id="38" dur="500"/>
                                        <p:tgtEl>
                                          <p:spTgt spid="117965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179657"/>
                                        </p:tgtEl>
                                        <p:attrNameLst>
                                          <p:attrName>style.visibility</p:attrName>
                                        </p:attrNameLst>
                                      </p:cBhvr>
                                      <p:to>
                                        <p:strVal val="visible"/>
                                      </p:to>
                                    </p:set>
                                    <p:animEffect transition="in" filter="dissolve">
                                      <p:cBhvr>
                                        <p:cTn id="43" dur="500"/>
                                        <p:tgtEl>
                                          <p:spTgt spid="117965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79658"/>
                                        </p:tgtEl>
                                        <p:attrNameLst>
                                          <p:attrName>style.visibility</p:attrName>
                                        </p:attrNameLst>
                                      </p:cBhvr>
                                      <p:to>
                                        <p:strVal val="visible"/>
                                      </p:to>
                                    </p:set>
                                    <p:animEffect transition="in" filter="dissolve">
                                      <p:cBhvr>
                                        <p:cTn id="48" dur="500"/>
                                        <p:tgtEl>
                                          <p:spTgt spid="1179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Theory</a:t>
            </a:r>
            <a:r>
              <a:rPr lang="de-AT" dirty="0" smtClean="0"/>
              <a:t> </a:t>
            </a:r>
            <a:r>
              <a:rPr lang="de-AT" dirty="0" err="1" smtClean="0"/>
              <a:t>of</a:t>
            </a:r>
            <a:r>
              <a:rPr lang="de-AT" dirty="0" smtClean="0"/>
              <a:t> ANOVA (2)</a:t>
            </a:r>
            <a:endParaRPr lang="de-AT" dirty="0"/>
          </a:p>
        </p:txBody>
      </p:sp>
      <p:sp>
        <p:nvSpPr>
          <p:cNvPr id="3" name="Inhaltsplatzhalter 2"/>
          <p:cNvSpPr>
            <a:spLocks noGrp="1"/>
          </p:cNvSpPr>
          <p:nvPr>
            <p:ph idx="1"/>
          </p:nvPr>
        </p:nvSpPr>
        <p:spPr>
          <a:xfrm>
            <a:off x="457200" y="1772816"/>
            <a:ext cx="8229600" cy="4585142"/>
          </a:xfrm>
        </p:spPr>
        <p:txBody>
          <a:bodyPr/>
          <a:lstStyle/>
          <a:p>
            <a:pPr lvl="4">
              <a:buNone/>
            </a:pPr>
            <a:r>
              <a:rPr lang="de-AT" dirty="0" smtClean="0"/>
              <a:t> </a:t>
            </a:r>
            <a:r>
              <a:rPr lang="de-AT" sz="2000" dirty="0" err="1" smtClean="0"/>
              <a:t>follows</a:t>
            </a:r>
            <a:r>
              <a:rPr lang="de-AT" sz="2000" dirty="0" smtClean="0"/>
              <a:t> a F(k-1,N-k) </a:t>
            </a:r>
            <a:r>
              <a:rPr lang="de-AT" sz="2000" dirty="0" err="1" smtClean="0"/>
              <a:t>distribution</a:t>
            </a:r>
            <a:endParaRPr lang="de-AT" sz="2000" dirty="0" smtClean="0"/>
          </a:p>
          <a:p>
            <a:pPr lvl="4">
              <a:buNone/>
            </a:pPr>
            <a:endParaRPr lang="de-AT" sz="2000" dirty="0" smtClean="0"/>
          </a:p>
          <a:p>
            <a:pPr lvl="4">
              <a:buNone/>
            </a:pPr>
            <a:endParaRPr lang="de-AT" sz="2000" dirty="0" smtClean="0"/>
          </a:p>
          <a:p>
            <a:pPr>
              <a:buNone/>
            </a:pPr>
            <a:r>
              <a:rPr lang="en-US" sz="2000" dirty="0" smtClean="0"/>
              <a:t>Decision about H0 (</a:t>
            </a:r>
            <a:r>
              <a:rPr lang="el-GR" sz="2000" dirty="0" smtClean="0"/>
              <a:t>μ</a:t>
            </a:r>
            <a:r>
              <a:rPr lang="de-AT" sz="2000" baseline="-25000" dirty="0" smtClean="0"/>
              <a:t>1 </a:t>
            </a:r>
            <a:r>
              <a:rPr lang="de-AT" sz="2000" dirty="0" smtClean="0"/>
              <a:t>= </a:t>
            </a:r>
            <a:r>
              <a:rPr lang="el-GR" sz="2000" dirty="0" smtClean="0"/>
              <a:t>μ</a:t>
            </a:r>
            <a:r>
              <a:rPr lang="de-AT" sz="2000" baseline="-25000" dirty="0" smtClean="0"/>
              <a:t>2</a:t>
            </a:r>
            <a:r>
              <a:rPr lang="de-AT" sz="2000" dirty="0" smtClean="0"/>
              <a:t> = …</a:t>
            </a:r>
            <a:r>
              <a:rPr lang="de-AT" sz="2000" baseline="-25000" dirty="0" smtClean="0"/>
              <a:t> </a:t>
            </a:r>
            <a:r>
              <a:rPr lang="de-AT" sz="2000" dirty="0" smtClean="0"/>
              <a:t>= </a:t>
            </a:r>
            <a:r>
              <a:rPr lang="el-GR" sz="2000" dirty="0" smtClean="0"/>
              <a:t>μ</a:t>
            </a:r>
            <a:r>
              <a:rPr lang="de-AT" sz="2000" baseline="-25000" dirty="0" smtClean="0"/>
              <a:t>k</a:t>
            </a:r>
            <a:r>
              <a:rPr lang="de-AT" sz="2000" dirty="0" smtClean="0"/>
              <a:t>) </a:t>
            </a:r>
            <a:r>
              <a:rPr lang="de-AT" sz="2000" dirty="0" err="1" smtClean="0"/>
              <a:t>by</a:t>
            </a:r>
            <a:r>
              <a:rPr lang="de-AT" sz="2000" dirty="0" smtClean="0"/>
              <a:t> </a:t>
            </a:r>
            <a:r>
              <a:rPr lang="de-AT" sz="2000" dirty="0" err="1" smtClean="0"/>
              <a:t>comparing</a:t>
            </a:r>
            <a:r>
              <a:rPr lang="de-AT" sz="2000" dirty="0" smtClean="0"/>
              <a:t> F </a:t>
            </a:r>
            <a:r>
              <a:rPr lang="de-AT" sz="2000" dirty="0" err="1" smtClean="0"/>
              <a:t>with</a:t>
            </a:r>
            <a:r>
              <a:rPr lang="de-AT" sz="2000" dirty="0" smtClean="0"/>
              <a:t> </a:t>
            </a:r>
            <a:r>
              <a:rPr lang="de-AT" sz="2000" dirty="0" err="1" smtClean="0"/>
              <a:t>the</a:t>
            </a:r>
            <a:r>
              <a:rPr lang="de-AT" sz="2000" dirty="0" smtClean="0"/>
              <a:t> </a:t>
            </a:r>
            <a:r>
              <a:rPr lang="de-AT" sz="2000" dirty="0" err="1" smtClean="0"/>
              <a:t>critical</a:t>
            </a:r>
            <a:r>
              <a:rPr lang="de-AT" sz="2000" dirty="0" smtClean="0"/>
              <a:t> </a:t>
            </a:r>
            <a:r>
              <a:rPr lang="de-AT" sz="2000" dirty="0" err="1" smtClean="0"/>
              <a:t>value</a:t>
            </a:r>
            <a:r>
              <a:rPr lang="de-AT" sz="2000" dirty="0" smtClean="0"/>
              <a:t> </a:t>
            </a:r>
            <a:r>
              <a:rPr lang="de-AT" sz="2000" dirty="0" err="1" smtClean="0"/>
              <a:t>of</a:t>
            </a:r>
            <a:r>
              <a:rPr lang="de-AT" sz="2000" dirty="0" smtClean="0"/>
              <a:t> </a:t>
            </a:r>
            <a:r>
              <a:rPr lang="de-AT" sz="2000" dirty="0" err="1" smtClean="0"/>
              <a:t>the</a:t>
            </a:r>
            <a:r>
              <a:rPr lang="de-AT" sz="2000" dirty="0" smtClean="0"/>
              <a:t> F(k-1,N-k) </a:t>
            </a:r>
            <a:r>
              <a:rPr lang="de-AT" sz="2000" dirty="0" err="1" smtClean="0"/>
              <a:t>distribution</a:t>
            </a:r>
            <a:endParaRPr lang="de-AT" sz="2000" dirty="0" smtClean="0"/>
          </a:p>
          <a:p>
            <a:pPr>
              <a:buNone/>
            </a:pPr>
            <a:endParaRPr lang="de-AT" sz="2000" baseline="-25000" dirty="0" smtClean="0"/>
          </a:p>
          <a:p>
            <a:pPr>
              <a:buNone/>
            </a:pPr>
            <a:r>
              <a:rPr lang="de-DE" sz="2000" dirty="0" err="1" smtClean="0"/>
              <a:t>Assumptions</a:t>
            </a:r>
            <a:r>
              <a:rPr lang="de-DE" sz="2000" dirty="0" smtClean="0"/>
              <a:t> </a:t>
            </a:r>
            <a:r>
              <a:rPr lang="de-DE" sz="2000" dirty="0" err="1" smtClean="0"/>
              <a:t>which</a:t>
            </a:r>
            <a:r>
              <a:rPr lang="de-DE" sz="2000" dirty="0" smtClean="0"/>
              <a:t> </a:t>
            </a:r>
            <a:r>
              <a:rPr lang="de-DE" sz="2000" dirty="0" err="1" smtClean="0"/>
              <a:t>have</a:t>
            </a:r>
            <a:r>
              <a:rPr lang="de-DE" sz="2000" dirty="0" smtClean="0"/>
              <a:t> </a:t>
            </a:r>
            <a:r>
              <a:rPr lang="de-DE" sz="2000" dirty="0" err="1" smtClean="0"/>
              <a:t>to</a:t>
            </a:r>
            <a:r>
              <a:rPr lang="de-DE" sz="2000" dirty="0" smtClean="0"/>
              <a:t> </a:t>
            </a:r>
            <a:r>
              <a:rPr lang="de-DE" sz="2000" dirty="0" err="1" smtClean="0"/>
              <a:t>be</a:t>
            </a:r>
            <a:r>
              <a:rPr lang="de-DE" sz="2000" dirty="0" smtClean="0"/>
              <a:t> </a:t>
            </a:r>
            <a:r>
              <a:rPr lang="de-DE" sz="2000" dirty="0" err="1" smtClean="0"/>
              <a:t>fulfilled</a:t>
            </a:r>
            <a:r>
              <a:rPr lang="de-DE" sz="2000" dirty="0" smtClean="0"/>
              <a:t> </a:t>
            </a:r>
            <a:r>
              <a:rPr lang="de-DE" sz="2000" dirty="0" err="1" smtClean="0"/>
              <a:t>for</a:t>
            </a:r>
            <a:r>
              <a:rPr lang="de-DE" sz="2000" dirty="0" smtClean="0"/>
              <a:t> </a:t>
            </a:r>
            <a:r>
              <a:rPr lang="de-DE" sz="2000" dirty="0" err="1" smtClean="0"/>
              <a:t>the</a:t>
            </a:r>
            <a:r>
              <a:rPr lang="de-DE" sz="2000" dirty="0" smtClean="0"/>
              <a:t> ANOVA (</a:t>
            </a:r>
            <a:r>
              <a:rPr lang="de-DE" sz="2000" dirty="0" err="1" smtClean="0"/>
              <a:t>the</a:t>
            </a:r>
            <a:r>
              <a:rPr lang="de-DE" sz="2000" dirty="0" smtClean="0"/>
              <a:t> same </a:t>
            </a:r>
            <a:r>
              <a:rPr lang="de-DE" sz="2000" dirty="0" err="1" smtClean="0"/>
              <a:t>as</a:t>
            </a:r>
            <a:r>
              <a:rPr lang="de-DE" sz="2000" dirty="0" smtClean="0"/>
              <a:t> </a:t>
            </a:r>
            <a:r>
              <a:rPr lang="de-DE" sz="2000" dirty="0" err="1" smtClean="0"/>
              <a:t>for</a:t>
            </a:r>
            <a:r>
              <a:rPr lang="de-DE" sz="2000" dirty="0" smtClean="0"/>
              <a:t> </a:t>
            </a:r>
            <a:r>
              <a:rPr lang="de-DE" sz="2000" dirty="0" err="1" smtClean="0"/>
              <a:t>the</a:t>
            </a:r>
            <a:r>
              <a:rPr lang="de-DE" sz="2000" dirty="0" smtClean="0"/>
              <a:t> t-</a:t>
            </a:r>
            <a:r>
              <a:rPr lang="de-DE" sz="2000" dirty="0" err="1" smtClean="0"/>
              <a:t>test</a:t>
            </a:r>
            <a:r>
              <a:rPr lang="de-DE" sz="2000" dirty="0" smtClean="0"/>
              <a:t>)</a:t>
            </a:r>
            <a:br>
              <a:rPr lang="de-DE" sz="2000" dirty="0" smtClean="0"/>
            </a:br>
            <a:r>
              <a:rPr lang="de-DE" sz="2000" dirty="0" smtClean="0"/>
              <a:t>- </a:t>
            </a:r>
            <a:r>
              <a:rPr lang="de-DE" sz="2000" dirty="0" err="1" smtClean="0"/>
              <a:t>data</a:t>
            </a:r>
            <a:r>
              <a:rPr lang="de-DE" sz="2000" dirty="0" smtClean="0"/>
              <a:t> </a:t>
            </a:r>
            <a:r>
              <a:rPr lang="de-DE" sz="2000" dirty="0" err="1" smtClean="0"/>
              <a:t>normally</a:t>
            </a:r>
            <a:r>
              <a:rPr lang="de-DE" sz="2000" dirty="0" smtClean="0"/>
              <a:t> </a:t>
            </a:r>
            <a:r>
              <a:rPr lang="de-DE" sz="2000" dirty="0" err="1" smtClean="0"/>
              <a:t>distributed</a:t>
            </a:r>
            <a:r>
              <a:rPr lang="de-DE" sz="2000" dirty="0" smtClean="0"/>
              <a:t/>
            </a:r>
            <a:br>
              <a:rPr lang="de-DE" sz="2000" dirty="0" smtClean="0"/>
            </a:br>
            <a:r>
              <a:rPr lang="de-DE" sz="2000" dirty="0" smtClean="0"/>
              <a:t>- </a:t>
            </a:r>
            <a:r>
              <a:rPr lang="de-DE" sz="2000" dirty="0" err="1" smtClean="0"/>
              <a:t>homogeneity</a:t>
            </a:r>
            <a:r>
              <a:rPr lang="de-DE" sz="2000" dirty="0" smtClean="0"/>
              <a:t> </a:t>
            </a:r>
            <a:r>
              <a:rPr lang="de-DE" sz="2000" dirty="0" err="1" smtClean="0"/>
              <a:t>of</a:t>
            </a:r>
            <a:r>
              <a:rPr lang="de-DE" sz="2000" dirty="0" smtClean="0"/>
              <a:t> </a:t>
            </a:r>
            <a:r>
              <a:rPr lang="de-DE" sz="2000" dirty="0" err="1" smtClean="0"/>
              <a:t>variances</a:t>
            </a:r>
            <a:endParaRPr lang="de-DE" sz="2000" dirty="0" smtClean="0"/>
          </a:p>
          <a:p>
            <a:pPr>
              <a:buNone/>
            </a:pPr>
            <a:endParaRPr lang="de-AT" sz="2000" baseline="-25000" dirty="0" smtClean="0"/>
          </a:p>
          <a:p>
            <a:pPr lvl="4">
              <a:buNone/>
            </a:pPr>
            <a:endParaRPr lang="de-AT" sz="2000" dirty="0" smtClean="0"/>
          </a:p>
          <a:p>
            <a:pPr lvl="4">
              <a:buNone/>
            </a:pPr>
            <a:endParaRPr lang="de-AT" sz="2000" dirty="0" smtClean="0"/>
          </a:p>
          <a:p>
            <a:pPr>
              <a:buNone/>
            </a:pPr>
            <a:endParaRPr lang="de-AT" sz="28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137</a:t>
            </a:fld>
            <a:endParaRPr lang="de-DE" altLang="en-US"/>
          </a:p>
        </p:txBody>
      </p:sp>
      <p:graphicFrame>
        <p:nvGraphicFramePr>
          <p:cNvPr id="1180675" name="Object 3"/>
          <p:cNvGraphicFramePr>
            <a:graphicFrameLocks noChangeAspect="1"/>
          </p:cNvGraphicFramePr>
          <p:nvPr/>
        </p:nvGraphicFramePr>
        <p:xfrm>
          <a:off x="1043608" y="1628800"/>
          <a:ext cx="1172290" cy="792088"/>
        </p:xfrm>
        <a:graphic>
          <a:graphicData uri="http://schemas.openxmlformats.org/presentationml/2006/ole">
            <p:oleObj spid="_x0000_s1180687" name="Equation" r:id="rId3" imgW="545863" imgH="3681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80675"/>
                                        </p:tgtEl>
                                        <p:attrNameLst>
                                          <p:attrName>style.visibility</p:attrName>
                                        </p:attrNameLst>
                                      </p:cBhvr>
                                      <p:to>
                                        <p:strVal val="visible"/>
                                      </p:to>
                                    </p:set>
                                    <p:animEffect transition="in" filter="dissolve">
                                      <p:cBhvr>
                                        <p:cTn id="7" dur="500"/>
                                        <p:tgtEl>
                                          <p:spTgt spid="1180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(1)</a:t>
            </a:r>
            <a:endParaRPr lang="de-AT" dirty="0"/>
          </a:p>
        </p:txBody>
      </p:sp>
      <p:sp>
        <p:nvSpPr>
          <p:cNvPr id="3" name="Inhaltsplatzhalter 2"/>
          <p:cNvSpPr>
            <a:spLocks noGrp="1"/>
          </p:cNvSpPr>
          <p:nvPr>
            <p:ph idx="1"/>
          </p:nvPr>
        </p:nvSpPr>
        <p:spPr>
          <a:xfrm>
            <a:off x="457200" y="1484784"/>
            <a:ext cx="8229600" cy="4757758"/>
          </a:xfrm>
        </p:spPr>
        <p:txBody>
          <a:bodyPr/>
          <a:lstStyle/>
          <a:p>
            <a:r>
              <a:rPr lang="en-US" dirty="0" smtClean="0"/>
              <a:t>Testing the effects of </a:t>
            </a:r>
            <a:r>
              <a:rPr lang="en-US" dirty="0" err="1" smtClean="0"/>
              <a:t>viagra</a:t>
            </a:r>
            <a:r>
              <a:rPr lang="en-US" dirty="0" smtClean="0"/>
              <a:t> on libido using three groups:</a:t>
            </a:r>
          </a:p>
          <a:p>
            <a:pPr lvl="1"/>
            <a:r>
              <a:rPr lang="en-US" dirty="0" smtClean="0"/>
              <a:t>Placebo (Sugar Pill)</a:t>
            </a:r>
          </a:p>
          <a:p>
            <a:pPr lvl="1"/>
            <a:r>
              <a:rPr lang="en-US" dirty="0" smtClean="0"/>
              <a:t>Low Dose Viagra</a:t>
            </a:r>
          </a:p>
          <a:p>
            <a:pPr lvl="1"/>
            <a:r>
              <a:rPr lang="en-US" dirty="0" smtClean="0"/>
              <a:t>High Dose Viagra</a:t>
            </a:r>
          </a:p>
          <a:p>
            <a:r>
              <a:rPr lang="en-US" dirty="0" smtClean="0"/>
              <a:t>The outcome/dependent variable (DV) was an objective measure of libido.</a:t>
            </a:r>
          </a:p>
          <a:p>
            <a:endParaRPr lang="en-US" dirty="0" smtClean="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138</a:t>
            </a:fld>
            <a:endParaRPr lang="de-DE" altLang="en-US"/>
          </a:p>
        </p:txBody>
      </p:sp>
      <p:pic>
        <p:nvPicPr>
          <p:cNvPr id="7" name="Picture 1"/>
          <p:cNvPicPr>
            <a:picLocks noChangeAspect="1"/>
          </p:cNvPicPr>
          <p:nvPr/>
        </p:nvPicPr>
        <p:blipFill>
          <a:blip r:embed="rId2" cstate="print"/>
          <a:stretch>
            <a:fillRect/>
          </a:stretch>
        </p:blipFill>
        <p:spPr>
          <a:xfrm>
            <a:off x="1835696" y="3933056"/>
            <a:ext cx="4988653" cy="2852936"/>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(2)</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139</a:t>
            </a:fld>
            <a:endParaRPr lang="de-DE" altLang="en-US"/>
          </a:p>
        </p:txBody>
      </p:sp>
      <p:pic>
        <p:nvPicPr>
          <p:cNvPr id="8" name="Picture 4"/>
          <p:cNvPicPr>
            <a:picLocks noChangeAspect="1"/>
          </p:cNvPicPr>
          <p:nvPr/>
        </p:nvPicPr>
        <p:blipFill>
          <a:blip r:embed="rId2" cstate="print"/>
          <a:stretch>
            <a:fillRect/>
          </a:stretch>
        </p:blipFill>
        <p:spPr>
          <a:xfrm>
            <a:off x="1835696" y="1151552"/>
            <a:ext cx="5501467" cy="566182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14</a:t>
            </a:fld>
            <a:endParaRPr lang="de-AT">
              <a:latin typeface="+mj-lt"/>
            </a:endParaRPr>
          </a:p>
        </p:txBody>
      </p:sp>
      <p:pic>
        <p:nvPicPr>
          <p:cNvPr id="8509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4224696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(3)</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140</a:t>
            </a:fld>
            <a:endParaRPr lang="de-DE" altLang="en-US"/>
          </a:p>
        </p:txBody>
      </p:sp>
      <p:pic>
        <p:nvPicPr>
          <p:cNvPr id="7" name="Picture 1"/>
          <p:cNvPicPr>
            <a:picLocks noGrp="1" noChangeAspect="1"/>
          </p:cNvPicPr>
          <p:nvPr>
            <p:ph idx="1"/>
          </p:nvPr>
        </p:nvPicPr>
        <p:blipFill>
          <a:blip r:embed="rId3" cstate="print"/>
          <a:stretch>
            <a:fillRect/>
          </a:stretch>
        </p:blipFill>
        <p:spPr>
          <a:xfrm>
            <a:off x="395536" y="1872509"/>
            <a:ext cx="3968000" cy="2276571"/>
          </a:xfrm>
          <a:prstGeom prst="rect">
            <a:avLst/>
          </a:prstGeom>
        </p:spPr>
      </p:pic>
      <p:grpSp>
        <p:nvGrpSpPr>
          <p:cNvPr id="13" name="Gruppieren 12"/>
          <p:cNvGrpSpPr/>
          <p:nvPr/>
        </p:nvGrpSpPr>
        <p:grpSpPr>
          <a:xfrm>
            <a:off x="4572000" y="2060848"/>
            <a:ext cx="4114800" cy="2242245"/>
            <a:chOff x="2413000" y="1839913"/>
            <a:chExt cx="6273800" cy="3543300"/>
          </a:xfrm>
        </p:grpSpPr>
        <p:graphicFrame>
          <p:nvGraphicFramePr>
            <p:cNvPr id="10" name="Object 4"/>
            <p:cNvGraphicFramePr>
              <a:graphicFrameLocks noChangeAspect="1"/>
            </p:cNvGraphicFramePr>
            <p:nvPr/>
          </p:nvGraphicFramePr>
          <p:xfrm>
            <a:off x="3378200" y="1839913"/>
            <a:ext cx="4344988" cy="757237"/>
          </p:xfrm>
          <a:graphic>
            <a:graphicData uri="http://schemas.openxmlformats.org/presentationml/2006/ole">
              <p:oleObj spid="_x0000_s1181759" name="Equation" r:id="rId4" imgW="1384300" imgH="241300" progId="Equation.3">
                <p:embed/>
              </p:oleObj>
            </a:graphicData>
          </a:graphic>
        </p:graphicFrame>
        <p:graphicFrame>
          <p:nvGraphicFramePr>
            <p:cNvPr id="11" name="Object 5"/>
            <p:cNvGraphicFramePr>
              <a:graphicFrameLocks noChangeAspect="1"/>
            </p:cNvGraphicFramePr>
            <p:nvPr/>
          </p:nvGraphicFramePr>
          <p:xfrm>
            <a:off x="2413000" y="3771900"/>
            <a:ext cx="6273800" cy="1611313"/>
          </p:xfrm>
          <a:graphic>
            <a:graphicData uri="http://schemas.openxmlformats.org/presentationml/2006/ole">
              <p:oleObj spid="_x0000_s1181760" name="Equation" r:id="rId5" imgW="3110150" imgH="799753" progId="Equation.3">
                <p:embed/>
              </p:oleObj>
            </a:graphicData>
          </a:graphic>
        </p:graphicFrame>
        <p:sp>
          <p:nvSpPr>
            <p:cNvPr id="12" name="AutoShape 6"/>
            <p:cNvSpPr>
              <a:spLocks noChangeArrowheads="1"/>
            </p:cNvSpPr>
            <p:nvPr/>
          </p:nvSpPr>
          <p:spPr bwMode="auto">
            <a:xfrm rot="-16200000">
              <a:off x="5195888" y="2906713"/>
              <a:ext cx="708025" cy="5302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28575">
              <a:solidFill>
                <a:schemeClr val="tx1"/>
              </a:solidFill>
              <a:miter lim="800000"/>
              <a:headEnd/>
              <a:tailEnd/>
            </a:ln>
            <a:effectLst>
              <a:outerShdw dist="107763" dir="2700000" algn="ctr" rotWithShape="0">
                <a:schemeClr val="bg2"/>
              </a:outerShdw>
            </a:effectLst>
          </p:spPr>
          <p:txBody>
            <a:bodyPr wrap="none" anchor="ctr"/>
            <a:lstStyle/>
            <a:p>
              <a:endParaRPr lang="en-GB"/>
            </a:p>
          </p:txBody>
        </p:sp>
      </p:grpSp>
      <p:graphicFrame>
        <p:nvGraphicFramePr>
          <p:cNvPr id="1181701" name="Object 5"/>
          <p:cNvGraphicFramePr>
            <a:graphicFrameLocks noGrp="1" noChangeAspect="1"/>
          </p:cNvGraphicFramePr>
          <p:nvPr/>
        </p:nvGraphicFramePr>
        <p:xfrm>
          <a:off x="539552" y="4725144"/>
          <a:ext cx="4102100" cy="1428410"/>
        </p:xfrm>
        <a:graphic>
          <a:graphicData uri="http://schemas.openxmlformats.org/presentationml/2006/ole">
            <p:oleObj spid="_x0000_s1181761" name="Equation" r:id="rId6" imgW="2768600" imgH="965200" progId="Equation.3">
              <p:embed/>
            </p:oleObj>
          </a:graphicData>
        </a:graphic>
      </p:graphicFrame>
      <p:graphicFrame>
        <p:nvGraphicFramePr>
          <p:cNvPr id="1181702" name="Object 6"/>
          <p:cNvGraphicFramePr>
            <a:graphicFrameLocks noChangeAspect="1"/>
          </p:cNvGraphicFramePr>
          <p:nvPr/>
        </p:nvGraphicFramePr>
        <p:xfrm>
          <a:off x="5868144" y="5085184"/>
          <a:ext cx="2043956" cy="652823"/>
        </p:xfrm>
        <a:graphic>
          <a:graphicData uri="http://schemas.openxmlformats.org/presentationml/2006/ole">
            <p:oleObj spid="_x0000_s1181762" name="Equation" r:id="rId7" imgW="1066337" imgH="342751" progId="Equation.3">
              <p:embed/>
            </p:oleObj>
          </a:graphicData>
        </a:graphic>
      </p:graphicFrame>
      <p:graphicFrame>
        <p:nvGraphicFramePr>
          <p:cNvPr id="1181703" name="Object 7"/>
          <p:cNvGraphicFramePr>
            <a:graphicFrameLocks noChangeAspect="1"/>
          </p:cNvGraphicFramePr>
          <p:nvPr/>
        </p:nvGraphicFramePr>
        <p:xfrm>
          <a:off x="5868144" y="5877272"/>
          <a:ext cx="1835696" cy="785211"/>
        </p:xfrm>
        <a:graphic>
          <a:graphicData uri="http://schemas.openxmlformats.org/presentationml/2006/ole">
            <p:oleObj spid="_x0000_s1181763" name="Equation" r:id="rId8" imgW="1269449" imgH="545863" progId="Equation.3">
              <p:embed/>
            </p:oleObj>
          </a:graphicData>
        </a:graphic>
      </p:graphicFrame>
      <p:sp>
        <p:nvSpPr>
          <p:cNvPr id="17" name="Textfeld 16"/>
          <p:cNvSpPr txBox="1"/>
          <p:nvPr/>
        </p:nvSpPr>
        <p:spPr>
          <a:xfrm>
            <a:off x="1187624" y="1484784"/>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1:</a:t>
            </a:r>
            <a:endParaRPr lang="de-AT" u="sng" dirty="0">
              <a:latin typeface="+mn-lt"/>
            </a:endParaRPr>
          </a:p>
        </p:txBody>
      </p:sp>
      <p:sp>
        <p:nvSpPr>
          <p:cNvPr id="18" name="Textfeld 17"/>
          <p:cNvSpPr txBox="1"/>
          <p:nvPr/>
        </p:nvSpPr>
        <p:spPr>
          <a:xfrm>
            <a:off x="5724128" y="1556792"/>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2:</a:t>
            </a:r>
            <a:endParaRPr lang="de-AT" u="sng" dirty="0">
              <a:latin typeface="+mn-lt"/>
            </a:endParaRPr>
          </a:p>
        </p:txBody>
      </p:sp>
      <p:sp>
        <p:nvSpPr>
          <p:cNvPr id="19" name="Textfeld 18"/>
          <p:cNvSpPr txBox="1"/>
          <p:nvPr/>
        </p:nvSpPr>
        <p:spPr>
          <a:xfrm>
            <a:off x="1187624" y="4293096"/>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3:</a:t>
            </a:r>
            <a:endParaRPr lang="de-AT" u="sng" dirty="0">
              <a:latin typeface="+mn-lt"/>
            </a:endParaRPr>
          </a:p>
        </p:txBody>
      </p:sp>
      <p:sp>
        <p:nvSpPr>
          <p:cNvPr id="20" name="Textfeld 19"/>
          <p:cNvSpPr txBox="1"/>
          <p:nvPr/>
        </p:nvSpPr>
        <p:spPr>
          <a:xfrm>
            <a:off x="5796136" y="4653136"/>
            <a:ext cx="2592288"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4: Double check</a:t>
            </a:r>
            <a:endParaRPr lang="de-AT" u="sng"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817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17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(4)</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141</a:t>
            </a:fld>
            <a:endParaRPr lang="de-DE" altLang="en-US"/>
          </a:p>
        </p:txBody>
      </p:sp>
      <p:sp>
        <p:nvSpPr>
          <p:cNvPr id="7" name="Textfeld 6"/>
          <p:cNvSpPr txBox="1"/>
          <p:nvPr/>
        </p:nvSpPr>
        <p:spPr>
          <a:xfrm>
            <a:off x="467544" y="1628800"/>
            <a:ext cx="2448272" cy="646331"/>
          </a:xfrm>
          <a:prstGeom prst="rect">
            <a:avLst/>
          </a:prstGeom>
          <a:noFill/>
        </p:spPr>
        <p:txBody>
          <a:bodyPr wrap="square" rtlCol="0">
            <a:spAutoFit/>
          </a:bodyPr>
          <a:lstStyle/>
          <a:p>
            <a:r>
              <a:rPr lang="de-AT" u="sng" dirty="0" err="1" smtClean="0">
                <a:latin typeface="+mn-lt"/>
              </a:rPr>
              <a:t>Step</a:t>
            </a:r>
            <a:r>
              <a:rPr lang="de-AT" u="sng" dirty="0" smtClean="0">
                <a:latin typeface="+mn-lt"/>
              </a:rPr>
              <a:t> 5: </a:t>
            </a:r>
            <a:r>
              <a:rPr lang="de-AT" u="sng" dirty="0" err="1" smtClean="0">
                <a:latin typeface="+mn-lt"/>
              </a:rPr>
              <a:t>Calculate</a:t>
            </a:r>
            <a:r>
              <a:rPr lang="de-AT" u="sng" dirty="0" smtClean="0">
                <a:latin typeface="+mn-lt"/>
              </a:rPr>
              <a:t> </a:t>
            </a:r>
            <a:r>
              <a:rPr lang="de-AT" u="sng" dirty="0" err="1" smtClean="0">
                <a:latin typeface="+mn-lt"/>
              </a:rPr>
              <a:t>mean</a:t>
            </a:r>
            <a:r>
              <a:rPr lang="de-AT" u="sng" dirty="0" smtClean="0">
                <a:latin typeface="+mn-lt"/>
              </a:rPr>
              <a:t> </a:t>
            </a:r>
            <a:r>
              <a:rPr lang="de-AT" u="sng" dirty="0" err="1" smtClean="0">
                <a:latin typeface="+mn-lt"/>
              </a:rPr>
              <a:t>squared</a:t>
            </a:r>
            <a:r>
              <a:rPr lang="de-AT" u="sng" dirty="0" smtClean="0">
                <a:latin typeface="+mn-lt"/>
              </a:rPr>
              <a:t> </a:t>
            </a:r>
            <a:r>
              <a:rPr lang="de-AT" u="sng" dirty="0" err="1" smtClean="0">
                <a:latin typeface="+mn-lt"/>
              </a:rPr>
              <a:t>errors</a:t>
            </a:r>
            <a:endParaRPr lang="de-AT" u="sng" dirty="0">
              <a:latin typeface="+mn-lt"/>
            </a:endParaRPr>
          </a:p>
        </p:txBody>
      </p:sp>
      <p:graphicFrame>
        <p:nvGraphicFramePr>
          <p:cNvPr id="1182722" name="Object 2"/>
          <p:cNvGraphicFramePr>
            <a:graphicFrameLocks noChangeAspect="1"/>
          </p:cNvGraphicFramePr>
          <p:nvPr/>
        </p:nvGraphicFramePr>
        <p:xfrm flipV="1">
          <a:off x="3275856" y="1628800"/>
          <a:ext cx="3026544" cy="638511"/>
        </p:xfrm>
        <a:graphic>
          <a:graphicData uri="http://schemas.openxmlformats.org/presentationml/2006/ole">
            <p:oleObj spid="_x0000_s1182758" name="Equation" r:id="rId3" imgW="1739145" imgH="368140" progId="Equation.3">
              <p:embed/>
            </p:oleObj>
          </a:graphicData>
        </a:graphic>
      </p:graphicFrame>
      <p:graphicFrame>
        <p:nvGraphicFramePr>
          <p:cNvPr id="1182723" name="Object 3"/>
          <p:cNvGraphicFramePr>
            <a:graphicFrameLocks noChangeAspect="1"/>
          </p:cNvGraphicFramePr>
          <p:nvPr/>
        </p:nvGraphicFramePr>
        <p:xfrm flipV="1">
          <a:off x="3275856" y="2492896"/>
          <a:ext cx="3048094" cy="748655"/>
        </p:xfrm>
        <a:graphic>
          <a:graphicData uri="http://schemas.openxmlformats.org/presentationml/2006/ole">
            <p:oleObj spid="_x0000_s1182759" name="Formel" r:id="rId4" imgW="1752600" imgH="431800" progId="Equation.3">
              <p:embed/>
            </p:oleObj>
          </a:graphicData>
        </a:graphic>
      </p:graphicFrame>
      <p:sp>
        <p:nvSpPr>
          <p:cNvPr id="10" name="Textfeld 9"/>
          <p:cNvSpPr txBox="1"/>
          <p:nvPr/>
        </p:nvSpPr>
        <p:spPr>
          <a:xfrm>
            <a:off x="539552" y="3789040"/>
            <a:ext cx="2448272"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6:</a:t>
            </a:r>
            <a:endParaRPr lang="de-AT" u="sng" dirty="0">
              <a:latin typeface="+mn-lt"/>
            </a:endParaRPr>
          </a:p>
        </p:txBody>
      </p:sp>
      <p:graphicFrame>
        <p:nvGraphicFramePr>
          <p:cNvPr id="1182724" name="Object 4"/>
          <p:cNvGraphicFramePr>
            <a:graphicFrameLocks noChangeAspect="1"/>
          </p:cNvGraphicFramePr>
          <p:nvPr/>
        </p:nvGraphicFramePr>
        <p:xfrm>
          <a:off x="1619672" y="3645024"/>
          <a:ext cx="3162300" cy="788603"/>
        </p:xfrm>
        <a:graphic>
          <a:graphicData uri="http://schemas.openxmlformats.org/presentationml/2006/ole">
            <p:oleObj spid="_x0000_s1182760" name="Equation" r:id="rId5" imgW="1472561" imgH="368140" progId="Equation.3">
              <p:embed/>
            </p:oleObj>
          </a:graphicData>
        </a:graphic>
      </p:graphicFrame>
      <p:sp>
        <p:nvSpPr>
          <p:cNvPr id="12" name="Textfeld 11"/>
          <p:cNvSpPr txBox="1"/>
          <p:nvPr/>
        </p:nvSpPr>
        <p:spPr>
          <a:xfrm>
            <a:off x="611560" y="4797152"/>
            <a:ext cx="4680520" cy="923330"/>
          </a:xfrm>
          <a:prstGeom prst="rect">
            <a:avLst/>
          </a:prstGeom>
          <a:noFill/>
        </p:spPr>
        <p:txBody>
          <a:bodyPr wrap="square" rtlCol="0">
            <a:spAutoFit/>
          </a:bodyPr>
          <a:lstStyle/>
          <a:p>
            <a:r>
              <a:rPr lang="de-AT" u="sng" dirty="0" err="1" smtClean="0">
                <a:latin typeface="+mn-lt"/>
              </a:rPr>
              <a:t>Step</a:t>
            </a:r>
            <a:r>
              <a:rPr lang="de-AT" u="sng" dirty="0" smtClean="0">
                <a:latin typeface="+mn-lt"/>
              </a:rPr>
              <a:t> 7:</a:t>
            </a:r>
            <a:r>
              <a:rPr lang="de-AT" dirty="0" smtClean="0">
                <a:latin typeface="+mn-lt"/>
              </a:rPr>
              <a:t> Critical </a:t>
            </a:r>
            <a:r>
              <a:rPr lang="de-AT" dirty="0" err="1" smtClean="0">
                <a:latin typeface="+mn-lt"/>
              </a:rPr>
              <a:t>value</a:t>
            </a:r>
            <a:r>
              <a:rPr lang="de-AT" dirty="0" smtClean="0">
                <a:latin typeface="+mn-lt"/>
              </a:rPr>
              <a:t> </a:t>
            </a:r>
            <a:r>
              <a:rPr lang="de-AT" dirty="0" err="1" smtClean="0">
                <a:latin typeface="+mn-lt"/>
              </a:rPr>
              <a:t>of</a:t>
            </a:r>
            <a:r>
              <a:rPr lang="de-AT" dirty="0" smtClean="0">
                <a:latin typeface="+mn-lt"/>
              </a:rPr>
              <a:t> F(2,12): 3.89</a:t>
            </a:r>
          </a:p>
          <a:p>
            <a:endParaRPr lang="de-AT" dirty="0" smtClean="0">
              <a:latin typeface="+mn-lt"/>
            </a:endParaRPr>
          </a:p>
          <a:p>
            <a:r>
              <a:rPr lang="de-AT" dirty="0" smtClean="0">
                <a:latin typeface="+mn-lt"/>
              </a:rPr>
              <a:t>5.12 &gt; 3.89 – </a:t>
            </a:r>
            <a:r>
              <a:rPr lang="de-AT" dirty="0" err="1" smtClean="0">
                <a:latin typeface="+mn-lt"/>
              </a:rPr>
              <a:t>therefore</a:t>
            </a:r>
            <a:r>
              <a:rPr lang="de-AT" dirty="0" smtClean="0">
                <a:latin typeface="+mn-lt"/>
              </a:rPr>
              <a:t> H</a:t>
            </a:r>
            <a:r>
              <a:rPr lang="de-AT" baseline="-25000" dirty="0" smtClean="0">
                <a:latin typeface="+mn-lt"/>
              </a:rPr>
              <a:t>0</a:t>
            </a:r>
            <a:r>
              <a:rPr lang="de-AT" dirty="0" smtClean="0">
                <a:latin typeface="+mn-lt"/>
              </a:rPr>
              <a:t> </a:t>
            </a:r>
            <a:r>
              <a:rPr lang="de-AT" dirty="0" err="1" smtClean="0">
                <a:latin typeface="+mn-lt"/>
              </a:rPr>
              <a:t>can</a:t>
            </a:r>
            <a:r>
              <a:rPr lang="de-AT" dirty="0" smtClean="0">
                <a:latin typeface="+mn-lt"/>
              </a:rPr>
              <a:t> </a:t>
            </a:r>
            <a:r>
              <a:rPr lang="de-AT" dirty="0" err="1" smtClean="0">
                <a:latin typeface="+mn-lt"/>
              </a:rPr>
              <a:t>be</a:t>
            </a:r>
            <a:r>
              <a:rPr lang="de-AT" dirty="0" smtClean="0">
                <a:latin typeface="+mn-lt"/>
              </a:rPr>
              <a:t> </a:t>
            </a:r>
            <a:r>
              <a:rPr lang="de-AT" dirty="0" err="1" smtClean="0">
                <a:latin typeface="+mn-lt"/>
              </a:rPr>
              <a:t>rejected</a:t>
            </a:r>
            <a:endParaRPr lang="de-AT" baseline="-25000" dirty="0">
              <a:latin typeface="+mn-lt"/>
            </a:endParaRPr>
          </a:p>
        </p:txBody>
      </p:sp>
      <p:pic>
        <p:nvPicPr>
          <p:cNvPr id="1182725" name="Picture 5"/>
          <p:cNvPicPr>
            <a:picLocks noChangeAspect="1" noChangeArrowheads="1"/>
          </p:cNvPicPr>
          <p:nvPr/>
        </p:nvPicPr>
        <p:blipFill>
          <a:blip r:embed="rId6" cstate="print"/>
          <a:srcRect/>
          <a:stretch>
            <a:fillRect/>
          </a:stretch>
        </p:blipFill>
        <p:spPr bwMode="auto">
          <a:xfrm>
            <a:off x="5364088" y="4149080"/>
            <a:ext cx="3293368" cy="1957627"/>
          </a:xfrm>
          <a:prstGeom prst="rect">
            <a:avLst/>
          </a:prstGeom>
          <a:noFill/>
          <a:ln w="9525">
            <a:noFill/>
            <a:miter lim="800000"/>
            <a:headEnd/>
            <a:tailEnd/>
          </a:ln>
        </p:spPr>
      </p:pic>
      <p:sp>
        <p:nvSpPr>
          <p:cNvPr id="14" name="Textfeld 13"/>
          <p:cNvSpPr txBox="1"/>
          <p:nvPr/>
        </p:nvSpPr>
        <p:spPr>
          <a:xfrm>
            <a:off x="5796136" y="3717032"/>
            <a:ext cx="2448272" cy="369332"/>
          </a:xfrm>
          <a:prstGeom prst="rect">
            <a:avLst/>
          </a:prstGeom>
          <a:noFill/>
        </p:spPr>
        <p:txBody>
          <a:bodyPr wrap="square" rtlCol="0">
            <a:spAutoFit/>
          </a:bodyPr>
          <a:lstStyle/>
          <a:p>
            <a:r>
              <a:rPr lang="de-AT" u="sng" dirty="0" err="1" smtClean="0">
                <a:latin typeface="+mn-lt"/>
              </a:rPr>
              <a:t>Summary</a:t>
            </a:r>
            <a:r>
              <a:rPr lang="de-AT" u="sng" dirty="0" smtClean="0">
                <a:latin typeface="+mn-lt"/>
              </a:rPr>
              <a:t> </a:t>
            </a:r>
            <a:r>
              <a:rPr lang="de-AT" u="sng" dirty="0" err="1" smtClean="0">
                <a:latin typeface="+mn-lt"/>
              </a:rPr>
              <a:t>table</a:t>
            </a:r>
            <a:r>
              <a:rPr lang="de-AT" u="sng" dirty="0" smtClean="0">
                <a:latin typeface="+mn-lt"/>
              </a:rPr>
              <a:t>:</a:t>
            </a:r>
            <a:endParaRPr lang="de-AT" u="sng"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27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Follow-</a:t>
            </a:r>
            <a:r>
              <a:rPr lang="de-AT" dirty="0" err="1" smtClean="0"/>
              <a:t>up</a:t>
            </a:r>
            <a:r>
              <a:rPr lang="de-AT" dirty="0" smtClean="0"/>
              <a:t> </a:t>
            </a:r>
            <a:r>
              <a:rPr lang="de-AT" dirty="0" err="1" smtClean="0"/>
              <a:t>tests</a:t>
            </a:r>
            <a:endParaRPr lang="de-AT" dirty="0"/>
          </a:p>
        </p:txBody>
      </p:sp>
      <p:sp>
        <p:nvSpPr>
          <p:cNvPr id="3" name="Inhaltsplatzhalter 2"/>
          <p:cNvSpPr>
            <a:spLocks noGrp="1"/>
          </p:cNvSpPr>
          <p:nvPr>
            <p:ph idx="1"/>
          </p:nvPr>
        </p:nvSpPr>
        <p:spPr/>
        <p:txBody>
          <a:bodyPr>
            <a:normAutofit/>
          </a:bodyPr>
          <a:lstStyle/>
          <a:p>
            <a:r>
              <a:rPr lang="en-GB" sz="2200" dirty="0" smtClean="0"/>
              <a:t>The F-ratio does not tell us specifically which group means differ from which</a:t>
            </a:r>
          </a:p>
          <a:p>
            <a:r>
              <a:rPr lang="en-GB" sz="2200" dirty="0" smtClean="0"/>
              <a:t>We need additional tests to find out where the group differences lie</a:t>
            </a:r>
          </a:p>
          <a:p>
            <a:pPr>
              <a:buNone/>
            </a:pPr>
            <a:r>
              <a:rPr lang="en-GB" sz="2200" b="1" dirty="0" smtClean="0"/>
              <a:t>-&gt; </a:t>
            </a:r>
            <a:r>
              <a:rPr lang="en-GB" sz="2200" b="1" i="1" dirty="0" smtClean="0"/>
              <a:t>Post Hoc</a:t>
            </a:r>
            <a:r>
              <a:rPr lang="en-GB" sz="2200" b="1" dirty="0" smtClean="0"/>
              <a:t> tests</a:t>
            </a:r>
          </a:p>
          <a:p>
            <a:r>
              <a:rPr lang="en-GB" sz="2200" dirty="0" smtClean="0"/>
              <a:t>Compare each mean against all others.</a:t>
            </a:r>
          </a:p>
          <a:p>
            <a:r>
              <a:rPr lang="en-GB" sz="2200" dirty="0" smtClean="0"/>
              <a:t>Multiple tests</a:t>
            </a:r>
          </a:p>
          <a:p>
            <a:r>
              <a:rPr lang="en-GB" sz="2200" dirty="0" smtClean="0"/>
              <a:t>To control the family-wise error rate, stricter criteria to accept an effect as significant must be used</a:t>
            </a:r>
          </a:p>
          <a:p>
            <a:r>
              <a:rPr lang="en-GB" sz="2200" dirty="0" smtClean="0"/>
              <a:t>Simplest example is the </a:t>
            </a:r>
            <a:r>
              <a:rPr lang="en-GB" sz="2200" dirty="0" err="1" smtClean="0"/>
              <a:t>Bonferroni</a:t>
            </a:r>
            <a:r>
              <a:rPr lang="en-GB" sz="2200" dirty="0" smtClean="0"/>
              <a:t> method</a:t>
            </a:r>
          </a:p>
          <a:p>
            <a:pPr>
              <a:buNone/>
            </a:pPr>
            <a:endParaRPr lang="en-GB" dirty="0" smtClean="0"/>
          </a:p>
          <a:p>
            <a:pPr>
              <a:buNone/>
            </a:pPr>
            <a:endParaRPr lang="en-GB" b="1" dirty="0" smtClean="0"/>
          </a:p>
          <a:p>
            <a:pPr>
              <a:buNone/>
            </a:pP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142</a:t>
            </a:fld>
            <a:endParaRPr lang="de-DE" altLang="en-US"/>
          </a:p>
        </p:txBody>
      </p:sp>
      <p:graphicFrame>
        <p:nvGraphicFramePr>
          <p:cNvPr id="1185796" name="Object 4"/>
          <p:cNvGraphicFramePr>
            <a:graphicFrameLocks noChangeAspect="1"/>
          </p:cNvGraphicFramePr>
          <p:nvPr/>
        </p:nvGraphicFramePr>
        <p:xfrm>
          <a:off x="2555776" y="5301208"/>
          <a:ext cx="2818036" cy="481443"/>
        </p:xfrm>
        <a:graphic>
          <a:graphicData uri="http://schemas.openxmlformats.org/presentationml/2006/ole">
            <p:oleObj spid="_x0000_s1185808" name="Equation" r:id="rId3" imgW="2081896" imgH="355446"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185796"/>
                                        </p:tgtEl>
                                        <p:attrNameLst>
                                          <p:attrName>style.visibility</p:attrName>
                                        </p:attrNameLst>
                                      </p:cBhvr>
                                      <p:to>
                                        <p:strVal val="visible"/>
                                      </p:to>
                                    </p:set>
                                    <p:animEffect transition="in" filter="dissolve">
                                      <p:cBhvr>
                                        <p:cTn id="7" dur="500"/>
                                        <p:tgtEl>
                                          <p:spTgt spid="1185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Post-hoc </a:t>
            </a:r>
            <a:r>
              <a:rPr lang="de-AT" dirty="0" err="1" smtClean="0"/>
              <a:t>tests</a:t>
            </a:r>
            <a:endParaRPr lang="de-AT" dirty="0"/>
          </a:p>
        </p:txBody>
      </p:sp>
      <p:sp>
        <p:nvSpPr>
          <p:cNvPr id="3" name="Inhaltsplatzhalter 2"/>
          <p:cNvSpPr>
            <a:spLocks noGrp="1"/>
          </p:cNvSpPr>
          <p:nvPr>
            <p:ph idx="1"/>
          </p:nvPr>
        </p:nvSpPr>
        <p:spPr/>
        <p:txBody>
          <a:bodyPr/>
          <a:lstStyle/>
          <a:p>
            <a:r>
              <a:rPr lang="en-GB" dirty="0" smtClean="0"/>
              <a:t>SPSS has 18 types of Post Hoc tests!</a:t>
            </a:r>
          </a:p>
          <a:p>
            <a:pPr lvl="1"/>
            <a:r>
              <a:rPr lang="de-AT" dirty="0" err="1" smtClean="0"/>
              <a:t>Bonferroni</a:t>
            </a:r>
            <a:r>
              <a:rPr lang="de-AT" dirty="0" smtClean="0"/>
              <a:t> (</a:t>
            </a:r>
            <a:r>
              <a:rPr lang="de-AT" dirty="0" err="1" smtClean="0"/>
              <a:t>conservative</a:t>
            </a:r>
            <a:r>
              <a:rPr lang="de-AT" dirty="0" smtClean="0"/>
              <a:t> </a:t>
            </a:r>
            <a:r>
              <a:rPr lang="de-AT" dirty="0" err="1" smtClean="0"/>
              <a:t>option</a:t>
            </a:r>
            <a:r>
              <a:rPr lang="de-AT" dirty="0" smtClean="0"/>
              <a:t>)</a:t>
            </a:r>
          </a:p>
          <a:p>
            <a:pPr lvl="1"/>
            <a:r>
              <a:rPr lang="de-AT" dirty="0" err="1" smtClean="0"/>
              <a:t>Bonferroni</a:t>
            </a:r>
            <a:r>
              <a:rPr lang="de-AT" dirty="0" smtClean="0"/>
              <a:t>-Holm</a:t>
            </a:r>
          </a:p>
          <a:p>
            <a:pPr lvl="1"/>
            <a:r>
              <a:rPr lang="de-AT" dirty="0" smtClean="0"/>
              <a:t>Holm-</a:t>
            </a:r>
            <a:r>
              <a:rPr lang="de-AT" dirty="0" err="1" smtClean="0"/>
              <a:t>Sidak</a:t>
            </a:r>
            <a:endParaRPr lang="de-AT" dirty="0" smtClean="0"/>
          </a:p>
          <a:p>
            <a:pPr lvl="1"/>
            <a:r>
              <a:rPr lang="de-AT" dirty="0" err="1" smtClean="0"/>
              <a:t>Tukey</a:t>
            </a:r>
            <a:r>
              <a:rPr lang="de-AT" dirty="0" smtClean="0"/>
              <a:t> HSD</a:t>
            </a:r>
          </a:p>
          <a:p>
            <a:pPr lvl="1"/>
            <a:r>
              <a:rPr lang="de-AT" dirty="0" err="1" smtClean="0"/>
              <a:t>Scheffe</a:t>
            </a:r>
            <a:endParaRPr lang="de-AT" dirty="0" smtClean="0"/>
          </a:p>
          <a:p>
            <a:pPr lvl="1"/>
            <a:r>
              <a:rPr lang="de-AT" dirty="0" smtClean="0"/>
              <a:t>LSD</a:t>
            </a:r>
          </a:p>
          <a:p>
            <a:pPr lvl="1"/>
            <a:r>
              <a:rPr lang="de-AT" dirty="0" err="1" smtClean="0"/>
              <a:t>Dunnett</a:t>
            </a:r>
            <a:endParaRPr lang="de-AT" dirty="0" smtClean="0"/>
          </a:p>
          <a:p>
            <a:endParaRPr lang="en-GB"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143</a:t>
            </a:fld>
            <a:endParaRPr lang="de-DE" altLang="en-US"/>
          </a:p>
        </p:txBody>
      </p:sp>
      <p:pic>
        <p:nvPicPr>
          <p:cNvPr id="7" name="Picture 2"/>
          <p:cNvPicPr>
            <a:picLocks noChangeAspect="1" noChangeArrowheads="1"/>
          </p:cNvPicPr>
          <p:nvPr/>
        </p:nvPicPr>
        <p:blipFill>
          <a:blip r:embed="rId2" cstate="print"/>
          <a:srcRect/>
          <a:stretch>
            <a:fillRect/>
          </a:stretch>
        </p:blipFill>
        <p:spPr bwMode="auto">
          <a:xfrm>
            <a:off x="2975503" y="2780928"/>
            <a:ext cx="5894809" cy="358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ANOVA in SPSS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144</a:t>
            </a:fld>
            <a:endParaRPr lang="de-DE" altLang="en-US"/>
          </a:p>
        </p:txBody>
      </p:sp>
      <p:pic>
        <p:nvPicPr>
          <p:cNvPr id="125337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1700808"/>
            <a:ext cx="4343400" cy="2428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5337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91880" y="4326159"/>
            <a:ext cx="4886325"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788584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 </a:t>
            </a:r>
            <a:r>
              <a:rPr lang="de-DE" dirty="0" err="1" smtClean="0"/>
              <a:t>Variants</a:t>
            </a:r>
            <a:r>
              <a:rPr lang="de-DE" dirty="0" smtClean="0"/>
              <a:t>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fontScale="92500"/>
          </a:bodyPr>
          <a:lstStyle/>
          <a:p>
            <a:pPr marL="514350" indent="-514350"/>
            <a:r>
              <a:rPr lang="de-AT" sz="2800" dirty="0" smtClean="0"/>
              <a:t>Till </a:t>
            </a:r>
            <a:r>
              <a:rPr lang="de-AT" sz="2800" dirty="0" err="1" smtClean="0"/>
              <a:t>now</a:t>
            </a:r>
            <a:r>
              <a:rPr lang="de-AT" sz="2800" dirty="0" smtClean="0"/>
              <a:t>: </a:t>
            </a:r>
            <a:r>
              <a:rPr lang="de-AT" sz="2800" dirty="0" err="1" smtClean="0"/>
              <a:t>only</a:t>
            </a:r>
            <a:r>
              <a:rPr lang="de-AT" sz="2800" dirty="0" smtClean="0"/>
              <a:t> </a:t>
            </a:r>
            <a:r>
              <a:rPr lang="de-AT" sz="2800" dirty="0" err="1" smtClean="0"/>
              <a:t>one</a:t>
            </a:r>
            <a:r>
              <a:rPr lang="de-AT" sz="2800" dirty="0" smtClean="0"/>
              <a:t> </a:t>
            </a:r>
            <a:r>
              <a:rPr lang="de-AT" sz="2800" dirty="0" err="1" smtClean="0"/>
              <a:t>factor</a:t>
            </a:r>
            <a:r>
              <a:rPr lang="de-AT" sz="2800" dirty="0" smtClean="0"/>
              <a:t> (</a:t>
            </a:r>
            <a:r>
              <a:rPr lang="de-AT" sz="2800" dirty="0" err="1" smtClean="0"/>
              <a:t>group</a:t>
            </a:r>
            <a:r>
              <a:rPr lang="de-AT" sz="2800" dirty="0" smtClean="0"/>
              <a:t> variable)</a:t>
            </a:r>
          </a:p>
          <a:p>
            <a:pPr marL="914400" lvl="1" indent="-514350"/>
            <a:r>
              <a:rPr lang="de-AT" sz="2400" dirty="0" smtClean="0"/>
              <a:t>Simple ANOVA / </a:t>
            </a:r>
            <a:r>
              <a:rPr lang="de-AT" sz="2400" b="1" dirty="0" err="1" smtClean="0"/>
              <a:t>One-way</a:t>
            </a:r>
            <a:r>
              <a:rPr lang="de-AT" sz="2400" b="1" dirty="0" smtClean="0"/>
              <a:t> ANOVA</a:t>
            </a:r>
          </a:p>
          <a:p>
            <a:pPr eaLnBrk="1" hangingPunct="1"/>
            <a:r>
              <a:rPr lang="de-AT" sz="2800" dirty="0" smtClean="0"/>
              <a:t>Extension: </a:t>
            </a:r>
            <a:r>
              <a:rPr lang="de-AT" sz="2800" b="1" dirty="0" err="1" smtClean="0"/>
              <a:t>several</a:t>
            </a:r>
            <a:r>
              <a:rPr lang="de-AT" sz="2800" b="1" dirty="0" smtClean="0"/>
              <a:t> </a:t>
            </a:r>
            <a:r>
              <a:rPr lang="de-AT" sz="2800" b="1" dirty="0" err="1" smtClean="0"/>
              <a:t>factors</a:t>
            </a:r>
            <a:r>
              <a:rPr lang="de-AT" sz="2800" dirty="0" smtClean="0"/>
              <a:t> </a:t>
            </a:r>
            <a:r>
              <a:rPr lang="de-AT" sz="2800" dirty="0" err="1" smtClean="0"/>
              <a:t>each</a:t>
            </a:r>
            <a:r>
              <a:rPr lang="de-AT" sz="2800" dirty="0" smtClean="0"/>
              <a:t> </a:t>
            </a:r>
            <a:r>
              <a:rPr lang="de-AT" sz="2800" dirty="0" err="1" smtClean="0"/>
              <a:t>with</a:t>
            </a:r>
            <a:r>
              <a:rPr lang="de-AT" sz="2800" dirty="0" smtClean="0"/>
              <a:t> &gt;=2 </a:t>
            </a:r>
            <a:r>
              <a:rPr lang="de-AT" sz="2800" dirty="0" err="1" smtClean="0"/>
              <a:t>levels</a:t>
            </a:r>
            <a:endParaRPr lang="de-AT" sz="2800" dirty="0" smtClean="0"/>
          </a:p>
          <a:p>
            <a:pPr lvl="1"/>
            <a:r>
              <a:rPr lang="de-AT" sz="2400" b="1" dirty="0" err="1" smtClean="0"/>
              <a:t>Two-way</a:t>
            </a:r>
            <a:r>
              <a:rPr lang="de-AT" sz="2400" b="1" dirty="0" smtClean="0"/>
              <a:t>/</a:t>
            </a:r>
            <a:r>
              <a:rPr lang="de-AT" sz="2400" b="1" dirty="0" err="1" smtClean="0"/>
              <a:t>Three-way</a:t>
            </a:r>
            <a:r>
              <a:rPr lang="de-AT" sz="2400" dirty="0" smtClean="0"/>
              <a:t> etc. </a:t>
            </a:r>
            <a:r>
              <a:rPr lang="de-AT" sz="2400" b="1" dirty="0" smtClean="0"/>
              <a:t>ANOVA</a:t>
            </a:r>
          </a:p>
          <a:p>
            <a:pPr lvl="1"/>
            <a:r>
              <a:rPr lang="en-GB" sz="2400" dirty="0" smtClean="0"/>
              <a:t>Several Independent Variables is known as a factorial design</a:t>
            </a:r>
            <a:endParaRPr lang="de-AT" sz="2600" dirty="0" smtClean="0"/>
          </a:p>
          <a:p>
            <a:pPr eaLnBrk="1" hangingPunct="1"/>
            <a:r>
              <a:rPr lang="de-AT" sz="2800" b="1" dirty="0" smtClean="0"/>
              <a:t>ANCOVA</a:t>
            </a:r>
            <a:r>
              <a:rPr lang="de-AT" sz="2800" dirty="0" smtClean="0"/>
              <a:t>: Analysis </a:t>
            </a:r>
            <a:r>
              <a:rPr lang="de-AT" sz="2800" dirty="0" err="1" smtClean="0"/>
              <a:t>of</a:t>
            </a:r>
            <a:r>
              <a:rPr lang="de-AT" sz="2800" dirty="0" smtClean="0"/>
              <a:t> </a:t>
            </a:r>
            <a:r>
              <a:rPr lang="de-AT" sz="2800" dirty="0" err="1" smtClean="0"/>
              <a:t>Covariance</a:t>
            </a:r>
            <a:r>
              <a:rPr lang="de-AT" sz="2800" dirty="0" smtClean="0"/>
              <a:t>, also </a:t>
            </a:r>
            <a:r>
              <a:rPr lang="de-AT" sz="2800" dirty="0" err="1" smtClean="0"/>
              <a:t>continuous</a:t>
            </a:r>
            <a:r>
              <a:rPr lang="de-AT" sz="2800" dirty="0" smtClean="0"/>
              <a:t>/</a:t>
            </a:r>
            <a:r>
              <a:rPr lang="de-AT" sz="2800" dirty="0" err="1" smtClean="0"/>
              <a:t>metric</a:t>
            </a:r>
            <a:r>
              <a:rPr lang="de-AT" sz="2800" dirty="0" smtClean="0"/>
              <a:t> </a:t>
            </a:r>
            <a:r>
              <a:rPr lang="de-AT" sz="2800" dirty="0" err="1" smtClean="0"/>
              <a:t>independent</a:t>
            </a:r>
            <a:r>
              <a:rPr lang="de-AT" sz="2800" dirty="0" smtClean="0"/>
              <a:t> variables </a:t>
            </a:r>
            <a:r>
              <a:rPr lang="de-AT" sz="2800" dirty="0" err="1" smtClean="0"/>
              <a:t>are</a:t>
            </a:r>
            <a:r>
              <a:rPr lang="de-AT" sz="2800" dirty="0" smtClean="0"/>
              <a:t> </a:t>
            </a:r>
            <a:r>
              <a:rPr lang="de-AT" sz="2800" dirty="0" err="1" smtClean="0"/>
              <a:t>allowed</a:t>
            </a:r>
            <a:r>
              <a:rPr lang="de-AT" sz="2800" dirty="0" smtClean="0"/>
              <a:t> </a:t>
            </a:r>
          </a:p>
          <a:p>
            <a:pPr eaLnBrk="1" hangingPunct="1"/>
            <a:r>
              <a:rPr lang="de-AT" sz="2800" b="1" dirty="0" smtClean="0"/>
              <a:t>Multivariate ANOVA</a:t>
            </a:r>
            <a:r>
              <a:rPr lang="de-AT" sz="2800" dirty="0" smtClean="0"/>
              <a:t>: </a:t>
            </a:r>
            <a:r>
              <a:rPr lang="de-AT" sz="2800" dirty="0" err="1" smtClean="0"/>
              <a:t>several</a:t>
            </a:r>
            <a:r>
              <a:rPr lang="de-AT" sz="2800" dirty="0" smtClean="0"/>
              <a:t> </a:t>
            </a:r>
            <a:r>
              <a:rPr lang="de-AT" sz="2800" dirty="0" err="1" smtClean="0"/>
              <a:t>dependent</a:t>
            </a:r>
            <a:r>
              <a:rPr lang="de-AT" sz="2800" dirty="0" smtClean="0"/>
              <a:t> variable</a:t>
            </a:r>
          </a:p>
          <a:p>
            <a:pPr eaLnBrk="1" hangingPunct="1"/>
            <a:r>
              <a:rPr lang="de-AT" sz="2800" b="1" dirty="0" smtClean="0"/>
              <a:t>ANOVA </a:t>
            </a:r>
            <a:r>
              <a:rPr lang="de-AT" sz="2800" b="1" dirty="0" err="1" smtClean="0"/>
              <a:t>for</a:t>
            </a:r>
            <a:r>
              <a:rPr lang="de-AT" sz="2800" b="1" dirty="0" smtClean="0"/>
              <a:t> </a:t>
            </a:r>
            <a:r>
              <a:rPr lang="de-AT" sz="2800" b="1" dirty="0" err="1" smtClean="0"/>
              <a:t>repeated</a:t>
            </a:r>
            <a:r>
              <a:rPr lang="de-AT" sz="2800" b="1" dirty="0" smtClean="0"/>
              <a:t> </a:t>
            </a:r>
            <a:r>
              <a:rPr lang="de-AT" sz="2800" b="1" dirty="0" err="1" smtClean="0"/>
              <a:t>measurements</a:t>
            </a:r>
            <a:r>
              <a:rPr lang="de-AT" sz="2800" dirty="0" smtClean="0"/>
              <a:t>: subsequent </a:t>
            </a:r>
            <a:r>
              <a:rPr lang="de-AT" sz="2800" dirty="0" err="1" smtClean="0"/>
              <a:t>observations</a:t>
            </a:r>
            <a:r>
              <a:rPr lang="de-AT" sz="2800" dirty="0" smtClean="0"/>
              <a:t> </a:t>
            </a:r>
            <a:r>
              <a:rPr lang="de-AT" sz="2800" dirty="0" err="1" smtClean="0"/>
              <a:t>are</a:t>
            </a:r>
            <a:r>
              <a:rPr lang="de-AT" sz="2800" dirty="0" smtClean="0"/>
              <a:t> </a:t>
            </a:r>
            <a:r>
              <a:rPr lang="de-AT" sz="2800" dirty="0" err="1" smtClean="0"/>
              <a:t>dependent</a:t>
            </a:r>
            <a:endParaRPr lang="de-AT" sz="2800" dirty="0" smtClean="0"/>
          </a:p>
          <a:p>
            <a:pPr marL="0" indent="0" eaLnBrk="1" hangingPunct="1">
              <a:buNone/>
            </a:pP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14.11.2017</a:t>
            </a:fld>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145</a:t>
            </a:fld>
            <a:endParaRPr lang="de-DE" altLang="en-US" dirty="0"/>
          </a:p>
        </p:txBody>
      </p:sp>
    </p:spTree>
    <p:extLst>
      <p:ext uri="{BB962C8B-B14F-4D97-AF65-F5344CB8AC3E}">
        <p14:creationId xmlns="" xmlns:p14="http://schemas.microsoft.com/office/powerpoint/2010/main" val="249235180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Two-way (independent) ANOVA</a:t>
            </a:r>
            <a:endParaRPr lang="de-AT" dirty="0"/>
          </a:p>
        </p:txBody>
      </p:sp>
      <p:sp>
        <p:nvSpPr>
          <p:cNvPr id="3" name="Inhaltsplatzhalter 2"/>
          <p:cNvSpPr>
            <a:spLocks noGrp="1"/>
          </p:cNvSpPr>
          <p:nvPr>
            <p:ph idx="1"/>
          </p:nvPr>
        </p:nvSpPr>
        <p:spPr/>
        <p:txBody>
          <a:bodyPr>
            <a:normAutofit/>
          </a:bodyPr>
          <a:lstStyle/>
          <a:p>
            <a:r>
              <a:rPr lang="en-GB" sz="2000" dirty="0" smtClean="0"/>
              <a:t>Two Independent Variables</a:t>
            </a:r>
          </a:p>
          <a:p>
            <a:r>
              <a:rPr lang="en-GB" sz="2000" dirty="0" smtClean="0"/>
              <a:t>Several independent variables is known as a </a:t>
            </a:r>
            <a:r>
              <a:rPr lang="en-GB" sz="2000" b="1" dirty="0" smtClean="0"/>
              <a:t>factorial design</a:t>
            </a:r>
          </a:p>
          <a:p>
            <a:r>
              <a:rPr lang="en-GB" sz="2000" b="1" dirty="0" smtClean="0"/>
              <a:t>Benefit</a:t>
            </a:r>
            <a:r>
              <a:rPr lang="en-GB" sz="2000" dirty="0" smtClean="0"/>
              <a:t> of factorial designs</a:t>
            </a:r>
          </a:p>
          <a:p>
            <a:pPr lvl="1"/>
            <a:r>
              <a:rPr lang="en-GB" sz="1800" dirty="0" smtClean="0"/>
              <a:t>We can look at how variables </a:t>
            </a:r>
            <a:r>
              <a:rPr lang="en-GB" sz="1800" b="1" i="1" dirty="0" smtClean="0"/>
              <a:t>interact</a:t>
            </a:r>
            <a:endParaRPr lang="en-GB" sz="1800" b="1" dirty="0" smtClean="0"/>
          </a:p>
          <a:p>
            <a:pPr>
              <a:lnSpc>
                <a:spcPct val="90000"/>
              </a:lnSpc>
            </a:pPr>
            <a:r>
              <a:rPr lang="en-GB" sz="2000" b="1" dirty="0" smtClean="0"/>
              <a:t>Interactions</a:t>
            </a:r>
          </a:p>
          <a:p>
            <a:pPr lvl="1">
              <a:lnSpc>
                <a:spcPct val="90000"/>
              </a:lnSpc>
            </a:pPr>
            <a:r>
              <a:rPr lang="en-GB" sz="2000" dirty="0" smtClean="0"/>
              <a:t>Show how the effects of one IV might depend on the effects of another</a:t>
            </a:r>
          </a:p>
          <a:p>
            <a:pPr lvl="1">
              <a:lnSpc>
                <a:spcPct val="90000"/>
              </a:lnSpc>
            </a:pPr>
            <a:r>
              <a:rPr lang="en-GB" sz="2000" dirty="0" smtClean="0"/>
              <a:t>Are often more interesting than main effects.</a:t>
            </a:r>
            <a:endParaRPr lang="en-GB" sz="2000" b="1" dirty="0" smtClean="0">
              <a:solidFill>
                <a:srgbClr val="FFFF00"/>
              </a:solidFill>
            </a:endParaRPr>
          </a:p>
          <a:p>
            <a:pPr>
              <a:lnSpc>
                <a:spcPct val="90000"/>
              </a:lnSpc>
            </a:pPr>
            <a:r>
              <a:rPr lang="en-GB" sz="2000" dirty="0" smtClean="0"/>
              <a:t>Examples:</a:t>
            </a:r>
            <a:endParaRPr lang="en-GB" dirty="0" smtClean="0"/>
          </a:p>
          <a:p>
            <a:endParaRPr lang="en-US"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146</a:t>
            </a:fld>
            <a:endParaRPr lang="de-DE" altLang="en-US"/>
          </a:p>
        </p:txBody>
      </p:sp>
      <p:pic>
        <p:nvPicPr>
          <p:cNvPr id="1219586" name="Picture 2" descr="http://icbseverywhere.com/blog/wp-content/media/2012/05/Pure-Interaction.jpg"/>
          <p:cNvPicPr>
            <a:picLocks noChangeAspect="1" noChangeArrowheads="1"/>
          </p:cNvPicPr>
          <p:nvPr/>
        </p:nvPicPr>
        <p:blipFill>
          <a:blip r:embed="rId2" cstate="print"/>
          <a:srcRect/>
          <a:stretch>
            <a:fillRect/>
          </a:stretch>
        </p:blipFill>
        <p:spPr bwMode="auto">
          <a:xfrm>
            <a:off x="1115616" y="4700904"/>
            <a:ext cx="2601521" cy="1725761"/>
          </a:xfrm>
          <a:prstGeom prst="rect">
            <a:avLst/>
          </a:prstGeom>
          <a:noFill/>
        </p:spPr>
      </p:pic>
      <p:pic>
        <p:nvPicPr>
          <p:cNvPr id="1219587" name="Picture 3"/>
          <p:cNvPicPr>
            <a:picLocks noChangeAspect="1" noChangeArrowheads="1"/>
          </p:cNvPicPr>
          <p:nvPr/>
        </p:nvPicPr>
        <p:blipFill>
          <a:blip r:embed="rId3" cstate="print"/>
          <a:srcRect/>
          <a:stretch>
            <a:fillRect/>
          </a:stretch>
        </p:blipFill>
        <p:spPr bwMode="auto">
          <a:xfrm>
            <a:off x="4283968" y="4509120"/>
            <a:ext cx="2016224" cy="1817582"/>
          </a:xfrm>
          <a:prstGeom prst="rect">
            <a:avLst/>
          </a:prstGeom>
          <a:noFill/>
          <a:ln w="9525">
            <a:noFill/>
            <a:miter lim="800000"/>
            <a:headEnd/>
            <a:tailEnd/>
          </a:ln>
        </p:spPr>
      </p:pic>
      <p:pic>
        <p:nvPicPr>
          <p:cNvPr id="1219588" name="Picture 4"/>
          <p:cNvPicPr>
            <a:picLocks noChangeAspect="1" noChangeArrowheads="1"/>
          </p:cNvPicPr>
          <p:nvPr/>
        </p:nvPicPr>
        <p:blipFill>
          <a:blip r:embed="rId4" cstate="print"/>
          <a:srcRect b="6611"/>
          <a:stretch>
            <a:fillRect/>
          </a:stretch>
        </p:blipFill>
        <p:spPr bwMode="auto">
          <a:xfrm>
            <a:off x="6300192" y="4437112"/>
            <a:ext cx="1960503" cy="1866973"/>
          </a:xfrm>
          <a:prstGeom prst="rect">
            <a:avLst/>
          </a:prstGeom>
          <a:noFill/>
          <a:ln w="9525">
            <a:noFill/>
            <a:miter lim="800000"/>
            <a:headEnd/>
            <a:tailEnd/>
          </a:ln>
        </p:spPr>
      </p:pic>
    </p:spTree>
    <p:extLst>
      <p:ext uri="{BB962C8B-B14F-4D97-AF65-F5344CB8AC3E}">
        <p14:creationId xmlns="" xmlns:p14="http://schemas.microsoft.com/office/powerpoint/2010/main" val="270759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95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95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9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Variance</a:t>
            </a:r>
            <a:r>
              <a:rPr lang="de-AT" dirty="0" smtClean="0"/>
              <a:t> </a:t>
            </a:r>
            <a:r>
              <a:rPr lang="de-AT" dirty="0" err="1" smtClean="0"/>
              <a:t>decomposition</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147</a:t>
            </a:fld>
            <a:endParaRPr lang="de-DE" altLang="en-US"/>
          </a:p>
        </p:txBody>
      </p:sp>
      <p:pic>
        <p:nvPicPr>
          <p:cNvPr id="7" name="Picture 1"/>
          <p:cNvPicPr>
            <a:picLocks noGrp="1" noChangeAspect="1"/>
          </p:cNvPicPr>
          <p:nvPr>
            <p:ph idx="1"/>
          </p:nvPr>
        </p:nvPicPr>
        <p:blipFill>
          <a:blip r:embed="rId2" cstate="print"/>
          <a:stretch>
            <a:fillRect/>
          </a:stretch>
        </p:blipFill>
        <p:spPr>
          <a:xfrm>
            <a:off x="394009" y="2204864"/>
            <a:ext cx="8354455" cy="3395991"/>
          </a:xfrm>
          <a:prstGeom prst="rect">
            <a:avLst/>
          </a:prstGeom>
        </p:spPr>
      </p:pic>
    </p:spTree>
    <p:extLst>
      <p:ext uri="{BB962C8B-B14F-4D97-AF65-F5344CB8AC3E}">
        <p14:creationId xmlns="" xmlns:p14="http://schemas.microsoft.com/office/powerpoint/2010/main" val="252606649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(1)</a:t>
            </a:r>
            <a:endParaRPr lang="de-AT" dirty="0"/>
          </a:p>
        </p:txBody>
      </p:sp>
      <p:sp>
        <p:nvSpPr>
          <p:cNvPr id="3" name="Inhaltsplatzhalter 2"/>
          <p:cNvSpPr>
            <a:spLocks noGrp="1"/>
          </p:cNvSpPr>
          <p:nvPr>
            <p:ph idx="1"/>
          </p:nvPr>
        </p:nvSpPr>
        <p:spPr/>
        <p:txBody>
          <a:bodyPr/>
          <a:lstStyle/>
          <a:p>
            <a:pPr algn="just">
              <a:spcBef>
                <a:spcPts val="600"/>
              </a:spcBef>
              <a:spcAft>
                <a:spcPts val="600"/>
              </a:spcAft>
            </a:pPr>
            <a:r>
              <a:rPr lang="en-GB" dirty="0" smtClean="0"/>
              <a:t>Field (2013): Testing the effects of Alcohol and Gender on ‘the beer-goggles effect’:</a:t>
            </a:r>
          </a:p>
          <a:p>
            <a:pPr lvl="1" algn="just">
              <a:spcBef>
                <a:spcPts val="600"/>
              </a:spcBef>
              <a:spcAft>
                <a:spcPts val="600"/>
              </a:spcAft>
            </a:pPr>
            <a:r>
              <a:rPr lang="en-GB" sz="1800" dirty="0" smtClean="0"/>
              <a:t>IV 1 (Alcohol): None, 2 pints, 4 pints</a:t>
            </a:r>
          </a:p>
          <a:p>
            <a:pPr lvl="1" algn="just">
              <a:spcBef>
                <a:spcPts val="600"/>
              </a:spcBef>
              <a:spcAft>
                <a:spcPts val="600"/>
              </a:spcAft>
            </a:pPr>
            <a:r>
              <a:rPr lang="en-GB" sz="1800" dirty="0" smtClean="0"/>
              <a:t>IV 2 (Gender): Male, Female</a:t>
            </a:r>
          </a:p>
          <a:p>
            <a:pPr algn="just">
              <a:spcBef>
                <a:spcPts val="600"/>
              </a:spcBef>
              <a:spcAft>
                <a:spcPts val="600"/>
              </a:spcAft>
            </a:pPr>
            <a:r>
              <a:rPr lang="en-GB" dirty="0" smtClean="0"/>
              <a:t>Dependent Variable (DV) was an objective measure of the attractiveness of the partner selected at the end of the evening.</a:t>
            </a:r>
          </a:p>
          <a:p>
            <a:endParaRPr lang="de-AT" dirty="0"/>
          </a:p>
        </p:txBody>
      </p:sp>
      <p:sp>
        <p:nvSpPr>
          <p:cNvPr id="4" name="Datumsplatzhalter 3"/>
          <p:cNvSpPr>
            <a:spLocks noGrp="1"/>
          </p:cNvSpPr>
          <p:nvPr>
            <p:ph type="dt" sz="half" idx="10"/>
          </p:nvPr>
        </p:nvSpPr>
        <p:spPr>
          <a:xfrm>
            <a:off x="395536" y="6309320"/>
            <a:ext cx="2133600" cy="365125"/>
          </a:xfrm>
        </p:spPr>
        <p:txBody>
          <a:bodyPr/>
          <a:lstStyle/>
          <a:p>
            <a:fld id="{487DCD19-B8E7-4B92-AA63-E361BAB7E52A}" type="datetime1">
              <a:rPr lang="de-AT" smtClean="0"/>
              <a:pPr/>
              <a:t>14.11.2017</a:t>
            </a:fld>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148</a:t>
            </a:fld>
            <a:endParaRPr lang="de-DE" altLang="en-US"/>
          </a:p>
        </p:txBody>
      </p:sp>
      <p:pic>
        <p:nvPicPr>
          <p:cNvPr id="7" name="Picture 1"/>
          <p:cNvPicPr>
            <a:picLocks noChangeAspect="1"/>
          </p:cNvPicPr>
          <p:nvPr/>
        </p:nvPicPr>
        <p:blipFill>
          <a:blip r:embed="rId2" cstate="print"/>
          <a:stretch>
            <a:fillRect/>
          </a:stretch>
        </p:blipFill>
        <p:spPr>
          <a:xfrm>
            <a:off x="1979712" y="4077072"/>
            <a:ext cx="4572000" cy="2743200"/>
          </a:xfrm>
          <a:prstGeom prst="rect">
            <a:avLst/>
          </a:prstGeom>
        </p:spPr>
      </p:pic>
      <p:sp>
        <p:nvSpPr>
          <p:cNvPr id="8" name="Textfeld 7"/>
          <p:cNvSpPr txBox="1"/>
          <p:nvPr/>
        </p:nvSpPr>
        <p:spPr>
          <a:xfrm>
            <a:off x="6624736" y="5157192"/>
            <a:ext cx="1979712" cy="338554"/>
          </a:xfrm>
          <a:prstGeom prst="rect">
            <a:avLst/>
          </a:prstGeom>
          <a:noFill/>
        </p:spPr>
        <p:txBody>
          <a:bodyPr wrap="square" rtlCol="0">
            <a:spAutoFit/>
          </a:bodyPr>
          <a:lstStyle/>
          <a:p>
            <a:r>
              <a:rPr lang="de-AT" sz="1600" dirty="0" smtClean="0">
                <a:latin typeface="+mn-lt"/>
              </a:rPr>
              <a:t>Grand </a:t>
            </a:r>
            <a:r>
              <a:rPr lang="de-AT" sz="1600" dirty="0" err="1" smtClean="0">
                <a:latin typeface="+mn-lt"/>
              </a:rPr>
              <a:t>mean</a:t>
            </a:r>
            <a:r>
              <a:rPr lang="de-AT" sz="1600" dirty="0" smtClean="0">
                <a:latin typeface="+mn-lt"/>
              </a:rPr>
              <a:t>: 58.33 </a:t>
            </a:r>
            <a:endParaRPr lang="de-AT" sz="1600" dirty="0">
              <a:latin typeface="+mn-lt"/>
            </a:endParaRPr>
          </a:p>
        </p:txBody>
      </p:sp>
    </p:spTree>
    <p:extLst>
      <p:ext uri="{BB962C8B-B14F-4D97-AF65-F5344CB8AC3E}">
        <p14:creationId xmlns="" xmlns:p14="http://schemas.microsoft.com/office/powerpoint/2010/main" val="263547032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(2)</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1: </a:t>
            </a:r>
            <a:r>
              <a:rPr lang="de-AT" u="sng" dirty="0" err="1" smtClean="0"/>
              <a:t>Calculate</a:t>
            </a:r>
            <a:r>
              <a:rPr lang="de-AT" u="sng" dirty="0" smtClean="0"/>
              <a:t> SS</a:t>
            </a:r>
            <a:r>
              <a:rPr lang="de-AT" u="sng" baseline="-25000" dirty="0" smtClean="0"/>
              <a:t>T</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smtClean="0"/>
          </a:p>
          <a:p>
            <a:r>
              <a:rPr lang="de-AT" u="sng" dirty="0" err="1" smtClean="0"/>
              <a:t>Step</a:t>
            </a:r>
            <a:r>
              <a:rPr lang="de-AT" u="sng" dirty="0" smtClean="0"/>
              <a:t> 2: </a:t>
            </a:r>
            <a:r>
              <a:rPr lang="de-AT" u="sng" dirty="0" err="1" smtClean="0"/>
              <a:t>Calculate</a:t>
            </a:r>
            <a:r>
              <a:rPr lang="de-AT" u="sng" dirty="0" smtClean="0"/>
              <a:t> SS</a:t>
            </a:r>
            <a:r>
              <a:rPr lang="de-AT" u="sng" baseline="-25000" dirty="0" smtClean="0"/>
              <a:t>M</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149</a:t>
            </a:fld>
            <a:endParaRPr lang="de-DE" altLang="en-US"/>
          </a:p>
        </p:txBody>
      </p:sp>
      <p:graphicFrame>
        <p:nvGraphicFramePr>
          <p:cNvPr id="1243138" name="Object 2"/>
          <p:cNvGraphicFramePr>
            <a:graphicFrameLocks noChangeAspect="1"/>
          </p:cNvGraphicFramePr>
          <p:nvPr/>
        </p:nvGraphicFramePr>
        <p:xfrm>
          <a:off x="755576" y="2132856"/>
          <a:ext cx="2232248" cy="1025627"/>
        </p:xfrm>
        <a:graphic>
          <a:graphicData uri="http://schemas.openxmlformats.org/presentationml/2006/ole">
            <p:oleObj spid="_x0000_s1248288" name="Equation" r:id="rId3" imgW="1295400" imgH="596900" progId="Equation.3">
              <p:embed/>
            </p:oleObj>
          </a:graphicData>
        </a:graphic>
      </p:graphicFrame>
      <p:pic>
        <p:nvPicPr>
          <p:cNvPr id="8" name="Picture 1"/>
          <p:cNvPicPr>
            <a:picLocks noChangeAspect="1"/>
          </p:cNvPicPr>
          <p:nvPr/>
        </p:nvPicPr>
        <p:blipFill>
          <a:blip r:embed="rId4" cstate="print"/>
          <a:stretch>
            <a:fillRect/>
          </a:stretch>
        </p:blipFill>
        <p:spPr>
          <a:xfrm>
            <a:off x="4427984" y="1837928"/>
            <a:ext cx="4572000" cy="2743200"/>
          </a:xfrm>
          <a:prstGeom prst="rect">
            <a:avLst/>
          </a:prstGeom>
        </p:spPr>
      </p:pic>
      <p:sp>
        <p:nvSpPr>
          <p:cNvPr id="9" name="Textfeld 8"/>
          <p:cNvSpPr txBox="1"/>
          <p:nvPr/>
        </p:nvSpPr>
        <p:spPr>
          <a:xfrm>
            <a:off x="5796136" y="4746630"/>
            <a:ext cx="1979712" cy="338554"/>
          </a:xfrm>
          <a:prstGeom prst="rect">
            <a:avLst/>
          </a:prstGeom>
          <a:noFill/>
        </p:spPr>
        <p:txBody>
          <a:bodyPr wrap="square" rtlCol="0">
            <a:spAutoFit/>
          </a:bodyPr>
          <a:lstStyle/>
          <a:p>
            <a:r>
              <a:rPr lang="de-AT" sz="1600" dirty="0" smtClean="0">
                <a:latin typeface="+mn-lt"/>
              </a:rPr>
              <a:t>Grand </a:t>
            </a:r>
            <a:r>
              <a:rPr lang="de-AT" sz="1600" dirty="0" err="1" smtClean="0">
                <a:latin typeface="+mn-lt"/>
              </a:rPr>
              <a:t>mean</a:t>
            </a:r>
            <a:r>
              <a:rPr lang="de-AT" sz="1600" dirty="0" smtClean="0">
                <a:latin typeface="+mn-lt"/>
              </a:rPr>
              <a:t>: 58.33 </a:t>
            </a:r>
            <a:endParaRPr lang="de-AT" sz="1600" dirty="0">
              <a:latin typeface="+mn-lt"/>
            </a:endParaRPr>
          </a:p>
        </p:txBody>
      </p:sp>
      <p:graphicFrame>
        <p:nvGraphicFramePr>
          <p:cNvPr id="1243139" name="Object 3"/>
          <p:cNvGraphicFramePr>
            <a:graphicFrameLocks noChangeAspect="1"/>
          </p:cNvGraphicFramePr>
          <p:nvPr/>
        </p:nvGraphicFramePr>
        <p:xfrm>
          <a:off x="827584" y="3982968"/>
          <a:ext cx="3198292" cy="526152"/>
        </p:xfrm>
        <a:graphic>
          <a:graphicData uri="http://schemas.openxmlformats.org/presentationml/2006/ole">
            <p:oleObj spid="_x0000_s1248289" name="Equation" r:id="rId5" imgW="1536033" imgH="253890" progId="Equation.3">
              <p:embed/>
            </p:oleObj>
          </a:graphicData>
        </a:graphic>
      </p:graphicFrame>
      <p:graphicFrame>
        <p:nvGraphicFramePr>
          <p:cNvPr id="1243140" name="Object 4"/>
          <p:cNvGraphicFramePr>
            <a:graphicFrameLocks noChangeAspect="1"/>
          </p:cNvGraphicFramePr>
          <p:nvPr/>
        </p:nvGraphicFramePr>
        <p:xfrm>
          <a:off x="683568" y="4748696"/>
          <a:ext cx="3576648" cy="768536"/>
        </p:xfrm>
        <a:graphic>
          <a:graphicData uri="http://schemas.openxmlformats.org/presentationml/2006/ole">
            <p:oleObj spid="_x0000_s1248290" name="Equation" r:id="rId6" imgW="4749800" imgH="1016000" progId="Equation.3">
              <p:embed/>
            </p:oleObj>
          </a:graphicData>
        </a:graphic>
      </p:graphicFrame>
    </p:spTree>
    <p:extLst>
      <p:ext uri="{BB962C8B-B14F-4D97-AF65-F5344CB8AC3E}">
        <p14:creationId xmlns="" xmlns:p14="http://schemas.microsoft.com/office/powerpoint/2010/main" val="31657626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15</a:t>
            </a:fld>
            <a:endParaRPr lang="de-AT">
              <a:latin typeface="+mj-lt"/>
            </a:endParaRPr>
          </a:p>
        </p:txBody>
      </p:sp>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4224696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(3)</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2a: </a:t>
            </a:r>
            <a:r>
              <a:rPr lang="de-AT" u="sng" dirty="0" err="1" smtClean="0"/>
              <a:t>Calculate</a:t>
            </a:r>
            <a:r>
              <a:rPr lang="de-AT" u="sng" dirty="0" smtClean="0"/>
              <a:t> SS</a:t>
            </a:r>
            <a:r>
              <a:rPr lang="de-AT" u="sng" baseline="-25000" dirty="0" smtClean="0"/>
              <a:t>A</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150</a:t>
            </a:fld>
            <a:endParaRPr lang="de-DE" altLang="en-US"/>
          </a:p>
        </p:txBody>
      </p:sp>
      <p:graphicFrame>
        <p:nvGraphicFramePr>
          <p:cNvPr id="8" name="Object 81"/>
          <p:cNvGraphicFramePr>
            <a:graphicFrameLocks noChangeAspect="1"/>
          </p:cNvGraphicFramePr>
          <p:nvPr/>
        </p:nvGraphicFramePr>
        <p:xfrm>
          <a:off x="827584" y="2132856"/>
          <a:ext cx="4427315" cy="1129255"/>
        </p:xfrm>
        <a:graphic>
          <a:graphicData uri="http://schemas.openxmlformats.org/presentationml/2006/ole">
            <p:oleObj spid="_x0000_s1249292" name="Equation" r:id="rId3" imgW="3160928" imgH="799753" progId="Equation.3">
              <p:embed/>
            </p:oleObj>
          </a:graphicData>
        </a:graphic>
      </p:graphicFrame>
      <p:graphicFrame>
        <p:nvGraphicFramePr>
          <p:cNvPr id="13" name="Group 82"/>
          <p:cNvGraphicFramePr>
            <a:graphicFrameLocks noGrp="1"/>
          </p:cNvGraphicFramePr>
          <p:nvPr/>
        </p:nvGraphicFramePr>
        <p:xfrm>
          <a:off x="1547665" y="3477344"/>
          <a:ext cx="5472607" cy="3048000"/>
        </p:xfrm>
        <a:graphic>
          <a:graphicData uri="http://schemas.openxmlformats.org/drawingml/2006/table">
            <a:tbl>
              <a:tblPr/>
              <a:tblGrid>
                <a:gridCol w="782412"/>
                <a:gridCol w="780987"/>
                <a:gridCol w="782411"/>
                <a:gridCol w="780987"/>
                <a:gridCol w="782412"/>
                <a:gridCol w="780987"/>
                <a:gridCol w="782411"/>
              </a:tblGrid>
              <a:tr h="28083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A</a:t>
                      </a:r>
                      <a:r>
                        <a:rPr kumimoji="0" lang="en-GB" sz="1400" b="1" i="0" u="none" strike="noStrike" cap="none" normalizeH="0" baseline="-30000" dirty="0" smtClean="0">
                          <a:ln>
                            <a:noFill/>
                          </a:ln>
                          <a:solidFill>
                            <a:schemeClr val="accent2"/>
                          </a:solidFill>
                          <a:effectLst/>
                          <a:latin typeface="Trebuchet MS" pitchFamily="34" charset="0"/>
                          <a:cs typeface="Times New Roman" pitchFamily="18" charset="0"/>
                        </a:rPr>
                        <a:t>1</a:t>
                      </a: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 Female</a:t>
                      </a:r>
                      <a:r>
                        <a:rPr kumimoji="0" lang="en-GB" sz="14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A</a:t>
                      </a:r>
                      <a:r>
                        <a:rPr kumimoji="0" lang="en-GB" sz="1400" b="1" i="0" u="none" strike="noStrike" cap="none" normalizeH="0" baseline="-30000" smtClean="0">
                          <a:ln>
                            <a:noFill/>
                          </a:ln>
                          <a:solidFill>
                            <a:schemeClr val="accent2"/>
                          </a:solidFill>
                          <a:effectLst/>
                          <a:latin typeface="Trebuchet MS" pitchFamily="34" charset="0"/>
                          <a:cs typeface="Times New Roman" pitchFamily="18" charset="0"/>
                        </a:rPr>
                        <a:t>2</a:t>
                      </a: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 Male</a:t>
                      </a:r>
                      <a:r>
                        <a:rPr kumimoji="0" lang="en-GB" sz="1400" b="0" i="0" u="none" strike="noStrike" cap="none" normalizeH="0" baseline="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hMerge="1">
                  <a:txBody>
                    <a:bodyPr/>
                    <a:lstStyle/>
                    <a:p>
                      <a:endParaRPr lang="en-GB"/>
                    </a:p>
                  </a:txBody>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20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28083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Mean Female = 60.21</a:t>
                      </a:r>
                      <a:r>
                        <a:rPr kumimoji="0" lang="en-GB" sz="1400" b="0" i="0" u="none" strike="noStrike" cap="none" normalizeH="0" baseline="0" smtClean="0">
                          <a:ln>
                            <a:noFill/>
                          </a:ln>
                          <a:solidFill>
                            <a:schemeClr val="accent2"/>
                          </a:solidFill>
                          <a:effectLst/>
                          <a:latin typeface="Trebuchet MS" pitchFamily="34" charset="0"/>
                        </a:rPr>
                        <a:t> </a:t>
                      </a:r>
                    </a:p>
                  </a:txBody>
                  <a:tcPr horzOverflow="overflow">
                    <a:lnL cap="flat">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Mean Male = 56.46</a:t>
                      </a:r>
                      <a:r>
                        <a:rPr kumimoji="0" lang="en-GB" sz="1400" b="0" i="0" u="none" strike="noStrike" cap="none" normalizeH="0" baseline="0" dirty="0" smtClean="0">
                          <a:ln>
                            <a:noFill/>
                          </a:ln>
                          <a:solidFill>
                            <a:schemeClr val="accent2"/>
                          </a:solidFill>
                          <a:effectLst/>
                          <a:latin typeface="Trebuchet MS" pitchFamily="34" charset="0"/>
                        </a:rPr>
                        <a:t> </a:t>
                      </a:r>
                    </a:p>
                  </a:txBody>
                  <a:tcPr horzOverflow="overflow">
                    <a:lnL>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hMerge="1">
                  <a:txBody>
                    <a:bodyPr/>
                    <a:lstStyle/>
                    <a:p>
                      <a:endParaRPr lang="en-GB"/>
                    </a:p>
                  </a:txBody>
                  <a:tcPr/>
                </a:tc>
              </a:tr>
            </a:tbl>
          </a:graphicData>
        </a:graphic>
      </p:graphicFrame>
    </p:spTree>
    <p:extLst>
      <p:ext uri="{BB962C8B-B14F-4D97-AF65-F5344CB8AC3E}">
        <p14:creationId xmlns="" xmlns:p14="http://schemas.microsoft.com/office/powerpoint/2010/main" val="57468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ppt_x</p:attrName>
                                        </p:attrNameLst>
                                      </p:cBhvr>
                                      <p:tavLst>
                                        <p:tav tm="0">
                                          <p:val>
                                            <p:fltVal val="0.5"/>
                                          </p:val>
                                        </p:tav>
                                        <p:tav tm="100000">
                                          <p:val>
                                            <p:strVal val="#ppt_x"/>
                                          </p:val>
                                        </p:tav>
                                      </p:tavLst>
                                    </p:anim>
                                    <p:anim calcmode="lin" valueType="num">
                                      <p:cBhvr>
                                        <p:cTn id="10"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(4)</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2b: </a:t>
            </a:r>
            <a:r>
              <a:rPr lang="de-AT" u="sng" dirty="0" err="1" smtClean="0"/>
              <a:t>Calculate</a:t>
            </a:r>
            <a:r>
              <a:rPr lang="de-AT" u="sng" dirty="0" smtClean="0"/>
              <a:t> SS</a:t>
            </a:r>
            <a:r>
              <a:rPr lang="de-AT" u="sng" baseline="-25000" dirty="0" smtClean="0"/>
              <a:t>B</a:t>
            </a:r>
          </a:p>
          <a:p>
            <a:endParaRPr lang="de-AT" baseline="-25000" dirty="0" smtClean="0"/>
          </a:p>
          <a:p>
            <a:endParaRPr lang="de-AT" baseline="-25000" dirty="0" smtClean="0"/>
          </a:p>
          <a:p>
            <a:endParaRPr lang="de-AT" baseline="-25000" dirty="0" smtClean="0"/>
          </a:p>
          <a:p>
            <a:endParaRPr lang="de-AT" baseline="-25000" dirty="0" smtClean="0"/>
          </a:p>
          <a:p>
            <a:endParaRPr lang="de-AT" dirty="0" smtClean="0"/>
          </a:p>
          <a:p>
            <a:r>
              <a:rPr lang="de-AT" u="sng" dirty="0" err="1" smtClean="0"/>
              <a:t>Step</a:t>
            </a:r>
            <a:r>
              <a:rPr lang="de-AT" u="sng" dirty="0" smtClean="0"/>
              <a:t> 2c: </a:t>
            </a:r>
            <a:r>
              <a:rPr lang="de-AT" u="sng" dirty="0" err="1" smtClean="0"/>
              <a:t>Calculate</a:t>
            </a:r>
            <a:r>
              <a:rPr lang="de-AT" u="sng" dirty="0" smtClean="0"/>
              <a:t> </a:t>
            </a:r>
            <a:r>
              <a:rPr lang="de-AT" u="sng" dirty="0" err="1" smtClean="0"/>
              <a:t>SS</a:t>
            </a:r>
            <a:r>
              <a:rPr lang="de-AT" u="sng" baseline="-25000" dirty="0" err="1" smtClean="0"/>
              <a:t>AxB</a:t>
            </a:r>
            <a:endParaRPr lang="de-AT" u="sng" baseline="-250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151</a:t>
            </a:fld>
            <a:endParaRPr lang="de-DE" altLang="en-US"/>
          </a:p>
        </p:txBody>
      </p:sp>
      <p:graphicFrame>
        <p:nvGraphicFramePr>
          <p:cNvPr id="1244164" name="Object 4"/>
          <p:cNvGraphicFramePr>
            <a:graphicFrameLocks noChangeAspect="1"/>
          </p:cNvGraphicFramePr>
          <p:nvPr/>
        </p:nvGraphicFramePr>
        <p:xfrm>
          <a:off x="993428" y="2060848"/>
          <a:ext cx="5738812" cy="1152525"/>
        </p:xfrm>
        <a:graphic>
          <a:graphicData uri="http://schemas.openxmlformats.org/presentationml/2006/ole">
            <p:oleObj spid="_x0000_s1250336" name="Formel" r:id="rId3" imgW="4572000" imgH="914400" progId="Equation.3">
              <p:embed/>
            </p:oleObj>
          </a:graphicData>
        </a:graphic>
      </p:graphicFrame>
      <p:graphicFrame>
        <p:nvGraphicFramePr>
          <p:cNvPr id="1244165" name="Object 5"/>
          <p:cNvGraphicFramePr>
            <a:graphicFrameLocks noChangeAspect="1"/>
          </p:cNvGraphicFramePr>
          <p:nvPr/>
        </p:nvGraphicFramePr>
        <p:xfrm>
          <a:off x="827584" y="4293096"/>
          <a:ext cx="3490392" cy="408450"/>
        </p:xfrm>
        <a:graphic>
          <a:graphicData uri="http://schemas.openxmlformats.org/presentationml/2006/ole">
            <p:oleObj spid="_x0000_s1250337" name="Equation" r:id="rId4" imgW="1625600" imgH="190500" progId="Equation.3">
              <p:embed/>
            </p:oleObj>
          </a:graphicData>
        </a:graphic>
      </p:graphicFrame>
      <p:graphicFrame>
        <p:nvGraphicFramePr>
          <p:cNvPr id="1244166" name="Object 6"/>
          <p:cNvGraphicFramePr>
            <a:graphicFrameLocks noChangeAspect="1"/>
          </p:cNvGraphicFramePr>
          <p:nvPr/>
        </p:nvGraphicFramePr>
        <p:xfrm>
          <a:off x="827584" y="5013176"/>
          <a:ext cx="3484203" cy="829277"/>
        </p:xfrm>
        <a:graphic>
          <a:graphicData uri="http://schemas.openxmlformats.org/presentationml/2006/ole">
            <p:oleObj spid="_x0000_s1250338" name="Equation" r:id="rId5" imgW="2336800" imgH="558800" progId="Equation.3">
              <p:embed/>
            </p:oleObj>
          </a:graphicData>
        </a:graphic>
      </p:graphicFrame>
      <p:graphicFrame>
        <p:nvGraphicFramePr>
          <p:cNvPr id="11" name="Group 101"/>
          <p:cNvGraphicFramePr>
            <a:graphicFrameLocks noGrp="1"/>
          </p:cNvGraphicFramePr>
          <p:nvPr/>
        </p:nvGraphicFramePr>
        <p:xfrm>
          <a:off x="4644008" y="3356992"/>
          <a:ext cx="4262731" cy="3305160"/>
        </p:xfrm>
        <a:graphic>
          <a:graphicData uri="http://schemas.openxmlformats.org/drawingml/2006/table">
            <a:tbl>
              <a:tblPr/>
              <a:tblGrid>
                <a:gridCol w="532728"/>
                <a:gridCol w="533638"/>
                <a:gridCol w="532727"/>
                <a:gridCol w="532728"/>
                <a:gridCol w="531817"/>
                <a:gridCol w="533638"/>
                <a:gridCol w="532727"/>
                <a:gridCol w="532728"/>
              </a:tblGrid>
              <a:tr h="27115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dirty="0" smtClean="0">
                          <a:ln>
                            <a:noFill/>
                          </a:ln>
                          <a:solidFill>
                            <a:schemeClr val="accent2"/>
                          </a:solidFill>
                          <a:effectLst/>
                          <a:latin typeface="Trebuchet MS" pitchFamily="34" charset="0"/>
                          <a:cs typeface="Times New Roman" pitchFamily="18" charset="0"/>
                        </a:rPr>
                        <a:t>1</a:t>
                      </a: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 None</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dirty="0" smtClean="0">
                          <a:ln>
                            <a:noFill/>
                          </a:ln>
                          <a:solidFill>
                            <a:schemeClr val="accent2"/>
                          </a:solidFill>
                          <a:effectLst/>
                          <a:latin typeface="Trebuchet MS" pitchFamily="34" charset="0"/>
                          <a:cs typeface="Times New Roman" pitchFamily="18" charset="0"/>
                        </a:rPr>
                        <a:t>2</a:t>
                      </a: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 2 Pints</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smtClean="0">
                          <a:ln>
                            <a:noFill/>
                          </a:ln>
                          <a:solidFill>
                            <a:schemeClr val="accent2"/>
                          </a:solidFill>
                          <a:effectLst/>
                          <a:latin typeface="Trebuchet MS" pitchFamily="34" charset="0"/>
                          <a:cs typeface="Times New Roman" pitchFamily="18" charset="0"/>
                        </a:rPr>
                        <a:t>3</a:t>
                      </a: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 4 Pints</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4705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20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46095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Mean None = 63.75</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cap="flat">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Mean 2 Pints = 64.6875</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Mean 4 Pints = 46.5625</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r>
            </a:tbl>
          </a:graphicData>
        </a:graphic>
      </p:graphicFrame>
    </p:spTree>
    <p:extLst>
      <p:ext uri="{BB962C8B-B14F-4D97-AF65-F5344CB8AC3E}">
        <p14:creationId xmlns="" xmlns:p14="http://schemas.microsoft.com/office/powerpoint/2010/main" val="299764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ppt_x</p:attrName>
                                        </p:attrNameLst>
                                      </p:cBhvr>
                                      <p:tavLst>
                                        <p:tav tm="0">
                                          <p:val>
                                            <p:fltVal val="0.5"/>
                                          </p:val>
                                        </p:tav>
                                        <p:tav tm="100000">
                                          <p:val>
                                            <p:strVal val="#ppt_x"/>
                                          </p:val>
                                        </p:tav>
                                      </p:tavLst>
                                    </p:anim>
                                    <p:anim calcmode="lin" valueType="num">
                                      <p:cBhvr>
                                        <p:cTn id="10"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(5)</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3: </a:t>
            </a:r>
            <a:r>
              <a:rPr lang="de-AT" u="sng" dirty="0" err="1" smtClean="0"/>
              <a:t>Calculate</a:t>
            </a:r>
            <a:r>
              <a:rPr lang="de-AT" u="sng" dirty="0" smtClean="0"/>
              <a:t> SS</a:t>
            </a:r>
            <a:r>
              <a:rPr lang="de-AT" u="sng" baseline="-25000" dirty="0" smtClean="0"/>
              <a:t>R</a:t>
            </a:r>
            <a:endParaRPr lang="de-AT" u="sng" baseline="-25000"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152</a:t>
            </a:fld>
            <a:endParaRPr lang="de-DE" altLang="en-US"/>
          </a:p>
        </p:txBody>
      </p:sp>
      <p:graphicFrame>
        <p:nvGraphicFramePr>
          <p:cNvPr id="1246210" name="Object 2"/>
          <p:cNvGraphicFramePr>
            <a:graphicFrameLocks noChangeAspect="1"/>
          </p:cNvGraphicFramePr>
          <p:nvPr/>
        </p:nvGraphicFramePr>
        <p:xfrm>
          <a:off x="827584" y="2276872"/>
          <a:ext cx="7056784" cy="399884"/>
        </p:xfrm>
        <a:graphic>
          <a:graphicData uri="http://schemas.openxmlformats.org/presentationml/2006/ole">
            <p:oleObj spid="_x0000_s1251350" name="Equation" r:id="rId3" imgW="4216400" imgH="241300" progId="Equation.3">
              <p:embed/>
            </p:oleObj>
          </a:graphicData>
        </a:graphic>
      </p:graphicFrame>
      <p:graphicFrame>
        <p:nvGraphicFramePr>
          <p:cNvPr id="1246211" name="Object 3"/>
          <p:cNvGraphicFramePr>
            <a:graphicFrameLocks noChangeAspect="1"/>
          </p:cNvGraphicFramePr>
          <p:nvPr/>
        </p:nvGraphicFramePr>
        <p:xfrm>
          <a:off x="827584" y="2852936"/>
          <a:ext cx="5400600" cy="1924248"/>
        </p:xfrm>
        <a:graphic>
          <a:graphicData uri="http://schemas.openxmlformats.org/presentationml/2006/ole">
            <p:oleObj spid="_x0000_s1251351" name="Equation" r:id="rId4" imgW="3441700" imgH="1231900" progId="Equation.3">
              <p:embed/>
            </p:oleObj>
          </a:graphicData>
        </a:graphic>
      </p:graphicFrame>
    </p:spTree>
    <p:extLst>
      <p:ext uri="{BB962C8B-B14F-4D97-AF65-F5344CB8AC3E}">
        <p14:creationId xmlns="" xmlns:p14="http://schemas.microsoft.com/office/powerpoint/2010/main" val="379505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3000"/>
                                  </p:stCondLst>
                                  <p:childTnLst>
                                    <p:set>
                                      <p:cBhvr>
                                        <p:cTn id="6" dur="1" fill="hold">
                                          <p:stCondLst>
                                            <p:cond delay="0"/>
                                          </p:stCondLst>
                                        </p:cTn>
                                        <p:tgtEl>
                                          <p:spTgt spid="1246210"/>
                                        </p:tgtEl>
                                        <p:attrNameLst>
                                          <p:attrName>style.visibility</p:attrName>
                                        </p:attrNameLst>
                                      </p:cBhvr>
                                      <p:to>
                                        <p:strVal val="visible"/>
                                      </p:to>
                                    </p:set>
                                    <p:anim calcmode="lin" valueType="num">
                                      <p:cBhvr>
                                        <p:cTn id="7" dur="500" fill="hold"/>
                                        <p:tgtEl>
                                          <p:spTgt spid="1246210"/>
                                        </p:tgtEl>
                                        <p:attrNameLst>
                                          <p:attrName>ppt_w</p:attrName>
                                        </p:attrNameLst>
                                      </p:cBhvr>
                                      <p:tavLst>
                                        <p:tav tm="0">
                                          <p:val>
                                            <p:fltVal val="0"/>
                                          </p:val>
                                        </p:tav>
                                        <p:tav tm="100000">
                                          <p:val>
                                            <p:strVal val="#ppt_w"/>
                                          </p:val>
                                        </p:tav>
                                      </p:tavLst>
                                    </p:anim>
                                    <p:anim calcmode="lin" valueType="num">
                                      <p:cBhvr>
                                        <p:cTn id="8" dur="500" fill="hold"/>
                                        <p:tgtEl>
                                          <p:spTgt spid="1246210"/>
                                        </p:tgtEl>
                                        <p:attrNameLst>
                                          <p:attrName>ppt_h</p:attrName>
                                        </p:attrNameLst>
                                      </p:cBhvr>
                                      <p:tavLst>
                                        <p:tav tm="0">
                                          <p:val>
                                            <p:fltVal val="0"/>
                                          </p:val>
                                        </p:tav>
                                        <p:tav tm="100000">
                                          <p:val>
                                            <p:strVal val="#ppt_h"/>
                                          </p:val>
                                        </p:tav>
                                      </p:tavLst>
                                    </p:anim>
                                    <p:anim calcmode="lin" valueType="num">
                                      <p:cBhvr>
                                        <p:cTn id="9" dur="500" fill="hold"/>
                                        <p:tgtEl>
                                          <p:spTgt spid="1246210"/>
                                        </p:tgtEl>
                                        <p:attrNameLst>
                                          <p:attrName>ppt_x</p:attrName>
                                        </p:attrNameLst>
                                      </p:cBhvr>
                                      <p:tavLst>
                                        <p:tav tm="0">
                                          <p:val>
                                            <p:fltVal val="0.5"/>
                                          </p:val>
                                        </p:tav>
                                        <p:tav tm="100000">
                                          <p:val>
                                            <p:strVal val="#ppt_x"/>
                                          </p:val>
                                        </p:tav>
                                      </p:tavLst>
                                    </p:anim>
                                    <p:anim calcmode="lin" valueType="num">
                                      <p:cBhvr>
                                        <p:cTn id="10" dur="500" fill="hold"/>
                                        <p:tgtEl>
                                          <p:spTgt spid="1246210"/>
                                        </p:tgtEl>
                                        <p:attrNameLst>
                                          <p:attrName>ppt_y</p:attrName>
                                        </p:attrNameLst>
                                      </p:cBhvr>
                                      <p:tavLst>
                                        <p:tav tm="0">
                                          <p:val>
                                            <p:fltVal val="0.5"/>
                                          </p:val>
                                        </p:tav>
                                        <p:tav tm="100000">
                                          <p:val>
                                            <p:strVal val="#ppt_y"/>
                                          </p:val>
                                        </p:tav>
                                      </p:tavLst>
                                    </p:anim>
                                  </p:childTnLst>
                                </p:cTn>
                              </p:par>
                            </p:childTnLst>
                          </p:cTn>
                        </p:par>
                        <p:par>
                          <p:cTn id="11" fill="hold">
                            <p:stCondLst>
                              <p:cond delay="3500"/>
                            </p:stCondLst>
                            <p:childTnLst>
                              <p:par>
                                <p:cTn id="12" presetID="23" presetClass="entr" presetSubtype="528" fill="hold" nodeType="afterEffect">
                                  <p:stCondLst>
                                    <p:cond delay="4000"/>
                                  </p:stCondLst>
                                  <p:childTnLst>
                                    <p:set>
                                      <p:cBhvr>
                                        <p:cTn id="13" dur="1" fill="hold">
                                          <p:stCondLst>
                                            <p:cond delay="0"/>
                                          </p:stCondLst>
                                        </p:cTn>
                                        <p:tgtEl>
                                          <p:spTgt spid="1246211"/>
                                        </p:tgtEl>
                                        <p:attrNameLst>
                                          <p:attrName>style.visibility</p:attrName>
                                        </p:attrNameLst>
                                      </p:cBhvr>
                                      <p:to>
                                        <p:strVal val="visible"/>
                                      </p:to>
                                    </p:set>
                                    <p:anim calcmode="lin" valueType="num">
                                      <p:cBhvr>
                                        <p:cTn id="14" dur="500" fill="hold"/>
                                        <p:tgtEl>
                                          <p:spTgt spid="1246211"/>
                                        </p:tgtEl>
                                        <p:attrNameLst>
                                          <p:attrName>ppt_w</p:attrName>
                                        </p:attrNameLst>
                                      </p:cBhvr>
                                      <p:tavLst>
                                        <p:tav tm="0">
                                          <p:val>
                                            <p:fltVal val="0"/>
                                          </p:val>
                                        </p:tav>
                                        <p:tav tm="100000">
                                          <p:val>
                                            <p:strVal val="#ppt_w"/>
                                          </p:val>
                                        </p:tav>
                                      </p:tavLst>
                                    </p:anim>
                                    <p:anim calcmode="lin" valueType="num">
                                      <p:cBhvr>
                                        <p:cTn id="15" dur="500" fill="hold"/>
                                        <p:tgtEl>
                                          <p:spTgt spid="1246211"/>
                                        </p:tgtEl>
                                        <p:attrNameLst>
                                          <p:attrName>ppt_h</p:attrName>
                                        </p:attrNameLst>
                                      </p:cBhvr>
                                      <p:tavLst>
                                        <p:tav tm="0">
                                          <p:val>
                                            <p:fltVal val="0"/>
                                          </p:val>
                                        </p:tav>
                                        <p:tav tm="100000">
                                          <p:val>
                                            <p:strVal val="#ppt_h"/>
                                          </p:val>
                                        </p:tav>
                                      </p:tavLst>
                                    </p:anim>
                                    <p:anim calcmode="lin" valueType="num">
                                      <p:cBhvr>
                                        <p:cTn id="16" dur="500" fill="hold"/>
                                        <p:tgtEl>
                                          <p:spTgt spid="1246211"/>
                                        </p:tgtEl>
                                        <p:attrNameLst>
                                          <p:attrName>ppt_x</p:attrName>
                                        </p:attrNameLst>
                                      </p:cBhvr>
                                      <p:tavLst>
                                        <p:tav tm="0">
                                          <p:val>
                                            <p:fltVal val="0.5"/>
                                          </p:val>
                                        </p:tav>
                                        <p:tav tm="100000">
                                          <p:val>
                                            <p:strVal val="#ppt_x"/>
                                          </p:val>
                                        </p:tav>
                                      </p:tavLst>
                                    </p:anim>
                                    <p:anim calcmode="lin" valueType="num">
                                      <p:cBhvr>
                                        <p:cTn id="17" dur="500" fill="hold"/>
                                        <p:tgtEl>
                                          <p:spTgt spid="12462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(6)</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153</a:t>
            </a:fld>
            <a:endParaRPr lang="de-DE" altLang="en-US"/>
          </a:p>
        </p:txBody>
      </p:sp>
      <p:grpSp>
        <p:nvGrpSpPr>
          <p:cNvPr id="11" name="Gruppieren 10"/>
          <p:cNvGrpSpPr/>
          <p:nvPr/>
        </p:nvGrpSpPr>
        <p:grpSpPr>
          <a:xfrm>
            <a:off x="1259632" y="1628800"/>
            <a:ext cx="6300192" cy="3080794"/>
            <a:chOff x="2843808" y="2977320"/>
            <a:chExt cx="6300192" cy="3080794"/>
          </a:xfrm>
        </p:grpSpPr>
        <p:pic>
          <p:nvPicPr>
            <p:cNvPr id="8" name="Picture 6"/>
            <p:cNvPicPr>
              <a:picLocks noChangeAspect="1"/>
            </p:cNvPicPr>
            <p:nvPr/>
          </p:nvPicPr>
          <p:blipFill>
            <a:blip r:embed="rId3" cstate="print"/>
            <a:srcRect/>
            <a:stretch>
              <a:fillRect/>
            </a:stretch>
          </p:blipFill>
          <p:spPr bwMode="auto">
            <a:xfrm>
              <a:off x="2843808" y="2977320"/>
              <a:ext cx="6297687" cy="3080794"/>
            </a:xfrm>
            <a:prstGeom prst="rect">
              <a:avLst/>
            </a:prstGeom>
            <a:noFill/>
            <a:ln w="9525">
              <a:noFill/>
              <a:miter lim="800000"/>
              <a:headEnd/>
              <a:tailEnd/>
            </a:ln>
          </p:spPr>
        </p:pic>
        <p:sp>
          <p:nvSpPr>
            <p:cNvPr id="9" name="Rectangle 4"/>
            <p:cNvSpPr>
              <a:spLocks noChangeArrowheads="1"/>
            </p:cNvSpPr>
            <p:nvPr/>
          </p:nvSpPr>
          <p:spPr bwMode="auto">
            <a:xfrm>
              <a:off x="2858996" y="3886767"/>
              <a:ext cx="6285004" cy="478337"/>
            </a:xfrm>
            <a:prstGeom prst="rect">
              <a:avLst/>
            </a:prstGeom>
            <a:solidFill>
              <a:schemeClr val="tx1"/>
            </a:solidFill>
            <a:ln w="9525">
              <a:solidFill>
                <a:schemeClr val="bg2"/>
              </a:solidFill>
              <a:miter lim="800000"/>
              <a:headEnd/>
              <a:tailEnd/>
            </a:ln>
            <a:effectLst/>
          </p:spPr>
          <p:txBody>
            <a:bodyPr wrap="none" anchor="ctr"/>
            <a:lstStyle/>
            <a:p>
              <a:endParaRPr lang="en-GB">
                <a:solidFill>
                  <a:prstClr val="black"/>
                </a:solidFill>
                <a:ea typeface="ＭＳ Ｐゴシック" charset="0"/>
              </a:endParaRPr>
            </a:p>
          </p:txBody>
        </p:sp>
        <p:sp>
          <p:nvSpPr>
            <p:cNvPr id="10" name="Rectangle 5"/>
            <p:cNvSpPr>
              <a:spLocks noChangeArrowheads="1"/>
            </p:cNvSpPr>
            <p:nvPr/>
          </p:nvSpPr>
          <p:spPr bwMode="auto">
            <a:xfrm>
              <a:off x="2856654" y="5331045"/>
              <a:ext cx="6287346" cy="402211"/>
            </a:xfrm>
            <a:prstGeom prst="rect">
              <a:avLst/>
            </a:prstGeom>
            <a:solidFill>
              <a:schemeClr val="tx1"/>
            </a:solidFill>
            <a:ln w="9525">
              <a:solidFill>
                <a:schemeClr val="bg2"/>
              </a:solidFill>
              <a:miter lim="800000"/>
              <a:headEnd/>
              <a:tailEnd/>
            </a:ln>
            <a:effectLst/>
          </p:spPr>
          <p:txBody>
            <a:bodyPr wrap="none" anchor="ctr"/>
            <a:lstStyle/>
            <a:p>
              <a:endParaRPr lang="en-GB">
                <a:solidFill>
                  <a:prstClr val="black"/>
                </a:solidFill>
                <a:ea typeface="ＭＳ Ｐゴシック" charset="0"/>
              </a:endParaRPr>
            </a:p>
          </p:txBody>
        </p:sp>
      </p:grpSp>
      <p:sp>
        <p:nvSpPr>
          <p:cNvPr id="12" name="Inhaltsplatzhalter 2"/>
          <p:cNvSpPr txBox="1">
            <a:spLocks/>
          </p:cNvSpPr>
          <p:nvPr/>
        </p:nvSpPr>
        <p:spPr>
          <a:xfrm>
            <a:off x="611560" y="1628800"/>
            <a:ext cx="8229600" cy="475775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24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24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16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16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de-AT" sz="2000" dirty="0" smtClean="0">
                <a:latin typeface="+mn-lt"/>
              </a:rPr>
              <a:t>F-</a:t>
            </a:r>
            <a:r>
              <a:rPr lang="de-AT" sz="2000" dirty="0" err="1" smtClean="0">
                <a:latin typeface="+mn-lt"/>
              </a:rPr>
              <a:t>statistic</a:t>
            </a:r>
            <a:r>
              <a:rPr lang="de-AT" sz="2000" dirty="0" smtClean="0">
                <a:latin typeface="+mn-lt"/>
              </a:rPr>
              <a:t> </a:t>
            </a:r>
            <a:r>
              <a:rPr lang="de-AT" sz="2000" dirty="0" err="1" smtClean="0">
                <a:latin typeface="+mn-lt"/>
              </a:rPr>
              <a:t>for</a:t>
            </a:r>
            <a:r>
              <a:rPr lang="de-AT" sz="2000" dirty="0" smtClean="0">
                <a:latin typeface="+mn-lt"/>
              </a:rPr>
              <a:t> </a:t>
            </a:r>
            <a:r>
              <a:rPr lang="de-AT" sz="2000" dirty="0" err="1" smtClean="0">
                <a:latin typeface="+mn-lt"/>
              </a:rPr>
              <a:t>each</a:t>
            </a:r>
            <a:r>
              <a:rPr lang="de-AT" sz="2000" dirty="0" smtClean="0">
                <a:latin typeface="+mn-lt"/>
              </a:rPr>
              <a:t> </a:t>
            </a:r>
            <a:r>
              <a:rPr lang="de-AT" sz="2000" dirty="0" err="1" smtClean="0">
                <a:latin typeface="+mn-lt"/>
              </a:rPr>
              <a:t>factor</a:t>
            </a:r>
            <a:r>
              <a:rPr lang="de-AT" sz="2000" dirty="0" smtClean="0">
                <a:latin typeface="+mn-lt"/>
              </a:rPr>
              <a:t> (</a:t>
            </a:r>
            <a:r>
              <a:rPr lang="de-AT" sz="2000" dirty="0" err="1" smtClean="0">
                <a:latin typeface="+mn-lt"/>
              </a:rPr>
              <a:t>gender</a:t>
            </a:r>
            <a:r>
              <a:rPr lang="de-AT" sz="2000" dirty="0" smtClean="0">
                <a:latin typeface="+mn-lt"/>
              </a:rPr>
              <a:t>, </a:t>
            </a:r>
            <a:r>
              <a:rPr lang="de-AT" sz="2000" dirty="0" err="1" smtClean="0">
                <a:latin typeface="+mn-lt"/>
              </a:rPr>
              <a:t>alcohol</a:t>
            </a:r>
            <a:r>
              <a:rPr lang="de-AT" sz="2000" dirty="0" smtClean="0">
                <a:latin typeface="+mn-lt"/>
              </a:rPr>
              <a:t>, </a:t>
            </a:r>
            <a:r>
              <a:rPr lang="de-AT" sz="2000" dirty="0" err="1" smtClean="0">
                <a:latin typeface="+mn-lt"/>
              </a:rPr>
              <a:t>gender</a:t>
            </a:r>
            <a:r>
              <a:rPr lang="de-AT" sz="2000" dirty="0" smtClean="0">
                <a:latin typeface="+mn-lt"/>
              </a:rPr>
              <a:t>*</a:t>
            </a:r>
            <a:r>
              <a:rPr lang="de-AT" sz="2000" dirty="0" err="1" smtClean="0">
                <a:latin typeface="+mn-lt"/>
              </a:rPr>
              <a:t>alcohol</a:t>
            </a:r>
            <a:r>
              <a:rPr lang="de-AT" sz="2000" dirty="0" smtClean="0">
                <a:latin typeface="+mn-lt"/>
              </a:rPr>
              <a:t>):</a:t>
            </a:r>
          </a:p>
          <a:p>
            <a:pPr marL="342900" marR="0" lvl="0" indent="-342900" algn="l" defTabSz="914400" rtl="0" eaLnBrk="1" fontAlgn="auto" latinLnBrk="0" hangingPunct="1">
              <a:lnSpc>
                <a:spcPct val="100000"/>
              </a:lnSpc>
              <a:spcBef>
                <a:spcPct val="20000"/>
              </a:spcBef>
              <a:spcAft>
                <a:spcPts val="0"/>
              </a:spcAft>
              <a:buClrTx/>
              <a:buSzTx/>
              <a:tabLst/>
              <a:defRPr/>
            </a:pPr>
            <a:endParaRPr lang="de-AT" sz="2000"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tabLst/>
              <a:defRPr/>
            </a:pPr>
            <a:r>
              <a:rPr lang="de-AT" sz="2000" dirty="0" smtClean="0">
                <a:latin typeface="+mn-lt"/>
              </a:rPr>
              <a:t>                                     F-</a:t>
            </a:r>
            <a:r>
              <a:rPr lang="de-AT" sz="2000" dirty="0" err="1" smtClean="0">
                <a:latin typeface="+mn-lt"/>
              </a:rPr>
              <a:t>distributed</a:t>
            </a:r>
            <a:endParaRPr lang="de-AT" sz="2000"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de-AT" sz="2400" b="0" i="0"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14" name="Objekt 13"/>
          <p:cNvGraphicFramePr>
            <a:graphicFrameLocks noChangeAspect="1"/>
          </p:cNvGraphicFramePr>
          <p:nvPr/>
        </p:nvGraphicFramePr>
        <p:xfrm>
          <a:off x="4514850" y="3321050"/>
          <a:ext cx="114300" cy="215900"/>
        </p:xfrm>
        <a:graphic>
          <a:graphicData uri="http://schemas.openxmlformats.org/presentationml/2006/ole">
            <p:oleObj spid="_x0000_s1252374" name="Formel" r:id="rId4" imgW="114151" imgH="215619" progId="Equation.3">
              <p:embed/>
            </p:oleObj>
          </a:graphicData>
        </a:graphic>
      </p:graphicFrame>
      <p:graphicFrame>
        <p:nvGraphicFramePr>
          <p:cNvPr id="16" name="Inhaltsplatzhalter 15"/>
          <p:cNvGraphicFramePr>
            <a:graphicFrameLocks noGrp="1" noChangeAspect="1"/>
          </p:cNvGraphicFramePr>
          <p:nvPr>
            <p:ph idx="1"/>
          </p:nvPr>
        </p:nvGraphicFramePr>
        <p:xfrm>
          <a:off x="1654578" y="5454649"/>
          <a:ext cx="829190" cy="710655"/>
        </p:xfrm>
        <a:graphic>
          <a:graphicData uri="http://schemas.openxmlformats.org/presentationml/2006/ole">
            <p:oleObj spid="_x0000_s1252375" name="Formel" r:id="rId5" imgW="533169" imgH="457002" progId="Equation.3">
              <p:embed/>
            </p:oleObj>
          </a:graphicData>
        </a:graphic>
      </p:graphicFrame>
    </p:spTree>
    <p:extLst>
      <p:ext uri="{BB962C8B-B14F-4D97-AF65-F5344CB8AC3E}">
        <p14:creationId xmlns="" xmlns:p14="http://schemas.microsoft.com/office/powerpoint/2010/main" val="144536690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Main Effect Alcohol</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154</a:t>
            </a:fld>
            <a:endParaRPr lang="de-DE" altLang="en-US"/>
          </a:p>
        </p:txBody>
      </p:sp>
      <p:pic>
        <p:nvPicPr>
          <p:cNvPr id="7" name="Picture 5"/>
          <p:cNvPicPr>
            <a:picLocks noChangeAspect="1"/>
          </p:cNvPicPr>
          <p:nvPr/>
        </p:nvPicPr>
        <p:blipFill>
          <a:blip r:embed="rId2" cstate="print"/>
          <a:srcRect/>
          <a:stretch>
            <a:fillRect/>
          </a:stretch>
        </p:blipFill>
        <p:spPr bwMode="auto">
          <a:xfrm>
            <a:off x="2123728" y="1628800"/>
            <a:ext cx="4040264" cy="3242424"/>
          </a:xfrm>
          <a:prstGeom prst="rect">
            <a:avLst/>
          </a:prstGeom>
          <a:noFill/>
          <a:ln w="9525">
            <a:noFill/>
            <a:miter lim="800000"/>
            <a:headEnd/>
            <a:tailEnd/>
          </a:ln>
        </p:spPr>
      </p:pic>
      <p:sp>
        <p:nvSpPr>
          <p:cNvPr id="8" name="Text Box 102"/>
          <p:cNvSpPr txBox="1">
            <a:spLocks noChangeArrowheads="1"/>
          </p:cNvSpPr>
          <p:nvPr/>
        </p:nvSpPr>
        <p:spPr bwMode="auto">
          <a:xfrm>
            <a:off x="1259632" y="5048427"/>
            <a:ext cx="6165017" cy="923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spcBef>
                <a:spcPct val="50000"/>
              </a:spcBef>
            </a:pPr>
            <a:r>
              <a:rPr lang="en-US" dirty="0">
                <a:solidFill>
                  <a:prstClr val="white"/>
                </a:solidFill>
              </a:rPr>
              <a:t>There was a significant main effect of the amount of alcohol consumed at the night-club, on the attractiveness of the mate that was selected, </a:t>
            </a:r>
            <a:r>
              <a:rPr lang="en-US" i="1" dirty="0">
                <a:solidFill>
                  <a:prstClr val="white"/>
                </a:solidFill>
              </a:rPr>
              <a:t>F</a:t>
            </a:r>
            <a:r>
              <a:rPr lang="en-US" dirty="0">
                <a:solidFill>
                  <a:prstClr val="white"/>
                </a:solidFill>
              </a:rPr>
              <a:t>(2, 42) = 20.07, </a:t>
            </a:r>
            <a:r>
              <a:rPr lang="en-US" i="1" dirty="0">
                <a:solidFill>
                  <a:prstClr val="white"/>
                </a:solidFill>
              </a:rPr>
              <a:t>p</a:t>
            </a:r>
            <a:r>
              <a:rPr lang="en-US" dirty="0">
                <a:solidFill>
                  <a:prstClr val="white"/>
                </a:solidFill>
              </a:rPr>
              <a:t> &lt;  .001.</a:t>
            </a:r>
          </a:p>
        </p:txBody>
      </p:sp>
    </p:spTree>
    <p:extLst>
      <p:ext uri="{BB962C8B-B14F-4D97-AF65-F5344CB8AC3E}">
        <p14:creationId xmlns="" xmlns:p14="http://schemas.microsoft.com/office/powerpoint/2010/main" val="221947653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Main Effect Gender</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155</a:t>
            </a:fld>
            <a:endParaRPr lang="de-DE" altLang="en-US"/>
          </a:p>
        </p:txBody>
      </p:sp>
      <p:pic>
        <p:nvPicPr>
          <p:cNvPr id="7" name="Picture 5"/>
          <p:cNvPicPr>
            <a:picLocks noChangeAspect="1"/>
          </p:cNvPicPr>
          <p:nvPr/>
        </p:nvPicPr>
        <p:blipFill>
          <a:blip r:embed="rId2" cstate="print"/>
          <a:srcRect/>
          <a:stretch>
            <a:fillRect/>
          </a:stretch>
        </p:blipFill>
        <p:spPr bwMode="auto">
          <a:xfrm>
            <a:off x="2267744" y="1700808"/>
            <a:ext cx="4583224" cy="3672408"/>
          </a:xfrm>
          <a:prstGeom prst="rect">
            <a:avLst/>
          </a:prstGeom>
          <a:noFill/>
          <a:ln w="9525">
            <a:noFill/>
            <a:miter lim="800000"/>
            <a:headEnd/>
            <a:tailEnd/>
          </a:ln>
        </p:spPr>
      </p:pic>
      <p:sp>
        <p:nvSpPr>
          <p:cNvPr id="8" name="Text Box 83"/>
          <p:cNvSpPr txBox="1">
            <a:spLocks noChangeArrowheads="1"/>
          </p:cNvSpPr>
          <p:nvPr/>
        </p:nvSpPr>
        <p:spPr bwMode="auto">
          <a:xfrm>
            <a:off x="981860" y="5485882"/>
            <a:ext cx="7264400" cy="6508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spcBef>
                <a:spcPct val="50000"/>
              </a:spcBef>
            </a:pPr>
            <a:r>
              <a:rPr lang="en-US" dirty="0">
                <a:solidFill>
                  <a:prstClr val="white"/>
                </a:solidFill>
              </a:rPr>
              <a:t>There was a </a:t>
            </a:r>
            <a:r>
              <a:rPr lang="en-US" dirty="0" smtClean="0">
                <a:solidFill>
                  <a:prstClr val="white"/>
                </a:solidFill>
              </a:rPr>
              <a:t>no significant </a:t>
            </a:r>
            <a:r>
              <a:rPr lang="en-US" dirty="0">
                <a:solidFill>
                  <a:prstClr val="white"/>
                </a:solidFill>
              </a:rPr>
              <a:t>main effect of gender on the attractiveness of selected mates, </a:t>
            </a:r>
            <a:r>
              <a:rPr lang="en-US" i="1" dirty="0">
                <a:solidFill>
                  <a:prstClr val="white"/>
                </a:solidFill>
              </a:rPr>
              <a:t>F</a:t>
            </a:r>
            <a:r>
              <a:rPr lang="en-US" dirty="0">
                <a:solidFill>
                  <a:prstClr val="white"/>
                </a:solidFill>
              </a:rPr>
              <a:t>(1, 42) = 2.03, </a:t>
            </a:r>
            <a:r>
              <a:rPr lang="en-US" i="1" dirty="0">
                <a:solidFill>
                  <a:prstClr val="white"/>
                </a:solidFill>
              </a:rPr>
              <a:t>p</a:t>
            </a:r>
            <a:r>
              <a:rPr lang="en-US" dirty="0">
                <a:solidFill>
                  <a:prstClr val="white"/>
                </a:solidFill>
              </a:rPr>
              <a:t> = .161.</a:t>
            </a:r>
          </a:p>
        </p:txBody>
      </p:sp>
    </p:spTree>
    <p:extLst>
      <p:ext uri="{BB962C8B-B14F-4D97-AF65-F5344CB8AC3E}">
        <p14:creationId xmlns="" xmlns:p14="http://schemas.microsoft.com/office/powerpoint/2010/main" val="54801751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Interaction</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156</a:t>
            </a:fld>
            <a:endParaRPr lang="de-DE" altLang="en-US"/>
          </a:p>
        </p:txBody>
      </p:sp>
      <p:sp>
        <p:nvSpPr>
          <p:cNvPr id="7" name="Text Box 7"/>
          <p:cNvSpPr txBox="1">
            <a:spLocks noChangeArrowheads="1"/>
          </p:cNvSpPr>
          <p:nvPr/>
        </p:nvSpPr>
        <p:spPr bwMode="auto">
          <a:xfrm>
            <a:off x="755576" y="5169966"/>
            <a:ext cx="7660083" cy="923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spcBef>
                <a:spcPct val="50000"/>
              </a:spcBef>
            </a:pPr>
            <a:r>
              <a:rPr lang="en-US" dirty="0">
                <a:solidFill>
                  <a:prstClr val="white"/>
                </a:solidFill>
              </a:rPr>
              <a:t>There was a significant interaction between the amount of alcohol consumed and the gender of the person selecting a mate, on the attractiveness of the partner selected, </a:t>
            </a:r>
            <a:r>
              <a:rPr lang="en-US" i="1" dirty="0">
                <a:solidFill>
                  <a:prstClr val="white"/>
                </a:solidFill>
              </a:rPr>
              <a:t>F</a:t>
            </a:r>
            <a:r>
              <a:rPr lang="en-US" dirty="0">
                <a:solidFill>
                  <a:prstClr val="white"/>
                </a:solidFill>
              </a:rPr>
              <a:t>(2, 42) = 11.91, </a:t>
            </a:r>
            <a:r>
              <a:rPr lang="en-US" i="1" dirty="0">
                <a:solidFill>
                  <a:prstClr val="white"/>
                </a:solidFill>
              </a:rPr>
              <a:t>p</a:t>
            </a:r>
            <a:r>
              <a:rPr lang="en-US" dirty="0">
                <a:solidFill>
                  <a:prstClr val="white"/>
                </a:solidFill>
              </a:rPr>
              <a:t> &lt; .001.</a:t>
            </a:r>
          </a:p>
        </p:txBody>
      </p:sp>
      <p:pic>
        <p:nvPicPr>
          <p:cNvPr id="8" name="Picture 1"/>
          <p:cNvPicPr>
            <a:picLocks noChangeAspect="1"/>
          </p:cNvPicPr>
          <p:nvPr/>
        </p:nvPicPr>
        <p:blipFill>
          <a:blip r:embed="rId2" cstate="print"/>
          <a:stretch>
            <a:fillRect/>
          </a:stretch>
        </p:blipFill>
        <p:spPr>
          <a:xfrm>
            <a:off x="1331640" y="1628800"/>
            <a:ext cx="6450397" cy="3312368"/>
          </a:xfrm>
          <a:prstGeom prst="rect">
            <a:avLst/>
          </a:prstGeom>
        </p:spPr>
      </p:pic>
    </p:spTree>
    <p:extLst>
      <p:ext uri="{BB962C8B-B14F-4D97-AF65-F5344CB8AC3E}">
        <p14:creationId xmlns="" xmlns:p14="http://schemas.microsoft.com/office/powerpoint/2010/main" val="3473276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Is there likely to be a significant interaction effect?</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157</a:t>
            </a:fld>
            <a:endParaRPr lang="de-DE" altLang="en-US"/>
          </a:p>
        </p:txBody>
      </p:sp>
      <p:pic>
        <p:nvPicPr>
          <p:cNvPr id="7" name="Picture 13"/>
          <p:cNvPicPr>
            <a:picLocks noChangeAspect="1"/>
          </p:cNvPicPr>
          <p:nvPr/>
        </p:nvPicPr>
        <p:blipFill>
          <a:blip r:embed="rId2" cstate="print"/>
          <a:srcRect/>
          <a:stretch>
            <a:fillRect/>
          </a:stretch>
        </p:blipFill>
        <p:spPr bwMode="auto">
          <a:xfrm>
            <a:off x="774701" y="1752600"/>
            <a:ext cx="3994150" cy="3200400"/>
          </a:xfrm>
          <a:prstGeom prst="rect">
            <a:avLst/>
          </a:prstGeom>
          <a:noFill/>
          <a:ln w="9525">
            <a:noFill/>
            <a:miter lim="800000"/>
            <a:headEnd/>
            <a:tailEnd/>
          </a:ln>
        </p:spPr>
      </p:pic>
      <p:pic>
        <p:nvPicPr>
          <p:cNvPr id="8" name="Picture 12"/>
          <p:cNvPicPr>
            <a:picLocks noChangeAspect="1"/>
          </p:cNvPicPr>
          <p:nvPr/>
        </p:nvPicPr>
        <p:blipFill>
          <a:blip r:embed="rId3" cstate="print"/>
          <a:srcRect/>
          <a:stretch>
            <a:fillRect/>
          </a:stretch>
        </p:blipFill>
        <p:spPr bwMode="auto">
          <a:xfrm>
            <a:off x="4991100" y="1905000"/>
            <a:ext cx="3994150" cy="3200400"/>
          </a:xfrm>
          <a:prstGeom prst="rect">
            <a:avLst/>
          </a:prstGeom>
          <a:noFill/>
          <a:ln w="9525">
            <a:noFill/>
            <a:miter lim="800000"/>
            <a:headEnd/>
            <a:tailEnd/>
          </a:ln>
        </p:spPr>
      </p:pic>
      <p:sp>
        <p:nvSpPr>
          <p:cNvPr id="9" name="Rectangle 14"/>
          <p:cNvSpPr/>
          <p:nvPr/>
        </p:nvSpPr>
        <p:spPr>
          <a:xfrm>
            <a:off x="1308100" y="4762500"/>
            <a:ext cx="2743200"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dirty="0" smtClean="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rPr>
              <a:t>Yes</a:t>
            </a:r>
            <a:endParaRPr lang="en-US" sz="9600" b="1" dirty="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endParaRPr>
          </a:p>
        </p:txBody>
      </p:sp>
      <p:sp>
        <p:nvSpPr>
          <p:cNvPr id="10" name="Rectangle 15"/>
          <p:cNvSpPr/>
          <p:nvPr/>
        </p:nvSpPr>
        <p:spPr>
          <a:xfrm>
            <a:off x="5219700" y="4838700"/>
            <a:ext cx="3136900"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dirty="0" smtClean="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rPr>
              <a:t>No</a:t>
            </a:r>
            <a:endParaRPr lang="en-US" sz="9600" b="1" dirty="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endParaRPr>
          </a:p>
        </p:txBody>
      </p:sp>
    </p:spTree>
    <p:extLst>
      <p:ext uri="{BB962C8B-B14F-4D97-AF65-F5344CB8AC3E}">
        <p14:creationId xmlns="" xmlns:p14="http://schemas.microsoft.com/office/powerpoint/2010/main" val="50841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de-DE"/>
              <a:t>Das Problem der Multiplizität</a:t>
            </a:r>
          </a:p>
        </p:txBody>
      </p:sp>
      <p:sp>
        <p:nvSpPr>
          <p:cNvPr id="101379" name="Rectangle 3"/>
          <p:cNvSpPr>
            <a:spLocks noGrp="1" noChangeArrowheads="1"/>
          </p:cNvSpPr>
          <p:nvPr>
            <p:ph idx="1"/>
          </p:nvPr>
        </p:nvSpPr>
        <p:spPr>
          <a:xfrm>
            <a:off x="395288" y="3500438"/>
            <a:ext cx="8229600" cy="2016125"/>
          </a:xfrm>
        </p:spPr>
        <p:txBody>
          <a:bodyPr/>
          <a:lstStyle/>
          <a:p>
            <a:r>
              <a:rPr lang="de-DE" sz="2200"/>
              <a:t>Mehrere Zielkriterien</a:t>
            </a:r>
          </a:p>
          <a:p>
            <a:r>
              <a:rPr lang="de-DE" sz="2200"/>
              <a:t>Mehr als 2 Behandlungsgruppen</a:t>
            </a:r>
          </a:p>
          <a:p>
            <a:r>
              <a:rPr lang="de-DE" sz="2200"/>
              <a:t>Zielkriterium an mehreren Zeitpunkten gemessen</a:t>
            </a:r>
          </a:p>
          <a:p>
            <a:r>
              <a:rPr lang="de-DE" sz="2200"/>
              <a:t>Zwischenauswertungen</a:t>
            </a:r>
          </a:p>
          <a:p>
            <a:endParaRPr lang="de-DE" sz="2200"/>
          </a:p>
        </p:txBody>
      </p:sp>
      <p:sp>
        <p:nvSpPr>
          <p:cNvPr id="5" name="Datumsplatzhalter 3"/>
          <p:cNvSpPr>
            <a:spLocks noGrp="1"/>
          </p:cNvSpPr>
          <p:nvPr>
            <p:ph type="dt" sz="half" idx="10"/>
          </p:nvPr>
        </p:nvSpPr>
        <p:spPr/>
        <p:txBody>
          <a:bodyPr/>
          <a:lstStyle/>
          <a:p>
            <a:fld id="{69656147-CE50-4725-BB58-AFE75248DB46}" type="datetime1">
              <a:rPr lang="de-AT" smtClean="0">
                <a:solidFill>
                  <a:prstClr val="black">
                    <a:tint val="75000"/>
                  </a:prstClr>
                </a:solidFill>
              </a:rPr>
              <a:pPr/>
              <a:t>14.11.2017</a:t>
            </a:fld>
            <a:endParaRPr lang="de-DE" altLang="en-US">
              <a:solidFill>
                <a:prstClr val="black">
                  <a:tint val="75000"/>
                </a:prstClr>
              </a:solidFill>
            </a:endParaRP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C86AB7A1-CB66-4140-A96D-D32537865EF8}" type="slidenum">
              <a:rPr lang="de-DE" altLang="en-US">
                <a:solidFill>
                  <a:prstClr val="black">
                    <a:tint val="75000"/>
                  </a:prstClr>
                </a:solidFill>
              </a:rPr>
              <a:pPr/>
              <a:t>158</a:t>
            </a:fld>
            <a:endParaRPr lang="de-DE" altLang="en-US">
              <a:solidFill>
                <a:prstClr val="black">
                  <a:tint val="75000"/>
                </a:prstClr>
              </a:solidFill>
            </a:endParaRPr>
          </a:p>
        </p:txBody>
      </p:sp>
      <p:sp>
        <p:nvSpPr>
          <p:cNvPr id="101380" name="Text Box 4"/>
          <p:cNvSpPr txBox="1">
            <a:spLocks noChangeArrowheads="1"/>
          </p:cNvSpPr>
          <p:nvPr/>
        </p:nvSpPr>
        <p:spPr bwMode="auto">
          <a:xfrm>
            <a:off x="1023938" y="1720850"/>
            <a:ext cx="7346950" cy="1190625"/>
          </a:xfrm>
          <a:prstGeom prst="rect">
            <a:avLst/>
          </a:prstGeom>
          <a:noFill/>
          <a:ln w="9525">
            <a:noFill/>
            <a:miter lim="800000"/>
            <a:headEnd/>
            <a:tailEnd/>
          </a:ln>
          <a:effectLst/>
        </p:spPr>
        <p:txBody>
          <a:bodyPr wrap="none">
            <a:spAutoFit/>
          </a:bodyPr>
          <a:lstStyle/>
          <a:p>
            <a:r>
              <a:rPr lang="de-DE">
                <a:solidFill>
                  <a:prstClr val="black"/>
                </a:solidFill>
              </a:rPr>
              <a:t>ICH E9:</a:t>
            </a:r>
          </a:p>
          <a:p>
            <a:r>
              <a:rPr lang="de-DE">
                <a:solidFill>
                  <a:prstClr val="black"/>
                </a:solidFill>
              </a:rPr>
              <a:t>„Multiplicity may arise, for example, from multiple primary variables, … </a:t>
            </a:r>
          </a:p>
          <a:p>
            <a:r>
              <a:rPr lang="de-DE">
                <a:solidFill>
                  <a:prstClr val="black"/>
                </a:solidFill>
              </a:rPr>
              <a:t>multiple comparisons of treatments, repeated evaluations over time </a:t>
            </a:r>
          </a:p>
          <a:p>
            <a:r>
              <a:rPr lang="de-DE">
                <a:solidFill>
                  <a:prstClr val="black"/>
                </a:solidFill>
              </a:rPr>
              <a:t>and/or interim analyses.“ </a:t>
            </a:r>
          </a:p>
        </p:txBody>
      </p:sp>
    </p:spTree>
    <p:extLst>
      <p:ext uri="{BB962C8B-B14F-4D97-AF65-F5344CB8AC3E}">
        <p14:creationId xmlns="" xmlns:p14="http://schemas.microsoft.com/office/powerpoint/2010/main" val="421368919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de-DE" sz="2800" dirty="0"/>
              <a:t>Beispiel für Adjustierung des Fehlers 1. Art in Zwischenauswertungen</a:t>
            </a:r>
          </a:p>
        </p:txBody>
      </p:sp>
      <p:sp>
        <p:nvSpPr>
          <p:cNvPr id="4" name="Datumsplatzhalter 3"/>
          <p:cNvSpPr>
            <a:spLocks noGrp="1"/>
          </p:cNvSpPr>
          <p:nvPr>
            <p:ph type="dt" sz="half" idx="10"/>
          </p:nvPr>
        </p:nvSpPr>
        <p:spPr/>
        <p:txBody>
          <a:bodyPr/>
          <a:lstStyle/>
          <a:p>
            <a:fld id="{8A4799DE-A777-4929-8C01-35184A0B06EE}" type="datetime1">
              <a:rPr lang="de-AT" smtClean="0">
                <a:solidFill>
                  <a:prstClr val="black">
                    <a:tint val="75000"/>
                  </a:prstClr>
                </a:solidFill>
              </a:rPr>
              <a:pPr/>
              <a:t>14.11.2017</a:t>
            </a:fld>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FCAB0C56-824E-46B9-B628-56761D2BFCE9}" type="slidenum">
              <a:rPr lang="de-DE" altLang="en-US">
                <a:solidFill>
                  <a:prstClr val="black">
                    <a:tint val="75000"/>
                  </a:prstClr>
                </a:solidFill>
              </a:rPr>
              <a:pPr/>
              <a:t>159</a:t>
            </a:fld>
            <a:endParaRPr lang="de-DE" altLang="en-US">
              <a:solidFill>
                <a:prstClr val="black">
                  <a:tint val="75000"/>
                </a:prstClr>
              </a:solidFill>
            </a:endParaRPr>
          </a:p>
        </p:txBody>
      </p:sp>
      <p:pic>
        <p:nvPicPr>
          <p:cNvPr id="103430" name="Picture 6"/>
          <p:cNvPicPr>
            <a:picLocks noChangeAspect="1" noChangeArrowheads="1"/>
          </p:cNvPicPr>
          <p:nvPr/>
        </p:nvPicPr>
        <p:blipFill>
          <a:blip r:embed="rId3" cstate="print"/>
          <a:srcRect/>
          <a:stretch>
            <a:fillRect/>
          </a:stretch>
        </p:blipFill>
        <p:spPr bwMode="auto">
          <a:xfrm>
            <a:off x="827088" y="1628775"/>
            <a:ext cx="6769100" cy="4197350"/>
          </a:xfrm>
          <a:prstGeom prst="rect">
            <a:avLst/>
          </a:prstGeom>
          <a:noFill/>
          <a:ln w="9525">
            <a:noFill/>
            <a:miter lim="800000"/>
            <a:headEnd/>
            <a:tailEnd/>
          </a:ln>
          <a:effectLst/>
        </p:spPr>
      </p:pic>
    </p:spTree>
    <p:extLst>
      <p:ext uri="{BB962C8B-B14F-4D97-AF65-F5344CB8AC3E}">
        <p14:creationId xmlns="" xmlns:p14="http://schemas.microsoft.com/office/powerpoint/2010/main" val="2584511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16</a:t>
            </a:fld>
            <a:endParaRPr lang="de-AT">
              <a:latin typeface="+mj-lt"/>
            </a:endParaRPr>
          </a:p>
        </p:txBody>
      </p:sp>
      <p:pic>
        <p:nvPicPr>
          <p:cNvPr id="8540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7767627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254179F-52F0-495A-9680-0484A60735BF}" type="datetime1">
              <a:rPr lang="de-AT" smtClean="0">
                <a:solidFill>
                  <a:prstClr val="black">
                    <a:tint val="75000"/>
                  </a:prstClr>
                </a:solidFill>
              </a:rPr>
              <a:pPr/>
              <a:t>14.11.2017</a:t>
            </a:fld>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160</a:t>
            </a:fld>
            <a:endParaRPr lang="de-DE" altLang="en-US">
              <a:solidFill>
                <a:prstClr val="black">
                  <a:tint val="75000"/>
                </a:prstClr>
              </a:solidFill>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smtClean="0"/>
              <a:t>Subgruppenanalysen</a:t>
            </a:r>
            <a:endParaRPr lang="de-DE" sz="2800" dirty="0"/>
          </a:p>
        </p:txBody>
      </p:sp>
      <p:pic>
        <p:nvPicPr>
          <p:cNvPr id="543747" name="Picture 3"/>
          <p:cNvPicPr>
            <a:picLocks noChangeAspect="1" noChangeArrowheads="1"/>
          </p:cNvPicPr>
          <p:nvPr/>
        </p:nvPicPr>
        <p:blipFill>
          <a:blip r:embed="rId2" cstate="print"/>
          <a:srcRect/>
          <a:stretch>
            <a:fillRect/>
          </a:stretch>
        </p:blipFill>
        <p:spPr bwMode="auto">
          <a:xfrm>
            <a:off x="1547664" y="1484784"/>
            <a:ext cx="3848100" cy="5133975"/>
          </a:xfrm>
          <a:prstGeom prst="rect">
            <a:avLst/>
          </a:prstGeom>
          <a:noFill/>
          <a:ln w="9525">
            <a:noFill/>
            <a:miter lim="800000"/>
            <a:headEnd/>
            <a:tailEnd/>
          </a:ln>
        </p:spPr>
      </p:pic>
    </p:spTree>
    <p:extLst>
      <p:ext uri="{BB962C8B-B14F-4D97-AF65-F5344CB8AC3E}">
        <p14:creationId xmlns="" xmlns:p14="http://schemas.microsoft.com/office/powerpoint/2010/main" val="230738387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de-DE"/>
              <a:t>Lösungen für das Multiplizitätsproblem </a:t>
            </a:r>
          </a:p>
        </p:txBody>
      </p:sp>
      <p:sp>
        <p:nvSpPr>
          <p:cNvPr id="105476" name="Rectangle 4"/>
          <p:cNvSpPr>
            <a:spLocks noGrp="1" noChangeArrowheads="1"/>
          </p:cNvSpPr>
          <p:nvPr>
            <p:ph idx="1"/>
          </p:nvPr>
        </p:nvSpPr>
        <p:spPr>
          <a:xfrm>
            <a:off x="457200" y="1844675"/>
            <a:ext cx="8229600" cy="4286250"/>
          </a:xfrm>
          <a:noFill/>
          <a:ln/>
        </p:spPr>
        <p:txBody>
          <a:bodyPr/>
          <a:lstStyle/>
          <a:p>
            <a:r>
              <a:rPr lang="de-DE" sz="2400" dirty="0"/>
              <a:t>die Studie als </a:t>
            </a:r>
            <a:r>
              <a:rPr lang="de-DE" sz="2400" dirty="0" err="1"/>
              <a:t>explorativ</a:t>
            </a:r>
            <a:r>
              <a:rPr lang="de-DE" sz="2400" dirty="0"/>
              <a:t> zu definieren – </a:t>
            </a:r>
            <a:r>
              <a:rPr lang="de-DE" sz="2400" dirty="0" err="1"/>
              <a:t>data</a:t>
            </a:r>
            <a:r>
              <a:rPr lang="de-DE" sz="2400" dirty="0"/>
              <a:t> </a:t>
            </a:r>
            <a:r>
              <a:rPr lang="de-DE" sz="2400" dirty="0" err="1"/>
              <a:t>mining</a:t>
            </a:r>
            <a:r>
              <a:rPr lang="de-DE" sz="2400" dirty="0"/>
              <a:t>, </a:t>
            </a:r>
            <a:r>
              <a:rPr lang="de-DE" sz="2400" dirty="0" err="1"/>
              <a:t>fishing</a:t>
            </a:r>
            <a:r>
              <a:rPr lang="de-DE" sz="2400" dirty="0"/>
              <a:t> </a:t>
            </a:r>
            <a:r>
              <a:rPr lang="de-DE" sz="2400" dirty="0" err="1"/>
              <a:t>for</a:t>
            </a:r>
            <a:r>
              <a:rPr lang="de-DE" sz="2400" dirty="0"/>
              <a:t> </a:t>
            </a:r>
            <a:r>
              <a:rPr lang="de-DE" sz="2400" dirty="0" err="1"/>
              <a:t>significance</a:t>
            </a:r>
            <a:r>
              <a:rPr lang="de-DE" sz="2400" dirty="0"/>
              <a:t> erlaubt</a:t>
            </a:r>
          </a:p>
          <a:p>
            <a:r>
              <a:rPr lang="de-DE" sz="2400" dirty="0"/>
              <a:t>1 primärer Zielparameter wird </a:t>
            </a:r>
            <a:r>
              <a:rPr lang="de-DE" sz="2400" dirty="0" err="1"/>
              <a:t>konfirmatorisch</a:t>
            </a:r>
            <a:r>
              <a:rPr lang="de-DE" sz="2400" dirty="0"/>
              <a:t> ausgewertet, alle übrigen </a:t>
            </a:r>
            <a:r>
              <a:rPr lang="de-DE" sz="2400" dirty="0" err="1"/>
              <a:t>explorativ</a:t>
            </a:r>
            <a:endParaRPr lang="de-DE" sz="2400" dirty="0"/>
          </a:p>
          <a:p>
            <a:r>
              <a:rPr lang="de-DE" sz="2400" dirty="0" err="1"/>
              <a:t>Alfa</a:t>
            </a:r>
            <a:r>
              <a:rPr lang="de-DE" sz="2400" dirty="0"/>
              <a:t>-Adjustierung: Aufteilung des Signifikanzniveaus (erhöht Fallzahl)</a:t>
            </a:r>
            <a:br>
              <a:rPr lang="de-DE" sz="2400" dirty="0"/>
            </a:br>
            <a:r>
              <a:rPr lang="de-DE" sz="2400" dirty="0"/>
              <a:t>Extrembeispiel: Biomarkersuche in </a:t>
            </a:r>
            <a:r>
              <a:rPr lang="de-DE" sz="2400" dirty="0" err="1"/>
              <a:t>Proteomics</a:t>
            </a:r>
            <a:r>
              <a:rPr lang="de-DE" sz="2400" dirty="0"/>
              <a:t> und </a:t>
            </a:r>
            <a:r>
              <a:rPr lang="de-DE" sz="2400" dirty="0" err="1"/>
              <a:t>Genomics</a:t>
            </a:r>
            <a:endParaRPr lang="de-DE" sz="2400" dirty="0"/>
          </a:p>
          <a:p>
            <a:r>
              <a:rPr lang="de-DE" sz="2400" dirty="0"/>
              <a:t>A priori Ordnung der Hypothesen (bis zur ersten Nichtsignifikanz mit </a:t>
            </a:r>
            <a:r>
              <a:rPr lang="de-DE" sz="2400" dirty="0" err="1"/>
              <a:t>alfa</a:t>
            </a:r>
            <a:r>
              <a:rPr lang="de-DE" sz="2400" dirty="0"/>
              <a:t>=0,05 testen)</a:t>
            </a:r>
          </a:p>
          <a:p>
            <a:endParaRPr lang="de-DE" sz="2400" dirty="0"/>
          </a:p>
        </p:txBody>
      </p:sp>
      <p:sp>
        <p:nvSpPr>
          <p:cNvPr id="4" name="Datumsplatzhalter 3"/>
          <p:cNvSpPr>
            <a:spLocks noGrp="1"/>
          </p:cNvSpPr>
          <p:nvPr>
            <p:ph type="dt" sz="half" idx="10"/>
          </p:nvPr>
        </p:nvSpPr>
        <p:spPr/>
        <p:txBody>
          <a:bodyPr/>
          <a:lstStyle/>
          <a:p>
            <a:fld id="{F7E4AEA8-173F-4ED4-876F-74BF16AA811D}" type="datetime1">
              <a:rPr lang="de-AT" smtClean="0">
                <a:solidFill>
                  <a:prstClr val="black">
                    <a:tint val="75000"/>
                  </a:prstClr>
                </a:solidFill>
              </a:rPr>
              <a:pPr/>
              <a:t>14.11.2017</a:t>
            </a:fld>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7CE23FC-3959-4ED8-A627-51F77DB233D6}" type="slidenum">
              <a:rPr lang="de-DE" altLang="en-US">
                <a:solidFill>
                  <a:prstClr val="black">
                    <a:tint val="75000"/>
                  </a:prstClr>
                </a:solidFill>
              </a:rPr>
              <a:pPr/>
              <a:t>161</a:t>
            </a:fld>
            <a:endParaRPr lang="de-DE" altLang="en-US">
              <a:solidFill>
                <a:prstClr val="black">
                  <a:tint val="75000"/>
                </a:prstClr>
              </a:solidFill>
            </a:endParaRPr>
          </a:p>
        </p:txBody>
      </p:sp>
    </p:spTree>
    <p:extLst>
      <p:ext uri="{BB962C8B-B14F-4D97-AF65-F5344CB8AC3E}">
        <p14:creationId xmlns="" xmlns:p14="http://schemas.microsoft.com/office/powerpoint/2010/main" val="34383480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Design </a:t>
            </a:r>
            <a:r>
              <a:rPr lang="de-DE" dirty="0" err="1"/>
              <a:t>of</a:t>
            </a:r>
            <a:r>
              <a:rPr lang="de-DE" dirty="0"/>
              <a:t> </a:t>
            </a:r>
            <a:r>
              <a:rPr lang="de-DE" dirty="0" smtClean="0"/>
              <a:t>Experiments - Grundlagen</a:t>
            </a:r>
            <a:endParaRPr lang="de-DE" dirty="0"/>
          </a:p>
        </p:txBody>
      </p:sp>
      <p:sp>
        <p:nvSpPr>
          <p:cNvPr id="3" name="Inhaltsplatzhalter 2"/>
          <p:cNvSpPr>
            <a:spLocks noGrp="1"/>
          </p:cNvSpPr>
          <p:nvPr>
            <p:ph idx="1"/>
          </p:nvPr>
        </p:nvSpPr>
        <p:spPr/>
        <p:txBody>
          <a:bodyPr>
            <a:normAutofit fontScale="92500" lnSpcReduction="10000"/>
          </a:bodyPr>
          <a:lstStyle/>
          <a:p>
            <a:r>
              <a:rPr lang="en-GB" altLang="de-DE" dirty="0"/>
              <a:t>DOE = Design of Experiments</a:t>
            </a:r>
          </a:p>
          <a:p>
            <a:r>
              <a:rPr lang="en-GB" altLang="de-DE" dirty="0" err="1" smtClean="0"/>
              <a:t>Idee</a:t>
            </a:r>
            <a:r>
              <a:rPr lang="en-GB" altLang="de-DE" dirty="0" smtClean="0"/>
              <a:t>: </a:t>
            </a:r>
            <a:endParaRPr lang="en-GB" altLang="de-DE" dirty="0"/>
          </a:p>
          <a:p>
            <a:pPr lvl="1"/>
            <a:r>
              <a:rPr lang="en-GB" altLang="de-DE" dirty="0" err="1" smtClean="0"/>
              <a:t>Simultane</a:t>
            </a:r>
            <a:r>
              <a:rPr lang="en-GB" altLang="de-DE" dirty="0" smtClean="0"/>
              <a:t> </a:t>
            </a:r>
            <a:r>
              <a:rPr lang="en-GB" altLang="de-DE" dirty="0" err="1" smtClean="0"/>
              <a:t>Bewertung</a:t>
            </a:r>
            <a:r>
              <a:rPr lang="en-GB" altLang="de-DE" dirty="0" smtClean="0"/>
              <a:t> von </a:t>
            </a:r>
            <a:r>
              <a:rPr lang="en-GB" altLang="de-DE" dirty="0" err="1" smtClean="0"/>
              <a:t>mehreren</a:t>
            </a:r>
            <a:r>
              <a:rPr lang="en-GB" altLang="de-DE" dirty="0" smtClean="0"/>
              <a:t> </a:t>
            </a:r>
            <a:r>
              <a:rPr lang="en-GB" altLang="de-DE" dirty="0" err="1" smtClean="0"/>
              <a:t>Einflussfaktoren</a:t>
            </a:r>
            <a:endParaRPr lang="en-GB" altLang="de-DE" dirty="0" smtClean="0"/>
          </a:p>
          <a:p>
            <a:pPr lvl="1"/>
            <a:r>
              <a:rPr lang="en-GB" altLang="de-DE" dirty="0" err="1" smtClean="0"/>
              <a:t>Auswahl</a:t>
            </a:r>
            <a:r>
              <a:rPr lang="en-GB" altLang="de-DE" dirty="0" smtClean="0"/>
              <a:t> der </a:t>
            </a:r>
            <a:r>
              <a:rPr lang="en-GB" altLang="de-DE" dirty="0" err="1" smtClean="0"/>
              <a:t>Zielvariable</a:t>
            </a:r>
            <a:endParaRPr lang="en-GB" altLang="de-DE" dirty="0" smtClean="0"/>
          </a:p>
          <a:p>
            <a:pPr lvl="1"/>
            <a:r>
              <a:rPr lang="en-GB" altLang="de-DE" dirty="0" err="1" smtClean="0"/>
              <a:t>Planung</a:t>
            </a:r>
            <a:r>
              <a:rPr lang="en-GB" altLang="de-DE" dirty="0" smtClean="0"/>
              <a:t> des Experiments, </a:t>
            </a:r>
            <a:r>
              <a:rPr lang="en-GB" altLang="de-DE" dirty="0" err="1" smtClean="0"/>
              <a:t>Anzahl</a:t>
            </a:r>
            <a:r>
              <a:rPr lang="en-GB" altLang="de-DE" dirty="0" smtClean="0"/>
              <a:t> der </a:t>
            </a:r>
            <a:r>
              <a:rPr lang="en-GB" altLang="de-DE" dirty="0" err="1" smtClean="0"/>
              <a:t>Durchläufe</a:t>
            </a:r>
            <a:endParaRPr lang="en-GB" altLang="de-DE" dirty="0" smtClean="0"/>
          </a:p>
          <a:p>
            <a:pPr lvl="1"/>
            <a:r>
              <a:rPr lang="en-GB" altLang="de-DE" dirty="0" err="1" smtClean="0"/>
              <a:t>Verwendung</a:t>
            </a:r>
            <a:r>
              <a:rPr lang="en-GB" altLang="de-DE" dirty="0" smtClean="0"/>
              <a:t> von ANOVA/</a:t>
            </a:r>
            <a:r>
              <a:rPr lang="en-GB" altLang="de-DE" dirty="0" err="1" smtClean="0"/>
              <a:t>Regressionsanalyse</a:t>
            </a:r>
            <a:r>
              <a:rPr lang="en-GB" altLang="de-DE" dirty="0" smtClean="0"/>
              <a:t> </a:t>
            </a:r>
            <a:endParaRPr lang="en-GB" altLang="de-DE" dirty="0"/>
          </a:p>
          <a:p>
            <a:r>
              <a:rPr lang="en-GB" altLang="de-DE" dirty="0" err="1" smtClean="0"/>
              <a:t>Anwendungen</a:t>
            </a:r>
            <a:r>
              <a:rPr lang="en-GB" altLang="de-DE" dirty="0" smtClean="0"/>
              <a:t>: </a:t>
            </a:r>
            <a:r>
              <a:rPr lang="en-GB" altLang="de-DE" dirty="0" err="1" smtClean="0"/>
              <a:t>Naturwissenschaftliche</a:t>
            </a:r>
            <a:r>
              <a:rPr lang="en-GB" altLang="de-DE" dirty="0" smtClean="0"/>
              <a:t> </a:t>
            </a:r>
            <a:r>
              <a:rPr lang="en-GB" altLang="de-DE" dirty="0" err="1" smtClean="0"/>
              <a:t>Experimente</a:t>
            </a:r>
            <a:r>
              <a:rPr lang="en-GB" altLang="de-DE" dirty="0" smtClean="0"/>
              <a:t>, </a:t>
            </a:r>
            <a:r>
              <a:rPr lang="en-GB" altLang="de-DE" dirty="0" err="1" smtClean="0"/>
              <a:t>Marktforschung</a:t>
            </a:r>
            <a:r>
              <a:rPr lang="en-GB" altLang="de-DE" dirty="0" smtClean="0"/>
              <a:t>, </a:t>
            </a:r>
            <a:r>
              <a:rPr lang="en-GB" altLang="de-DE" dirty="0" err="1" smtClean="0"/>
              <a:t>Simulationsexperimente</a:t>
            </a:r>
            <a:r>
              <a:rPr lang="en-GB" altLang="de-DE" dirty="0" smtClean="0"/>
              <a:t> </a:t>
            </a:r>
          </a:p>
          <a:p>
            <a:r>
              <a:rPr lang="en-GB" altLang="de-DE" dirty="0" smtClean="0"/>
              <a:t>Software (MODDE, SAS JMP,…) </a:t>
            </a:r>
            <a:r>
              <a:rPr lang="en-GB" altLang="de-DE" dirty="0" err="1" smtClean="0"/>
              <a:t>erlaubt</a:t>
            </a:r>
            <a:endParaRPr lang="en-GB" altLang="de-DE" dirty="0" smtClean="0"/>
          </a:p>
          <a:p>
            <a:pPr lvl="1"/>
            <a:r>
              <a:rPr lang="en-GB" altLang="de-DE" dirty="0" err="1" smtClean="0"/>
              <a:t>Auswahl</a:t>
            </a:r>
            <a:r>
              <a:rPr lang="en-GB" altLang="de-DE" dirty="0" smtClean="0"/>
              <a:t> des </a:t>
            </a:r>
            <a:r>
              <a:rPr lang="en-GB" altLang="de-DE" dirty="0" err="1" smtClean="0"/>
              <a:t>experimentellen</a:t>
            </a:r>
            <a:r>
              <a:rPr lang="en-GB" altLang="de-DE" dirty="0" smtClean="0"/>
              <a:t> Designs</a:t>
            </a:r>
            <a:endParaRPr lang="en-GB" altLang="de-DE" dirty="0"/>
          </a:p>
          <a:p>
            <a:pPr lvl="1"/>
            <a:r>
              <a:rPr lang="en-GB" altLang="de-DE" dirty="0" smtClean="0"/>
              <a:t>Analyse der </a:t>
            </a:r>
            <a:r>
              <a:rPr lang="en-GB" altLang="de-DE" dirty="0" err="1" smtClean="0"/>
              <a:t>Ergebnisse</a:t>
            </a:r>
            <a:r>
              <a:rPr lang="en-GB" altLang="de-DE" dirty="0" smtClean="0"/>
              <a:t> des Experiments</a:t>
            </a:r>
          </a:p>
          <a:p>
            <a:pPr marL="457200" lvl="1" indent="0">
              <a:buNone/>
            </a:pPr>
            <a:r>
              <a:rPr lang="en-GB" altLang="de-DE" dirty="0" smtClean="0"/>
              <a:t/>
            </a:r>
            <a:br>
              <a:rPr lang="en-GB" altLang="de-DE" dirty="0" smtClean="0"/>
            </a:br>
            <a:endParaRPr lang="en-GB" altLang="de-DE" dirty="0" smtClean="0"/>
          </a:p>
          <a:p>
            <a:pPr lvl="1"/>
            <a:endParaRPr lang="en-GB" altLang="de-DE" dirty="0"/>
          </a:p>
          <a:p>
            <a:pPr lvl="1"/>
            <a:endParaRPr lang="en-GB" altLang="de-DE" dirty="0" smtClean="0"/>
          </a:p>
          <a:p>
            <a:pPr marL="457200" lvl="1" indent="0">
              <a:buNone/>
            </a:pPr>
            <a:endParaRPr lang="en-GB" altLang="de-DE"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162</a:t>
            </a:fld>
            <a:endParaRPr lang="de-DE" altLang="en-US"/>
          </a:p>
        </p:txBody>
      </p:sp>
    </p:spTree>
    <p:extLst>
      <p:ext uri="{BB962C8B-B14F-4D97-AF65-F5344CB8AC3E}">
        <p14:creationId xmlns="" xmlns:p14="http://schemas.microsoft.com/office/powerpoint/2010/main" val="77625564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Grundlagen</a:t>
            </a:r>
            <a:endParaRPr lang="de-DE" dirty="0"/>
          </a:p>
        </p:txBody>
      </p:sp>
      <p:sp>
        <p:nvSpPr>
          <p:cNvPr id="3" name="Inhaltsplatzhalter 2"/>
          <p:cNvSpPr>
            <a:spLocks noGrp="1"/>
          </p:cNvSpPr>
          <p:nvPr>
            <p:ph idx="1"/>
          </p:nvPr>
        </p:nvSpPr>
        <p:spPr/>
        <p:txBody>
          <a:bodyPr>
            <a:normAutofit/>
          </a:bodyPr>
          <a:lstStyle/>
          <a:p>
            <a:r>
              <a:rPr lang="en-US" altLang="de-DE" sz="2800" dirty="0" smtClean="0"/>
              <a:t>Input: </a:t>
            </a:r>
            <a:r>
              <a:rPr lang="en-US" altLang="de-DE" sz="2800" dirty="0" err="1" smtClean="0"/>
              <a:t>Beeinflussbare</a:t>
            </a:r>
            <a:r>
              <a:rPr lang="en-US" altLang="de-DE" sz="2800" dirty="0" smtClean="0"/>
              <a:t> </a:t>
            </a:r>
            <a:r>
              <a:rPr lang="en-US" altLang="de-DE" sz="2800" dirty="0" err="1" smtClean="0"/>
              <a:t>Faktoren</a:t>
            </a:r>
            <a:r>
              <a:rPr lang="en-US" altLang="de-DE" sz="2800" dirty="0" smtClean="0"/>
              <a:t> x1, x2, x3</a:t>
            </a:r>
          </a:p>
          <a:p>
            <a:r>
              <a:rPr lang="en-US" altLang="de-DE" sz="2800" dirty="0" smtClean="0"/>
              <a:t>Output Y: Response, </a:t>
            </a:r>
            <a:r>
              <a:rPr lang="en-US" altLang="de-DE" sz="2800" dirty="0" err="1" smtClean="0"/>
              <a:t>wird</a:t>
            </a:r>
            <a:r>
              <a:rPr lang="en-US" altLang="de-DE" sz="2800" dirty="0" smtClean="0"/>
              <a:t> </a:t>
            </a:r>
            <a:r>
              <a:rPr lang="en-US" altLang="de-DE" sz="2800" dirty="0" err="1" smtClean="0"/>
              <a:t>gemessen</a:t>
            </a:r>
            <a:endParaRPr lang="en-US" altLang="de-DE" sz="2800" dirty="0" smtClean="0"/>
          </a:p>
          <a:p>
            <a:r>
              <a:rPr lang="en-US" altLang="de-DE" sz="2800" dirty="0" smtClean="0"/>
              <a:t>Noise: </a:t>
            </a:r>
            <a:r>
              <a:rPr lang="en-US" altLang="de-DE" sz="2800" dirty="0" err="1" smtClean="0"/>
              <a:t>bekannte</a:t>
            </a:r>
            <a:r>
              <a:rPr lang="en-US" altLang="de-DE" sz="2800" dirty="0" smtClean="0"/>
              <a:t> </a:t>
            </a:r>
            <a:r>
              <a:rPr lang="en-US" altLang="de-DE" sz="2800" dirty="0" err="1" smtClean="0"/>
              <a:t>oder</a:t>
            </a:r>
            <a:r>
              <a:rPr lang="en-US" altLang="de-DE" sz="2800" dirty="0" smtClean="0"/>
              <a:t> </a:t>
            </a:r>
            <a:r>
              <a:rPr lang="en-US" altLang="de-DE" sz="2800" dirty="0" err="1" smtClean="0"/>
              <a:t>unbekannte</a:t>
            </a:r>
            <a:r>
              <a:rPr lang="en-US" altLang="de-DE" sz="2800" dirty="0" smtClean="0"/>
              <a:t> </a:t>
            </a:r>
            <a:r>
              <a:rPr lang="en-US" altLang="de-DE" sz="2800" dirty="0" err="1" smtClean="0"/>
              <a:t>Störungen</a:t>
            </a:r>
            <a:endParaRPr lang="en-US" altLang="de-DE" sz="2800" dirty="0" smtClean="0"/>
          </a:p>
          <a:p>
            <a:r>
              <a:rPr lang="en-US" altLang="de-DE" sz="2800" dirty="0" err="1" smtClean="0"/>
              <a:t>Bestimmung</a:t>
            </a:r>
            <a:r>
              <a:rPr lang="en-US" altLang="de-DE" sz="2800" dirty="0" smtClean="0"/>
              <a:t> der </a:t>
            </a:r>
            <a:r>
              <a:rPr lang="en-US" altLang="de-DE" sz="2800" dirty="0" err="1" smtClean="0"/>
              <a:t>Koeffizienten</a:t>
            </a:r>
            <a:r>
              <a:rPr lang="en-US" altLang="de-DE" sz="2800" dirty="0" smtClean="0"/>
              <a:t>  c1, c2, c3  </a:t>
            </a:r>
            <a:r>
              <a:rPr lang="en-US" altLang="de-DE" sz="2800" dirty="0" err="1" smtClean="0"/>
              <a:t>mittels</a:t>
            </a:r>
            <a:r>
              <a:rPr lang="en-US" altLang="de-DE" sz="2800" dirty="0" smtClean="0"/>
              <a:t> </a:t>
            </a:r>
            <a:r>
              <a:rPr lang="en-US" altLang="de-DE" sz="2800" dirty="0" err="1" smtClean="0"/>
              <a:t>Varianzanalyse</a:t>
            </a:r>
            <a:r>
              <a:rPr lang="en-US" altLang="de-DE" sz="2800" dirty="0" smtClean="0"/>
              <a:t> (ANOVA)</a:t>
            </a:r>
          </a:p>
          <a:p>
            <a:endParaRPr lang="en-US" altLang="de-DE"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163</a:t>
            </a:fld>
            <a:endParaRPr lang="de-DE" altLang="en-US"/>
          </a:p>
        </p:txBody>
      </p:sp>
      <p:pic>
        <p:nvPicPr>
          <p:cNvPr id="6952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4149080"/>
            <a:ext cx="7164288" cy="11342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952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68389" y="5085184"/>
            <a:ext cx="3082677" cy="9481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02391107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Geschichte von DOE</a:t>
            </a:r>
            <a:endParaRPr lang="de-DE" dirty="0"/>
          </a:p>
        </p:txBody>
      </p:sp>
      <p:sp>
        <p:nvSpPr>
          <p:cNvPr id="3" name="Inhaltsplatzhalter 2"/>
          <p:cNvSpPr>
            <a:spLocks noGrp="1"/>
          </p:cNvSpPr>
          <p:nvPr>
            <p:ph idx="1"/>
          </p:nvPr>
        </p:nvSpPr>
        <p:spPr/>
        <p:txBody>
          <a:bodyPr/>
          <a:lstStyle/>
          <a:p>
            <a:pPr>
              <a:lnSpc>
                <a:spcPct val="90000"/>
              </a:lnSpc>
            </a:pPr>
            <a:r>
              <a:rPr lang="en-US" altLang="de-DE" sz="2000" dirty="0">
                <a:solidFill>
                  <a:schemeClr val="accent2"/>
                </a:solidFill>
              </a:rPr>
              <a:t>The </a:t>
            </a:r>
            <a:r>
              <a:rPr lang="en-US" altLang="de-DE" sz="2000" b="1" dirty="0">
                <a:solidFill>
                  <a:schemeClr val="accent2"/>
                </a:solidFill>
              </a:rPr>
              <a:t>agricultural</a:t>
            </a:r>
            <a:r>
              <a:rPr lang="en-US" altLang="de-DE" sz="2000" dirty="0">
                <a:solidFill>
                  <a:schemeClr val="accent2"/>
                </a:solidFill>
              </a:rPr>
              <a:t> origins, 1918 – 1940s</a:t>
            </a:r>
          </a:p>
          <a:p>
            <a:pPr lvl="1">
              <a:lnSpc>
                <a:spcPct val="90000"/>
              </a:lnSpc>
            </a:pPr>
            <a:r>
              <a:rPr lang="en-US" altLang="de-DE" sz="2000" dirty="0"/>
              <a:t>R. A. Fisher &amp; his co-workers</a:t>
            </a:r>
          </a:p>
          <a:p>
            <a:pPr lvl="1">
              <a:lnSpc>
                <a:spcPct val="90000"/>
              </a:lnSpc>
            </a:pPr>
            <a:r>
              <a:rPr lang="en-US" altLang="de-DE" sz="2000" dirty="0"/>
              <a:t>Profound impact on agricultural science</a:t>
            </a:r>
          </a:p>
          <a:p>
            <a:pPr lvl="1">
              <a:lnSpc>
                <a:spcPct val="90000"/>
              </a:lnSpc>
            </a:pPr>
            <a:r>
              <a:rPr lang="en-US" altLang="de-DE" sz="2000" dirty="0"/>
              <a:t>Factorial designs, ANOVA</a:t>
            </a:r>
          </a:p>
          <a:p>
            <a:pPr>
              <a:lnSpc>
                <a:spcPct val="90000"/>
              </a:lnSpc>
            </a:pPr>
            <a:r>
              <a:rPr lang="en-US" altLang="de-DE" sz="2000" dirty="0">
                <a:solidFill>
                  <a:schemeClr val="accent2"/>
                </a:solidFill>
              </a:rPr>
              <a:t>The </a:t>
            </a:r>
            <a:r>
              <a:rPr lang="en-US" altLang="de-DE" sz="2000" b="1" dirty="0">
                <a:solidFill>
                  <a:schemeClr val="accent2"/>
                </a:solidFill>
              </a:rPr>
              <a:t>first industrial</a:t>
            </a:r>
            <a:r>
              <a:rPr lang="en-US" altLang="de-DE" sz="2000" dirty="0">
                <a:solidFill>
                  <a:schemeClr val="accent2"/>
                </a:solidFill>
              </a:rPr>
              <a:t> era, 1951 – late 1970s</a:t>
            </a:r>
          </a:p>
          <a:p>
            <a:pPr lvl="1">
              <a:lnSpc>
                <a:spcPct val="90000"/>
              </a:lnSpc>
            </a:pPr>
            <a:r>
              <a:rPr lang="en-US" altLang="de-DE" sz="2000" dirty="0"/>
              <a:t>Box &amp; Wilson, response surfaces</a:t>
            </a:r>
          </a:p>
          <a:p>
            <a:pPr lvl="1">
              <a:lnSpc>
                <a:spcPct val="90000"/>
              </a:lnSpc>
            </a:pPr>
            <a:r>
              <a:rPr lang="en-US" altLang="de-DE" sz="2000" dirty="0"/>
              <a:t>Applications in the chemical &amp; process industries</a:t>
            </a:r>
          </a:p>
          <a:p>
            <a:pPr>
              <a:lnSpc>
                <a:spcPct val="90000"/>
              </a:lnSpc>
            </a:pPr>
            <a:r>
              <a:rPr lang="en-US" altLang="de-DE" sz="2000" dirty="0">
                <a:solidFill>
                  <a:schemeClr val="accent2"/>
                </a:solidFill>
              </a:rPr>
              <a:t>The </a:t>
            </a:r>
            <a:r>
              <a:rPr lang="en-US" altLang="de-DE" sz="2000" b="1" dirty="0">
                <a:solidFill>
                  <a:schemeClr val="accent2"/>
                </a:solidFill>
              </a:rPr>
              <a:t>second industrial</a:t>
            </a:r>
            <a:r>
              <a:rPr lang="en-US" altLang="de-DE" sz="2000" dirty="0">
                <a:solidFill>
                  <a:schemeClr val="accent2"/>
                </a:solidFill>
              </a:rPr>
              <a:t> era, late 1970s – 1990</a:t>
            </a:r>
          </a:p>
          <a:p>
            <a:pPr lvl="1">
              <a:lnSpc>
                <a:spcPct val="90000"/>
              </a:lnSpc>
            </a:pPr>
            <a:r>
              <a:rPr lang="en-US" altLang="de-DE" sz="2000" dirty="0"/>
              <a:t>Quality improvement initiatives in many companies</a:t>
            </a:r>
          </a:p>
          <a:p>
            <a:pPr lvl="1">
              <a:lnSpc>
                <a:spcPct val="90000"/>
              </a:lnSpc>
            </a:pPr>
            <a:r>
              <a:rPr lang="en-US" altLang="de-DE" sz="2000" dirty="0"/>
              <a:t>Taguchi and robust parameter design, process robustness</a:t>
            </a:r>
          </a:p>
          <a:p>
            <a:pPr>
              <a:lnSpc>
                <a:spcPct val="90000"/>
              </a:lnSpc>
            </a:pPr>
            <a:r>
              <a:rPr lang="en-US" altLang="de-DE" sz="2000" dirty="0">
                <a:solidFill>
                  <a:schemeClr val="accent2"/>
                </a:solidFill>
              </a:rPr>
              <a:t>The </a:t>
            </a:r>
            <a:r>
              <a:rPr lang="en-US" altLang="de-DE" sz="2000" b="1" dirty="0">
                <a:solidFill>
                  <a:schemeClr val="accent2"/>
                </a:solidFill>
              </a:rPr>
              <a:t>modern</a:t>
            </a:r>
            <a:r>
              <a:rPr lang="en-US" altLang="de-DE" sz="2000" dirty="0">
                <a:solidFill>
                  <a:schemeClr val="accent2"/>
                </a:solidFill>
              </a:rPr>
              <a:t> era, beginning circa 1990</a:t>
            </a:r>
          </a:p>
          <a:p>
            <a:pPr lvl="1">
              <a:lnSpc>
                <a:spcPct val="90000"/>
              </a:lnSpc>
            </a:pPr>
            <a:r>
              <a:rPr lang="en-US" altLang="de-DE" sz="2000" dirty="0"/>
              <a:t>Wide use of computer technology in DOE</a:t>
            </a:r>
          </a:p>
          <a:p>
            <a:pPr lvl="1">
              <a:lnSpc>
                <a:spcPct val="90000"/>
              </a:lnSpc>
            </a:pPr>
            <a:r>
              <a:rPr lang="en-US" altLang="de-DE" sz="2000" dirty="0"/>
              <a:t>Expanded use of DOE in Six-Sigma and in business</a:t>
            </a:r>
          </a:p>
          <a:p>
            <a:pPr lvl="1">
              <a:lnSpc>
                <a:spcPct val="90000"/>
              </a:lnSpc>
            </a:pPr>
            <a:r>
              <a:rPr lang="en-US" altLang="de-DE" sz="2000" dirty="0"/>
              <a:t>Use of DOE in computer experiments</a:t>
            </a:r>
          </a:p>
          <a:p>
            <a:pPr>
              <a:lnSpc>
                <a:spcPct val="90000"/>
              </a:lnSpc>
            </a:pPr>
            <a:endParaRPr lang="en-US" altLang="de-DE" sz="20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164</a:t>
            </a:fld>
            <a:endParaRPr lang="de-DE" altLang="en-US"/>
          </a:p>
        </p:txBody>
      </p:sp>
    </p:spTree>
    <p:extLst>
      <p:ext uri="{BB962C8B-B14F-4D97-AF65-F5344CB8AC3E}">
        <p14:creationId xmlns="" xmlns:p14="http://schemas.microsoft.com/office/powerpoint/2010/main" val="274953800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CakeMix</a:t>
            </a:r>
            <a:r>
              <a:rPr lang="de-DE" dirty="0" smtClean="0"/>
              <a:t> Beispiel mit MODDE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14.11.2017</a:t>
            </a:fld>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165</a:t>
            </a:fld>
            <a:endParaRPr lang="de-DE" altLang="en-US"/>
          </a:p>
        </p:txBody>
      </p:sp>
      <p:pic>
        <p:nvPicPr>
          <p:cNvPr id="6922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700808"/>
            <a:ext cx="7748836" cy="45991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8789987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CakeMix</a:t>
            </a:r>
            <a:r>
              <a:rPr lang="de-DE" dirty="0"/>
              <a:t> Beispiel mit MODDE</a:t>
            </a:r>
          </a:p>
        </p:txBody>
      </p:sp>
      <p:sp>
        <p:nvSpPr>
          <p:cNvPr id="3" name="Datumsplatzhalter 2"/>
          <p:cNvSpPr>
            <a:spLocks noGrp="1"/>
          </p:cNvSpPr>
          <p:nvPr>
            <p:ph type="dt" sz="half" idx="10"/>
          </p:nvPr>
        </p:nvSpPr>
        <p:spPr/>
        <p:txBody>
          <a:bodyPr/>
          <a:lstStyle/>
          <a:p>
            <a:fld id="{4FBB947E-E2B1-447B-92C9-68B1426AE906}" type="datetime1">
              <a:rPr lang="de-AT" smtClean="0"/>
              <a:pPr/>
              <a:t>14.11.2017</a:t>
            </a:fld>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166</a:t>
            </a:fld>
            <a:endParaRPr lang="de-DE" altLang="en-US"/>
          </a:p>
        </p:txBody>
      </p:sp>
      <p:pic>
        <p:nvPicPr>
          <p:cNvPr id="6932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1700809"/>
            <a:ext cx="7704856" cy="46620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922305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CakeMix</a:t>
            </a:r>
            <a:r>
              <a:rPr lang="de-DE" dirty="0"/>
              <a:t> Beispiel mit MODDE</a:t>
            </a:r>
          </a:p>
        </p:txBody>
      </p:sp>
      <p:sp>
        <p:nvSpPr>
          <p:cNvPr id="3" name="Datumsplatzhalter 2"/>
          <p:cNvSpPr>
            <a:spLocks noGrp="1"/>
          </p:cNvSpPr>
          <p:nvPr>
            <p:ph type="dt" sz="half" idx="10"/>
          </p:nvPr>
        </p:nvSpPr>
        <p:spPr/>
        <p:txBody>
          <a:bodyPr/>
          <a:lstStyle/>
          <a:p>
            <a:fld id="{4FBB947E-E2B1-447B-92C9-68B1426AE906}" type="datetime1">
              <a:rPr lang="de-AT" smtClean="0"/>
              <a:pPr/>
              <a:t>14.11.2017</a:t>
            </a:fld>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167</a:t>
            </a:fld>
            <a:endParaRPr lang="de-DE" altLang="en-US"/>
          </a:p>
        </p:txBody>
      </p:sp>
      <p:pic>
        <p:nvPicPr>
          <p:cNvPr id="6942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1484784"/>
            <a:ext cx="8143231" cy="47777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317912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Designs</a:t>
            </a:r>
            <a:endParaRPr lang="de-DE" dirty="0"/>
          </a:p>
        </p:txBody>
      </p:sp>
      <p:sp>
        <p:nvSpPr>
          <p:cNvPr id="3" name="Inhaltsplatzhalter 2"/>
          <p:cNvSpPr>
            <a:spLocks noGrp="1"/>
          </p:cNvSpPr>
          <p:nvPr>
            <p:ph idx="1"/>
          </p:nvPr>
        </p:nvSpPr>
        <p:spPr/>
        <p:txBody>
          <a:bodyPr/>
          <a:lstStyle/>
          <a:p>
            <a:r>
              <a:rPr lang="de-DE" dirty="0" err="1" smtClean="0"/>
              <a:t>Full</a:t>
            </a:r>
            <a:r>
              <a:rPr lang="de-DE" dirty="0" smtClean="0"/>
              <a:t> </a:t>
            </a:r>
            <a:r>
              <a:rPr lang="de-DE" dirty="0" err="1" smtClean="0"/>
              <a:t>Factorial</a:t>
            </a:r>
            <a:r>
              <a:rPr lang="de-DE" dirty="0" smtClean="0"/>
              <a:t> Design: </a:t>
            </a:r>
            <a:br>
              <a:rPr lang="de-DE" dirty="0" smtClean="0"/>
            </a:br>
            <a:r>
              <a:rPr lang="de-DE" dirty="0" smtClean="0"/>
              <a:t>Alle Level Kombinationen werden getestet</a:t>
            </a:r>
          </a:p>
          <a:p>
            <a:r>
              <a:rPr lang="de-DE" dirty="0" err="1" smtClean="0"/>
              <a:t>Latin</a:t>
            </a:r>
            <a:r>
              <a:rPr lang="de-DE" dirty="0" smtClean="0"/>
              <a:t> Square Design:</a:t>
            </a:r>
            <a:br>
              <a:rPr lang="de-DE" dirty="0" smtClean="0"/>
            </a:br>
            <a:r>
              <a:rPr lang="de-DE" dirty="0" smtClean="0"/>
              <a:t>nur ein zufällige Teilmenge aller Level-Kombinationen werden getestet</a:t>
            </a:r>
          </a:p>
          <a:p>
            <a:r>
              <a:rPr lang="de-DE" dirty="0" err="1" smtClean="0"/>
              <a:t>Plackett-Burman</a:t>
            </a:r>
            <a:r>
              <a:rPr lang="de-DE" dirty="0" smtClean="0"/>
              <a:t> Designs:</a:t>
            </a:r>
            <a:br>
              <a:rPr lang="de-DE" dirty="0" smtClean="0"/>
            </a:br>
            <a:r>
              <a:rPr lang="de-DE" dirty="0" smtClean="0"/>
              <a:t>sehr effizient, große Anzahl von Hauptfaktoren wird mit so wenig Durchgängen wie möglich untersucht</a:t>
            </a:r>
          </a:p>
          <a:p>
            <a:r>
              <a:rPr lang="de-DE" dirty="0" smtClean="0"/>
              <a:t>Box-Behnken, Central Composite, Orthogonal Arrays, Center Point Designs, etc.</a:t>
            </a:r>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168</a:t>
            </a:fld>
            <a:endParaRPr lang="de-DE" altLang="en-US"/>
          </a:p>
        </p:txBody>
      </p:sp>
    </p:spTree>
    <p:extLst>
      <p:ext uri="{BB962C8B-B14F-4D97-AF65-F5344CB8AC3E}">
        <p14:creationId xmlns="" xmlns:p14="http://schemas.microsoft.com/office/powerpoint/2010/main" val="7353613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Beispiel Crash Test</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14.11.2017</a:t>
            </a:fld>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169</a:t>
            </a:fld>
            <a:endParaRPr lang="de-DE" altLang="en-US"/>
          </a:p>
        </p:txBody>
      </p:sp>
      <p:pic>
        <p:nvPicPr>
          <p:cNvPr id="6963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1628801"/>
            <a:ext cx="6840760" cy="47972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9216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17</a:t>
            </a:fld>
            <a:endParaRPr lang="de-AT">
              <a:latin typeface="+mj-lt"/>
            </a:endParaRPr>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18</a:t>
            </a:fld>
            <a:endParaRPr lang="de-AT">
              <a:latin typeface="+mj-lt"/>
            </a:endParaRPr>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19</a:t>
            </a:fld>
            <a:endParaRPr lang="de-AT">
              <a:latin typeface="+mj-lt"/>
            </a:endParaRPr>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Ablauf der Lehrveranstaltung</a:t>
            </a:r>
            <a:endParaRPr lang="de-DE" dirty="0"/>
          </a:p>
        </p:txBody>
      </p:sp>
      <p:sp>
        <p:nvSpPr>
          <p:cNvPr id="3" name="Inhaltsplatzhalter 2"/>
          <p:cNvSpPr>
            <a:spLocks noGrp="1"/>
          </p:cNvSpPr>
          <p:nvPr>
            <p:ph idx="1"/>
          </p:nvPr>
        </p:nvSpPr>
        <p:spPr>
          <a:xfrm>
            <a:off x="457200" y="1888232"/>
            <a:ext cx="8229600" cy="3484984"/>
          </a:xfrm>
        </p:spPr>
        <p:txBody>
          <a:bodyPr/>
          <a:lstStyle/>
          <a:p>
            <a:r>
              <a:rPr lang="de-DE" dirty="0" smtClean="0"/>
              <a:t>Block 1: Einführung, Allgemeines, Projektarbeit</a:t>
            </a:r>
          </a:p>
          <a:p>
            <a:r>
              <a:rPr lang="de-DE" dirty="0" smtClean="0"/>
              <a:t>Block 2: Deskriptive Statistik, Excel, SPSS</a:t>
            </a:r>
          </a:p>
          <a:p>
            <a:r>
              <a:rPr lang="de-DE" dirty="0" smtClean="0"/>
              <a:t>Block 3: Korrelation und Regression</a:t>
            </a:r>
          </a:p>
          <a:p>
            <a:r>
              <a:rPr lang="de-DE" dirty="0" smtClean="0"/>
              <a:t>Block 4: Konfidenzintervalle und Signifikanztests</a:t>
            </a:r>
          </a:p>
          <a:p>
            <a:r>
              <a:rPr lang="de-DE" dirty="0" smtClean="0"/>
              <a:t>Block 5: Mittelwerte vergleichen, t-Test</a:t>
            </a:r>
          </a:p>
          <a:p>
            <a:r>
              <a:rPr lang="de-DE" dirty="0" smtClean="0"/>
              <a:t>Block 6: ANOVA, </a:t>
            </a:r>
            <a:r>
              <a:rPr lang="de-DE" dirty="0"/>
              <a:t>Design </a:t>
            </a:r>
            <a:r>
              <a:rPr lang="de-DE" dirty="0" err="1"/>
              <a:t>of</a:t>
            </a:r>
            <a:r>
              <a:rPr lang="de-DE" dirty="0"/>
              <a:t> </a:t>
            </a:r>
            <a:r>
              <a:rPr lang="de-DE" dirty="0" smtClean="0"/>
              <a:t>Experiments, MODDE</a:t>
            </a:r>
          </a:p>
          <a:p>
            <a:r>
              <a:rPr lang="de-DE" dirty="0" smtClean="0"/>
              <a:t>Block 7: Block 7: Präsentationen der Projektarbeiten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a:t>
            </a:fld>
            <a:endParaRPr lang="de-DE" altLang="en-US"/>
          </a:p>
        </p:txBody>
      </p:sp>
    </p:spTree>
    <p:extLst>
      <p:ext uri="{BB962C8B-B14F-4D97-AF65-F5344CB8AC3E}">
        <p14:creationId xmlns="" xmlns:p14="http://schemas.microsoft.com/office/powerpoint/2010/main" val="1159436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20</a:t>
            </a:fld>
            <a:endParaRPr lang="de-AT">
              <a:latin typeface="+mj-lt"/>
            </a:endParaRPr>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21</a:t>
            </a:fld>
            <a:endParaRPr lang="de-AT">
              <a:latin typeface="+mj-lt"/>
            </a:endParaRPr>
          </a:p>
        </p:txBody>
      </p:sp>
      <p:pic>
        <p:nvPicPr>
          <p:cNvPr id="280578" name="Picture 2"/>
          <p:cNvPicPr>
            <a:picLocks noChangeAspect="1" noChangeArrowheads="1"/>
          </p:cNvPicPr>
          <p:nvPr/>
        </p:nvPicPr>
        <p:blipFill>
          <a:blip r:embed="rId3" cstate="print"/>
          <a:srcRect/>
          <a:stretch>
            <a:fillRect/>
          </a:stretch>
        </p:blipFill>
        <p:spPr bwMode="auto">
          <a:xfrm>
            <a:off x="539552" y="1628800"/>
            <a:ext cx="8277225" cy="448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22</a:t>
            </a:fld>
            <a:endParaRPr lang="de-AT">
              <a:latin typeface="+mj-lt"/>
            </a:endParaRPr>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Deskriptive</a:t>
            </a:r>
            <a:r>
              <a:rPr lang="de-AT" dirty="0" smtClean="0"/>
              <a:t> </a:t>
            </a:r>
            <a:r>
              <a:rPr lang="de-AT" dirty="0"/>
              <a:t>Statistik</a:t>
            </a:r>
            <a:endParaRPr lang="en-US" dirty="0"/>
          </a:p>
        </p:txBody>
      </p:sp>
      <p:graphicFrame>
        <p:nvGraphicFramePr>
          <p:cNvPr id="7" name="Inhaltsplatzhalter 6"/>
          <p:cNvGraphicFramePr>
            <a:graphicFrameLocks noGrp="1"/>
          </p:cNvGraphicFramePr>
          <p:nvPr>
            <p:ph idx="1"/>
            <p:extLst>
              <p:ext uri="{D42A27DB-BD31-4B8C-83A1-F6EECF244321}">
                <p14:modId xmlns="" xmlns:p14="http://schemas.microsoft.com/office/powerpoint/2010/main" val="886552404"/>
              </p:ext>
            </p:extLst>
          </p:nvPr>
        </p:nvGraphicFramePr>
        <p:xfrm>
          <a:off x="628976" y="1844824"/>
          <a:ext cx="7901014" cy="3855720"/>
        </p:xfrm>
        <a:graphic>
          <a:graphicData uri="http://schemas.openxmlformats.org/drawingml/2006/table">
            <a:tbl>
              <a:tblPr firstRow="1" bandRow="1">
                <a:tableStyleId>{5C22544A-7EE6-4342-B048-85BDC9FD1C3A}</a:tableStyleId>
              </a:tblPr>
              <a:tblGrid>
                <a:gridCol w="2108975"/>
                <a:gridCol w="257196"/>
                <a:gridCol w="3857944"/>
                <a:gridCol w="1676899"/>
              </a:tblGrid>
              <a:tr h="370840">
                <a:tc>
                  <a:txBody>
                    <a:bodyPr/>
                    <a:lstStyle/>
                    <a:p>
                      <a:r>
                        <a:rPr lang="de-AT" dirty="0" smtClean="0"/>
                        <a:t>Qualitative Merkmale</a:t>
                      </a:r>
                      <a:endParaRPr lang="en-US" dirty="0"/>
                    </a:p>
                  </a:txBody>
                  <a:tcPr/>
                </a:tc>
                <a:tc>
                  <a:txBody>
                    <a:bodyPr/>
                    <a:lstStyle/>
                    <a:p>
                      <a:endParaRPr lang="en-US" dirty="0"/>
                    </a:p>
                  </a:txBody>
                  <a:tcPr/>
                </a:tc>
                <a:tc>
                  <a:txBody>
                    <a:bodyPr/>
                    <a:lstStyle/>
                    <a:p>
                      <a:r>
                        <a:rPr lang="de-AT" dirty="0" smtClean="0"/>
                        <a:t>Quantitative</a:t>
                      </a:r>
                      <a:r>
                        <a:rPr lang="de-AT" baseline="0" dirty="0" smtClean="0"/>
                        <a:t> Merkmale</a:t>
                      </a:r>
                    </a:p>
                    <a:p>
                      <a:r>
                        <a:rPr lang="de-AT" baseline="0" dirty="0" smtClean="0"/>
                        <a:t>normalverteilt</a:t>
                      </a:r>
                      <a:endParaRPr lang="en-US" dirty="0"/>
                    </a:p>
                  </a:txBody>
                  <a:tcPr/>
                </a:tc>
                <a:tc>
                  <a:txBody>
                    <a:bodyPr/>
                    <a:lstStyle/>
                    <a:p>
                      <a:endParaRPr lang="de-AT" dirty="0" smtClean="0"/>
                    </a:p>
                    <a:p>
                      <a:endParaRPr lang="de-AT" dirty="0" smtClean="0"/>
                    </a:p>
                    <a:p>
                      <a:r>
                        <a:rPr lang="de-AT" dirty="0" smtClean="0"/>
                        <a:t>beliebig verteilt</a:t>
                      </a:r>
                      <a:endParaRPr lang="en-US" dirty="0"/>
                    </a:p>
                  </a:txBody>
                  <a:tcPr/>
                </a:tc>
              </a:tr>
              <a:tr h="370840">
                <a:tc>
                  <a:txBody>
                    <a:bodyPr/>
                    <a:lstStyle/>
                    <a:p>
                      <a:r>
                        <a:rPr lang="de-AT" dirty="0" smtClean="0"/>
                        <a:t>n,%</a:t>
                      </a:r>
                      <a:endParaRPr lang="en-US" dirty="0"/>
                    </a:p>
                  </a:txBody>
                  <a:tcPr/>
                </a:tc>
                <a:tc>
                  <a:txBody>
                    <a:bodyPr/>
                    <a:lstStyle/>
                    <a:p>
                      <a:endParaRPr lang="en-US" dirty="0"/>
                    </a:p>
                  </a:txBody>
                  <a:tcPr/>
                </a:tc>
                <a:tc>
                  <a:txBody>
                    <a:bodyPr/>
                    <a:lstStyle/>
                    <a:p>
                      <a:r>
                        <a:rPr lang="de-AT" dirty="0" smtClean="0"/>
                        <a:t>Arithmetischer Mittelwert</a:t>
                      </a:r>
                      <a:endParaRPr lang="en-US" dirty="0"/>
                    </a:p>
                  </a:txBody>
                  <a:tcPr/>
                </a:tc>
                <a:tc>
                  <a:txBody>
                    <a:bodyPr/>
                    <a:lstStyle/>
                    <a:p>
                      <a:r>
                        <a:rPr lang="de-AT" dirty="0" smtClean="0"/>
                        <a:t>Median</a:t>
                      </a:r>
                      <a:endParaRPr lang="en-US" dirty="0"/>
                    </a:p>
                  </a:txBody>
                  <a:tcPr/>
                </a:tc>
              </a:tr>
              <a:tr h="370840">
                <a:tc>
                  <a:txBody>
                    <a:bodyPr/>
                    <a:lstStyle/>
                    <a:p>
                      <a:endParaRPr lang="en-US" dirty="0"/>
                    </a:p>
                  </a:txBody>
                  <a:tcPr/>
                </a:tc>
                <a:tc>
                  <a:txBody>
                    <a:bodyPr/>
                    <a:lstStyle/>
                    <a:p>
                      <a:endParaRPr lang="en-US" dirty="0"/>
                    </a:p>
                  </a:txBody>
                  <a:tcPr/>
                </a:tc>
                <a:tc>
                  <a:txBody>
                    <a:bodyPr/>
                    <a:lstStyle/>
                    <a:p>
                      <a:r>
                        <a:rPr lang="de-AT" dirty="0" smtClean="0"/>
                        <a:t>Standardabweichung</a:t>
                      </a:r>
                      <a:endParaRPr lang="en-US" dirty="0"/>
                    </a:p>
                  </a:txBody>
                  <a:tcPr/>
                </a:tc>
                <a:tc>
                  <a:txBody>
                    <a:bodyPr/>
                    <a:lstStyle/>
                    <a:p>
                      <a:r>
                        <a:rPr lang="de-AT" dirty="0" smtClean="0"/>
                        <a:t>Perzentile</a:t>
                      </a:r>
                      <a:endParaRPr lang="en-US" dirty="0"/>
                    </a:p>
                  </a:txBody>
                  <a:tcPr/>
                </a:tc>
              </a:tr>
              <a:tr h="370840">
                <a:tc>
                  <a:txBody>
                    <a:bodyPr/>
                    <a:lstStyle/>
                    <a:p>
                      <a:r>
                        <a:rPr lang="de-AT" dirty="0" smtClean="0"/>
                        <a:t>Kreis-, Balkendiagramm</a:t>
                      </a:r>
                      <a:endParaRPr lang="en-US" dirty="0"/>
                    </a:p>
                  </a:txBody>
                  <a:tcPr/>
                </a:tc>
                <a:tc>
                  <a:txBody>
                    <a:bodyPr/>
                    <a:lstStyle/>
                    <a:p>
                      <a:endParaRPr lang="en-US" dirty="0"/>
                    </a:p>
                  </a:txBody>
                  <a:tcPr/>
                </a:tc>
                <a:tc>
                  <a:txBody>
                    <a:bodyPr/>
                    <a:lstStyle/>
                    <a:p>
                      <a:r>
                        <a:rPr lang="de-AT" dirty="0" smtClean="0"/>
                        <a:t>Histogramm</a:t>
                      </a:r>
                      <a:endParaRPr lang="en-US" dirty="0"/>
                    </a:p>
                  </a:txBody>
                  <a:tcPr/>
                </a:tc>
                <a:tc>
                  <a:txBody>
                    <a:bodyPr/>
                    <a:lstStyle/>
                    <a:p>
                      <a:r>
                        <a:rPr lang="de-AT" dirty="0" smtClean="0"/>
                        <a:t>Boxplot </a:t>
                      </a:r>
                      <a:endParaRPr lang="en-US" dirty="0"/>
                    </a:p>
                  </a:txBody>
                  <a:tcPr/>
                </a:tc>
              </a:tr>
              <a:tr h="370840">
                <a:tc>
                  <a:txBody>
                    <a:bodyPr/>
                    <a:lstStyle/>
                    <a:p>
                      <a:r>
                        <a:rPr lang="de-AT" dirty="0" smtClean="0"/>
                        <a:t>Beispiele:</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de-AT" dirty="0" smtClean="0"/>
                        <a:t>Geschlecht,</a:t>
                      </a:r>
                      <a:r>
                        <a:rPr lang="de-AT" baseline="0" dirty="0" smtClean="0"/>
                        <a:t> Ansprechen auf Therapie, etc.</a:t>
                      </a:r>
                    </a:p>
                    <a:p>
                      <a:endParaRPr lang="en-US" dirty="0"/>
                    </a:p>
                  </a:txBody>
                  <a:tcPr/>
                </a:tc>
                <a:tc>
                  <a:txBody>
                    <a:bodyPr/>
                    <a:lstStyle/>
                    <a:p>
                      <a:endParaRPr lang="en-US" dirty="0"/>
                    </a:p>
                  </a:txBody>
                  <a:tcPr/>
                </a:tc>
                <a:tc>
                  <a:txBody>
                    <a:bodyPr/>
                    <a:lstStyle/>
                    <a:p>
                      <a:r>
                        <a:rPr lang="de-AT" dirty="0" smtClean="0"/>
                        <a:t>Blutdruck</a:t>
                      </a:r>
                      <a:endParaRPr lang="en-US" dirty="0"/>
                    </a:p>
                  </a:txBody>
                  <a:tcPr/>
                </a:tc>
                <a:tc>
                  <a:txBody>
                    <a:bodyPr/>
                    <a:lstStyle/>
                    <a:p>
                      <a:r>
                        <a:rPr lang="de-AT" dirty="0" smtClean="0"/>
                        <a:t>CRP,</a:t>
                      </a:r>
                      <a:r>
                        <a:rPr lang="de-AT" baseline="0" dirty="0" smtClean="0"/>
                        <a:t> GGT</a:t>
                      </a:r>
                    </a:p>
                    <a:p>
                      <a:r>
                        <a:rPr lang="de-AT" baseline="0" dirty="0" smtClean="0"/>
                        <a:t>Schweregrade</a:t>
                      </a:r>
                      <a:endParaRPr lang="en-US" dirty="0"/>
                    </a:p>
                  </a:txBody>
                  <a:tcPr/>
                </a:tc>
              </a:tr>
            </a:tbl>
          </a:graphicData>
        </a:graphic>
      </p:graphicFrame>
      <p:sp>
        <p:nvSpPr>
          <p:cNvPr id="4" name="Datumsplatzhalter 3"/>
          <p:cNvSpPr>
            <a:spLocks noGrp="1"/>
          </p:cNvSpPr>
          <p:nvPr>
            <p:ph type="dt" sz="half" idx="10"/>
          </p:nvPr>
        </p:nvSpPr>
        <p:spPr/>
        <p:txBody>
          <a:bodyPr/>
          <a:lstStyle/>
          <a:p>
            <a:fld id="{180E098E-9027-404E-9290-0082099D26A5}"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a:t>
            </a:fld>
            <a:endParaRPr lang="de-DE"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Merkmalstypen und statistische Maßzahlen, Grafiken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14.11.2017</a:t>
            </a:fld>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24</a:t>
            </a:fld>
            <a:endParaRPr lang="de-DE" altLang="en-US"/>
          </a:p>
        </p:txBody>
      </p:sp>
      <p:pic>
        <p:nvPicPr>
          <p:cNvPr id="537602" name="Picture 2"/>
          <p:cNvPicPr>
            <a:picLocks noChangeAspect="1" noChangeArrowheads="1"/>
          </p:cNvPicPr>
          <p:nvPr/>
        </p:nvPicPr>
        <p:blipFill>
          <a:blip r:embed="rId2" cstate="print"/>
          <a:srcRect/>
          <a:stretch>
            <a:fillRect/>
          </a:stretch>
        </p:blipFill>
        <p:spPr bwMode="auto">
          <a:xfrm>
            <a:off x="395536" y="1484785"/>
            <a:ext cx="3828853" cy="4824536"/>
          </a:xfrm>
          <a:prstGeom prst="rect">
            <a:avLst/>
          </a:prstGeom>
          <a:noFill/>
          <a:ln w="9525">
            <a:noFill/>
            <a:miter lim="800000"/>
            <a:headEnd/>
            <a:tailEnd/>
          </a:ln>
        </p:spPr>
      </p:pic>
      <p:pic>
        <p:nvPicPr>
          <p:cNvPr id="537605" name="Picture 5"/>
          <p:cNvPicPr>
            <a:picLocks noChangeAspect="1" noChangeArrowheads="1"/>
          </p:cNvPicPr>
          <p:nvPr/>
        </p:nvPicPr>
        <p:blipFill>
          <a:blip r:embed="rId3" cstate="print"/>
          <a:srcRect/>
          <a:stretch>
            <a:fillRect/>
          </a:stretch>
        </p:blipFill>
        <p:spPr bwMode="auto">
          <a:xfrm>
            <a:off x="5364088" y="1484784"/>
            <a:ext cx="3344888"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Statistische Grafiken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14.11.2017</a:t>
            </a:fld>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25</a:t>
            </a:fld>
            <a:endParaRPr lang="de-DE" altLang="en-US"/>
          </a:p>
        </p:txBody>
      </p:sp>
      <p:pic>
        <p:nvPicPr>
          <p:cNvPr id="538626" name="Picture 2"/>
          <p:cNvPicPr>
            <a:picLocks noChangeAspect="1" noChangeArrowheads="1"/>
          </p:cNvPicPr>
          <p:nvPr/>
        </p:nvPicPr>
        <p:blipFill>
          <a:blip r:embed="rId2" cstate="print"/>
          <a:srcRect/>
          <a:stretch>
            <a:fillRect/>
          </a:stretch>
        </p:blipFill>
        <p:spPr bwMode="auto">
          <a:xfrm>
            <a:off x="467544" y="1556792"/>
            <a:ext cx="2905125" cy="3276600"/>
          </a:xfrm>
          <a:prstGeom prst="rect">
            <a:avLst/>
          </a:prstGeom>
          <a:noFill/>
          <a:ln w="9525">
            <a:noFill/>
            <a:miter lim="800000"/>
            <a:headEnd/>
            <a:tailEnd/>
          </a:ln>
        </p:spPr>
      </p:pic>
      <p:pic>
        <p:nvPicPr>
          <p:cNvPr id="538627" name="Picture 3"/>
          <p:cNvPicPr>
            <a:picLocks noChangeAspect="1" noChangeArrowheads="1"/>
          </p:cNvPicPr>
          <p:nvPr/>
        </p:nvPicPr>
        <p:blipFill>
          <a:blip r:embed="rId3" cstate="print"/>
          <a:srcRect/>
          <a:stretch>
            <a:fillRect/>
          </a:stretch>
        </p:blipFill>
        <p:spPr bwMode="auto">
          <a:xfrm>
            <a:off x="3491880" y="1556792"/>
            <a:ext cx="3962400" cy="2228850"/>
          </a:xfrm>
          <a:prstGeom prst="rect">
            <a:avLst/>
          </a:prstGeom>
          <a:noFill/>
          <a:ln w="9525">
            <a:noFill/>
            <a:miter lim="800000"/>
            <a:headEnd/>
            <a:tailEnd/>
          </a:ln>
        </p:spPr>
      </p:pic>
      <p:pic>
        <p:nvPicPr>
          <p:cNvPr id="538628" name="Picture 4"/>
          <p:cNvPicPr>
            <a:picLocks noChangeAspect="1" noChangeArrowheads="1"/>
          </p:cNvPicPr>
          <p:nvPr/>
        </p:nvPicPr>
        <p:blipFill>
          <a:blip r:embed="rId4" cstate="print"/>
          <a:srcRect/>
          <a:stretch>
            <a:fillRect/>
          </a:stretch>
        </p:blipFill>
        <p:spPr bwMode="auto">
          <a:xfrm>
            <a:off x="3563888" y="3789040"/>
            <a:ext cx="2736304" cy="2550341"/>
          </a:xfrm>
          <a:prstGeom prst="rect">
            <a:avLst/>
          </a:prstGeom>
          <a:noFill/>
          <a:ln w="9525">
            <a:noFill/>
            <a:miter lim="800000"/>
            <a:headEnd/>
            <a:tailEnd/>
          </a:ln>
        </p:spPr>
      </p:pic>
      <p:pic>
        <p:nvPicPr>
          <p:cNvPr id="538629" name="Picture 5"/>
          <p:cNvPicPr>
            <a:picLocks noChangeAspect="1" noChangeArrowheads="1"/>
          </p:cNvPicPr>
          <p:nvPr/>
        </p:nvPicPr>
        <p:blipFill>
          <a:blip r:embed="rId5" cstate="print"/>
          <a:srcRect/>
          <a:stretch>
            <a:fillRect/>
          </a:stretch>
        </p:blipFill>
        <p:spPr bwMode="auto">
          <a:xfrm>
            <a:off x="6660232" y="3717032"/>
            <a:ext cx="2244799" cy="25084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Deskriptive</a:t>
            </a:r>
            <a:r>
              <a:rPr lang="de-AT" dirty="0" smtClean="0"/>
              <a:t> Statistik</a:t>
            </a:r>
            <a:endParaRPr lang="en-US" dirty="0"/>
          </a:p>
        </p:txBody>
      </p:sp>
      <p:sp>
        <p:nvSpPr>
          <p:cNvPr id="4" name="Datumsplatzhalter 3"/>
          <p:cNvSpPr>
            <a:spLocks noGrp="1"/>
          </p:cNvSpPr>
          <p:nvPr>
            <p:ph type="dt" sz="half" idx="10"/>
          </p:nvPr>
        </p:nvSpPr>
        <p:spPr/>
        <p:txBody>
          <a:bodyPr/>
          <a:lstStyle/>
          <a:p>
            <a:fld id="{9DAFE45E-A876-48FB-AB9D-9B5A967B5146}"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26</a:t>
            </a:fld>
            <a:endParaRPr lang="de-DE" altLang="en-US"/>
          </a:p>
        </p:txBody>
      </p:sp>
      <p:pic>
        <p:nvPicPr>
          <p:cNvPr id="216065" name="Picture 1"/>
          <p:cNvPicPr>
            <a:picLocks noChangeAspect="1" noChangeArrowheads="1"/>
          </p:cNvPicPr>
          <p:nvPr/>
        </p:nvPicPr>
        <p:blipFill>
          <a:blip r:embed="rId2" cstate="print"/>
          <a:srcRect/>
          <a:stretch>
            <a:fillRect/>
          </a:stretch>
        </p:blipFill>
        <p:spPr bwMode="auto">
          <a:xfrm>
            <a:off x="395536" y="1556792"/>
            <a:ext cx="3888432" cy="4733203"/>
          </a:xfrm>
          <a:prstGeom prst="rect">
            <a:avLst/>
          </a:prstGeom>
          <a:noFill/>
          <a:ln w="9525">
            <a:noFill/>
            <a:miter lim="800000"/>
            <a:headEnd/>
            <a:tailEnd/>
          </a:ln>
        </p:spPr>
      </p:pic>
      <p:pic>
        <p:nvPicPr>
          <p:cNvPr id="216066" name="Picture 2"/>
          <p:cNvPicPr>
            <a:picLocks noChangeAspect="1" noChangeArrowheads="1"/>
          </p:cNvPicPr>
          <p:nvPr/>
        </p:nvPicPr>
        <p:blipFill>
          <a:blip r:embed="rId3" cstate="print"/>
          <a:srcRect/>
          <a:stretch>
            <a:fillRect/>
          </a:stretch>
        </p:blipFill>
        <p:spPr bwMode="auto">
          <a:xfrm>
            <a:off x="4427984" y="1556792"/>
            <a:ext cx="4248472" cy="1093053"/>
          </a:xfrm>
          <a:prstGeom prst="rect">
            <a:avLst/>
          </a:prstGeom>
          <a:noFill/>
          <a:ln w="9525">
            <a:noFill/>
            <a:miter lim="800000"/>
            <a:headEnd/>
            <a:tailEnd/>
          </a:ln>
        </p:spPr>
      </p:pic>
      <p:pic>
        <p:nvPicPr>
          <p:cNvPr id="216067" name="Picture 3"/>
          <p:cNvPicPr>
            <a:picLocks noChangeAspect="1" noChangeArrowheads="1"/>
          </p:cNvPicPr>
          <p:nvPr/>
        </p:nvPicPr>
        <p:blipFill>
          <a:blip r:embed="rId4" cstate="print"/>
          <a:srcRect/>
          <a:stretch>
            <a:fillRect/>
          </a:stretch>
        </p:blipFill>
        <p:spPr bwMode="auto">
          <a:xfrm>
            <a:off x="4499992" y="4221088"/>
            <a:ext cx="3951337" cy="856762"/>
          </a:xfrm>
          <a:prstGeom prst="rect">
            <a:avLst/>
          </a:prstGeom>
          <a:noFill/>
          <a:ln w="9525">
            <a:noFill/>
            <a:miter lim="800000"/>
            <a:headEnd/>
            <a:tailEnd/>
          </a:ln>
        </p:spPr>
      </p:pic>
      <p:pic>
        <p:nvPicPr>
          <p:cNvPr id="216068" name="Picture 4"/>
          <p:cNvPicPr>
            <a:picLocks noChangeAspect="1" noChangeArrowheads="1"/>
          </p:cNvPicPr>
          <p:nvPr/>
        </p:nvPicPr>
        <p:blipFill>
          <a:blip r:embed="rId5" cstate="print"/>
          <a:srcRect/>
          <a:stretch>
            <a:fillRect/>
          </a:stretch>
        </p:blipFill>
        <p:spPr bwMode="auto">
          <a:xfrm>
            <a:off x="5508104" y="2564904"/>
            <a:ext cx="2828925" cy="1638300"/>
          </a:xfrm>
          <a:prstGeom prst="rect">
            <a:avLst/>
          </a:prstGeom>
          <a:noFill/>
          <a:ln w="9525">
            <a:noFill/>
            <a:miter lim="800000"/>
            <a:headEnd/>
            <a:tailEnd/>
          </a:ln>
        </p:spPr>
      </p:pic>
      <p:pic>
        <p:nvPicPr>
          <p:cNvPr id="216069" name="Picture 5"/>
          <p:cNvPicPr>
            <a:picLocks noChangeAspect="1" noChangeArrowheads="1"/>
          </p:cNvPicPr>
          <p:nvPr/>
        </p:nvPicPr>
        <p:blipFill>
          <a:blip r:embed="rId6" cstate="print"/>
          <a:srcRect/>
          <a:stretch>
            <a:fillRect/>
          </a:stretch>
        </p:blipFill>
        <p:spPr bwMode="auto">
          <a:xfrm>
            <a:off x="5580112" y="4725144"/>
            <a:ext cx="3171825" cy="187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457200" y="333375"/>
            <a:ext cx="8229600" cy="868363"/>
          </a:xfrm>
        </p:spPr>
        <p:txBody>
          <a:bodyPr/>
          <a:lstStyle/>
          <a:p>
            <a:r>
              <a:rPr lang="de-DE" sz="4000" smtClean="0"/>
              <a:t>Mittelwert vs. Median - Beispiel</a:t>
            </a:r>
          </a:p>
        </p:txBody>
      </p:sp>
      <p:sp>
        <p:nvSpPr>
          <p:cNvPr id="115714" name="Rectangle 3"/>
          <p:cNvSpPr>
            <a:spLocks noGrp="1" noChangeArrowheads="1"/>
          </p:cNvSpPr>
          <p:nvPr>
            <p:ph idx="1"/>
          </p:nvPr>
        </p:nvSpPr>
        <p:spPr>
          <a:xfrm>
            <a:off x="457200" y="1600200"/>
            <a:ext cx="8229600" cy="4757738"/>
          </a:xfrm>
        </p:spPr>
        <p:txBody>
          <a:bodyPr/>
          <a:lstStyle/>
          <a:p>
            <a:endParaRPr lang="de-DE" smtClean="0"/>
          </a:p>
        </p:txBody>
      </p:sp>
      <p:sp>
        <p:nvSpPr>
          <p:cNvPr id="93188" name="Foliennummernplatzhalter 5"/>
          <p:cNvSpPr>
            <a:spLocks noGrp="1"/>
          </p:cNvSpPr>
          <p:nvPr>
            <p:ph type="sldNum" sz="quarter" idx="12"/>
          </p:nvPr>
        </p:nvSpPr>
        <p:spPr/>
        <p:txBody>
          <a:bodyPr/>
          <a:lstStyle/>
          <a:p>
            <a:pPr>
              <a:defRPr/>
            </a:pPr>
            <a:fld id="{B73C702E-12AA-49CD-9C66-2DFD5146C7ED}" type="slidenum">
              <a:rPr lang="en-US"/>
              <a:pPr>
                <a:defRPr/>
              </a:pPr>
              <a:t>27</a:t>
            </a:fld>
            <a:endParaRPr lang="en-US"/>
          </a:p>
        </p:txBody>
      </p:sp>
      <p:pic>
        <p:nvPicPr>
          <p:cNvPr id="115717" name="Picture 4"/>
          <p:cNvPicPr>
            <a:picLocks noChangeAspect="1" noChangeArrowheads="1"/>
          </p:cNvPicPr>
          <p:nvPr/>
        </p:nvPicPr>
        <p:blipFill>
          <a:blip r:embed="rId3" cstate="print"/>
          <a:srcRect/>
          <a:stretch>
            <a:fillRect/>
          </a:stretch>
        </p:blipFill>
        <p:spPr bwMode="auto">
          <a:xfrm>
            <a:off x="252413" y="1312863"/>
            <a:ext cx="8640762" cy="492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r>
              <a:rPr lang="de-DE" dirty="0"/>
              <a:t>Standardabweichung oder Standardfehler?</a:t>
            </a:r>
          </a:p>
        </p:txBody>
      </p:sp>
      <p:sp>
        <p:nvSpPr>
          <p:cNvPr id="40963" name="Rectangle 3"/>
          <p:cNvSpPr>
            <a:spLocks noGrp="1" noChangeArrowheads="1"/>
          </p:cNvSpPr>
          <p:nvPr>
            <p:ph idx="1"/>
          </p:nvPr>
        </p:nvSpPr>
        <p:spPr>
          <a:xfrm>
            <a:off x="395288" y="1412875"/>
            <a:ext cx="8229600" cy="863600"/>
          </a:xfrm>
        </p:spPr>
        <p:txBody>
          <a:bodyPr/>
          <a:lstStyle/>
          <a:p>
            <a:r>
              <a:rPr lang="de-DE" sz="2200"/>
              <a:t>Standardfehler beschreibt nicht die Daten, sondern gibt die Genauigkeit des Mittelwerts als Schätzwerts an.</a:t>
            </a:r>
          </a:p>
        </p:txBody>
      </p:sp>
      <p:sp>
        <p:nvSpPr>
          <p:cNvPr id="6" name="Datumsplatzhalter 3"/>
          <p:cNvSpPr>
            <a:spLocks noGrp="1"/>
          </p:cNvSpPr>
          <p:nvPr>
            <p:ph type="dt" sz="half" idx="10"/>
          </p:nvPr>
        </p:nvSpPr>
        <p:spPr/>
        <p:txBody>
          <a:bodyPr/>
          <a:lstStyle/>
          <a:p>
            <a:fld id="{D90D24BA-4703-4B99-B593-32625AEDC8E8}" type="datetime1">
              <a:rPr lang="de-AT" smtClean="0"/>
              <a:pPr/>
              <a:t>14.11.2017</a:t>
            </a:fld>
            <a:endParaRPr lang="de-DE" altLang="en-US"/>
          </a:p>
        </p:txBody>
      </p:sp>
      <p:sp>
        <p:nvSpPr>
          <p:cNvPr id="8" name="Foliennummernplatzhalter 5"/>
          <p:cNvSpPr>
            <a:spLocks noGrp="1"/>
          </p:cNvSpPr>
          <p:nvPr>
            <p:ph type="sldNum" sz="quarter" idx="12"/>
          </p:nvPr>
        </p:nvSpPr>
        <p:spPr/>
        <p:txBody>
          <a:bodyPr/>
          <a:lstStyle/>
          <a:p>
            <a:r>
              <a:rPr lang="de-DE" altLang="en-US"/>
              <a:t>Seite </a:t>
            </a:r>
            <a:fld id="{BF940A3E-21EF-48C9-ABF5-21D5640395D0}" type="slidenum">
              <a:rPr lang="de-DE" altLang="en-US"/>
              <a:pPr/>
              <a:t>28</a:t>
            </a:fld>
            <a:endParaRPr lang="de-DE" altLang="en-US"/>
          </a:p>
        </p:txBody>
      </p:sp>
      <p:sp>
        <p:nvSpPr>
          <p:cNvPr id="40964" name="Rectangle 4"/>
          <p:cNvSpPr>
            <a:spLocks noChangeArrowheads="1"/>
          </p:cNvSpPr>
          <p:nvPr/>
        </p:nvSpPr>
        <p:spPr bwMode="auto">
          <a:xfrm>
            <a:off x="673100" y="777875"/>
            <a:ext cx="8229600" cy="995363"/>
          </a:xfrm>
          <a:prstGeom prst="rect">
            <a:avLst/>
          </a:prstGeom>
          <a:noFill/>
          <a:ln w="9525">
            <a:noFill/>
            <a:miter lim="800000"/>
            <a:headEnd/>
            <a:tailEnd/>
          </a:ln>
          <a:effectLst/>
        </p:spPr>
        <p:txBody>
          <a:bodyPr/>
          <a:lstStyle/>
          <a:p>
            <a:endParaRPr lang="en-US" sz="3200">
              <a:solidFill>
                <a:srgbClr val="000036"/>
              </a:solidFill>
            </a:endParaRPr>
          </a:p>
        </p:txBody>
      </p:sp>
      <p:pic>
        <p:nvPicPr>
          <p:cNvPr id="40965" name="Picture 5"/>
          <p:cNvPicPr>
            <a:picLocks noChangeAspect="1" noChangeArrowheads="1"/>
          </p:cNvPicPr>
          <p:nvPr/>
        </p:nvPicPr>
        <p:blipFill>
          <a:blip r:embed="rId3" cstate="print"/>
          <a:srcRect/>
          <a:stretch>
            <a:fillRect/>
          </a:stretch>
        </p:blipFill>
        <p:spPr bwMode="auto">
          <a:xfrm>
            <a:off x="468313" y="2205038"/>
            <a:ext cx="5399087"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umsplatzhalter 3"/>
          <p:cNvSpPr>
            <a:spLocks noGrp="1"/>
          </p:cNvSpPr>
          <p:nvPr>
            <p:ph type="dt" sz="quarter" idx="10"/>
          </p:nvPr>
        </p:nvSpPr>
        <p:spPr>
          <a:noFill/>
        </p:spPr>
        <p:txBody>
          <a:bodyPr/>
          <a:lstStyle/>
          <a:p>
            <a:endParaRPr lang="de-DE"/>
          </a:p>
          <a:p>
            <a:r>
              <a:rPr lang="de-DE"/>
              <a:t>17.11.2010</a:t>
            </a:r>
          </a:p>
        </p:txBody>
      </p:sp>
      <p:sp>
        <p:nvSpPr>
          <p:cNvPr id="2051" name="Foliennummernplatzhalter 5"/>
          <p:cNvSpPr>
            <a:spLocks noGrp="1"/>
          </p:cNvSpPr>
          <p:nvPr>
            <p:ph type="sldNum" sz="quarter" idx="12"/>
          </p:nvPr>
        </p:nvSpPr>
        <p:spPr>
          <a:noFill/>
        </p:spPr>
        <p:txBody>
          <a:bodyPr/>
          <a:lstStyle/>
          <a:p>
            <a:endParaRPr lang="en-US"/>
          </a:p>
          <a:p>
            <a:fld id="{7235428F-85B8-463A-BB64-E3252130D941}" type="slidenum">
              <a:rPr lang="en-US"/>
              <a:pPr/>
              <a:t>29</a:t>
            </a:fld>
            <a:endParaRPr lang="en-US"/>
          </a:p>
        </p:txBody>
      </p:sp>
      <p:sp>
        <p:nvSpPr>
          <p:cNvPr id="2052" name="Rectangle 4"/>
          <p:cNvSpPr>
            <a:spLocks noGrp="1" noChangeArrowheads="1"/>
          </p:cNvSpPr>
          <p:nvPr>
            <p:ph type="title"/>
          </p:nvPr>
        </p:nvSpPr>
        <p:spPr/>
        <p:txBody>
          <a:bodyPr/>
          <a:lstStyle/>
          <a:p>
            <a:pPr eaLnBrk="1" hangingPunct="1"/>
            <a:r>
              <a:rPr lang="de-AT" i="1" dirty="0" smtClean="0"/>
              <a:t>Übung: Statistische Maßzahlen</a:t>
            </a:r>
            <a:endParaRPr lang="de-DE" i="1" dirty="0" smtClean="0"/>
          </a:p>
        </p:txBody>
      </p:sp>
      <p:sp>
        <p:nvSpPr>
          <p:cNvPr id="2053" name="Rectangle 5"/>
          <p:cNvSpPr>
            <a:spLocks noGrp="1" noChangeArrowheads="1"/>
          </p:cNvSpPr>
          <p:nvPr>
            <p:ph type="body" idx="1"/>
          </p:nvPr>
        </p:nvSpPr>
        <p:spPr/>
        <p:txBody>
          <a:bodyPr/>
          <a:lstStyle/>
          <a:p>
            <a:pPr eaLnBrk="1" hangingPunct="1"/>
            <a:r>
              <a:rPr lang="de-AT" dirty="0" smtClean="0"/>
              <a:t>Berechnen Sie bitte den arithmetischen:</a:t>
            </a:r>
          </a:p>
          <a:p>
            <a:pPr lvl="1" eaLnBrk="1" hangingPunct="1"/>
            <a:r>
              <a:rPr lang="de-AT" dirty="0" smtClean="0"/>
              <a:t>Mittelwert</a:t>
            </a:r>
          </a:p>
          <a:p>
            <a:pPr lvl="1" eaLnBrk="1" hangingPunct="1"/>
            <a:r>
              <a:rPr lang="de-AT" dirty="0" smtClean="0"/>
              <a:t>Median</a:t>
            </a:r>
          </a:p>
          <a:p>
            <a:pPr lvl="1" eaLnBrk="1" hangingPunct="1"/>
            <a:r>
              <a:rPr lang="de-AT" dirty="0" smtClean="0"/>
              <a:t>Varianz</a:t>
            </a:r>
          </a:p>
          <a:p>
            <a:pPr lvl="1" eaLnBrk="1" hangingPunct="1"/>
            <a:r>
              <a:rPr lang="de-AT" dirty="0" smtClean="0"/>
              <a:t>Standardabweichung</a:t>
            </a:r>
          </a:p>
          <a:p>
            <a:pPr lvl="1" eaLnBrk="1" hangingPunct="1"/>
            <a:r>
              <a:rPr lang="de-AT" dirty="0" smtClean="0"/>
              <a:t>Spannweite</a:t>
            </a:r>
          </a:p>
          <a:p>
            <a:pPr lvl="1" eaLnBrk="1" hangingPunct="1"/>
            <a:r>
              <a:rPr lang="de-AT" dirty="0" smtClean="0"/>
              <a:t>Interquartilsabstand</a:t>
            </a:r>
          </a:p>
          <a:p>
            <a:pPr lvl="1" eaLnBrk="1" hangingPunct="1"/>
            <a:r>
              <a:rPr lang="de-AT" dirty="0" smtClean="0"/>
              <a:t>und den Variationskoeffizient</a:t>
            </a:r>
          </a:p>
          <a:p>
            <a:pPr lvl="1" eaLnBrk="1" hangingPunct="1">
              <a:buFontTx/>
              <a:buNone/>
            </a:pPr>
            <a:endParaRPr lang="de-AT" dirty="0" smtClean="0"/>
          </a:p>
          <a:p>
            <a:pPr lvl="1" eaLnBrk="1" hangingPunct="1">
              <a:buFontTx/>
              <a:buNone/>
            </a:pPr>
            <a:r>
              <a:rPr lang="de-AT" dirty="0" smtClean="0"/>
              <a:t>Erstellen Sie Histogramme und </a:t>
            </a:r>
            <a:r>
              <a:rPr lang="de-AT" dirty="0" err="1" smtClean="0"/>
              <a:t>Boxplots</a:t>
            </a:r>
            <a:r>
              <a:rPr lang="de-AT" dirty="0" smtClean="0"/>
              <a:t> für:</a:t>
            </a:r>
            <a:endParaRPr lang="de-DE"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Medizinische Forschung</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14.11.2017</a:t>
            </a:fld>
            <a:endParaRPr lang="de-DE" altLang="en-US" dirty="0"/>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3</a:t>
            </a:fld>
            <a:endParaRPr lang="de-DE" altLang="en-US"/>
          </a:p>
        </p:txBody>
      </p:sp>
      <p:pic>
        <p:nvPicPr>
          <p:cNvPr id="535554" name="Picture 2"/>
          <p:cNvPicPr>
            <a:picLocks noChangeAspect="1" noChangeArrowheads="1"/>
          </p:cNvPicPr>
          <p:nvPr/>
        </p:nvPicPr>
        <p:blipFill>
          <a:blip r:embed="rId2" cstate="print"/>
          <a:srcRect/>
          <a:stretch>
            <a:fillRect/>
          </a:stretch>
        </p:blipFill>
        <p:spPr bwMode="auto">
          <a:xfrm>
            <a:off x="683568" y="1556792"/>
            <a:ext cx="7019925" cy="4810125"/>
          </a:xfrm>
          <a:prstGeom prst="rect">
            <a:avLst/>
          </a:prstGeom>
          <a:noFill/>
          <a:ln w="9525">
            <a:noFill/>
            <a:miter lim="800000"/>
            <a:headEnd/>
            <a:tailEnd/>
          </a:ln>
        </p:spPr>
      </p:pic>
    </p:spTree>
    <p:extLst>
      <p:ext uri="{BB962C8B-B14F-4D97-AF65-F5344CB8AC3E}">
        <p14:creationId xmlns="" xmlns:p14="http://schemas.microsoft.com/office/powerpoint/2010/main" val="3752298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endParaRPr lang="de-DE"/>
          </a:p>
          <a:p>
            <a:r>
              <a:rPr lang="de-DE"/>
              <a:t>17.11.2010</a:t>
            </a:r>
          </a:p>
        </p:txBody>
      </p:sp>
      <p:sp>
        <p:nvSpPr>
          <p:cNvPr id="3075" name="Foliennummernplatzhalter 5"/>
          <p:cNvSpPr>
            <a:spLocks noGrp="1"/>
          </p:cNvSpPr>
          <p:nvPr>
            <p:ph type="sldNum" sz="quarter" idx="12"/>
          </p:nvPr>
        </p:nvSpPr>
        <p:spPr>
          <a:noFill/>
        </p:spPr>
        <p:txBody>
          <a:bodyPr/>
          <a:lstStyle/>
          <a:p>
            <a:endParaRPr lang="en-US"/>
          </a:p>
          <a:p>
            <a:fld id="{D45E8D5C-A815-4FCF-83BC-360AB5CC995E}" type="slidenum">
              <a:rPr lang="en-US"/>
              <a:pPr/>
              <a:t>30</a:t>
            </a:fld>
            <a:endParaRPr lang="en-US"/>
          </a:p>
        </p:txBody>
      </p:sp>
      <p:sp>
        <p:nvSpPr>
          <p:cNvPr id="3076" name="Rectangle 5"/>
          <p:cNvSpPr>
            <a:spLocks noGrp="1" noChangeArrowheads="1"/>
          </p:cNvSpPr>
          <p:nvPr>
            <p:ph type="body" idx="1"/>
          </p:nvPr>
        </p:nvSpPr>
        <p:spPr>
          <a:xfrm>
            <a:off x="179512" y="836712"/>
            <a:ext cx="8839200" cy="5360988"/>
          </a:xfrm>
        </p:spPr>
        <p:txBody>
          <a:bodyPr/>
          <a:lstStyle/>
          <a:p>
            <a:pPr eaLnBrk="1" hangingPunct="1"/>
            <a:endParaRPr lang="de-AT" dirty="0" smtClean="0"/>
          </a:p>
          <a:p>
            <a:pPr eaLnBrk="1" hangingPunct="1"/>
            <a:endParaRPr lang="de-AT" dirty="0" smtClean="0"/>
          </a:p>
          <a:p>
            <a:pPr eaLnBrk="1" hangingPunct="1"/>
            <a:r>
              <a:rPr lang="de-AT" dirty="0" smtClean="0"/>
              <a:t>Punktezahlen von 20 Studenten</a:t>
            </a:r>
          </a:p>
          <a:p>
            <a:pPr lvl="1" eaLnBrk="1" hangingPunct="1">
              <a:buFontTx/>
              <a:buNone/>
            </a:pPr>
            <a:r>
              <a:rPr lang="de-AT" dirty="0" smtClean="0"/>
              <a:t>6,3,7,5,6,4,4,6,7,3,5,9,6,4,2,7,5,5,8,6</a:t>
            </a:r>
          </a:p>
          <a:p>
            <a:pPr eaLnBrk="1" hangingPunct="1"/>
            <a:endParaRPr lang="de-AT" dirty="0" smtClean="0"/>
          </a:p>
          <a:p>
            <a:pPr eaLnBrk="1" hangingPunct="1"/>
            <a:r>
              <a:rPr lang="de-AT" dirty="0" smtClean="0"/>
              <a:t>Anzahl der Angestellten in 20 Apotheken</a:t>
            </a:r>
          </a:p>
          <a:p>
            <a:pPr lvl="1" eaLnBrk="1" hangingPunct="1">
              <a:buFontTx/>
              <a:buNone/>
            </a:pPr>
            <a:r>
              <a:rPr lang="de-AT" dirty="0" smtClean="0"/>
              <a:t>2,3,3,3,4,4,4,4,5,5,5,5,5,5,6,6,6,8,10,15</a:t>
            </a:r>
          </a:p>
          <a:p>
            <a:pPr eaLnBrk="1" hangingPunct="1"/>
            <a:endParaRPr lang="de-AT" dirty="0" smtClean="0"/>
          </a:p>
          <a:p>
            <a:pPr eaLnBrk="1" hangingPunct="1"/>
            <a:r>
              <a:rPr lang="de-AT" dirty="0" smtClean="0"/>
              <a:t>Krankheitstage von 20 Personen</a:t>
            </a:r>
          </a:p>
          <a:p>
            <a:pPr lvl="1" eaLnBrk="1" hangingPunct="1">
              <a:buFontTx/>
              <a:buNone/>
            </a:pPr>
            <a:r>
              <a:rPr lang="de-AT" dirty="0" smtClean="0"/>
              <a:t>0,0,0,0,0,0,0,0,1,1,1,1,1,2,2,2,3,3,15,76</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Correlation</a:t>
            </a:r>
            <a:endParaRPr lang="de-DE" dirty="0"/>
          </a:p>
        </p:txBody>
      </p:sp>
      <p:sp>
        <p:nvSpPr>
          <p:cNvPr id="3" name="Inhaltsplatzhalter 2"/>
          <p:cNvSpPr>
            <a:spLocks noGrp="1"/>
          </p:cNvSpPr>
          <p:nvPr>
            <p:ph idx="1"/>
          </p:nvPr>
        </p:nvSpPr>
        <p:spPr/>
        <p:txBody>
          <a:bodyPr/>
          <a:lstStyle/>
          <a:p>
            <a:r>
              <a:rPr lang="en-GB" dirty="0"/>
              <a:t>Measuring Relationships</a:t>
            </a:r>
          </a:p>
          <a:p>
            <a:pPr lvl="1"/>
            <a:r>
              <a:rPr lang="en-GB" dirty="0"/>
              <a:t>Scatterplots</a:t>
            </a:r>
          </a:p>
          <a:p>
            <a:pPr lvl="1"/>
            <a:r>
              <a:rPr lang="en-GB" dirty="0"/>
              <a:t>Covariance</a:t>
            </a:r>
          </a:p>
          <a:p>
            <a:pPr lvl="1"/>
            <a:r>
              <a:rPr lang="en-GB" dirty="0"/>
              <a:t>Pearson’s Correlation Coefficient</a:t>
            </a:r>
          </a:p>
          <a:p>
            <a:r>
              <a:rPr lang="en-GB" dirty="0"/>
              <a:t>Nonparametric measures</a:t>
            </a:r>
          </a:p>
          <a:p>
            <a:pPr lvl="1"/>
            <a:r>
              <a:rPr lang="en-GB" dirty="0"/>
              <a:t>Spearman’s Rho</a:t>
            </a:r>
          </a:p>
          <a:p>
            <a:pPr lvl="1"/>
            <a:r>
              <a:rPr lang="en-GB" dirty="0"/>
              <a:t>Kendall’s Tau</a:t>
            </a:r>
          </a:p>
          <a:p>
            <a:r>
              <a:rPr lang="en-GB" dirty="0"/>
              <a:t>Interpreting Correlations</a:t>
            </a:r>
          </a:p>
          <a:p>
            <a:pPr lvl="1"/>
            <a:r>
              <a:rPr lang="en-GB" dirty="0" smtClean="0"/>
              <a:t>Causality</a:t>
            </a:r>
            <a:endParaRPr lang="en-GB"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31</a:t>
            </a:fld>
            <a:endParaRPr lang="de-DE" altLang="en-US"/>
          </a:p>
        </p:txBody>
      </p:sp>
    </p:spTree>
    <p:extLst>
      <p:ext uri="{BB962C8B-B14F-4D97-AF65-F5344CB8AC3E}">
        <p14:creationId xmlns="" xmlns:p14="http://schemas.microsoft.com/office/powerpoint/2010/main" val="2565572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is a Correlation?</a:t>
            </a:r>
            <a:endParaRPr lang="de-DE" dirty="0"/>
          </a:p>
        </p:txBody>
      </p:sp>
      <p:sp>
        <p:nvSpPr>
          <p:cNvPr id="3" name="Inhaltsplatzhalter 2"/>
          <p:cNvSpPr>
            <a:spLocks noGrp="1"/>
          </p:cNvSpPr>
          <p:nvPr>
            <p:ph idx="1"/>
          </p:nvPr>
        </p:nvSpPr>
        <p:spPr>
          <a:xfrm>
            <a:off x="457200" y="1600200"/>
            <a:ext cx="8229600" cy="4349080"/>
          </a:xfrm>
        </p:spPr>
        <p:txBody>
          <a:bodyPr>
            <a:noAutofit/>
          </a:bodyPr>
          <a:lstStyle/>
          <a:p>
            <a:r>
              <a:rPr lang="en-US" sz="2200" dirty="0"/>
              <a:t>In statistics, </a:t>
            </a:r>
            <a:r>
              <a:rPr lang="en-US" sz="2200" b="1" dirty="0"/>
              <a:t>dependence</a:t>
            </a:r>
            <a:r>
              <a:rPr lang="en-US" sz="2200" dirty="0"/>
              <a:t> or </a:t>
            </a:r>
            <a:r>
              <a:rPr lang="en-US" sz="2200" b="1" dirty="0"/>
              <a:t>association</a:t>
            </a:r>
            <a:r>
              <a:rPr lang="en-US" sz="2200" dirty="0"/>
              <a:t> is any statistical relationship, whether causal or not, between two random variables or bivariate data</a:t>
            </a:r>
            <a:r>
              <a:rPr lang="en-US" sz="2200" dirty="0" smtClean="0"/>
              <a:t>.</a:t>
            </a:r>
          </a:p>
          <a:p>
            <a:pPr lvl="1"/>
            <a:r>
              <a:rPr lang="en-US" sz="1800" dirty="0" smtClean="0"/>
              <a:t>This means that the marginal distribution of a random variable A is different from the distribution of A knowing B</a:t>
            </a:r>
          </a:p>
          <a:p>
            <a:r>
              <a:rPr lang="en-GB" sz="2200" b="1" dirty="0" smtClean="0"/>
              <a:t>Correlation</a:t>
            </a:r>
            <a:r>
              <a:rPr lang="en-GB" sz="2200" dirty="0" smtClean="0"/>
              <a:t> </a:t>
            </a:r>
            <a:r>
              <a:rPr lang="en-GB" sz="2200" dirty="0"/>
              <a:t>is a way of measuring the </a:t>
            </a:r>
            <a:r>
              <a:rPr lang="en-GB" sz="2200" dirty="0" smtClean="0"/>
              <a:t>relationship between two metric or ordinal variables</a:t>
            </a:r>
          </a:p>
          <a:p>
            <a:r>
              <a:rPr lang="en-GB" sz="2200" dirty="0" smtClean="0"/>
              <a:t>Correlation is a measure of association</a:t>
            </a:r>
            <a:endParaRPr lang="en-US" sz="2200" dirty="0" smtClean="0"/>
          </a:p>
          <a:p>
            <a:r>
              <a:rPr lang="en-US" sz="2200" dirty="0" smtClean="0"/>
              <a:t>In </a:t>
            </a:r>
            <a:r>
              <a:rPr lang="en-US" sz="2200" b="1" dirty="0"/>
              <a:t>common usage</a:t>
            </a:r>
            <a:r>
              <a:rPr lang="en-US" sz="2200" dirty="0"/>
              <a:t>, it most often refers to the extent to which two variables have a </a:t>
            </a:r>
            <a:r>
              <a:rPr lang="en-US" sz="2200" b="1" dirty="0"/>
              <a:t>linear relationship</a:t>
            </a:r>
            <a:r>
              <a:rPr lang="en-US" sz="2200" dirty="0"/>
              <a:t> with each </a:t>
            </a:r>
            <a:r>
              <a:rPr lang="en-US" sz="2200" dirty="0" smtClean="0"/>
              <a:t>other</a:t>
            </a:r>
          </a:p>
          <a:p>
            <a:r>
              <a:rPr lang="en-US" sz="2200" dirty="0" smtClean="0"/>
              <a:t>(Linear) correlation =&gt; Dependence</a:t>
            </a:r>
          </a:p>
          <a:p>
            <a:r>
              <a:rPr lang="en-US" sz="2200" dirty="0" smtClean="0"/>
              <a:t>But: Dependence ≠&gt; (Linear) correlation</a:t>
            </a:r>
            <a:endParaRPr lang="de-DE" sz="2200"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32</a:t>
            </a:fld>
            <a:endParaRPr lang="de-DE" altLang="en-US"/>
          </a:p>
        </p:txBody>
      </p:sp>
    </p:spTree>
    <p:extLst>
      <p:ext uri="{BB962C8B-B14F-4D97-AF65-F5344CB8AC3E}">
        <p14:creationId xmlns="" xmlns:p14="http://schemas.microsoft.com/office/powerpoint/2010/main" val="3534675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Very</a:t>
            </a:r>
            <a:r>
              <a:rPr lang="de-DE" dirty="0" smtClean="0"/>
              <a:t> </a:t>
            </a:r>
            <a:r>
              <a:rPr lang="de-DE" dirty="0" err="1" smtClean="0"/>
              <a:t>small</a:t>
            </a:r>
            <a:r>
              <a:rPr lang="de-DE" dirty="0" smtClean="0"/>
              <a:t>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33</a:t>
            </a:fld>
            <a:endParaRPr lang="de-DE" altLang="en-US"/>
          </a:p>
        </p:txBody>
      </p:sp>
      <p:graphicFrame>
        <p:nvGraphicFramePr>
          <p:cNvPr id="7" name="Objekt 6" descr="dimmu borgir faded"/>
          <p:cNvGraphicFramePr>
            <a:graphicFrameLocks noChangeAspect="1"/>
          </p:cNvGraphicFramePr>
          <p:nvPr>
            <p:extLst>
              <p:ext uri="{D42A27DB-BD31-4B8C-83A1-F6EECF244321}">
                <p14:modId xmlns="" xmlns:p14="http://schemas.microsoft.com/office/powerpoint/2010/main" val="1939055200"/>
              </p:ext>
            </p:extLst>
          </p:nvPr>
        </p:nvGraphicFramePr>
        <p:xfrm>
          <a:off x="1259632" y="1519369"/>
          <a:ext cx="6532637" cy="4861959"/>
        </p:xfrm>
        <a:graphic>
          <a:graphicData uri="http://schemas.openxmlformats.org/presentationml/2006/ole">
            <p:oleObj spid="_x0000_s711738" name="SPW 6.0 Graph" r:id="rId3" imgW="4871923" imgH="3625596" progId="">
              <p:embed/>
            </p:oleObj>
          </a:graphicData>
        </a:graphic>
      </p:graphicFrame>
    </p:spTree>
    <p:extLst>
      <p:ext uri="{BB962C8B-B14F-4D97-AF65-F5344CB8AC3E}">
        <p14:creationId xmlns="" xmlns:p14="http://schemas.microsoft.com/office/powerpoint/2010/main" val="391190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Positive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34</a:t>
            </a:fld>
            <a:endParaRPr lang="de-DE" altLang="en-US"/>
          </a:p>
        </p:txBody>
      </p:sp>
      <p:graphicFrame>
        <p:nvGraphicFramePr>
          <p:cNvPr id="3" name="Objekt 2" descr="dimmu borgir faded"/>
          <p:cNvGraphicFramePr>
            <a:graphicFrameLocks noChangeAspect="1"/>
          </p:cNvGraphicFramePr>
          <p:nvPr>
            <p:extLst>
              <p:ext uri="{D42A27DB-BD31-4B8C-83A1-F6EECF244321}">
                <p14:modId xmlns="" xmlns:p14="http://schemas.microsoft.com/office/powerpoint/2010/main" val="2837275662"/>
              </p:ext>
            </p:extLst>
          </p:nvPr>
        </p:nvGraphicFramePr>
        <p:xfrm>
          <a:off x="899592" y="1487746"/>
          <a:ext cx="7191859" cy="4749566"/>
        </p:xfrm>
        <a:graphic>
          <a:graphicData uri="http://schemas.openxmlformats.org/presentationml/2006/ole">
            <p:oleObj spid="_x0000_s712762" name="SPW 6.0 Graph" r:id="rId3" imgW="4808830" imgH="3176626" progId="">
              <p:embed/>
            </p:oleObj>
          </a:graphicData>
        </a:graphic>
      </p:graphicFrame>
    </p:spTree>
    <p:extLst>
      <p:ext uri="{BB962C8B-B14F-4D97-AF65-F5344CB8AC3E}">
        <p14:creationId xmlns="" xmlns:p14="http://schemas.microsoft.com/office/powerpoint/2010/main" val="4157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Negative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35</a:t>
            </a:fld>
            <a:endParaRPr lang="de-DE" altLang="en-US"/>
          </a:p>
        </p:txBody>
      </p:sp>
      <p:graphicFrame>
        <p:nvGraphicFramePr>
          <p:cNvPr id="3" name="Objekt 2" descr="dimmu borgir faded"/>
          <p:cNvGraphicFramePr>
            <a:graphicFrameLocks noChangeAspect="1"/>
          </p:cNvGraphicFramePr>
          <p:nvPr>
            <p:extLst>
              <p:ext uri="{D42A27DB-BD31-4B8C-83A1-F6EECF244321}">
                <p14:modId xmlns="" xmlns:p14="http://schemas.microsoft.com/office/powerpoint/2010/main" val="4091955260"/>
              </p:ext>
            </p:extLst>
          </p:nvPr>
        </p:nvGraphicFramePr>
        <p:xfrm>
          <a:off x="1835696" y="1500059"/>
          <a:ext cx="6104607" cy="4737253"/>
        </p:xfrm>
        <a:graphic>
          <a:graphicData uri="http://schemas.openxmlformats.org/presentationml/2006/ole">
            <p:oleObj spid="_x0000_s713786" name="SPW 6.0 Graph" r:id="rId3" imgW="4871923" imgH="3781958" progId="">
              <p:embed/>
            </p:oleObj>
          </a:graphicData>
        </a:graphic>
      </p:graphicFrame>
    </p:spTree>
    <p:extLst>
      <p:ext uri="{BB962C8B-B14F-4D97-AF65-F5344CB8AC3E}">
        <p14:creationId xmlns="" xmlns:p14="http://schemas.microsoft.com/office/powerpoint/2010/main" val="4157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5357486" y="3573016"/>
            <a:ext cx="3318970" cy="3024336"/>
          </a:xfrm>
          <a:prstGeom prst="rect">
            <a:avLst/>
          </a:prstGeom>
          <a:noFill/>
          <a:ln w="9525">
            <a:noFill/>
            <a:miter lim="800000"/>
            <a:headEnd/>
            <a:tailEnd/>
          </a:ln>
        </p:spPr>
      </p:pic>
      <p:sp>
        <p:nvSpPr>
          <p:cNvPr id="2" name="Titel 1"/>
          <p:cNvSpPr>
            <a:spLocks noGrp="1"/>
          </p:cNvSpPr>
          <p:nvPr>
            <p:ph type="title"/>
          </p:nvPr>
        </p:nvSpPr>
        <p:spPr/>
        <p:txBody>
          <a:bodyPr/>
          <a:lstStyle/>
          <a:p>
            <a:r>
              <a:rPr lang="en-GB" dirty="0"/>
              <a:t>Measuring </a:t>
            </a:r>
            <a:r>
              <a:rPr lang="en-GB" dirty="0" smtClean="0"/>
              <a:t>(linear) relationships</a:t>
            </a:r>
            <a:endParaRPr lang="de-DE" dirty="0"/>
          </a:p>
        </p:txBody>
      </p:sp>
      <p:sp>
        <p:nvSpPr>
          <p:cNvPr id="3" name="Inhaltsplatzhalter 2"/>
          <p:cNvSpPr>
            <a:spLocks noGrp="1"/>
          </p:cNvSpPr>
          <p:nvPr>
            <p:ph idx="1"/>
          </p:nvPr>
        </p:nvSpPr>
        <p:spPr/>
        <p:txBody>
          <a:bodyPr/>
          <a:lstStyle/>
          <a:p>
            <a:r>
              <a:rPr lang="en-GB" sz="2200" dirty="0"/>
              <a:t>We need to see whether as one variable increases, the other increases, decreases or stays the same.</a:t>
            </a:r>
          </a:p>
          <a:p>
            <a:r>
              <a:rPr lang="en-GB" sz="2200" dirty="0"/>
              <a:t>This can be done by calculating the </a:t>
            </a:r>
            <a:r>
              <a:rPr lang="en-GB" sz="2200" b="1" dirty="0" smtClean="0"/>
              <a:t>covariance</a:t>
            </a:r>
            <a:r>
              <a:rPr lang="en-GB" sz="2200" dirty="0"/>
              <a:t>.</a:t>
            </a:r>
          </a:p>
          <a:p>
            <a:pPr lvl="1"/>
            <a:r>
              <a:rPr lang="en-GB" sz="2000" dirty="0"/>
              <a:t>We look at how much each score deviates from the mean.</a:t>
            </a:r>
          </a:p>
          <a:p>
            <a:pPr lvl="1"/>
            <a:r>
              <a:rPr lang="en-GB" sz="2000" dirty="0"/>
              <a:t>If both variables deviate from the mean by the same amount, they are likely to be related</a:t>
            </a:r>
            <a:r>
              <a:rPr lang="en-GB" sz="2000" dirty="0" smtClean="0"/>
              <a:t>.</a:t>
            </a:r>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36</a:t>
            </a:fld>
            <a:endParaRPr lang="de-DE" altLang="en-US"/>
          </a:p>
        </p:txBody>
      </p:sp>
      <p:pic>
        <p:nvPicPr>
          <p:cNvPr id="7" name="Picture 1"/>
          <p:cNvPicPr>
            <a:picLocks noChangeAspect="1"/>
          </p:cNvPicPr>
          <p:nvPr/>
        </p:nvPicPr>
        <p:blipFill>
          <a:blip r:embed="rId3" cstate="print"/>
          <a:srcRect t="22344"/>
          <a:stretch>
            <a:fillRect/>
          </a:stretch>
        </p:blipFill>
        <p:spPr>
          <a:xfrm>
            <a:off x="467544" y="4653136"/>
            <a:ext cx="4898485" cy="1008112"/>
          </a:xfrm>
          <a:prstGeom prst="rect">
            <a:avLst/>
          </a:prstGeom>
        </p:spPr>
      </p:pic>
      <p:sp>
        <p:nvSpPr>
          <p:cNvPr id="10" name="Textfeld 9"/>
          <p:cNvSpPr txBox="1"/>
          <p:nvPr/>
        </p:nvSpPr>
        <p:spPr>
          <a:xfrm>
            <a:off x="971600" y="4078233"/>
            <a:ext cx="1872208" cy="430887"/>
          </a:xfrm>
          <a:prstGeom prst="rect">
            <a:avLst/>
          </a:prstGeom>
          <a:noFill/>
        </p:spPr>
        <p:txBody>
          <a:bodyPr wrap="square" rtlCol="0">
            <a:spAutoFit/>
          </a:bodyPr>
          <a:lstStyle/>
          <a:p>
            <a:pPr marL="342900" lvl="1" indent="-342900">
              <a:spcBef>
                <a:spcPct val="20000"/>
              </a:spcBef>
              <a:buFont typeface="Arial" pitchFamily="34" charset="0"/>
              <a:buChar char="•"/>
            </a:pPr>
            <a:r>
              <a:rPr lang="en-GB" sz="2200" dirty="0" smtClean="0">
                <a:latin typeface="+mn-lt"/>
              </a:rPr>
              <a:t>Example:</a:t>
            </a:r>
          </a:p>
        </p:txBody>
      </p:sp>
    </p:spTree>
    <p:extLst>
      <p:ext uri="{BB962C8B-B14F-4D97-AF65-F5344CB8AC3E}">
        <p14:creationId xmlns="" xmlns:p14="http://schemas.microsoft.com/office/powerpoint/2010/main" val="1362050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Covariance</a:t>
            </a:r>
            <a:endParaRPr lang="de-DE" dirty="0"/>
          </a:p>
        </p:txBody>
      </p:sp>
      <p:sp>
        <p:nvSpPr>
          <p:cNvPr id="3" name="Inhaltsplatzhalter 2"/>
          <p:cNvSpPr>
            <a:spLocks noGrp="1"/>
          </p:cNvSpPr>
          <p:nvPr>
            <p:ph idx="1"/>
          </p:nvPr>
        </p:nvSpPr>
        <p:spPr/>
        <p:txBody>
          <a:bodyPr/>
          <a:lstStyle/>
          <a:p>
            <a:r>
              <a:rPr lang="en-GB" dirty="0"/>
              <a:t>The </a:t>
            </a:r>
            <a:r>
              <a:rPr lang="en-GB" b="1" dirty="0"/>
              <a:t>variance</a:t>
            </a:r>
            <a:r>
              <a:rPr lang="en-GB" dirty="0"/>
              <a:t> tells us by how much scores deviate from the mean for a single variable.</a:t>
            </a:r>
          </a:p>
          <a:p>
            <a:r>
              <a:rPr lang="en-GB" dirty="0"/>
              <a:t>It is closely linked to the sum of squares</a:t>
            </a:r>
            <a:r>
              <a:rPr lang="en-GB" dirty="0" smtClean="0"/>
              <a:t>.</a:t>
            </a:r>
          </a:p>
          <a:p>
            <a:endParaRPr lang="en-GB" dirty="0" smtClean="0"/>
          </a:p>
          <a:p>
            <a:endParaRPr lang="en-GB" dirty="0" smtClean="0"/>
          </a:p>
          <a:p>
            <a:endParaRPr lang="en-GB" dirty="0"/>
          </a:p>
          <a:p>
            <a:r>
              <a:rPr lang="en-GB" b="1" dirty="0" smtClean="0"/>
              <a:t>Covariance</a:t>
            </a:r>
            <a:r>
              <a:rPr lang="en-GB" dirty="0" smtClean="0"/>
              <a:t> </a:t>
            </a:r>
            <a:r>
              <a:rPr lang="en-GB" dirty="0"/>
              <a:t>is similar – it tells </a:t>
            </a:r>
            <a:r>
              <a:rPr lang="en-GB" dirty="0" smtClean="0"/>
              <a:t>us </a:t>
            </a:r>
            <a:r>
              <a:rPr lang="en-GB" dirty="0"/>
              <a:t>by how much scores on two variables differ from their respective means.</a:t>
            </a:r>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37</a:t>
            </a:fld>
            <a:endParaRPr lang="de-DE" altLang="en-US"/>
          </a:p>
        </p:txBody>
      </p:sp>
      <p:graphicFrame>
        <p:nvGraphicFramePr>
          <p:cNvPr id="9" name="Objekt 8"/>
          <p:cNvGraphicFramePr>
            <a:graphicFrameLocks noGrp="1" noChangeAspect="1"/>
          </p:cNvGraphicFramePr>
          <p:nvPr>
            <p:extLst>
              <p:ext uri="{D42A27DB-BD31-4B8C-83A1-F6EECF244321}">
                <p14:modId xmlns="" xmlns:p14="http://schemas.microsoft.com/office/powerpoint/2010/main" val="1276069001"/>
              </p:ext>
            </p:extLst>
          </p:nvPr>
        </p:nvGraphicFramePr>
        <p:xfrm>
          <a:off x="2771800" y="2996952"/>
          <a:ext cx="2659063" cy="1047750"/>
        </p:xfrm>
        <a:graphic>
          <a:graphicData uri="http://schemas.openxmlformats.org/presentationml/2006/ole">
            <p:oleObj spid="_x0000_s714858" name="Formel" r:id="rId3" imgW="1346200" imgH="533400" progId="Equation.3">
              <p:embed/>
            </p:oleObj>
          </a:graphicData>
        </a:graphic>
      </p:graphicFrame>
      <p:graphicFrame>
        <p:nvGraphicFramePr>
          <p:cNvPr id="714763" name="Object 11"/>
          <p:cNvGraphicFramePr>
            <a:graphicFrameLocks noChangeAspect="1"/>
          </p:cNvGraphicFramePr>
          <p:nvPr/>
        </p:nvGraphicFramePr>
        <p:xfrm>
          <a:off x="2627784" y="5085184"/>
          <a:ext cx="3699148" cy="750955"/>
        </p:xfrm>
        <a:graphic>
          <a:graphicData uri="http://schemas.openxmlformats.org/presentationml/2006/ole">
            <p:oleObj spid="_x0000_s714859" name="Equation" r:id="rId4" imgW="1244600" imgH="254000" progId="Equation.3">
              <p:embed/>
            </p:oleObj>
          </a:graphicData>
        </a:graphic>
      </p:graphicFrame>
    </p:spTree>
    <p:extLst>
      <p:ext uri="{BB962C8B-B14F-4D97-AF65-F5344CB8AC3E}">
        <p14:creationId xmlns="" xmlns:p14="http://schemas.microsoft.com/office/powerpoint/2010/main" val="277520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714763"/>
                                        </p:tgtEl>
                                        <p:attrNameLst>
                                          <p:attrName>style.visibility</p:attrName>
                                        </p:attrNameLst>
                                      </p:cBhvr>
                                      <p:to>
                                        <p:strVal val="visible"/>
                                      </p:to>
                                    </p:set>
                                    <p:animEffect transition="in" filter="dissolve">
                                      <p:cBhvr>
                                        <p:cTn id="11" dur="500"/>
                                        <p:tgtEl>
                                          <p:spTgt spid="71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38</a:t>
            </a:fld>
            <a:endParaRPr lang="de-DE" altLang="en-US"/>
          </a:p>
        </p:txBody>
      </p:sp>
      <p:pic>
        <p:nvPicPr>
          <p:cNvPr id="10" name="Picture 1"/>
          <p:cNvPicPr>
            <a:picLocks noChangeAspect="1"/>
          </p:cNvPicPr>
          <p:nvPr/>
        </p:nvPicPr>
        <p:blipFill>
          <a:blip r:embed="rId2" cstate="print"/>
          <a:srcRect t="22344"/>
          <a:stretch>
            <a:fillRect/>
          </a:stretch>
        </p:blipFill>
        <p:spPr>
          <a:xfrm>
            <a:off x="1331640" y="1772816"/>
            <a:ext cx="5948160" cy="1224136"/>
          </a:xfrm>
          <a:prstGeom prst="rect">
            <a:avLst/>
          </a:prstGeom>
        </p:spPr>
      </p:pic>
      <p:pic>
        <p:nvPicPr>
          <p:cNvPr id="11" name="Picture 1"/>
          <p:cNvPicPr>
            <a:picLocks noChangeAspect="1"/>
          </p:cNvPicPr>
          <p:nvPr/>
        </p:nvPicPr>
        <p:blipFill>
          <a:blip r:embed="rId3" cstate="print"/>
          <a:srcRect/>
          <a:stretch>
            <a:fillRect/>
          </a:stretch>
        </p:blipFill>
        <p:spPr bwMode="auto">
          <a:xfrm>
            <a:off x="1835696" y="3356992"/>
            <a:ext cx="5101338" cy="1944216"/>
          </a:xfrm>
          <a:prstGeom prst="rect">
            <a:avLst/>
          </a:prstGeom>
          <a:noFill/>
          <a:ln w="9525">
            <a:noFill/>
            <a:miter lim="800000"/>
            <a:headEnd/>
            <a:tailEnd/>
          </a:ln>
        </p:spPr>
      </p:pic>
    </p:spTree>
    <p:extLst>
      <p:ext uri="{BB962C8B-B14F-4D97-AF65-F5344CB8AC3E}">
        <p14:creationId xmlns="" xmlns:p14="http://schemas.microsoft.com/office/powerpoint/2010/main" val="18670377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Pearson correlation coefficient (1)</a:t>
            </a:r>
            <a:endParaRPr lang="de-DE" dirty="0"/>
          </a:p>
        </p:txBody>
      </p:sp>
      <p:sp>
        <p:nvSpPr>
          <p:cNvPr id="3" name="Inhaltsplatzhalter 2"/>
          <p:cNvSpPr>
            <a:spLocks noGrp="1"/>
          </p:cNvSpPr>
          <p:nvPr>
            <p:ph idx="1"/>
          </p:nvPr>
        </p:nvSpPr>
        <p:spPr/>
        <p:txBody>
          <a:bodyPr/>
          <a:lstStyle/>
          <a:p>
            <a:r>
              <a:rPr lang="en-GB" dirty="0"/>
              <a:t>It depends upon the units of measurement.</a:t>
            </a:r>
          </a:p>
          <a:p>
            <a:pPr lvl="1"/>
            <a:r>
              <a:rPr lang="en-GB" sz="2000" dirty="0"/>
              <a:t>E.g. The Covariance of two variables measured in Miles might be 4.25, but if the same scores are converted to Km, the Covariance is 11.</a:t>
            </a:r>
          </a:p>
          <a:p>
            <a:r>
              <a:rPr lang="en-GB" dirty="0"/>
              <a:t>One solution: standardise it!</a:t>
            </a:r>
          </a:p>
          <a:p>
            <a:pPr lvl="1"/>
            <a:r>
              <a:rPr lang="en-GB" sz="2000" dirty="0"/>
              <a:t>Divide by the standard deviations of both variables</a:t>
            </a:r>
            <a:r>
              <a:rPr lang="en-GB" dirty="0"/>
              <a:t>.</a:t>
            </a:r>
          </a:p>
          <a:p>
            <a:r>
              <a:rPr lang="en-GB" dirty="0"/>
              <a:t>The standardised version of Covariance is known as the </a:t>
            </a:r>
            <a:r>
              <a:rPr lang="en-GB" b="1" dirty="0" smtClean="0"/>
              <a:t>Pearson correlation coefficient</a:t>
            </a:r>
            <a:r>
              <a:rPr lang="en-GB" dirty="0" smtClean="0"/>
              <a:t>.</a:t>
            </a:r>
            <a:endParaRPr lang="en-GB" dirty="0"/>
          </a:p>
          <a:p>
            <a:pPr>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39</a:t>
            </a:fld>
            <a:endParaRPr lang="de-DE" altLang="en-US"/>
          </a:p>
        </p:txBody>
      </p:sp>
      <p:graphicFrame>
        <p:nvGraphicFramePr>
          <p:cNvPr id="826369" name="Object 1"/>
          <p:cNvGraphicFramePr>
            <a:graphicFrameLocks noGrp="1" noChangeAspect="1"/>
          </p:cNvGraphicFramePr>
          <p:nvPr/>
        </p:nvGraphicFramePr>
        <p:xfrm>
          <a:off x="1187624" y="4391671"/>
          <a:ext cx="2365896" cy="1701625"/>
        </p:xfrm>
        <a:graphic>
          <a:graphicData uri="http://schemas.openxmlformats.org/presentationml/2006/ole">
            <p:oleObj spid="_x0000_s826465" name="Equation" r:id="rId3" imgW="901700" imgH="647700" progId="Equation.3">
              <p:embed/>
            </p:oleObj>
          </a:graphicData>
        </a:graphic>
      </p:graphicFrame>
      <p:graphicFrame>
        <p:nvGraphicFramePr>
          <p:cNvPr id="8" name="Objekt 7"/>
          <p:cNvGraphicFramePr>
            <a:graphicFrameLocks noChangeAspect="1"/>
          </p:cNvGraphicFramePr>
          <p:nvPr>
            <p:extLst>
              <p:ext uri="{D42A27DB-BD31-4B8C-83A1-F6EECF244321}">
                <p14:modId xmlns="" xmlns:p14="http://schemas.microsoft.com/office/powerpoint/2010/main" val="3673873394"/>
              </p:ext>
            </p:extLst>
          </p:nvPr>
        </p:nvGraphicFramePr>
        <p:xfrm>
          <a:off x="5796136" y="4653136"/>
          <a:ext cx="1557050" cy="1628800"/>
        </p:xfrm>
        <a:graphic>
          <a:graphicData uri="http://schemas.openxmlformats.org/presentationml/2006/ole">
            <p:oleObj spid="_x0000_s826466" name="Equation" r:id="rId4" imgW="799753" imgH="837836" progId="Equation.3">
              <p:embed/>
            </p:oleObj>
          </a:graphicData>
        </a:graphic>
      </p:graphicFrame>
      <p:sp>
        <p:nvSpPr>
          <p:cNvPr id="9" name="Textfeld 8"/>
          <p:cNvSpPr txBox="1"/>
          <p:nvPr/>
        </p:nvSpPr>
        <p:spPr>
          <a:xfrm>
            <a:off x="5220072" y="4221088"/>
            <a:ext cx="2738765" cy="400110"/>
          </a:xfrm>
          <a:prstGeom prst="rect">
            <a:avLst/>
          </a:prstGeom>
          <a:noFill/>
        </p:spPr>
        <p:txBody>
          <a:bodyPr wrap="square" rtlCol="0">
            <a:spAutoFit/>
          </a:bodyPr>
          <a:lstStyle/>
          <a:p>
            <a:pPr marL="742950" lvl="1" indent="-285750">
              <a:spcBef>
                <a:spcPct val="20000"/>
              </a:spcBef>
            </a:pPr>
            <a:r>
              <a:rPr lang="de-DE" sz="2000" dirty="0" smtClean="0">
                <a:latin typeface="+mn-lt"/>
              </a:rPr>
              <a:t>In </a:t>
            </a:r>
            <a:r>
              <a:rPr lang="de-DE" sz="2000" dirty="0" err="1" smtClean="0">
                <a:latin typeface="+mn-lt"/>
              </a:rPr>
              <a:t>the</a:t>
            </a:r>
            <a:r>
              <a:rPr lang="de-DE" sz="2000" dirty="0" smtClean="0">
                <a:latin typeface="+mn-lt"/>
              </a:rPr>
              <a:t> </a:t>
            </a:r>
            <a:r>
              <a:rPr lang="de-DE" sz="2000" dirty="0" err="1" smtClean="0">
                <a:latin typeface="+mn-lt"/>
              </a:rPr>
              <a:t>example</a:t>
            </a:r>
            <a:r>
              <a:rPr lang="de-DE" sz="2000" dirty="0" smtClean="0">
                <a:latin typeface="+mn-lt"/>
              </a:rPr>
              <a:t>:</a:t>
            </a:r>
            <a:endParaRPr lang="de-DE" sz="2000" dirty="0">
              <a:latin typeface="+mn-lt"/>
            </a:endParaRPr>
          </a:p>
        </p:txBody>
      </p:sp>
    </p:spTree>
    <p:extLst>
      <p:ext uri="{BB962C8B-B14F-4D97-AF65-F5344CB8AC3E}">
        <p14:creationId xmlns="" xmlns:p14="http://schemas.microsoft.com/office/powerpoint/2010/main" val="315733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826369"/>
                                        </p:tgtEl>
                                        <p:attrNameLst>
                                          <p:attrName>style.visibility</p:attrName>
                                        </p:attrNameLst>
                                      </p:cBhvr>
                                      <p:to>
                                        <p:strVal val="visible"/>
                                      </p:to>
                                    </p:set>
                                    <p:animEffect transition="in" filter="dissolve">
                                      <p:cBhvr>
                                        <p:cTn id="7" dur="500"/>
                                        <p:tgtEl>
                                          <p:spTgt spid="826369"/>
                                        </p:tgtEl>
                                      </p:cBhvr>
                                    </p:animEffect>
                                  </p:child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de-DE" dirty="0"/>
              <a:t>Statistik in medizinischen</a:t>
            </a:r>
            <a:br>
              <a:rPr lang="de-DE" dirty="0"/>
            </a:br>
            <a:r>
              <a:rPr lang="de-DE" dirty="0"/>
              <a:t>Top Journals</a:t>
            </a:r>
          </a:p>
        </p:txBody>
      </p:sp>
      <p:sp>
        <p:nvSpPr>
          <p:cNvPr id="6" name="Datumsplatzhalter 3"/>
          <p:cNvSpPr>
            <a:spLocks noGrp="1"/>
          </p:cNvSpPr>
          <p:nvPr>
            <p:ph type="dt" sz="half" idx="10"/>
          </p:nvPr>
        </p:nvSpPr>
        <p:spPr/>
        <p:txBody>
          <a:bodyPr/>
          <a:lstStyle/>
          <a:p>
            <a:fld id="{3199B6A8-9BA0-4F03-8DD3-3928E90387A7}" type="datetime1">
              <a:rPr lang="de-AT" smtClean="0"/>
              <a:pPr/>
              <a:t>14.11.2017</a:t>
            </a:fld>
            <a:endParaRPr lang="de-DE" altLang="en-US"/>
          </a:p>
        </p:txBody>
      </p:sp>
      <p:sp>
        <p:nvSpPr>
          <p:cNvPr id="8" name="Foliennummernplatzhalter 5"/>
          <p:cNvSpPr>
            <a:spLocks noGrp="1"/>
          </p:cNvSpPr>
          <p:nvPr>
            <p:ph type="sldNum" sz="quarter" idx="12"/>
          </p:nvPr>
        </p:nvSpPr>
        <p:spPr/>
        <p:txBody>
          <a:bodyPr/>
          <a:lstStyle/>
          <a:p>
            <a:r>
              <a:rPr lang="de-DE" altLang="en-US"/>
              <a:t>Seite </a:t>
            </a:r>
            <a:fld id="{C65E4688-3EEF-406A-9AF3-FFDEE079E459}" type="slidenum">
              <a:rPr lang="de-DE" altLang="en-US"/>
              <a:pPr/>
              <a:t>4</a:t>
            </a:fld>
            <a:endParaRPr lang="de-DE" altLang="en-US"/>
          </a:p>
        </p:txBody>
      </p:sp>
      <p:pic>
        <p:nvPicPr>
          <p:cNvPr id="84996" name="Picture 4"/>
          <p:cNvPicPr>
            <a:picLocks noChangeAspect="1" noChangeArrowheads="1"/>
          </p:cNvPicPr>
          <p:nvPr/>
        </p:nvPicPr>
        <p:blipFill>
          <a:blip r:embed="rId3" cstate="print"/>
          <a:srcRect/>
          <a:stretch>
            <a:fillRect/>
          </a:stretch>
        </p:blipFill>
        <p:spPr bwMode="auto">
          <a:xfrm>
            <a:off x="539750" y="3500438"/>
            <a:ext cx="6840538" cy="1617662"/>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395288" y="3068638"/>
            <a:ext cx="5543550" cy="541337"/>
          </a:xfrm>
          <a:prstGeom prst="rect">
            <a:avLst/>
          </a:prstGeom>
          <a:noFill/>
          <a:ln w="9525">
            <a:noFill/>
            <a:miter lim="800000"/>
            <a:headEnd/>
            <a:tailEnd/>
          </a:ln>
          <a:effectLst/>
        </p:spPr>
      </p:pic>
      <p:pic>
        <p:nvPicPr>
          <p:cNvPr id="85001" name="Picture 9"/>
          <p:cNvPicPr>
            <a:picLocks noChangeAspect="1" noChangeArrowheads="1"/>
          </p:cNvPicPr>
          <p:nvPr/>
        </p:nvPicPr>
        <p:blipFill>
          <a:blip r:embed="rId5" cstate="print"/>
          <a:srcRect/>
          <a:stretch>
            <a:fillRect/>
          </a:stretch>
        </p:blipFill>
        <p:spPr bwMode="auto">
          <a:xfrm>
            <a:off x="6156176" y="1556792"/>
            <a:ext cx="2562225" cy="1703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Pearson </a:t>
            </a:r>
            <a:r>
              <a:rPr lang="en-GB" dirty="0"/>
              <a:t>Correlation </a:t>
            </a:r>
            <a:r>
              <a:rPr lang="en-GB" dirty="0" smtClean="0"/>
              <a:t>Coefficient (2)</a:t>
            </a:r>
            <a:endParaRPr lang="de-DE" dirty="0"/>
          </a:p>
        </p:txBody>
      </p:sp>
      <p:sp>
        <p:nvSpPr>
          <p:cNvPr id="3" name="Inhaltsplatzhalter 2"/>
          <p:cNvSpPr>
            <a:spLocks noGrp="1"/>
          </p:cNvSpPr>
          <p:nvPr>
            <p:ph idx="1"/>
          </p:nvPr>
        </p:nvSpPr>
        <p:spPr/>
        <p:txBody>
          <a:bodyPr>
            <a:normAutofit fontScale="92500"/>
          </a:bodyPr>
          <a:lstStyle/>
          <a:p>
            <a:r>
              <a:rPr lang="de-DE" dirty="0" err="1" smtClean="0"/>
              <a:t>Measure</a:t>
            </a:r>
            <a:r>
              <a:rPr lang="de-DE" dirty="0" smtClean="0"/>
              <a:t> </a:t>
            </a:r>
            <a:r>
              <a:rPr lang="de-DE" dirty="0" err="1" smtClean="0"/>
              <a:t>of</a:t>
            </a:r>
            <a:r>
              <a:rPr lang="de-DE" dirty="0" smtClean="0"/>
              <a:t> linear </a:t>
            </a:r>
            <a:r>
              <a:rPr lang="de-DE" dirty="0" err="1" smtClean="0"/>
              <a:t>dependence</a:t>
            </a:r>
            <a:endParaRPr lang="de-DE" dirty="0" smtClean="0"/>
          </a:p>
          <a:p>
            <a:r>
              <a:rPr lang="en-GB" dirty="0"/>
              <a:t>It varies between -</a:t>
            </a:r>
            <a:r>
              <a:rPr lang="en-GB" dirty="0" smtClean="0"/>
              <a:t>1 (perfect negative) </a:t>
            </a:r>
            <a:r>
              <a:rPr lang="en-GB" dirty="0"/>
              <a:t>and +</a:t>
            </a:r>
            <a:r>
              <a:rPr lang="en-GB" dirty="0" smtClean="0"/>
              <a:t>1 (perfect positive)</a:t>
            </a:r>
            <a:endParaRPr lang="en-GB" dirty="0"/>
          </a:p>
          <a:p>
            <a:pPr lvl="1"/>
            <a:r>
              <a:rPr lang="en-GB" dirty="0"/>
              <a:t>0 = no relationship</a:t>
            </a:r>
          </a:p>
          <a:p>
            <a:r>
              <a:rPr lang="en-GB" dirty="0"/>
              <a:t>It is an effect size</a:t>
            </a:r>
          </a:p>
          <a:p>
            <a:pPr lvl="1"/>
            <a:r>
              <a:rPr lang="en-GB" dirty="0"/>
              <a:t>±.1 = small effect</a:t>
            </a:r>
          </a:p>
          <a:p>
            <a:pPr lvl="1"/>
            <a:r>
              <a:rPr lang="en-GB" dirty="0"/>
              <a:t>±.3 = medium effect</a:t>
            </a:r>
          </a:p>
          <a:p>
            <a:pPr lvl="1"/>
            <a:r>
              <a:rPr lang="en-GB" dirty="0"/>
              <a:t>±.5 = large effect</a:t>
            </a:r>
          </a:p>
          <a:p>
            <a:r>
              <a:rPr lang="en-GB" b="1" dirty="0"/>
              <a:t>Coefficient of determination</a:t>
            </a:r>
            <a:r>
              <a:rPr lang="en-GB" dirty="0"/>
              <a:t>, </a:t>
            </a:r>
            <a:r>
              <a:rPr lang="en-GB" i="1" dirty="0"/>
              <a:t>r</a:t>
            </a:r>
            <a:r>
              <a:rPr lang="en-GB" i="1" baseline="30000" dirty="0"/>
              <a:t>2</a:t>
            </a:r>
          </a:p>
          <a:p>
            <a:pPr lvl="1"/>
            <a:r>
              <a:rPr lang="en-GB" dirty="0"/>
              <a:t>By squaring the value of </a:t>
            </a:r>
            <a:r>
              <a:rPr lang="en-GB" i="1" dirty="0"/>
              <a:t>r</a:t>
            </a:r>
            <a:r>
              <a:rPr lang="en-GB" dirty="0"/>
              <a:t> you get the proportion of variance in one variable shared by the other</a:t>
            </a:r>
            <a:r>
              <a:rPr lang="en-GB" dirty="0" smtClean="0"/>
              <a:t>.</a:t>
            </a:r>
          </a:p>
          <a:p>
            <a:r>
              <a:rPr lang="en-GB" dirty="0" smtClean="0"/>
              <a:t>In our example: 0.87², i.e. 75.7% of the variability in “Packets bought” can be explained by “Adverts watched”</a:t>
            </a: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40</a:t>
            </a:fld>
            <a:endParaRPr lang="de-DE" altLang="en-US"/>
          </a:p>
        </p:txBody>
      </p:sp>
    </p:spTree>
    <p:extLst>
      <p:ext uri="{BB962C8B-B14F-4D97-AF65-F5344CB8AC3E}">
        <p14:creationId xmlns="" xmlns:p14="http://schemas.microsoft.com/office/powerpoint/2010/main" val="18304644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648" y="1484784"/>
            <a:ext cx="6042006" cy="4968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err="1" smtClean="0"/>
              <a:t>Examples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41</a:t>
            </a:fld>
            <a:endParaRPr lang="de-DE" altLang="en-US"/>
          </a:p>
        </p:txBody>
      </p:sp>
    </p:spTree>
    <p:extLst>
      <p:ext uri="{BB962C8B-B14F-4D97-AF65-F5344CB8AC3E}">
        <p14:creationId xmlns="" xmlns:p14="http://schemas.microsoft.com/office/powerpoint/2010/main" val="22993152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13792"/>
            <a:ext cx="6186502" cy="1143000"/>
          </a:xfrm>
        </p:spPr>
        <p:txBody>
          <a:bodyPr>
            <a:normAutofit fontScale="90000"/>
          </a:bodyPr>
          <a:lstStyle/>
          <a:p>
            <a:r>
              <a:rPr lang="de-DE" dirty="0" err="1" smtClean="0"/>
              <a:t>Steepness</a:t>
            </a:r>
            <a:r>
              <a:rPr lang="de-DE" dirty="0" smtClean="0"/>
              <a:t> </a:t>
            </a:r>
            <a:r>
              <a:rPr lang="de-DE" dirty="0" err="1" smtClean="0"/>
              <a:t>of</a:t>
            </a:r>
            <a:r>
              <a:rPr lang="de-DE" dirty="0" smtClean="0"/>
              <a:t> </a:t>
            </a:r>
            <a:r>
              <a:rPr lang="de-DE" dirty="0" err="1" smtClean="0"/>
              <a:t>slope</a:t>
            </a:r>
            <a:r>
              <a:rPr lang="de-DE" dirty="0" smtClean="0"/>
              <a:t> ≠ </a:t>
            </a:r>
            <a:r>
              <a:rPr lang="de-DE" dirty="0" err="1" smtClean="0"/>
              <a:t>Strength</a:t>
            </a:r>
            <a:r>
              <a:rPr lang="de-DE" dirty="0" smtClean="0"/>
              <a:t> </a:t>
            </a:r>
            <a:r>
              <a:rPr lang="de-DE" dirty="0" err="1" smtClean="0"/>
              <a:t>of</a:t>
            </a:r>
            <a:r>
              <a:rPr lang="de-DE" dirty="0" smtClean="0"/>
              <a:t> </a:t>
            </a:r>
            <a:r>
              <a:rPr lang="de-DE" dirty="0" err="1" smtClean="0"/>
              <a:t>correlation</a:t>
            </a:r>
            <a:r>
              <a:rPr lang="de-DE" dirty="0" smtClean="0"/>
              <a:t>!</a:t>
            </a:r>
            <a:br>
              <a:rPr lang="de-DE" dirty="0" smtClean="0"/>
            </a:b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42</a:t>
            </a:fld>
            <a:endParaRPr lang="de-DE" altLang="en-US"/>
          </a:p>
        </p:txBody>
      </p:sp>
      <p:pic>
        <p:nvPicPr>
          <p:cNvPr id="718853"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772816"/>
            <a:ext cx="4423762" cy="40664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8854"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31266" y="1772816"/>
            <a:ext cx="4461869" cy="4138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475560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Non-linear </a:t>
            </a:r>
            <a:r>
              <a:rPr lang="de-DE" dirty="0" err="1" smtClean="0"/>
              <a:t>dependencies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43</a:t>
            </a:fld>
            <a:endParaRPr lang="de-DE" altLang="en-US"/>
          </a:p>
        </p:txBody>
      </p:sp>
      <p:pic>
        <p:nvPicPr>
          <p:cNvPr id="7198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2492896"/>
            <a:ext cx="8424936" cy="37444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611560" y="1772816"/>
            <a:ext cx="8064896" cy="369332"/>
          </a:xfrm>
          <a:prstGeom prst="rect">
            <a:avLst/>
          </a:prstGeom>
          <a:noFill/>
        </p:spPr>
        <p:txBody>
          <a:bodyPr wrap="square" rtlCol="0">
            <a:spAutoFit/>
          </a:bodyPr>
          <a:lstStyle/>
          <a:p>
            <a:pPr marL="342900" indent="-342900">
              <a:spcBef>
                <a:spcPct val="20000"/>
              </a:spcBef>
              <a:buFont typeface="Arial" pitchFamily="34" charset="0"/>
              <a:buChar char="•"/>
            </a:pPr>
            <a:r>
              <a:rPr lang="de-DE" dirty="0" smtClean="0">
                <a:latin typeface="+mn-lt"/>
              </a:rPr>
              <a:t>Pearson </a:t>
            </a:r>
            <a:r>
              <a:rPr lang="de-DE" dirty="0" err="1" smtClean="0">
                <a:latin typeface="+mn-lt"/>
              </a:rPr>
              <a:t>correlation</a:t>
            </a:r>
            <a:r>
              <a:rPr lang="de-DE" dirty="0" smtClean="0">
                <a:latin typeface="+mn-lt"/>
              </a:rPr>
              <a:t> </a:t>
            </a:r>
            <a:r>
              <a:rPr lang="de-DE" dirty="0" err="1" smtClean="0">
                <a:latin typeface="+mn-lt"/>
              </a:rPr>
              <a:t>coefficient</a:t>
            </a:r>
            <a:r>
              <a:rPr lang="de-DE" dirty="0" smtClean="0">
                <a:latin typeface="+mn-lt"/>
              </a:rPr>
              <a:t> not </a:t>
            </a:r>
            <a:r>
              <a:rPr lang="de-DE" dirty="0" err="1" smtClean="0">
                <a:latin typeface="+mn-lt"/>
              </a:rPr>
              <a:t>meaningful</a:t>
            </a:r>
            <a:r>
              <a:rPr lang="de-DE" dirty="0" smtClean="0">
                <a:latin typeface="+mn-lt"/>
              </a:rPr>
              <a:t> </a:t>
            </a:r>
            <a:r>
              <a:rPr lang="de-DE" dirty="0" err="1" smtClean="0">
                <a:latin typeface="+mn-lt"/>
              </a:rPr>
              <a:t>for</a:t>
            </a:r>
            <a:r>
              <a:rPr lang="de-DE" dirty="0" smtClean="0">
                <a:latin typeface="+mn-lt"/>
              </a:rPr>
              <a:t> non-linear </a:t>
            </a:r>
            <a:r>
              <a:rPr lang="de-DE" dirty="0" err="1" smtClean="0">
                <a:latin typeface="+mn-lt"/>
              </a:rPr>
              <a:t>dependencies</a:t>
            </a:r>
            <a:r>
              <a:rPr lang="de-DE" dirty="0" smtClean="0">
                <a:latin typeface="+mn-lt"/>
              </a:rPr>
              <a:t>!</a:t>
            </a:r>
            <a:endParaRPr lang="de-DE" dirty="0">
              <a:latin typeface="+mn-lt"/>
            </a:endParaRPr>
          </a:p>
        </p:txBody>
      </p:sp>
    </p:spTree>
    <p:extLst>
      <p:ext uri="{BB962C8B-B14F-4D97-AF65-F5344CB8AC3E}">
        <p14:creationId xmlns="" xmlns:p14="http://schemas.microsoft.com/office/powerpoint/2010/main" val="862852288"/>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923112" cy="1143000"/>
          </a:xfrm>
        </p:spPr>
        <p:txBody>
          <a:bodyPr/>
          <a:lstStyle/>
          <a:p>
            <a:r>
              <a:rPr lang="en-GB" dirty="0" smtClean="0"/>
              <a:t>Correlation/Association </a:t>
            </a:r>
            <a:r>
              <a:rPr lang="en-GB" dirty="0"/>
              <a:t>and </a:t>
            </a:r>
            <a:r>
              <a:rPr lang="en-GB" dirty="0" smtClean="0"/>
              <a:t>causality (1)</a:t>
            </a:r>
            <a:endParaRPr lang="de-DE" dirty="0"/>
          </a:p>
        </p:txBody>
      </p:sp>
      <p:sp>
        <p:nvSpPr>
          <p:cNvPr id="3" name="Inhaltsplatzhalter 2"/>
          <p:cNvSpPr>
            <a:spLocks noGrp="1"/>
          </p:cNvSpPr>
          <p:nvPr>
            <p:ph idx="1"/>
          </p:nvPr>
        </p:nvSpPr>
        <p:spPr/>
        <p:txBody>
          <a:bodyPr>
            <a:normAutofit/>
          </a:bodyPr>
          <a:lstStyle/>
          <a:p>
            <a:r>
              <a:rPr lang="en-GB" dirty="0" smtClean="0"/>
              <a:t>Direction </a:t>
            </a:r>
            <a:r>
              <a:rPr lang="en-GB" dirty="0"/>
              <a:t>of causality:</a:t>
            </a:r>
          </a:p>
          <a:p>
            <a:pPr lvl="1"/>
            <a:r>
              <a:rPr lang="en-GB" dirty="0"/>
              <a:t>Correlation coefficients say nothing about which variable causes the other to </a:t>
            </a:r>
            <a:r>
              <a:rPr lang="en-GB" dirty="0" smtClean="0"/>
              <a:t>change</a:t>
            </a:r>
          </a:p>
          <a:p>
            <a:r>
              <a:rPr lang="en-GB" dirty="0" smtClean="0"/>
              <a:t>The </a:t>
            </a:r>
            <a:r>
              <a:rPr lang="en-GB" dirty="0"/>
              <a:t>third-variable problem:</a:t>
            </a:r>
          </a:p>
          <a:p>
            <a:pPr lvl="1"/>
            <a:r>
              <a:rPr lang="en-GB" dirty="0"/>
              <a:t>in any correlation, causality between two variables cannot be </a:t>
            </a:r>
            <a:r>
              <a:rPr lang="en-GB" dirty="0" smtClean="0"/>
              <a:t>automatically assumed </a:t>
            </a:r>
            <a:r>
              <a:rPr lang="en-GB" dirty="0"/>
              <a:t>because there may be other measured or unmeasured variables (“</a:t>
            </a:r>
            <a:r>
              <a:rPr lang="en-GB" b="1" dirty="0"/>
              <a:t>confounders</a:t>
            </a:r>
            <a:r>
              <a:rPr lang="en-GB" dirty="0"/>
              <a:t>”) affecting the results</a:t>
            </a:r>
            <a:r>
              <a:rPr lang="en-GB" dirty="0" smtClean="0"/>
              <a:t>.</a:t>
            </a:r>
          </a:p>
          <a:p>
            <a:pPr lvl="1"/>
            <a:endParaRPr lang="en-GB" dirty="0"/>
          </a:p>
          <a:p>
            <a:endParaRPr lang="en-GB" dirty="0"/>
          </a:p>
          <a:p>
            <a:endParaRPr lang="en-GB" dirty="0"/>
          </a:p>
          <a:p>
            <a:pPr lvl="1"/>
            <a:endParaRPr lang="en-GB"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44</a:t>
            </a:fld>
            <a:endParaRPr lang="de-DE" altLang="en-US"/>
          </a:p>
        </p:txBody>
      </p:sp>
      <p:grpSp>
        <p:nvGrpSpPr>
          <p:cNvPr id="23" name="Gruppieren 22"/>
          <p:cNvGrpSpPr/>
          <p:nvPr/>
        </p:nvGrpSpPr>
        <p:grpSpPr>
          <a:xfrm>
            <a:off x="2855029" y="4581128"/>
            <a:ext cx="3251883" cy="932370"/>
            <a:chOff x="2756952" y="2962815"/>
            <a:chExt cx="3251883" cy="932370"/>
          </a:xfrm>
        </p:grpSpPr>
        <p:sp>
          <p:nvSpPr>
            <p:cNvPr id="24" name="Textfeld 36"/>
            <p:cNvSpPr txBox="1"/>
            <p:nvPr/>
          </p:nvSpPr>
          <p:spPr bwMode="auto">
            <a:xfrm>
              <a:off x="2756952" y="3492803"/>
              <a:ext cx="333746"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A</a:t>
              </a:r>
              <a:endParaRPr lang="en-US" sz="2000" dirty="0" smtClean="0">
                <a:solidFill>
                  <a:schemeClr val="tx1"/>
                </a:solidFill>
                <a:latin typeface="+mn-lt"/>
              </a:endParaRPr>
            </a:p>
          </p:txBody>
        </p:sp>
        <p:cxnSp>
          <p:nvCxnSpPr>
            <p:cNvPr id="25" name="Gerade Verbindung 24"/>
            <p:cNvCxnSpPr/>
            <p:nvPr/>
          </p:nvCxnSpPr>
          <p:spPr bwMode="auto">
            <a:xfrm>
              <a:off x="3101919" y="3665370"/>
              <a:ext cx="2566759" cy="0"/>
            </a:xfrm>
            <a:prstGeom prst="line">
              <a:avLst/>
            </a:prstGeom>
            <a:noFill/>
            <a:ln w="28575" cap="flat" cmpd="sng" algn="ctr">
              <a:solidFill>
                <a:schemeClr val="tx1"/>
              </a:solidFill>
              <a:prstDash val="solid"/>
              <a:round/>
              <a:headEnd type="none" w="med" len="med"/>
              <a:tailEnd type="triangle" w="med" len="med"/>
            </a:ln>
            <a:effectLst/>
          </p:spPr>
        </p:cxnSp>
        <p:sp>
          <p:nvSpPr>
            <p:cNvPr id="26" name="Textfeld 38"/>
            <p:cNvSpPr txBox="1"/>
            <p:nvPr/>
          </p:nvSpPr>
          <p:spPr bwMode="auto">
            <a:xfrm>
              <a:off x="5684708" y="3495075"/>
              <a:ext cx="324127"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solidFill>
                    <a:schemeClr val="tx1"/>
                  </a:solidFill>
                  <a:latin typeface="+mn-lt"/>
                </a:rPr>
                <a:t>B</a:t>
              </a:r>
            </a:p>
          </p:txBody>
        </p:sp>
        <p:sp>
          <p:nvSpPr>
            <p:cNvPr id="27" name="Textfeld 39"/>
            <p:cNvSpPr txBox="1"/>
            <p:nvPr/>
          </p:nvSpPr>
          <p:spPr bwMode="auto">
            <a:xfrm>
              <a:off x="4103120" y="2962815"/>
              <a:ext cx="320922"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solidFill>
                    <a:schemeClr val="tx1"/>
                  </a:solidFill>
                  <a:latin typeface="+mn-lt"/>
                </a:rPr>
                <a:t>C</a:t>
              </a:r>
            </a:p>
          </p:txBody>
        </p:sp>
        <p:cxnSp>
          <p:nvCxnSpPr>
            <p:cNvPr id="28" name="Gerade Verbindung 27"/>
            <p:cNvCxnSpPr/>
            <p:nvPr/>
          </p:nvCxnSpPr>
          <p:spPr bwMode="auto">
            <a:xfrm>
              <a:off x="4448888" y="3162870"/>
              <a:ext cx="1219790" cy="329933"/>
            </a:xfrm>
            <a:prstGeom prst="line">
              <a:avLst/>
            </a:prstGeom>
            <a:noFill/>
            <a:ln w="28575" cap="flat" cmpd="sng" algn="ctr">
              <a:solidFill>
                <a:schemeClr val="tx1"/>
              </a:solidFill>
              <a:prstDash val="solid"/>
              <a:round/>
              <a:headEnd type="none" w="med" len="med"/>
              <a:tailEnd type="triangle" w="med" len="med"/>
            </a:ln>
            <a:effectLst/>
          </p:spPr>
        </p:cxnSp>
        <p:cxnSp>
          <p:nvCxnSpPr>
            <p:cNvPr id="29" name="Gerade Verbindung 28"/>
            <p:cNvCxnSpPr/>
            <p:nvPr/>
          </p:nvCxnSpPr>
          <p:spPr bwMode="auto">
            <a:xfrm flipV="1">
              <a:off x="3101919" y="3162870"/>
              <a:ext cx="976355" cy="370876"/>
            </a:xfrm>
            <a:prstGeom prst="line">
              <a:avLst/>
            </a:prstGeom>
            <a:noFill/>
            <a:ln w="28575" cap="flat" cmpd="sng" algn="ctr">
              <a:solidFill>
                <a:schemeClr val="tx1"/>
              </a:solidFill>
              <a:prstDash val="solid"/>
              <a:round/>
              <a:headEnd type="triangle" w="med" len="med"/>
              <a:tailEnd type="none" w="med" len="med"/>
            </a:ln>
            <a:effectLst/>
          </p:spPr>
        </p:cxnSp>
      </p:grpSp>
    </p:spTree>
    <p:extLst>
      <p:ext uri="{BB962C8B-B14F-4D97-AF65-F5344CB8AC3E}">
        <p14:creationId xmlns="" xmlns:p14="http://schemas.microsoft.com/office/powerpoint/2010/main" val="10153795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83152" cy="1143000"/>
          </a:xfrm>
        </p:spPr>
        <p:txBody>
          <a:bodyPr/>
          <a:lstStyle/>
          <a:p>
            <a:r>
              <a:rPr lang="en-GB" dirty="0" smtClean="0"/>
              <a:t>Correlation/Association and causality (2)</a:t>
            </a:r>
            <a:endParaRPr lang="de-DE" dirty="0"/>
          </a:p>
        </p:txBody>
      </p:sp>
      <p:sp>
        <p:nvSpPr>
          <p:cNvPr id="3" name="Inhaltsplatzhalter 2"/>
          <p:cNvSpPr>
            <a:spLocks noGrp="1"/>
          </p:cNvSpPr>
          <p:nvPr>
            <p:ph idx="1"/>
          </p:nvPr>
        </p:nvSpPr>
        <p:spPr/>
        <p:txBody>
          <a:bodyPr/>
          <a:lstStyle/>
          <a:p>
            <a:r>
              <a:rPr lang="de-DE" sz="2200" dirty="0" smtClean="0"/>
              <a:t>Due </a:t>
            </a:r>
            <a:r>
              <a:rPr lang="de-DE" sz="2200" dirty="0" err="1" smtClean="0"/>
              <a:t>to</a:t>
            </a:r>
            <a:r>
              <a:rPr lang="de-DE" sz="2200" dirty="0" smtClean="0"/>
              <a:t> </a:t>
            </a:r>
            <a:r>
              <a:rPr lang="de-DE" sz="2200" dirty="0" err="1" smtClean="0"/>
              <a:t>confounders</a:t>
            </a:r>
            <a:r>
              <a:rPr lang="de-DE" sz="2200" dirty="0" smtClean="0"/>
              <a:t>, </a:t>
            </a:r>
            <a:r>
              <a:rPr lang="de-DE" sz="2200" dirty="0" err="1" smtClean="0"/>
              <a:t>the</a:t>
            </a:r>
            <a:r>
              <a:rPr lang="de-DE" sz="2200" dirty="0" smtClean="0"/>
              <a:t> </a:t>
            </a:r>
            <a:r>
              <a:rPr lang="de-DE" sz="2200" dirty="0" err="1" smtClean="0"/>
              <a:t>estimated</a:t>
            </a:r>
            <a:r>
              <a:rPr lang="de-DE" sz="2200" dirty="0" smtClean="0"/>
              <a:t> </a:t>
            </a:r>
            <a:r>
              <a:rPr lang="de-DE" sz="2200" dirty="0" err="1" smtClean="0"/>
              <a:t>of</a:t>
            </a:r>
            <a:r>
              <a:rPr lang="de-DE" sz="2200" dirty="0" smtClean="0"/>
              <a:t> </a:t>
            </a:r>
            <a:r>
              <a:rPr lang="de-DE" sz="2200" dirty="0" err="1" smtClean="0"/>
              <a:t>the</a:t>
            </a:r>
            <a:r>
              <a:rPr lang="de-DE" sz="2200" dirty="0" smtClean="0"/>
              <a:t> </a:t>
            </a:r>
            <a:r>
              <a:rPr lang="de-DE" sz="2200" dirty="0" err="1" smtClean="0"/>
              <a:t>effect</a:t>
            </a:r>
            <a:r>
              <a:rPr lang="de-DE" sz="2200" dirty="0" smtClean="0"/>
              <a:t> </a:t>
            </a:r>
            <a:r>
              <a:rPr lang="de-DE" sz="2200" dirty="0" err="1" smtClean="0"/>
              <a:t>can</a:t>
            </a:r>
            <a:r>
              <a:rPr lang="de-DE" sz="2200" dirty="0" smtClean="0"/>
              <a:t> </a:t>
            </a:r>
            <a:r>
              <a:rPr lang="de-DE" sz="2200" dirty="0" err="1" smtClean="0"/>
              <a:t>be</a:t>
            </a:r>
            <a:r>
              <a:rPr lang="de-DE" sz="2200" dirty="0" smtClean="0"/>
              <a:t> </a:t>
            </a:r>
            <a:r>
              <a:rPr lang="de-DE" sz="2200" dirty="0" err="1" smtClean="0"/>
              <a:t>distorted</a:t>
            </a:r>
            <a:r>
              <a:rPr lang="de-DE" sz="2200" dirty="0" smtClean="0"/>
              <a:t> so </a:t>
            </a:r>
            <a:r>
              <a:rPr lang="de-DE" sz="2200" dirty="0" err="1" smtClean="0"/>
              <a:t>severely</a:t>
            </a:r>
            <a:r>
              <a:rPr lang="de-DE" sz="2200" dirty="0" smtClean="0"/>
              <a:t> </a:t>
            </a:r>
            <a:r>
              <a:rPr lang="de-DE" sz="2200" dirty="0" err="1" smtClean="0"/>
              <a:t>that</a:t>
            </a:r>
            <a:r>
              <a:rPr lang="de-DE" sz="2200" dirty="0" smtClean="0"/>
              <a:t> </a:t>
            </a:r>
            <a:r>
              <a:rPr lang="de-DE" sz="2200" dirty="0" err="1" smtClean="0"/>
              <a:t>even</a:t>
            </a:r>
            <a:r>
              <a:rPr lang="de-DE" sz="2200" dirty="0" smtClean="0"/>
              <a:t> </a:t>
            </a:r>
            <a:r>
              <a:rPr lang="de-DE" sz="2200" dirty="0" err="1" smtClean="0"/>
              <a:t>the</a:t>
            </a:r>
            <a:r>
              <a:rPr lang="de-DE" sz="2200" dirty="0" smtClean="0"/>
              <a:t> </a:t>
            </a:r>
            <a:r>
              <a:rPr lang="de-DE" sz="2200" dirty="0" err="1" smtClean="0"/>
              <a:t>estimate</a:t>
            </a:r>
            <a:r>
              <a:rPr lang="de-DE" sz="2200" dirty="0" smtClean="0"/>
              <a:t> </a:t>
            </a:r>
            <a:r>
              <a:rPr lang="de-DE" sz="2200" dirty="0" err="1" smtClean="0"/>
              <a:t>shows</a:t>
            </a:r>
            <a:r>
              <a:rPr lang="de-DE" sz="2200" dirty="0" smtClean="0"/>
              <a:t> </a:t>
            </a:r>
            <a:r>
              <a:rPr lang="de-DE" sz="2200" dirty="0" err="1" smtClean="0"/>
              <a:t>even</a:t>
            </a:r>
            <a:r>
              <a:rPr lang="de-DE" sz="2200" dirty="0" smtClean="0"/>
              <a:t> in </a:t>
            </a:r>
            <a:r>
              <a:rPr lang="de-DE" sz="2200" dirty="0" err="1" smtClean="0"/>
              <a:t>the</a:t>
            </a:r>
            <a:r>
              <a:rPr lang="de-DE" sz="2200" dirty="0" smtClean="0"/>
              <a:t> </a:t>
            </a:r>
            <a:r>
              <a:rPr lang="de-DE" sz="2200" dirty="0" err="1" smtClean="0"/>
              <a:t>opposite</a:t>
            </a:r>
            <a:r>
              <a:rPr lang="de-DE" sz="2200" dirty="0" smtClean="0"/>
              <a:t> </a:t>
            </a:r>
            <a:r>
              <a:rPr lang="de-DE" sz="2200" dirty="0" err="1" smtClean="0"/>
              <a:t>direction</a:t>
            </a:r>
            <a:r>
              <a:rPr lang="de-DE" sz="2200" dirty="0" smtClean="0"/>
              <a:t> </a:t>
            </a:r>
            <a:r>
              <a:rPr lang="de-DE" sz="2200" dirty="0" err="1" smtClean="0"/>
              <a:t>than</a:t>
            </a:r>
            <a:r>
              <a:rPr lang="de-DE" sz="2200" dirty="0" smtClean="0"/>
              <a:t> </a:t>
            </a:r>
            <a:r>
              <a:rPr lang="de-DE" sz="2200" dirty="0" err="1" smtClean="0"/>
              <a:t>the</a:t>
            </a:r>
            <a:r>
              <a:rPr lang="de-DE" sz="2200" dirty="0" smtClean="0"/>
              <a:t> </a:t>
            </a:r>
            <a:r>
              <a:rPr lang="de-DE" sz="2200" dirty="0" err="1" smtClean="0"/>
              <a:t>true</a:t>
            </a:r>
            <a:r>
              <a:rPr lang="de-DE" sz="2200" dirty="0" smtClean="0"/>
              <a:t> </a:t>
            </a:r>
            <a:r>
              <a:rPr lang="de-DE" sz="2200" dirty="0" err="1" smtClean="0"/>
              <a:t>effect</a:t>
            </a:r>
            <a:endParaRPr lang="de-DE" sz="2200" dirty="0" smtClean="0"/>
          </a:p>
          <a:p>
            <a:r>
              <a:rPr lang="de-DE" sz="2200" b="1" dirty="0" err="1" smtClean="0"/>
              <a:t>Simpson‘s</a:t>
            </a:r>
            <a:r>
              <a:rPr lang="de-DE" sz="2200" b="1" dirty="0" smtClean="0"/>
              <a:t> paradox</a:t>
            </a:r>
          </a:p>
          <a:p>
            <a:r>
              <a:rPr lang="de-AT" sz="2200" dirty="0"/>
              <a:t>Appleton et al. (The American </a:t>
            </a:r>
            <a:r>
              <a:rPr lang="de-AT" sz="2200" dirty="0" err="1"/>
              <a:t>Statistician</a:t>
            </a:r>
            <a:r>
              <a:rPr lang="de-AT" sz="2200" dirty="0"/>
              <a:t> 1996;50(4</a:t>
            </a:r>
            <a:r>
              <a:rPr lang="de-AT" sz="2200" dirty="0" smtClean="0"/>
              <a:t>))</a:t>
            </a:r>
          </a:p>
          <a:p>
            <a:r>
              <a:rPr lang="de-DE" sz="2200" b="1" dirty="0"/>
              <a:t>UC Berkeley </a:t>
            </a:r>
            <a:r>
              <a:rPr lang="de-DE" sz="2200" b="1" dirty="0" err="1"/>
              <a:t>gender</a:t>
            </a:r>
            <a:r>
              <a:rPr lang="de-DE" sz="2200" b="1" dirty="0"/>
              <a:t> </a:t>
            </a:r>
            <a:r>
              <a:rPr lang="de-DE" sz="2200" b="1" dirty="0" err="1"/>
              <a:t>bias</a:t>
            </a:r>
            <a:endParaRPr lang="de-DE" sz="2200" b="1" dirty="0"/>
          </a:p>
          <a:p>
            <a:endParaRPr lang="de-AT" dirty="0"/>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45</a:t>
            </a:fld>
            <a:endParaRPr lang="de-DE" altLang="en-US"/>
          </a:p>
        </p:txBody>
      </p:sp>
      <p:pic>
        <p:nvPicPr>
          <p:cNvPr id="7178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39952" y="3645024"/>
            <a:ext cx="4248472" cy="2334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9" name="Gruppieren 8"/>
          <p:cNvGrpSpPr/>
          <p:nvPr/>
        </p:nvGrpSpPr>
        <p:grpSpPr>
          <a:xfrm>
            <a:off x="323528" y="5445224"/>
            <a:ext cx="4734298" cy="930098"/>
            <a:chOff x="2174906" y="2962815"/>
            <a:chExt cx="4734298" cy="930098"/>
          </a:xfrm>
        </p:grpSpPr>
        <p:sp>
          <p:nvSpPr>
            <p:cNvPr id="10" name="Textfeld 36"/>
            <p:cNvSpPr txBox="1"/>
            <p:nvPr/>
          </p:nvSpPr>
          <p:spPr bwMode="auto">
            <a:xfrm>
              <a:off x="2174906" y="3492803"/>
              <a:ext cx="962122"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Gender</a:t>
              </a:r>
              <a:endParaRPr lang="en-US" sz="2000" dirty="0" smtClean="0">
                <a:solidFill>
                  <a:schemeClr val="tx1"/>
                </a:solidFill>
                <a:latin typeface="+mn-lt"/>
              </a:endParaRPr>
            </a:p>
          </p:txBody>
        </p:sp>
        <p:cxnSp>
          <p:nvCxnSpPr>
            <p:cNvPr id="11" name="Gerade Verbindung 10"/>
            <p:cNvCxnSpPr/>
            <p:nvPr/>
          </p:nvCxnSpPr>
          <p:spPr bwMode="auto">
            <a:xfrm>
              <a:off x="3101919" y="3665370"/>
              <a:ext cx="2566759" cy="0"/>
            </a:xfrm>
            <a:prstGeom prst="line">
              <a:avLst/>
            </a:prstGeom>
            <a:noFill/>
            <a:ln w="28575" cap="flat" cmpd="sng" algn="ctr">
              <a:solidFill>
                <a:schemeClr val="tx1"/>
              </a:solidFill>
              <a:prstDash val="solid"/>
              <a:round/>
              <a:headEnd type="none" w="med" len="med"/>
              <a:tailEnd type="triangle" w="med" len="med"/>
            </a:ln>
            <a:effectLst/>
          </p:spPr>
        </p:cxnSp>
        <p:sp>
          <p:nvSpPr>
            <p:cNvPr id="12" name="Textfeld 38"/>
            <p:cNvSpPr txBox="1"/>
            <p:nvPr/>
          </p:nvSpPr>
          <p:spPr bwMode="auto">
            <a:xfrm>
              <a:off x="5645718" y="3469267"/>
              <a:ext cx="1263486"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Admission</a:t>
              </a:r>
              <a:endParaRPr lang="en-US" sz="2000" dirty="0" smtClean="0">
                <a:solidFill>
                  <a:schemeClr val="tx1"/>
                </a:solidFill>
                <a:latin typeface="+mn-lt"/>
              </a:endParaRPr>
            </a:p>
          </p:txBody>
        </p:sp>
        <p:sp>
          <p:nvSpPr>
            <p:cNvPr id="13" name="Textfeld 39"/>
            <p:cNvSpPr txBox="1"/>
            <p:nvPr/>
          </p:nvSpPr>
          <p:spPr bwMode="auto">
            <a:xfrm>
              <a:off x="3535243" y="2962815"/>
              <a:ext cx="1456681"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Department</a:t>
              </a:r>
              <a:endParaRPr lang="en-US" sz="2000" dirty="0" smtClean="0">
                <a:solidFill>
                  <a:schemeClr val="tx1"/>
                </a:solidFill>
                <a:latin typeface="+mn-lt"/>
              </a:endParaRPr>
            </a:p>
          </p:txBody>
        </p:sp>
        <p:cxnSp>
          <p:nvCxnSpPr>
            <p:cNvPr id="14" name="Gerade Verbindung 13"/>
            <p:cNvCxnSpPr>
              <a:stCxn id="13" idx="3"/>
            </p:cNvCxnSpPr>
            <p:nvPr/>
          </p:nvCxnSpPr>
          <p:spPr bwMode="auto">
            <a:xfrm>
              <a:off x="4991924" y="3162870"/>
              <a:ext cx="888926" cy="306397"/>
            </a:xfrm>
            <a:prstGeom prst="line">
              <a:avLst/>
            </a:prstGeom>
            <a:noFill/>
            <a:ln w="28575" cap="flat" cmpd="sng" algn="ctr">
              <a:solidFill>
                <a:schemeClr val="tx1"/>
              </a:solidFill>
              <a:prstDash val="solid"/>
              <a:round/>
              <a:headEnd type="none" w="med" len="med"/>
              <a:tailEnd type="triangle" w="med" len="med"/>
            </a:ln>
            <a:effectLst/>
          </p:spPr>
        </p:cxnSp>
        <p:cxnSp>
          <p:nvCxnSpPr>
            <p:cNvPr id="15" name="Gerade Verbindung 14"/>
            <p:cNvCxnSpPr/>
            <p:nvPr/>
          </p:nvCxnSpPr>
          <p:spPr bwMode="auto">
            <a:xfrm flipV="1">
              <a:off x="2928522" y="3162870"/>
              <a:ext cx="661574" cy="329933"/>
            </a:xfrm>
            <a:prstGeom prst="line">
              <a:avLst/>
            </a:prstGeom>
            <a:noFill/>
            <a:ln w="28575" cap="flat" cmpd="sng" algn="ctr">
              <a:solidFill>
                <a:schemeClr val="tx1"/>
              </a:solidFill>
              <a:prstDash val="solid"/>
              <a:round/>
              <a:headEnd type="triangle" w="med" len="med"/>
              <a:tailEnd type="none" w="med" len="med"/>
            </a:ln>
            <a:effectLst/>
          </p:spPr>
        </p:cxnSp>
      </p:grpSp>
      <p:graphicFrame>
        <p:nvGraphicFramePr>
          <p:cNvPr id="5" name="Tabelle 4"/>
          <p:cNvGraphicFramePr>
            <a:graphicFrameLocks noGrp="1"/>
          </p:cNvGraphicFramePr>
          <p:nvPr>
            <p:extLst>
              <p:ext uri="{D42A27DB-BD31-4B8C-83A1-F6EECF244321}">
                <p14:modId xmlns="" xmlns:p14="http://schemas.microsoft.com/office/powerpoint/2010/main" val="1928198864"/>
              </p:ext>
            </p:extLst>
          </p:nvPr>
        </p:nvGraphicFramePr>
        <p:xfrm>
          <a:off x="832132" y="4149080"/>
          <a:ext cx="3235812" cy="1083569"/>
        </p:xfrm>
        <a:graphic>
          <a:graphicData uri="http://schemas.openxmlformats.org/drawingml/2006/table">
            <a:tbl>
              <a:tblPr firstRow="1" bandRow="1">
                <a:tableStyleId>{5C22544A-7EE6-4342-B048-85BDC9FD1C3A}</a:tableStyleId>
              </a:tblPr>
              <a:tblGrid>
                <a:gridCol w="959100"/>
                <a:gridCol w="1198108"/>
                <a:gridCol w="1078604"/>
              </a:tblGrid>
              <a:tr h="390453">
                <a:tc>
                  <a:txBody>
                    <a:bodyPr/>
                    <a:lstStyle/>
                    <a:p>
                      <a:endParaRPr lang="de-DE" sz="1600" dirty="0"/>
                    </a:p>
                  </a:txBody>
                  <a:tcPr/>
                </a:tc>
                <a:tc>
                  <a:txBody>
                    <a:bodyPr/>
                    <a:lstStyle/>
                    <a:p>
                      <a:r>
                        <a:rPr lang="de-DE" sz="1600" dirty="0" err="1" smtClean="0"/>
                        <a:t>Applicants</a:t>
                      </a:r>
                      <a:endParaRPr lang="de-DE" sz="1600" dirty="0"/>
                    </a:p>
                  </a:txBody>
                  <a:tcPr/>
                </a:tc>
                <a:tc>
                  <a:txBody>
                    <a:bodyPr/>
                    <a:lstStyle/>
                    <a:p>
                      <a:r>
                        <a:rPr lang="de-DE" sz="1600" dirty="0" err="1" smtClean="0"/>
                        <a:t>Admitted</a:t>
                      </a:r>
                      <a:endParaRPr lang="de-DE" sz="1600" dirty="0"/>
                    </a:p>
                  </a:txBody>
                  <a:tcPr/>
                </a:tc>
              </a:tr>
              <a:tr h="346558">
                <a:tc>
                  <a:txBody>
                    <a:bodyPr/>
                    <a:lstStyle/>
                    <a:p>
                      <a:r>
                        <a:rPr lang="de-DE" sz="1600" dirty="0" err="1" smtClean="0"/>
                        <a:t>Men</a:t>
                      </a:r>
                      <a:endParaRPr lang="de-DE" sz="1600" dirty="0"/>
                    </a:p>
                  </a:txBody>
                  <a:tcPr/>
                </a:tc>
                <a:tc>
                  <a:txBody>
                    <a:bodyPr/>
                    <a:lstStyle/>
                    <a:p>
                      <a:r>
                        <a:rPr lang="de-DE" sz="1600" dirty="0" smtClean="0"/>
                        <a:t>2691</a:t>
                      </a:r>
                      <a:endParaRPr lang="de-DE" sz="1600" dirty="0"/>
                    </a:p>
                  </a:txBody>
                  <a:tcPr/>
                </a:tc>
                <a:tc>
                  <a:txBody>
                    <a:bodyPr/>
                    <a:lstStyle/>
                    <a:p>
                      <a:r>
                        <a:rPr lang="de-DE" sz="1600" dirty="0" smtClean="0"/>
                        <a:t>44%</a:t>
                      </a:r>
                      <a:endParaRPr lang="de-DE" sz="1600" dirty="0"/>
                    </a:p>
                  </a:txBody>
                  <a:tcPr/>
                </a:tc>
              </a:tr>
              <a:tr h="346558">
                <a:tc>
                  <a:txBody>
                    <a:bodyPr/>
                    <a:lstStyle/>
                    <a:p>
                      <a:r>
                        <a:rPr lang="de-DE" sz="1600" dirty="0" smtClean="0"/>
                        <a:t>Women</a:t>
                      </a:r>
                      <a:endParaRPr lang="de-DE" sz="1600" dirty="0"/>
                    </a:p>
                  </a:txBody>
                  <a:tcPr/>
                </a:tc>
                <a:tc>
                  <a:txBody>
                    <a:bodyPr/>
                    <a:lstStyle/>
                    <a:p>
                      <a:r>
                        <a:rPr lang="de-DE" sz="1600" dirty="0" smtClean="0"/>
                        <a:t>1835</a:t>
                      </a:r>
                      <a:endParaRPr lang="de-DE" sz="1600" dirty="0"/>
                    </a:p>
                  </a:txBody>
                  <a:tcPr/>
                </a:tc>
                <a:tc>
                  <a:txBody>
                    <a:bodyPr/>
                    <a:lstStyle/>
                    <a:p>
                      <a:r>
                        <a:rPr lang="de-DE" sz="1600" dirty="0" smtClean="0"/>
                        <a:t>30%</a:t>
                      </a:r>
                      <a:endParaRPr lang="de-DE" sz="1600" dirty="0"/>
                    </a:p>
                  </a:txBody>
                  <a:tcPr/>
                </a:tc>
              </a:tr>
            </a:tbl>
          </a:graphicData>
        </a:graphic>
      </p:graphicFrame>
    </p:spTree>
    <p:extLst>
      <p:ext uri="{BB962C8B-B14F-4D97-AF65-F5344CB8AC3E}">
        <p14:creationId xmlns="" xmlns:p14="http://schemas.microsoft.com/office/powerpoint/2010/main" val="25616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995120" cy="1143000"/>
          </a:xfrm>
        </p:spPr>
        <p:txBody>
          <a:bodyPr/>
          <a:lstStyle/>
          <a:p>
            <a:r>
              <a:rPr lang="en-GB" dirty="0"/>
              <a:t>Correlation/Association and causality </a:t>
            </a:r>
            <a:r>
              <a:rPr lang="en-GB" dirty="0" smtClean="0"/>
              <a:t>(3)</a:t>
            </a:r>
            <a:endParaRPr lang="de-AT" dirty="0"/>
          </a:p>
        </p:txBody>
      </p:sp>
      <p:sp>
        <p:nvSpPr>
          <p:cNvPr id="3" name="Inhaltsplatzhalter 2"/>
          <p:cNvSpPr>
            <a:spLocks noGrp="1"/>
          </p:cNvSpPr>
          <p:nvPr>
            <p:ph idx="1"/>
          </p:nvPr>
        </p:nvSpPr>
        <p:spPr/>
        <p:txBody>
          <a:bodyPr/>
          <a:lstStyle/>
          <a:p>
            <a:r>
              <a:rPr lang="de-AT" dirty="0" smtClean="0"/>
              <a:t>In </a:t>
            </a:r>
            <a:r>
              <a:rPr lang="de-AT" dirty="0" err="1" smtClean="0"/>
              <a:t>many</a:t>
            </a:r>
            <a:r>
              <a:rPr lang="de-AT" dirty="0" smtClean="0"/>
              <a:t> </a:t>
            </a:r>
            <a:r>
              <a:rPr lang="de-AT" dirty="0" err="1" smtClean="0"/>
              <a:t>experiments</a:t>
            </a:r>
            <a:r>
              <a:rPr lang="de-AT" dirty="0"/>
              <a:t>/</a:t>
            </a:r>
            <a:r>
              <a:rPr lang="de-AT" dirty="0" err="1" smtClean="0"/>
              <a:t>studies</a:t>
            </a:r>
            <a:r>
              <a:rPr lang="de-AT" dirty="0" smtClean="0"/>
              <a:t>, </a:t>
            </a:r>
            <a:r>
              <a:rPr lang="de-AT" dirty="0" err="1" smtClean="0"/>
              <a:t>the</a:t>
            </a:r>
            <a:r>
              <a:rPr lang="de-AT" dirty="0" smtClean="0"/>
              <a:t> </a:t>
            </a:r>
            <a:r>
              <a:rPr lang="de-AT" dirty="0" err="1" smtClean="0"/>
              <a:t>main</a:t>
            </a:r>
            <a:r>
              <a:rPr lang="de-AT" dirty="0" smtClean="0"/>
              <a:t> </a:t>
            </a:r>
            <a:r>
              <a:rPr lang="de-AT" dirty="0" err="1" smtClean="0"/>
              <a:t>focus</a:t>
            </a:r>
            <a:r>
              <a:rPr lang="de-AT" dirty="0" smtClean="0"/>
              <a:t> </a:t>
            </a:r>
            <a:r>
              <a:rPr lang="de-AT" dirty="0" err="1" smtClean="0"/>
              <a:t>is</a:t>
            </a:r>
            <a:r>
              <a:rPr lang="de-AT" dirty="0" smtClean="0"/>
              <a:t> on </a:t>
            </a:r>
            <a:r>
              <a:rPr lang="de-AT" dirty="0" err="1" smtClean="0"/>
              <a:t>establishing</a:t>
            </a:r>
            <a:r>
              <a:rPr lang="de-AT" dirty="0" smtClean="0"/>
              <a:t> </a:t>
            </a:r>
            <a:r>
              <a:rPr lang="de-AT" b="1" dirty="0" err="1" smtClean="0"/>
              <a:t>causal</a:t>
            </a:r>
            <a:r>
              <a:rPr lang="de-AT" b="1" dirty="0" smtClean="0"/>
              <a:t> </a:t>
            </a:r>
            <a:r>
              <a:rPr lang="de-AT" b="1" dirty="0" err="1" smtClean="0"/>
              <a:t>relationships</a:t>
            </a:r>
            <a:r>
              <a:rPr lang="de-AT" dirty="0" smtClean="0"/>
              <a:t> </a:t>
            </a:r>
            <a:r>
              <a:rPr lang="de-AT" dirty="0" err="1" smtClean="0"/>
              <a:t>rather</a:t>
            </a:r>
            <a:r>
              <a:rPr lang="de-AT" dirty="0" smtClean="0"/>
              <a:t> </a:t>
            </a:r>
            <a:r>
              <a:rPr lang="de-AT" dirty="0" err="1" smtClean="0"/>
              <a:t>than</a:t>
            </a:r>
            <a:r>
              <a:rPr lang="de-AT" dirty="0" smtClean="0"/>
              <a:t> </a:t>
            </a:r>
            <a:r>
              <a:rPr lang="de-AT" dirty="0" err="1" smtClean="0"/>
              <a:t>mere</a:t>
            </a:r>
            <a:r>
              <a:rPr lang="de-AT" dirty="0" smtClean="0"/>
              <a:t> </a:t>
            </a:r>
            <a:r>
              <a:rPr lang="de-AT" dirty="0" err="1" smtClean="0"/>
              <a:t>associations</a:t>
            </a:r>
            <a:endParaRPr lang="de-AT" dirty="0" smtClean="0"/>
          </a:p>
          <a:p>
            <a:r>
              <a:rPr lang="de-AT" dirty="0" err="1" smtClean="0"/>
              <a:t>Prerequisite</a:t>
            </a:r>
            <a:r>
              <a:rPr lang="de-AT" dirty="0" smtClean="0"/>
              <a:t>:</a:t>
            </a:r>
          </a:p>
          <a:p>
            <a:pPr lvl="1"/>
            <a:r>
              <a:rPr lang="de-AT" b="1" dirty="0" err="1" smtClean="0"/>
              <a:t>Appropriate</a:t>
            </a:r>
            <a:r>
              <a:rPr lang="de-AT" b="1" dirty="0" smtClean="0"/>
              <a:t> </a:t>
            </a:r>
            <a:r>
              <a:rPr lang="de-AT" b="1" dirty="0" err="1" smtClean="0"/>
              <a:t>study</a:t>
            </a:r>
            <a:r>
              <a:rPr lang="de-AT" b="1" dirty="0" smtClean="0"/>
              <a:t> design</a:t>
            </a:r>
          </a:p>
          <a:p>
            <a:pPr lvl="2"/>
            <a:r>
              <a:rPr lang="de-AT" dirty="0" err="1" smtClean="0"/>
              <a:t>Minimizing</a:t>
            </a:r>
            <a:r>
              <a:rPr lang="de-AT" dirty="0" smtClean="0"/>
              <a:t> </a:t>
            </a:r>
            <a:r>
              <a:rPr lang="de-AT" dirty="0" err="1" smtClean="0"/>
              <a:t>selection</a:t>
            </a:r>
            <a:r>
              <a:rPr lang="de-AT" dirty="0" smtClean="0"/>
              <a:t> </a:t>
            </a:r>
            <a:r>
              <a:rPr lang="de-AT" dirty="0" err="1" smtClean="0"/>
              <a:t>bias</a:t>
            </a:r>
            <a:endParaRPr lang="de-AT" dirty="0" smtClean="0"/>
          </a:p>
          <a:p>
            <a:pPr lvl="2"/>
            <a:r>
              <a:rPr lang="de-AT" dirty="0" err="1" smtClean="0"/>
              <a:t>Minimizing</a:t>
            </a:r>
            <a:r>
              <a:rPr lang="de-AT" dirty="0" smtClean="0"/>
              <a:t> </a:t>
            </a:r>
            <a:r>
              <a:rPr lang="de-AT" dirty="0" err="1" smtClean="0"/>
              <a:t>measurement</a:t>
            </a:r>
            <a:r>
              <a:rPr lang="de-AT" dirty="0" smtClean="0"/>
              <a:t> </a:t>
            </a:r>
            <a:r>
              <a:rPr lang="de-AT" dirty="0" err="1" smtClean="0"/>
              <a:t>errors</a:t>
            </a:r>
            <a:endParaRPr lang="de-AT" dirty="0" smtClean="0"/>
          </a:p>
          <a:p>
            <a:pPr lvl="2"/>
            <a:r>
              <a:rPr lang="de-AT" dirty="0" err="1" smtClean="0"/>
              <a:t>Minimize</a:t>
            </a:r>
            <a:r>
              <a:rPr lang="de-AT" dirty="0" smtClean="0"/>
              <a:t> </a:t>
            </a:r>
            <a:r>
              <a:rPr lang="de-AT" dirty="0" err="1" smtClean="0"/>
              <a:t>confounding</a:t>
            </a:r>
            <a:r>
              <a:rPr lang="de-AT" dirty="0" smtClean="0"/>
              <a:t>, e.g. </a:t>
            </a:r>
            <a:r>
              <a:rPr lang="de-AT" dirty="0" err="1" smtClean="0"/>
              <a:t>through</a:t>
            </a:r>
            <a:r>
              <a:rPr lang="de-AT" dirty="0" smtClean="0"/>
              <a:t> </a:t>
            </a:r>
            <a:r>
              <a:rPr lang="de-AT" dirty="0" err="1" smtClean="0"/>
              <a:t>randomization</a:t>
            </a:r>
            <a:endParaRPr lang="de-AT" dirty="0" smtClean="0"/>
          </a:p>
          <a:p>
            <a:pPr marL="742950" lvl="2" indent="-342900"/>
            <a:r>
              <a:rPr lang="de-AT" b="1" dirty="0" err="1"/>
              <a:t>Appropriate</a:t>
            </a:r>
            <a:r>
              <a:rPr lang="de-AT" b="1" dirty="0"/>
              <a:t> </a:t>
            </a:r>
            <a:r>
              <a:rPr lang="de-AT" b="1" dirty="0" err="1"/>
              <a:t>statistical</a:t>
            </a:r>
            <a:r>
              <a:rPr lang="de-AT" b="1" dirty="0"/>
              <a:t> </a:t>
            </a:r>
            <a:r>
              <a:rPr lang="de-AT" b="1" dirty="0" err="1"/>
              <a:t>methods</a:t>
            </a:r>
            <a:endParaRPr lang="de-AT" b="1" dirty="0"/>
          </a:p>
          <a:p>
            <a:pPr lvl="2"/>
            <a:r>
              <a:rPr lang="de-AT" dirty="0" smtClean="0"/>
              <a:t>Multivariate </a:t>
            </a:r>
            <a:r>
              <a:rPr lang="de-AT" dirty="0" err="1" smtClean="0"/>
              <a:t>statistics</a:t>
            </a:r>
            <a:r>
              <a:rPr lang="de-AT" dirty="0" smtClean="0"/>
              <a:t> </a:t>
            </a:r>
            <a:r>
              <a:rPr lang="de-AT" dirty="0" err="1" smtClean="0"/>
              <a:t>adjusting</a:t>
            </a:r>
            <a:r>
              <a:rPr lang="de-AT" dirty="0" smtClean="0"/>
              <a:t> </a:t>
            </a:r>
            <a:r>
              <a:rPr lang="de-AT" dirty="0" err="1" smtClean="0"/>
              <a:t>for</a:t>
            </a:r>
            <a:r>
              <a:rPr lang="de-AT" dirty="0" smtClean="0"/>
              <a:t> potential </a:t>
            </a:r>
            <a:r>
              <a:rPr lang="de-AT" dirty="0" err="1" smtClean="0"/>
              <a:t>third</a:t>
            </a:r>
            <a:r>
              <a:rPr lang="de-AT" dirty="0" smtClean="0"/>
              <a:t> variables</a:t>
            </a:r>
          </a:p>
          <a:p>
            <a:pPr lvl="2"/>
            <a:r>
              <a:rPr lang="de-AT" dirty="0" err="1" smtClean="0"/>
              <a:t>Matching</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46</a:t>
            </a:fld>
            <a:endParaRPr lang="de-DE" altLang="en-US"/>
          </a:p>
        </p:txBody>
      </p:sp>
      <p:sp>
        <p:nvSpPr>
          <p:cNvPr id="7" name="Rechteck 6"/>
          <p:cNvSpPr/>
          <p:nvPr/>
        </p:nvSpPr>
        <p:spPr>
          <a:xfrm>
            <a:off x="4499992" y="2636912"/>
            <a:ext cx="4320480" cy="338554"/>
          </a:xfrm>
          <a:prstGeom prst="rect">
            <a:avLst/>
          </a:prstGeom>
        </p:spPr>
        <p:txBody>
          <a:bodyPr wrap="square">
            <a:spAutoFit/>
          </a:bodyPr>
          <a:lstStyle/>
          <a:p>
            <a:r>
              <a:rPr lang="de-DE" sz="1600" dirty="0">
                <a:latin typeface="+mn-lt"/>
              </a:rPr>
              <a:t>http://tylervigen.com/view_correlation?id=1703</a:t>
            </a:r>
          </a:p>
        </p:txBody>
      </p:sp>
      <p:pic>
        <p:nvPicPr>
          <p:cNvPr id="11274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82885" y="3068960"/>
            <a:ext cx="5925419" cy="33003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2" cstate="print"/>
          <a:srcRect/>
          <a:stretch>
            <a:fillRect/>
          </a:stretch>
        </p:blipFill>
        <p:spPr bwMode="auto">
          <a:xfrm>
            <a:off x="6588224" y="3645024"/>
            <a:ext cx="1911282" cy="1908438"/>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4860032" y="3429000"/>
            <a:ext cx="1785291" cy="1782634"/>
          </a:xfrm>
          <a:prstGeom prst="rect">
            <a:avLst/>
          </a:prstGeom>
          <a:noFill/>
          <a:ln w="9525">
            <a:noFill/>
            <a:miter lim="800000"/>
            <a:headEnd/>
            <a:tailEnd/>
          </a:ln>
        </p:spPr>
      </p:pic>
      <p:sp>
        <p:nvSpPr>
          <p:cNvPr id="2" name="Titel 1"/>
          <p:cNvSpPr>
            <a:spLocks noGrp="1"/>
          </p:cNvSpPr>
          <p:nvPr>
            <p:ph type="title"/>
          </p:nvPr>
        </p:nvSpPr>
        <p:spPr/>
        <p:txBody>
          <a:bodyPr/>
          <a:lstStyle/>
          <a:p>
            <a:r>
              <a:rPr lang="en-GB" dirty="0"/>
              <a:t>Nonparametric Correlation</a:t>
            </a:r>
            <a:endParaRPr lang="de-DE" dirty="0"/>
          </a:p>
        </p:txBody>
      </p:sp>
      <p:sp>
        <p:nvSpPr>
          <p:cNvPr id="3" name="Inhaltsplatzhalter 2"/>
          <p:cNvSpPr>
            <a:spLocks noGrp="1"/>
          </p:cNvSpPr>
          <p:nvPr>
            <p:ph idx="1"/>
          </p:nvPr>
        </p:nvSpPr>
        <p:spPr>
          <a:xfrm>
            <a:off x="457200" y="1600200"/>
            <a:ext cx="8229600" cy="2246769"/>
          </a:xfrm>
          <a:noFill/>
        </p:spPr>
        <p:txBody>
          <a:bodyPr wrap="square" rtlCol="0">
            <a:spAutoFit/>
          </a:bodyPr>
          <a:lstStyle/>
          <a:p>
            <a:pPr fontAlgn="base">
              <a:spcBef>
                <a:spcPct val="0"/>
              </a:spcBef>
              <a:spcAft>
                <a:spcPct val="0"/>
              </a:spcAft>
            </a:pPr>
            <a:r>
              <a:rPr lang="en-GB" b="1" dirty="0"/>
              <a:t>Spearman’s Rho</a:t>
            </a:r>
          </a:p>
          <a:p>
            <a:pPr lvl="1" fontAlgn="base">
              <a:spcBef>
                <a:spcPct val="0"/>
              </a:spcBef>
              <a:spcAft>
                <a:spcPct val="0"/>
              </a:spcAft>
            </a:pPr>
            <a:r>
              <a:rPr lang="en-GB" dirty="0"/>
              <a:t>Pearson’s correlation on the ranked data</a:t>
            </a:r>
          </a:p>
          <a:p>
            <a:pPr fontAlgn="base">
              <a:spcBef>
                <a:spcPct val="0"/>
              </a:spcBef>
              <a:spcAft>
                <a:spcPct val="0"/>
              </a:spcAft>
            </a:pPr>
            <a:r>
              <a:rPr lang="en-GB" b="1" dirty="0"/>
              <a:t>Kendall’s Tau</a:t>
            </a:r>
          </a:p>
          <a:p>
            <a:pPr lvl="1" fontAlgn="base">
              <a:spcBef>
                <a:spcPct val="0"/>
              </a:spcBef>
              <a:spcAft>
                <a:spcPct val="0"/>
              </a:spcAft>
            </a:pPr>
            <a:r>
              <a:rPr lang="en-GB" dirty="0"/>
              <a:t>Better than Spearman’s for small samples</a:t>
            </a:r>
          </a:p>
          <a:p>
            <a:pPr fontAlgn="base">
              <a:spcBef>
                <a:spcPct val="0"/>
              </a:spcBef>
              <a:spcAft>
                <a:spcPct val="0"/>
              </a:spcAft>
            </a:pPr>
            <a:r>
              <a:rPr lang="de-DE" dirty="0" err="1" smtClean="0"/>
              <a:t>Rho</a:t>
            </a:r>
            <a:r>
              <a:rPr lang="de-DE" dirty="0" smtClean="0"/>
              <a:t> </a:t>
            </a:r>
            <a:r>
              <a:rPr lang="de-DE" dirty="0" err="1" smtClean="0"/>
              <a:t>and</a:t>
            </a:r>
            <a:r>
              <a:rPr lang="de-DE" dirty="0" smtClean="0"/>
              <a:t> Tau also </a:t>
            </a:r>
            <a:r>
              <a:rPr lang="de-DE" dirty="0" err="1" smtClean="0"/>
              <a:t>appropriate</a:t>
            </a:r>
            <a:r>
              <a:rPr lang="de-DE" dirty="0" smtClean="0"/>
              <a:t> </a:t>
            </a:r>
            <a:r>
              <a:rPr lang="de-DE" dirty="0" err="1" smtClean="0"/>
              <a:t>for</a:t>
            </a:r>
            <a:r>
              <a:rPr lang="de-DE" dirty="0" smtClean="0"/>
              <a:t> </a:t>
            </a:r>
            <a:r>
              <a:rPr lang="de-DE" dirty="0" err="1" smtClean="0"/>
              <a:t>ordinal</a:t>
            </a:r>
            <a:r>
              <a:rPr lang="de-DE" dirty="0" smtClean="0"/>
              <a:t> </a:t>
            </a:r>
            <a:r>
              <a:rPr lang="de-DE" dirty="0" err="1" smtClean="0"/>
              <a:t>data</a:t>
            </a:r>
            <a:r>
              <a:rPr lang="de-DE" dirty="0" smtClean="0"/>
              <a:t> </a:t>
            </a:r>
            <a:r>
              <a:rPr lang="de-DE" dirty="0" err="1" smtClean="0"/>
              <a:t>if</a:t>
            </a:r>
            <a:r>
              <a:rPr lang="de-DE" dirty="0" smtClean="0"/>
              <a:t> </a:t>
            </a:r>
            <a:r>
              <a:rPr lang="de-DE" dirty="0" err="1" smtClean="0"/>
              <a:t>the</a:t>
            </a:r>
            <a:r>
              <a:rPr lang="de-DE" dirty="0" smtClean="0"/>
              <a:t> </a:t>
            </a:r>
            <a:r>
              <a:rPr lang="de-DE" dirty="0" err="1" smtClean="0"/>
              <a:t>assumed</a:t>
            </a:r>
            <a:r>
              <a:rPr lang="de-DE" dirty="0" smtClean="0"/>
              <a:t> </a:t>
            </a:r>
            <a:r>
              <a:rPr lang="de-DE" dirty="0" err="1" smtClean="0"/>
              <a:t>dependence</a:t>
            </a:r>
            <a:r>
              <a:rPr lang="de-DE" dirty="0" smtClean="0"/>
              <a:t> </a:t>
            </a:r>
            <a:r>
              <a:rPr lang="de-DE" dirty="0" err="1" smtClean="0"/>
              <a:t>is</a:t>
            </a:r>
            <a:r>
              <a:rPr lang="de-DE" dirty="0" smtClean="0"/>
              <a:t> </a:t>
            </a:r>
            <a:r>
              <a:rPr lang="de-DE" dirty="0" err="1" smtClean="0"/>
              <a:t>monotonic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47</a:t>
            </a:fld>
            <a:endParaRPr lang="de-DE" altLang="en-US"/>
          </a:p>
        </p:txBody>
      </p:sp>
      <p:sp>
        <p:nvSpPr>
          <p:cNvPr id="9" name="Textfeld 8"/>
          <p:cNvSpPr txBox="1"/>
          <p:nvPr/>
        </p:nvSpPr>
        <p:spPr>
          <a:xfrm>
            <a:off x="5148064" y="5291916"/>
            <a:ext cx="1224136" cy="369332"/>
          </a:xfrm>
          <a:prstGeom prst="rect">
            <a:avLst/>
          </a:prstGeom>
          <a:noFill/>
        </p:spPr>
        <p:txBody>
          <a:bodyPr wrap="square" rtlCol="0">
            <a:spAutoFit/>
          </a:bodyPr>
          <a:lstStyle/>
          <a:p>
            <a:r>
              <a:rPr lang="de-DE" dirty="0" smtClean="0">
                <a:latin typeface="+mn-lt"/>
              </a:rPr>
              <a:t>Monotonic</a:t>
            </a:r>
            <a:endParaRPr lang="de-DE" dirty="0">
              <a:latin typeface="+mn-lt"/>
            </a:endParaRPr>
          </a:p>
        </p:txBody>
      </p:sp>
      <p:sp>
        <p:nvSpPr>
          <p:cNvPr id="10" name="Textfeld 9"/>
          <p:cNvSpPr txBox="1"/>
          <p:nvPr/>
        </p:nvSpPr>
        <p:spPr>
          <a:xfrm>
            <a:off x="6948264" y="5158933"/>
            <a:ext cx="1454211" cy="646331"/>
          </a:xfrm>
          <a:prstGeom prst="rect">
            <a:avLst/>
          </a:prstGeom>
          <a:noFill/>
        </p:spPr>
        <p:txBody>
          <a:bodyPr wrap="square" rtlCol="0">
            <a:spAutoFit/>
          </a:bodyPr>
          <a:lstStyle/>
          <a:p>
            <a:r>
              <a:rPr lang="de-DE" dirty="0" smtClean="0">
                <a:latin typeface="+mn-lt"/>
              </a:rPr>
              <a:t>Non-</a:t>
            </a:r>
            <a:r>
              <a:rPr lang="de-DE" dirty="0" err="1" smtClean="0">
                <a:latin typeface="+mn-lt"/>
              </a:rPr>
              <a:t>monotonic</a:t>
            </a:r>
            <a:endParaRPr lang="de-DE" dirty="0">
              <a:latin typeface="+mn-lt"/>
            </a:endParaRPr>
          </a:p>
        </p:txBody>
      </p:sp>
      <p:pic>
        <p:nvPicPr>
          <p:cNvPr id="12" name="Picture 8"/>
          <p:cNvPicPr>
            <a:picLocks noChangeAspect="1" noChangeArrowheads="1"/>
          </p:cNvPicPr>
          <p:nvPr/>
        </p:nvPicPr>
        <p:blipFill>
          <a:blip r:embed="rId2" cstate="print"/>
          <a:srcRect/>
          <a:stretch>
            <a:fillRect/>
          </a:stretch>
        </p:blipFill>
        <p:spPr bwMode="auto">
          <a:xfrm>
            <a:off x="6516216" y="3356992"/>
            <a:ext cx="1911282" cy="1908438"/>
          </a:xfrm>
          <a:prstGeom prst="rect">
            <a:avLst/>
          </a:prstGeom>
          <a:noFill/>
          <a:ln w="9525">
            <a:noFill/>
            <a:miter lim="800000"/>
            <a:headEnd/>
            <a:tailEnd/>
          </a:ln>
        </p:spPr>
      </p:pic>
      <p:pic>
        <p:nvPicPr>
          <p:cNvPr id="13" name="Picture 7"/>
          <p:cNvPicPr>
            <a:picLocks noChangeAspect="1" noChangeArrowheads="1"/>
          </p:cNvPicPr>
          <p:nvPr/>
        </p:nvPicPr>
        <p:blipFill>
          <a:blip r:embed="rId3" cstate="print"/>
          <a:srcRect/>
          <a:stretch>
            <a:fillRect/>
          </a:stretch>
        </p:blipFill>
        <p:spPr bwMode="auto">
          <a:xfrm>
            <a:off x="4788024" y="3356992"/>
            <a:ext cx="1785291" cy="1782634"/>
          </a:xfrm>
          <a:prstGeom prst="rect">
            <a:avLst/>
          </a:prstGeom>
          <a:noFill/>
          <a:ln w="9525">
            <a:noFill/>
            <a:miter lim="800000"/>
            <a:headEnd/>
            <a:tailEnd/>
          </a:ln>
        </p:spPr>
      </p:pic>
      <p:sp>
        <p:nvSpPr>
          <p:cNvPr id="14" name="Textfeld 13"/>
          <p:cNvSpPr txBox="1"/>
          <p:nvPr/>
        </p:nvSpPr>
        <p:spPr>
          <a:xfrm>
            <a:off x="971600" y="5229200"/>
            <a:ext cx="1800200" cy="369332"/>
          </a:xfrm>
          <a:prstGeom prst="rect">
            <a:avLst/>
          </a:prstGeom>
          <a:noFill/>
        </p:spPr>
        <p:txBody>
          <a:bodyPr wrap="square" rtlCol="0">
            <a:spAutoFit/>
          </a:bodyPr>
          <a:lstStyle/>
          <a:p>
            <a:r>
              <a:rPr lang="de-AT" dirty="0" smtClean="0">
                <a:latin typeface="+mn-lt"/>
              </a:rPr>
              <a:t>R = 0.871</a:t>
            </a:r>
            <a:endParaRPr lang="de-AT" dirty="0">
              <a:latin typeface="+mn-lt"/>
            </a:endParaRPr>
          </a:p>
        </p:txBody>
      </p:sp>
      <p:sp>
        <p:nvSpPr>
          <p:cNvPr id="15" name="Textfeld 14"/>
          <p:cNvSpPr txBox="1"/>
          <p:nvPr/>
        </p:nvSpPr>
        <p:spPr>
          <a:xfrm>
            <a:off x="971600" y="5661248"/>
            <a:ext cx="1800200" cy="369332"/>
          </a:xfrm>
          <a:prstGeom prst="rect">
            <a:avLst/>
          </a:prstGeom>
          <a:noFill/>
        </p:spPr>
        <p:txBody>
          <a:bodyPr wrap="square" rtlCol="0">
            <a:spAutoFit/>
          </a:bodyPr>
          <a:lstStyle/>
          <a:p>
            <a:r>
              <a:rPr lang="de-AT" dirty="0" err="1" smtClean="0">
                <a:latin typeface="+mn-lt"/>
              </a:rPr>
              <a:t>Rho</a:t>
            </a:r>
            <a:r>
              <a:rPr lang="de-AT" dirty="0" smtClean="0">
                <a:latin typeface="+mn-lt"/>
              </a:rPr>
              <a:t> = 0.667</a:t>
            </a:r>
          </a:p>
        </p:txBody>
      </p:sp>
      <p:pic>
        <p:nvPicPr>
          <p:cNvPr id="11" name="Picture 1"/>
          <p:cNvPicPr>
            <a:picLocks noChangeAspect="1"/>
          </p:cNvPicPr>
          <p:nvPr/>
        </p:nvPicPr>
        <p:blipFill>
          <a:blip r:embed="rId4" cstate="print"/>
          <a:srcRect t="22344"/>
          <a:stretch>
            <a:fillRect/>
          </a:stretch>
        </p:blipFill>
        <p:spPr>
          <a:xfrm>
            <a:off x="539552" y="4149080"/>
            <a:ext cx="4392488" cy="903978"/>
          </a:xfrm>
          <a:prstGeom prst="rect">
            <a:avLst/>
          </a:prstGeom>
        </p:spPr>
      </p:pic>
    </p:spTree>
    <p:extLst>
      <p:ext uri="{BB962C8B-B14F-4D97-AF65-F5344CB8AC3E}">
        <p14:creationId xmlns="" xmlns:p14="http://schemas.microsoft.com/office/powerpoint/2010/main" val="69460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Conducting Correlation 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48</a:t>
            </a:fld>
            <a:endParaRPr lang="de-DE" altLang="en-US"/>
          </a:p>
        </p:txBody>
      </p:sp>
      <p:pic>
        <p:nvPicPr>
          <p:cNvPr id="7" name="Picture 4"/>
          <p:cNvPicPr>
            <a:picLocks noChangeAspect="1"/>
          </p:cNvPicPr>
          <p:nvPr/>
        </p:nvPicPr>
        <p:blipFill>
          <a:blip r:embed="rId2" cstate="print"/>
          <a:srcRect l="12262"/>
          <a:stretch>
            <a:fillRect/>
          </a:stretch>
        </p:blipFill>
        <p:spPr>
          <a:xfrm>
            <a:off x="683568" y="2204864"/>
            <a:ext cx="7542372" cy="3240360"/>
          </a:xfrm>
          <a:prstGeom prst="rect">
            <a:avLst/>
          </a:prstGeom>
        </p:spPr>
      </p:pic>
    </p:spTree>
    <p:extLst>
      <p:ext uri="{BB962C8B-B14F-4D97-AF65-F5344CB8AC3E}">
        <p14:creationId xmlns="" xmlns:p14="http://schemas.microsoft.com/office/powerpoint/2010/main" val="12882986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Reporting the </a:t>
            </a:r>
            <a:r>
              <a:rPr lang="en-GB" dirty="0" smtClean="0"/>
              <a:t>results of a correlation 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49</a:t>
            </a:fld>
            <a:endParaRPr lang="de-DE" altLang="en-US"/>
          </a:p>
        </p:txBody>
      </p:sp>
      <p:pic>
        <p:nvPicPr>
          <p:cNvPr id="7" name="Picture 3"/>
          <p:cNvPicPr>
            <a:picLocks noChangeAspect="1"/>
          </p:cNvPicPr>
          <p:nvPr/>
        </p:nvPicPr>
        <p:blipFill>
          <a:blip r:embed="rId2" cstate="print"/>
          <a:stretch>
            <a:fillRect/>
          </a:stretch>
        </p:blipFill>
        <p:spPr>
          <a:xfrm>
            <a:off x="683568" y="1988840"/>
            <a:ext cx="7621270" cy="3756660"/>
          </a:xfrm>
          <a:prstGeom prst="rect">
            <a:avLst/>
          </a:prstGeom>
        </p:spPr>
      </p:pic>
    </p:spTree>
    <p:extLst>
      <p:ext uri="{BB962C8B-B14F-4D97-AF65-F5344CB8AC3E}">
        <p14:creationId xmlns="" xmlns:p14="http://schemas.microsoft.com/office/powerpoint/2010/main" val="3713423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de-DE" dirty="0"/>
              <a:t>Methodik der Fallstudie</a:t>
            </a:r>
          </a:p>
        </p:txBody>
      </p:sp>
      <p:sp>
        <p:nvSpPr>
          <p:cNvPr id="31747" name="Rectangle 3"/>
          <p:cNvSpPr>
            <a:spLocks noGrp="1" noChangeArrowheads="1"/>
          </p:cNvSpPr>
          <p:nvPr>
            <p:ph idx="1"/>
          </p:nvPr>
        </p:nvSpPr>
        <p:spPr>
          <a:xfrm>
            <a:off x="457200" y="1600200"/>
            <a:ext cx="8229600" cy="2981325"/>
          </a:xfrm>
        </p:spPr>
        <p:txBody>
          <a:bodyPr/>
          <a:lstStyle/>
          <a:p>
            <a:r>
              <a:rPr lang="de-DE" sz="2000"/>
              <a:t>Alle Originalarbeiten publiziert im ersten Halbjahr 2004: </a:t>
            </a:r>
          </a:p>
          <a:p>
            <a:pPr marL="2336800" lvl="1" indent="-279400"/>
            <a:r>
              <a:rPr lang="de-DE" sz="2000"/>
              <a:t>Vol. 350 No. 1–26 of NEJM</a:t>
            </a:r>
          </a:p>
          <a:p>
            <a:pPr marL="2336800" lvl="1" indent="-279400"/>
            <a:r>
              <a:rPr lang="de-DE" sz="2000"/>
              <a:t>Vol. 10 No. 1–6 of NatMed</a:t>
            </a:r>
          </a:p>
          <a:p>
            <a:pPr>
              <a:buFont typeface="Arial" charset="0"/>
              <a:buNone/>
            </a:pPr>
            <a:r>
              <a:rPr lang="de-DE" sz="2000"/>
              <a:t>	wurde für die bibliometrische Analyse ausgewählt</a:t>
            </a:r>
          </a:p>
          <a:p>
            <a:pPr>
              <a:buSzTx/>
            </a:pPr>
            <a:r>
              <a:rPr lang="de-DE" sz="2000"/>
              <a:t>Editorials, Letters, Case Reports wurden nicht analysiert</a:t>
            </a:r>
          </a:p>
          <a:p>
            <a:pPr>
              <a:buSzTx/>
            </a:pPr>
            <a:r>
              <a:rPr lang="de-DE" sz="2000"/>
              <a:t>Zusätzlich wurden die Wiener klinische und die Wiener medizinische Wochenschrift untersucht:</a:t>
            </a:r>
          </a:p>
        </p:txBody>
      </p:sp>
      <p:sp>
        <p:nvSpPr>
          <p:cNvPr id="6" name="Datumsplatzhalter 3"/>
          <p:cNvSpPr>
            <a:spLocks noGrp="1"/>
          </p:cNvSpPr>
          <p:nvPr>
            <p:ph type="dt" sz="half" idx="10"/>
          </p:nvPr>
        </p:nvSpPr>
        <p:spPr/>
        <p:txBody>
          <a:bodyPr/>
          <a:lstStyle/>
          <a:p>
            <a:fld id="{66D0BEED-165C-417A-A389-69AED1FE3EA5}" type="datetime1">
              <a:rPr lang="de-AT" smtClean="0"/>
              <a:pPr/>
              <a:t>14.11.2017</a:t>
            </a:fld>
            <a:endParaRPr lang="de-DE" altLang="en-US"/>
          </a:p>
        </p:txBody>
      </p:sp>
      <p:sp>
        <p:nvSpPr>
          <p:cNvPr id="8" name="Foliennummernplatzhalter 5"/>
          <p:cNvSpPr>
            <a:spLocks noGrp="1"/>
          </p:cNvSpPr>
          <p:nvPr>
            <p:ph type="sldNum" sz="quarter" idx="12"/>
          </p:nvPr>
        </p:nvSpPr>
        <p:spPr/>
        <p:txBody>
          <a:bodyPr/>
          <a:lstStyle/>
          <a:p>
            <a:r>
              <a:rPr lang="de-DE" altLang="en-US"/>
              <a:t>Seite </a:t>
            </a:r>
            <a:fld id="{97ED0702-5A74-4EBB-8044-4F000D76B40D}" type="slidenum">
              <a:rPr lang="de-DE" altLang="en-US"/>
              <a:pPr/>
              <a:t>5</a:t>
            </a:fld>
            <a:endParaRPr lang="de-DE" altLang="en-US"/>
          </a:p>
        </p:txBody>
      </p:sp>
      <p:pic>
        <p:nvPicPr>
          <p:cNvPr id="31749" name="Picture 5"/>
          <p:cNvPicPr>
            <a:picLocks noChangeAspect="1" noChangeArrowheads="1"/>
          </p:cNvPicPr>
          <p:nvPr/>
        </p:nvPicPr>
        <p:blipFill>
          <a:blip r:embed="rId3" cstate="print"/>
          <a:srcRect/>
          <a:stretch>
            <a:fillRect/>
          </a:stretch>
        </p:blipFill>
        <p:spPr bwMode="auto">
          <a:xfrm>
            <a:off x="395288" y="4652963"/>
            <a:ext cx="4319587" cy="1276350"/>
          </a:xfrm>
          <a:prstGeom prst="rect">
            <a:avLst/>
          </a:prstGeom>
          <a:noFill/>
          <a:ln w="9525">
            <a:noFill/>
            <a:miter lim="800000"/>
            <a:headEnd/>
            <a:tailEnd/>
          </a:ln>
          <a:effectLst/>
        </p:spPr>
      </p:pic>
      <p:pic>
        <p:nvPicPr>
          <p:cNvPr id="31750" name="Picture 6"/>
          <p:cNvPicPr>
            <a:picLocks noChangeAspect="1" noChangeArrowheads="1"/>
          </p:cNvPicPr>
          <p:nvPr/>
        </p:nvPicPr>
        <p:blipFill>
          <a:blip r:embed="rId4" cstate="print"/>
          <a:srcRect/>
          <a:stretch>
            <a:fillRect/>
          </a:stretch>
        </p:blipFill>
        <p:spPr bwMode="auto">
          <a:xfrm>
            <a:off x="5148263" y="5146675"/>
            <a:ext cx="3233737" cy="8588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endParaRPr lang="de-DE" dirty="0"/>
          </a:p>
        </p:txBody>
      </p:sp>
      <p:sp>
        <p:nvSpPr>
          <p:cNvPr id="3" name="Inhaltsplatzhalter 2"/>
          <p:cNvSpPr>
            <a:spLocks noGrp="1"/>
          </p:cNvSpPr>
          <p:nvPr>
            <p:ph idx="1"/>
          </p:nvPr>
        </p:nvSpPr>
        <p:spPr>
          <a:xfrm>
            <a:off x="457200" y="2636912"/>
            <a:ext cx="8229600" cy="3721046"/>
          </a:xfrm>
        </p:spPr>
        <p:txBody>
          <a:bodyPr/>
          <a:lstStyle/>
          <a:p>
            <a:pPr marL="0" indent="0">
              <a:buNone/>
            </a:pPr>
            <a:r>
              <a:rPr lang="de-DE" b="1" dirty="0" smtClean="0"/>
              <a:t>Analyse </a:t>
            </a:r>
            <a:r>
              <a:rPr lang="de-DE" b="1" dirty="0" err="1" smtClean="0"/>
              <a:t>the</a:t>
            </a:r>
            <a:r>
              <a:rPr lang="de-DE" b="1" dirty="0" smtClean="0"/>
              <a:t> </a:t>
            </a:r>
            <a:r>
              <a:rPr lang="de-DE" b="1" dirty="0" err="1" smtClean="0"/>
              <a:t>data</a:t>
            </a:r>
            <a:r>
              <a:rPr lang="de-DE" b="1" dirty="0" smtClean="0"/>
              <a:t> in Data_correlation.csv!</a:t>
            </a:r>
            <a:endParaRPr lang="de-DE" b="1"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50</a:t>
            </a:fld>
            <a:endParaRPr lang="de-DE" altLang="en-US"/>
          </a:p>
        </p:txBody>
      </p:sp>
    </p:spTree>
    <p:extLst>
      <p:ext uri="{BB962C8B-B14F-4D97-AF65-F5344CB8AC3E}">
        <p14:creationId xmlns="" xmlns:p14="http://schemas.microsoft.com/office/powerpoint/2010/main" val="3019046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Importance of looking at a set of data graphically</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51</a:t>
            </a:fld>
            <a:endParaRPr lang="de-DE" altLang="en-US"/>
          </a:p>
        </p:txBody>
      </p:sp>
      <p:sp>
        <p:nvSpPr>
          <p:cNvPr id="3" name="Inhaltsplatzhalter 2"/>
          <p:cNvSpPr>
            <a:spLocks noGrp="1"/>
          </p:cNvSpPr>
          <p:nvPr>
            <p:ph idx="1"/>
          </p:nvPr>
        </p:nvSpPr>
        <p:spPr>
          <a:xfrm>
            <a:off x="457200" y="1600200"/>
            <a:ext cx="3610744" cy="4757758"/>
          </a:xfrm>
        </p:spPr>
        <p:txBody>
          <a:bodyPr>
            <a:normAutofit fontScale="92500" lnSpcReduction="20000"/>
          </a:bodyPr>
          <a:lstStyle/>
          <a:p>
            <a:pPr>
              <a:spcAft>
                <a:spcPts val="1200"/>
              </a:spcAft>
              <a:buNone/>
            </a:pPr>
            <a:r>
              <a:rPr lang="de-DE" sz="2600" b="1" dirty="0" err="1" smtClean="0"/>
              <a:t>Anscombe‘s</a:t>
            </a:r>
            <a:r>
              <a:rPr lang="de-DE" sz="2600" b="1" dirty="0" smtClean="0"/>
              <a:t> </a:t>
            </a:r>
            <a:r>
              <a:rPr lang="de-DE" sz="2600" b="1" dirty="0" err="1" smtClean="0"/>
              <a:t>quartet</a:t>
            </a:r>
            <a:endParaRPr lang="de-DE" sz="2600" b="1" dirty="0" smtClean="0"/>
          </a:p>
          <a:p>
            <a:r>
              <a:rPr lang="de-DE" sz="2000" dirty="0" smtClean="0"/>
              <a:t>All </a:t>
            </a:r>
            <a:r>
              <a:rPr lang="de-DE" sz="2000" dirty="0" err="1" smtClean="0"/>
              <a:t>four</a:t>
            </a:r>
            <a:r>
              <a:rPr lang="de-DE" sz="2000" dirty="0" smtClean="0"/>
              <a:t> </a:t>
            </a:r>
            <a:r>
              <a:rPr lang="de-DE" sz="2000" dirty="0" err="1" smtClean="0"/>
              <a:t>sets</a:t>
            </a:r>
            <a:r>
              <a:rPr lang="de-DE" sz="2000" dirty="0" smtClean="0"/>
              <a:t> (x</a:t>
            </a:r>
            <a:r>
              <a:rPr lang="de-DE" sz="2000" baseline="-25000" dirty="0" smtClean="0"/>
              <a:t>1</a:t>
            </a:r>
            <a:r>
              <a:rPr lang="de-DE" sz="2000" dirty="0" smtClean="0"/>
              <a:t> </a:t>
            </a:r>
            <a:r>
              <a:rPr lang="de-DE" sz="2000" dirty="0" err="1" smtClean="0"/>
              <a:t>and</a:t>
            </a:r>
            <a:r>
              <a:rPr lang="de-DE" sz="2000" dirty="0" smtClean="0"/>
              <a:t> y</a:t>
            </a:r>
            <a:r>
              <a:rPr lang="de-DE" sz="2000" baseline="-25000" dirty="0" smtClean="0"/>
              <a:t>1</a:t>
            </a:r>
            <a:r>
              <a:rPr lang="de-DE" sz="2000" dirty="0" smtClean="0"/>
              <a:t>, x</a:t>
            </a:r>
            <a:r>
              <a:rPr lang="de-DE" sz="2000" baseline="-25000" dirty="0" smtClean="0"/>
              <a:t>2</a:t>
            </a:r>
            <a:r>
              <a:rPr lang="de-DE" sz="2000" dirty="0" smtClean="0"/>
              <a:t> </a:t>
            </a:r>
            <a:r>
              <a:rPr lang="de-DE" sz="2000" dirty="0" err="1" smtClean="0"/>
              <a:t>and</a:t>
            </a:r>
            <a:r>
              <a:rPr lang="de-DE" sz="2000" dirty="0" smtClean="0"/>
              <a:t> y</a:t>
            </a:r>
            <a:r>
              <a:rPr lang="de-DE" sz="2000" baseline="-25000" dirty="0" smtClean="0"/>
              <a:t>2</a:t>
            </a:r>
            <a:r>
              <a:rPr lang="de-DE" sz="2000" dirty="0" smtClean="0"/>
              <a:t>, x</a:t>
            </a:r>
            <a:r>
              <a:rPr lang="de-DE" sz="2000" baseline="-25000" dirty="0" smtClean="0"/>
              <a:t>3</a:t>
            </a:r>
            <a:r>
              <a:rPr lang="de-DE" sz="2000" dirty="0" smtClean="0"/>
              <a:t> </a:t>
            </a:r>
            <a:r>
              <a:rPr lang="de-DE" sz="2000" dirty="0" err="1" smtClean="0"/>
              <a:t>and</a:t>
            </a:r>
            <a:r>
              <a:rPr lang="de-DE" sz="2000" dirty="0" smtClean="0"/>
              <a:t> y</a:t>
            </a:r>
            <a:r>
              <a:rPr lang="de-DE" sz="2000" baseline="-25000" dirty="0" smtClean="0"/>
              <a:t>3</a:t>
            </a:r>
            <a:r>
              <a:rPr lang="de-DE" sz="2000" dirty="0" smtClean="0"/>
              <a:t>, x</a:t>
            </a:r>
            <a:r>
              <a:rPr lang="de-DE" sz="2000" baseline="-25000" dirty="0" smtClean="0"/>
              <a:t>4</a:t>
            </a:r>
            <a:r>
              <a:rPr lang="de-DE" sz="2000" dirty="0" smtClean="0"/>
              <a:t> </a:t>
            </a:r>
            <a:r>
              <a:rPr lang="de-DE" sz="2000" dirty="0" err="1" smtClean="0"/>
              <a:t>and</a:t>
            </a:r>
            <a:r>
              <a:rPr lang="de-DE" sz="2000" dirty="0" smtClean="0"/>
              <a:t> y</a:t>
            </a:r>
            <a:r>
              <a:rPr lang="de-DE" sz="2000" baseline="-25000" dirty="0" smtClean="0"/>
              <a:t>4</a:t>
            </a:r>
            <a:r>
              <a:rPr lang="de-DE" sz="2000" dirty="0" smtClean="0"/>
              <a:t>) </a:t>
            </a:r>
            <a:r>
              <a:rPr lang="de-DE" sz="2000" dirty="0" err="1" smtClean="0"/>
              <a:t>are</a:t>
            </a:r>
            <a:r>
              <a:rPr lang="de-DE" sz="2000" dirty="0" smtClean="0"/>
              <a:t> </a:t>
            </a:r>
            <a:r>
              <a:rPr lang="de-DE" sz="2000" dirty="0" err="1" smtClean="0"/>
              <a:t>identical</a:t>
            </a:r>
            <a:r>
              <a:rPr lang="de-DE" sz="2000" dirty="0" smtClean="0"/>
              <a:t> </a:t>
            </a:r>
            <a:r>
              <a:rPr lang="de-DE" sz="2000" dirty="0" err="1" smtClean="0"/>
              <a:t>when</a:t>
            </a:r>
            <a:r>
              <a:rPr lang="de-DE" sz="2000" dirty="0" smtClean="0"/>
              <a:t> </a:t>
            </a:r>
            <a:r>
              <a:rPr lang="de-DE" sz="2000" dirty="0" err="1" smtClean="0"/>
              <a:t>examined</a:t>
            </a:r>
            <a:r>
              <a:rPr lang="de-DE" sz="2000" dirty="0" smtClean="0"/>
              <a:t> </a:t>
            </a:r>
            <a:r>
              <a:rPr lang="de-DE" sz="2000" dirty="0" err="1" smtClean="0"/>
              <a:t>using</a:t>
            </a:r>
            <a:r>
              <a:rPr lang="de-DE" sz="2000" dirty="0" smtClean="0"/>
              <a:t> </a:t>
            </a:r>
            <a:r>
              <a:rPr lang="de-DE" sz="2000" dirty="0" err="1" smtClean="0"/>
              <a:t>only</a:t>
            </a:r>
            <a:r>
              <a:rPr lang="de-DE" sz="2000" dirty="0" smtClean="0"/>
              <a:t> </a:t>
            </a:r>
            <a:r>
              <a:rPr lang="de-DE" sz="2000" dirty="0" err="1" smtClean="0"/>
              <a:t>summary</a:t>
            </a:r>
            <a:r>
              <a:rPr lang="de-DE" sz="2000" dirty="0" smtClean="0"/>
              <a:t> </a:t>
            </a:r>
            <a:r>
              <a:rPr lang="de-DE" sz="2000" dirty="0" err="1" smtClean="0"/>
              <a:t>statsticis</a:t>
            </a:r>
            <a:endParaRPr lang="de-DE" sz="2000" dirty="0" smtClean="0"/>
          </a:p>
          <a:p>
            <a:r>
              <a:rPr lang="de-DE" sz="2000" dirty="0" err="1" smtClean="0"/>
              <a:t>Mean</a:t>
            </a:r>
            <a:r>
              <a:rPr lang="de-DE" sz="2000" dirty="0" smtClean="0"/>
              <a:t> </a:t>
            </a:r>
            <a:r>
              <a:rPr lang="de-DE" sz="2000" dirty="0" err="1" smtClean="0"/>
              <a:t>of</a:t>
            </a:r>
            <a:r>
              <a:rPr lang="de-DE" sz="2000" dirty="0" smtClean="0"/>
              <a:t> x: 9, </a:t>
            </a:r>
            <a:r>
              <a:rPr lang="de-DE" sz="2000" dirty="0" err="1" smtClean="0"/>
              <a:t>Variance</a:t>
            </a:r>
            <a:r>
              <a:rPr lang="de-DE" sz="2000" dirty="0" smtClean="0"/>
              <a:t> </a:t>
            </a:r>
            <a:r>
              <a:rPr lang="de-DE" sz="2000" dirty="0" err="1" smtClean="0"/>
              <a:t>of</a:t>
            </a:r>
            <a:r>
              <a:rPr lang="de-DE" sz="2000" dirty="0" smtClean="0"/>
              <a:t> x: 11</a:t>
            </a:r>
          </a:p>
          <a:p>
            <a:r>
              <a:rPr lang="de-DE" sz="2000" dirty="0" err="1" smtClean="0"/>
              <a:t>Mean</a:t>
            </a:r>
            <a:r>
              <a:rPr lang="de-DE" sz="2000" dirty="0" smtClean="0"/>
              <a:t> </a:t>
            </a:r>
            <a:r>
              <a:rPr lang="de-DE" sz="2000" dirty="0" err="1" smtClean="0"/>
              <a:t>of</a:t>
            </a:r>
            <a:r>
              <a:rPr lang="de-DE" sz="2000" dirty="0" smtClean="0"/>
              <a:t> y: 7.5, </a:t>
            </a:r>
            <a:r>
              <a:rPr lang="de-DE" sz="2000" dirty="0" err="1" smtClean="0"/>
              <a:t>Variance</a:t>
            </a:r>
            <a:r>
              <a:rPr lang="de-DE" sz="2000" dirty="0" smtClean="0"/>
              <a:t> </a:t>
            </a:r>
            <a:r>
              <a:rPr lang="de-DE" sz="2000" dirty="0" err="1" smtClean="0"/>
              <a:t>of</a:t>
            </a:r>
            <a:r>
              <a:rPr lang="de-DE" sz="2000" dirty="0" smtClean="0"/>
              <a:t> y: 4.125</a:t>
            </a:r>
          </a:p>
          <a:p>
            <a:r>
              <a:rPr lang="de-DE" sz="2000" dirty="0" err="1" smtClean="0"/>
              <a:t>Correlation</a:t>
            </a:r>
            <a:r>
              <a:rPr lang="de-DE" sz="2000" dirty="0" smtClean="0"/>
              <a:t> </a:t>
            </a:r>
            <a:r>
              <a:rPr lang="de-DE" sz="2000" dirty="0" err="1" smtClean="0"/>
              <a:t>between</a:t>
            </a:r>
            <a:r>
              <a:rPr lang="de-DE" sz="2000" dirty="0" smtClean="0"/>
              <a:t> x </a:t>
            </a:r>
            <a:r>
              <a:rPr lang="de-DE" sz="2000" dirty="0" err="1" smtClean="0"/>
              <a:t>and</a:t>
            </a:r>
            <a:r>
              <a:rPr lang="de-DE" sz="2000" dirty="0" smtClean="0"/>
              <a:t> y: 0.816</a:t>
            </a:r>
          </a:p>
          <a:p>
            <a:r>
              <a:rPr lang="de-DE" sz="2000" dirty="0" err="1" smtClean="0"/>
              <a:t>Coefficient</a:t>
            </a:r>
            <a:r>
              <a:rPr lang="de-DE" sz="2000" dirty="0" smtClean="0"/>
              <a:t> </a:t>
            </a:r>
            <a:r>
              <a:rPr lang="de-DE" sz="2000" dirty="0" err="1" smtClean="0"/>
              <a:t>of</a:t>
            </a:r>
            <a:r>
              <a:rPr lang="de-DE" sz="2000" dirty="0" smtClean="0"/>
              <a:t> </a:t>
            </a:r>
            <a:r>
              <a:rPr lang="de-DE" sz="2000" dirty="0" err="1" smtClean="0"/>
              <a:t>determination</a:t>
            </a:r>
            <a:r>
              <a:rPr lang="de-DE" sz="2000" dirty="0" smtClean="0"/>
              <a:t>: 0.67</a:t>
            </a:r>
          </a:p>
          <a:p>
            <a:r>
              <a:rPr lang="de-DE" sz="2000" dirty="0" smtClean="0"/>
              <a:t>Linear </a:t>
            </a:r>
            <a:r>
              <a:rPr lang="de-DE" sz="2000" dirty="0" err="1" smtClean="0"/>
              <a:t>regression</a:t>
            </a:r>
            <a:r>
              <a:rPr lang="de-DE" sz="2000" dirty="0" smtClean="0"/>
              <a:t> </a:t>
            </a:r>
            <a:r>
              <a:rPr lang="de-DE" sz="2000" dirty="0" err="1" smtClean="0"/>
              <a:t>line</a:t>
            </a:r>
            <a:r>
              <a:rPr lang="de-DE" sz="2000" dirty="0" smtClean="0"/>
              <a:t>: y=3+0.5*x</a:t>
            </a:r>
          </a:p>
          <a:p>
            <a:r>
              <a:rPr lang="de-DE" sz="2000" b="1" dirty="0" err="1" smtClean="0"/>
              <a:t>However</a:t>
            </a:r>
            <a:r>
              <a:rPr lang="de-DE" sz="2000" b="1" dirty="0"/>
              <a:t>, </a:t>
            </a:r>
            <a:r>
              <a:rPr lang="de-DE" sz="2000" b="1" dirty="0" err="1"/>
              <a:t>they</a:t>
            </a:r>
            <a:r>
              <a:rPr lang="de-DE" sz="2000" b="1" dirty="0"/>
              <a:t> </a:t>
            </a:r>
            <a:r>
              <a:rPr lang="de-DE" sz="2000" b="1" dirty="0" err="1"/>
              <a:t>vary</a:t>
            </a:r>
            <a:r>
              <a:rPr lang="de-DE" sz="2000" b="1" dirty="0"/>
              <a:t> </a:t>
            </a:r>
            <a:r>
              <a:rPr lang="de-DE" sz="2000" b="1" dirty="0" err="1"/>
              <a:t>considerably</a:t>
            </a:r>
            <a:r>
              <a:rPr lang="de-DE" sz="2000" b="1" dirty="0"/>
              <a:t> </a:t>
            </a:r>
            <a:br>
              <a:rPr lang="de-DE" sz="2000" b="1" dirty="0"/>
            </a:br>
            <a:r>
              <a:rPr lang="de-DE" sz="2000" b="1" dirty="0" err="1"/>
              <a:t>when</a:t>
            </a:r>
            <a:r>
              <a:rPr lang="de-DE" sz="2000" b="1" dirty="0"/>
              <a:t> </a:t>
            </a:r>
            <a:r>
              <a:rPr lang="de-DE" sz="2000" b="1" dirty="0" err="1"/>
              <a:t>graphed</a:t>
            </a:r>
            <a:endParaRPr lang="de-DE" sz="2000" b="1" dirty="0"/>
          </a:p>
        </p:txBody>
      </p:sp>
      <p:pic>
        <p:nvPicPr>
          <p:cNvPr id="7260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87747" y="2060848"/>
            <a:ext cx="4920757" cy="3578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743914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(Simple) linear regression (1)</a:t>
            </a:r>
            <a:endParaRPr lang="de-DE" dirty="0"/>
          </a:p>
        </p:txBody>
      </p:sp>
      <p:sp>
        <p:nvSpPr>
          <p:cNvPr id="3" name="Inhaltsplatzhalter 2"/>
          <p:cNvSpPr>
            <a:spLocks noGrp="1"/>
          </p:cNvSpPr>
          <p:nvPr>
            <p:ph idx="1"/>
          </p:nvPr>
        </p:nvSpPr>
        <p:spPr/>
        <p:txBody>
          <a:bodyPr>
            <a:normAutofit/>
          </a:bodyPr>
          <a:lstStyle/>
          <a:p>
            <a:pPr marL="571500" indent="-514350">
              <a:lnSpc>
                <a:spcPct val="90000"/>
              </a:lnSpc>
            </a:pPr>
            <a:r>
              <a:rPr lang="en-US" b="1" dirty="0" smtClean="0"/>
              <a:t>A procedure to predict the value of one variable Y from another variable X</a:t>
            </a:r>
          </a:p>
          <a:p>
            <a:pPr marL="971550" lvl="1" indent="-514350">
              <a:lnSpc>
                <a:spcPct val="90000"/>
              </a:lnSpc>
            </a:pPr>
            <a:r>
              <a:rPr lang="en-US" sz="2000" dirty="0" smtClean="0"/>
              <a:t>X – independent variable, predictor</a:t>
            </a:r>
          </a:p>
          <a:p>
            <a:pPr marL="971550" lvl="1" indent="-514350">
              <a:lnSpc>
                <a:spcPct val="90000"/>
              </a:lnSpc>
            </a:pPr>
            <a:r>
              <a:rPr lang="en-US" sz="2000" dirty="0" smtClean="0"/>
              <a:t>Y – dependent variable, outcome</a:t>
            </a:r>
          </a:p>
          <a:p>
            <a:pPr marL="971550" lvl="1" indent="-514350">
              <a:lnSpc>
                <a:spcPct val="90000"/>
              </a:lnSpc>
            </a:pPr>
            <a:r>
              <a:rPr lang="en-US" sz="1800" dirty="0" smtClean="0"/>
              <a:t>Because there is only one predictor -&gt; simple linear regression</a:t>
            </a:r>
          </a:p>
          <a:p>
            <a:pPr marL="971550" lvl="1" indent="-514350">
              <a:lnSpc>
                <a:spcPct val="90000"/>
              </a:lnSpc>
            </a:pPr>
            <a:r>
              <a:rPr lang="en-US" sz="1800" dirty="0" smtClean="0"/>
              <a:t>More than one predictor -&gt; multiple linear regression</a:t>
            </a:r>
          </a:p>
          <a:p>
            <a:pPr marL="571500" indent="-514350">
              <a:lnSpc>
                <a:spcPct val="90000"/>
              </a:lnSpc>
            </a:pPr>
            <a:r>
              <a:rPr lang="en-US" sz="2000" dirty="0" smtClean="0"/>
              <a:t>It is a hypothetical model of the relationship between two variables.</a:t>
            </a:r>
          </a:p>
          <a:p>
            <a:pPr marL="514350" indent="-457200">
              <a:lnSpc>
                <a:spcPct val="90000"/>
              </a:lnSpc>
            </a:pPr>
            <a:r>
              <a:rPr lang="en-US" b="1" dirty="0" smtClean="0"/>
              <a:t>The model used is a linear one</a:t>
            </a:r>
          </a:p>
          <a:p>
            <a:pPr marL="514350" indent="-457200">
              <a:lnSpc>
                <a:spcPct val="90000"/>
              </a:lnSpc>
            </a:pPr>
            <a:endParaRPr lang="en-US" sz="2000" dirty="0" smtClean="0"/>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52</a:t>
            </a:fld>
            <a:endParaRPr lang="de-DE" altLang="en-US"/>
          </a:p>
        </p:txBody>
      </p:sp>
      <p:graphicFrame>
        <p:nvGraphicFramePr>
          <p:cNvPr id="829441" name="Object 1" descr="dimmu borgir faded"/>
          <p:cNvGraphicFramePr>
            <a:graphicFrameLocks noChangeAspect="1"/>
          </p:cNvGraphicFramePr>
          <p:nvPr/>
        </p:nvGraphicFramePr>
        <p:xfrm>
          <a:off x="2915816" y="4293096"/>
          <a:ext cx="3163333" cy="2084670"/>
        </p:xfrm>
        <a:graphic>
          <a:graphicData uri="http://schemas.openxmlformats.org/presentationml/2006/ole">
            <p:oleObj spid="_x0000_s829490" name="SPW 6.0 Graph" r:id="rId3" imgW="4808830" imgH="3176626" progId="">
              <p:embed/>
            </p:oleObj>
          </a:graphicData>
        </a:graphic>
      </p:graphicFrame>
    </p:spTree>
    <p:extLst>
      <p:ext uri="{BB962C8B-B14F-4D97-AF65-F5344CB8AC3E}">
        <p14:creationId xmlns="" xmlns:p14="http://schemas.microsoft.com/office/powerpoint/2010/main" val="288329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29441"/>
                                        </p:tgtEl>
                                        <p:attrNameLst>
                                          <p:attrName>style.visibility</p:attrName>
                                        </p:attrNameLst>
                                      </p:cBhvr>
                                      <p:to>
                                        <p:strVal val="visible"/>
                                      </p:to>
                                    </p:set>
                                    <p:anim calcmode="lin" valueType="num">
                                      <p:cBhvr>
                                        <p:cTn id="7" dur="500" fill="hold"/>
                                        <p:tgtEl>
                                          <p:spTgt spid="829441"/>
                                        </p:tgtEl>
                                        <p:attrNameLst>
                                          <p:attrName>ppt_w</p:attrName>
                                        </p:attrNameLst>
                                      </p:cBhvr>
                                      <p:tavLst>
                                        <p:tav tm="0">
                                          <p:val>
                                            <p:fltVal val="0"/>
                                          </p:val>
                                        </p:tav>
                                        <p:tav tm="100000">
                                          <p:val>
                                            <p:strVal val="#ppt_w"/>
                                          </p:val>
                                        </p:tav>
                                      </p:tavLst>
                                    </p:anim>
                                    <p:anim calcmode="lin" valueType="num">
                                      <p:cBhvr>
                                        <p:cTn id="8" dur="500" fill="hold"/>
                                        <p:tgtEl>
                                          <p:spTgt spid="829441"/>
                                        </p:tgtEl>
                                        <p:attrNameLst>
                                          <p:attrName>ppt_h</p:attrName>
                                        </p:attrNameLst>
                                      </p:cBhvr>
                                      <p:tavLst>
                                        <p:tav tm="0">
                                          <p:val>
                                            <p:fltVal val="0"/>
                                          </p:val>
                                        </p:tav>
                                        <p:tav tm="100000">
                                          <p:val>
                                            <p:strVal val="#ppt_h"/>
                                          </p:val>
                                        </p:tav>
                                      </p:tavLst>
                                    </p:anim>
                                    <p:animEffect transition="in" filter="fade">
                                      <p:cBhvr>
                                        <p:cTn id="9" dur="500"/>
                                        <p:tgtEl>
                                          <p:spTgt spid="829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(Simple) linear regression (2)</a:t>
            </a:r>
            <a:endParaRPr lang="de-DE" dirty="0"/>
          </a:p>
        </p:txBody>
      </p:sp>
      <p:sp>
        <p:nvSpPr>
          <p:cNvPr id="3" name="Inhaltsplatzhalter 2"/>
          <p:cNvSpPr>
            <a:spLocks noGrp="1"/>
          </p:cNvSpPr>
          <p:nvPr>
            <p:ph idx="1"/>
          </p:nvPr>
        </p:nvSpPr>
        <p:spPr/>
        <p:txBody>
          <a:bodyPr>
            <a:normAutofit/>
          </a:bodyPr>
          <a:lstStyle/>
          <a:p>
            <a:pPr marL="514350" lvl="1" indent="-457200">
              <a:lnSpc>
                <a:spcPct val="90000"/>
              </a:lnSpc>
              <a:buFont typeface="Arial" pitchFamily="34" charset="0"/>
              <a:buChar char="•"/>
            </a:pPr>
            <a:r>
              <a:rPr lang="en-US" dirty="0" smtClean="0"/>
              <a:t>Therefore, we describe the relationship using the equation of a straight line</a:t>
            </a:r>
          </a:p>
          <a:p>
            <a:pPr marL="514350" lvl="1" indent="-457200">
              <a:lnSpc>
                <a:spcPct val="90000"/>
              </a:lnSpc>
              <a:buFont typeface="Arial" pitchFamily="34" charset="0"/>
              <a:buChar char="•"/>
            </a:pPr>
            <a:endParaRPr lang="en-US" dirty="0" smtClean="0"/>
          </a:p>
          <a:p>
            <a:r>
              <a:rPr lang="en-GB" sz="2000" i="1" dirty="0" smtClean="0">
                <a:cs typeface="Arial" charset="0"/>
              </a:rPr>
              <a:t>b</a:t>
            </a:r>
            <a:r>
              <a:rPr lang="en-US" sz="2000" baseline="-25000" dirty="0" smtClean="0"/>
              <a:t>1</a:t>
            </a:r>
          </a:p>
          <a:p>
            <a:pPr lvl="1"/>
            <a:r>
              <a:rPr lang="en-US" sz="2000" b="1" dirty="0" smtClean="0"/>
              <a:t>Regression coefficient</a:t>
            </a:r>
            <a:r>
              <a:rPr lang="en-US" sz="2000" dirty="0" smtClean="0"/>
              <a:t> for the predictor</a:t>
            </a:r>
          </a:p>
          <a:p>
            <a:pPr lvl="1"/>
            <a:r>
              <a:rPr lang="en-US" sz="2000" b="1" dirty="0" smtClean="0"/>
              <a:t>Gradient</a:t>
            </a:r>
            <a:r>
              <a:rPr lang="en-US" sz="2000" dirty="0" smtClean="0"/>
              <a:t> (slope) of the regression line</a:t>
            </a:r>
          </a:p>
          <a:p>
            <a:pPr lvl="1"/>
            <a:r>
              <a:rPr lang="en-US" sz="2000" dirty="0" smtClean="0"/>
              <a:t>Direction/Strength of Relationship</a:t>
            </a:r>
          </a:p>
          <a:p>
            <a:r>
              <a:rPr lang="en-GB" sz="2000" i="1" dirty="0" smtClean="0">
                <a:cs typeface="Arial" charset="0"/>
              </a:rPr>
              <a:t>b</a:t>
            </a:r>
            <a:r>
              <a:rPr lang="en-GB" sz="2000" i="1" baseline="-25000" dirty="0" smtClean="0">
                <a:cs typeface="Arial" charset="0"/>
              </a:rPr>
              <a:t>0</a:t>
            </a:r>
            <a:endParaRPr lang="en-US" sz="2000" i="1" baseline="-25000" dirty="0" smtClean="0"/>
          </a:p>
          <a:p>
            <a:pPr lvl="1"/>
            <a:r>
              <a:rPr lang="en-US" sz="2000" b="1" dirty="0" smtClean="0"/>
              <a:t>Intercept</a:t>
            </a:r>
            <a:r>
              <a:rPr lang="en-US" sz="2000" dirty="0" smtClean="0"/>
              <a:t> (value of Y when X = 0)</a:t>
            </a:r>
          </a:p>
          <a:p>
            <a:pPr lvl="1"/>
            <a:r>
              <a:rPr lang="en-US" sz="2000" dirty="0" smtClean="0"/>
              <a:t>Point at which the regression line</a:t>
            </a:r>
            <a:br>
              <a:rPr lang="en-US" sz="2000" dirty="0" smtClean="0"/>
            </a:br>
            <a:r>
              <a:rPr lang="en-US" sz="2000" dirty="0" smtClean="0"/>
              <a:t>crosses the Y-axis (ordinate)</a:t>
            </a:r>
            <a:endParaRPr lang="de-DE" sz="2000" dirty="0" smtClean="0"/>
          </a:p>
          <a:p>
            <a:pPr marL="514350" lvl="1" indent="-457200">
              <a:lnSpc>
                <a:spcPct val="90000"/>
              </a:lnSpc>
              <a:buFont typeface="Arial" pitchFamily="34" charset="0"/>
              <a:buChar char="•"/>
            </a:pPr>
            <a:endParaRPr lang="en-US" dirty="0" smtClean="0"/>
          </a:p>
          <a:p>
            <a:pPr marL="514350" indent="-457200">
              <a:lnSpc>
                <a:spcPct val="90000"/>
              </a:lnSpc>
            </a:pPr>
            <a:endParaRPr lang="en-US" sz="2000" dirty="0" smtClean="0"/>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53</a:t>
            </a:fld>
            <a:endParaRPr lang="de-DE" altLang="en-US"/>
          </a:p>
        </p:txBody>
      </p:sp>
      <p:graphicFrame>
        <p:nvGraphicFramePr>
          <p:cNvPr id="829446" name="Object 6"/>
          <p:cNvGraphicFramePr>
            <a:graphicFrameLocks noGrp="1" noChangeAspect="1"/>
          </p:cNvGraphicFramePr>
          <p:nvPr/>
        </p:nvGraphicFramePr>
        <p:xfrm>
          <a:off x="2915816" y="2229969"/>
          <a:ext cx="2520330" cy="478951"/>
        </p:xfrm>
        <a:graphic>
          <a:graphicData uri="http://schemas.openxmlformats.org/presentationml/2006/ole">
            <p:oleObj spid="_x0000_s994355" name="Equation" r:id="rId3" imgW="1002865" imgH="190417" progId="Equation.3">
              <p:embed/>
            </p:oleObj>
          </a:graphicData>
        </a:graphic>
      </p:graphicFrame>
      <p:pic>
        <p:nvPicPr>
          <p:cNvPr id="9" name="Picture 1"/>
          <p:cNvPicPr>
            <a:picLocks noChangeAspect="1"/>
          </p:cNvPicPr>
          <p:nvPr/>
        </p:nvPicPr>
        <p:blipFill>
          <a:blip r:embed="rId4" cstate="print"/>
          <a:srcRect l="16019"/>
          <a:stretch>
            <a:fillRect/>
          </a:stretch>
        </p:blipFill>
        <p:spPr>
          <a:xfrm>
            <a:off x="4833656" y="3789040"/>
            <a:ext cx="4143772" cy="2316548"/>
          </a:xfrm>
          <a:prstGeom prst="rect">
            <a:avLst/>
          </a:prstGeom>
        </p:spPr>
      </p:pic>
    </p:spTree>
    <p:extLst>
      <p:ext uri="{BB962C8B-B14F-4D97-AF65-F5344CB8AC3E}">
        <p14:creationId xmlns="" xmlns:p14="http://schemas.microsoft.com/office/powerpoint/2010/main" val="28832932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Method of Least </a:t>
            </a:r>
            <a:r>
              <a:rPr lang="en-GB" dirty="0" smtClean="0"/>
              <a:t>Squares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54</a:t>
            </a:fld>
            <a:endParaRPr lang="de-DE" altLang="en-US"/>
          </a:p>
        </p:txBody>
      </p:sp>
      <p:pic>
        <p:nvPicPr>
          <p:cNvPr id="7" name="Picture 1"/>
          <p:cNvPicPr>
            <a:picLocks noChangeAspect="1"/>
          </p:cNvPicPr>
          <p:nvPr/>
        </p:nvPicPr>
        <p:blipFill>
          <a:blip r:embed="rId2" cstate="print"/>
          <a:stretch>
            <a:fillRect/>
          </a:stretch>
        </p:blipFill>
        <p:spPr>
          <a:xfrm>
            <a:off x="1763688" y="2564904"/>
            <a:ext cx="5815976" cy="3998484"/>
          </a:xfrm>
          <a:prstGeom prst="rect">
            <a:avLst/>
          </a:prstGeom>
        </p:spPr>
      </p:pic>
      <p:sp>
        <p:nvSpPr>
          <p:cNvPr id="8" name="Textfeld 7"/>
          <p:cNvSpPr txBox="1"/>
          <p:nvPr/>
        </p:nvSpPr>
        <p:spPr>
          <a:xfrm>
            <a:off x="467544" y="1628800"/>
            <a:ext cx="7992888" cy="1006429"/>
          </a:xfrm>
          <a:prstGeom prst="rect">
            <a:avLst/>
          </a:prstGeom>
          <a:noFill/>
        </p:spPr>
        <p:txBody>
          <a:bodyPr wrap="square" rtlCol="0">
            <a:spAutoFit/>
          </a:bodyPr>
          <a:lstStyle/>
          <a:p>
            <a:pPr marL="514350" lvl="1" indent="-457200">
              <a:lnSpc>
                <a:spcPct val="90000"/>
              </a:lnSpc>
              <a:spcBef>
                <a:spcPct val="20000"/>
              </a:spcBef>
              <a:buFont typeface="Arial" pitchFamily="34" charset="0"/>
              <a:buChar char="•"/>
            </a:pPr>
            <a:r>
              <a:rPr lang="de-DE" sz="2200" dirty="0" err="1" smtClean="0">
                <a:latin typeface="+mn-lt"/>
              </a:rPr>
              <a:t>From</a:t>
            </a:r>
            <a:r>
              <a:rPr lang="de-DE" sz="2200" dirty="0" smtClean="0">
                <a:latin typeface="+mn-lt"/>
              </a:rPr>
              <a:t> all </a:t>
            </a:r>
            <a:r>
              <a:rPr lang="de-DE" sz="2200" dirty="0" err="1" smtClean="0">
                <a:latin typeface="+mn-lt"/>
              </a:rPr>
              <a:t>possible</a:t>
            </a:r>
            <a:r>
              <a:rPr lang="de-DE" sz="2200" dirty="0" smtClean="0">
                <a:latin typeface="+mn-lt"/>
              </a:rPr>
              <a:t> </a:t>
            </a:r>
            <a:r>
              <a:rPr lang="de-DE" sz="2200" dirty="0" err="1" smtClean="0">
                <a:latin typeface="+mn-lt"/>
              </a:rPr>
              <a:t>lines</a:t>
            </a:r>
            <a:r>
              <a:rPr lang="de-DE" sz="2200" dirty="0" smtClean="0">
                <a:latin typeface="+mn-lt"/>
              </a:rPr>
              <a:t> </a:t>
            </a:r>
            <a:r>
              <a:rPr lang="de-DE" sz="2200" dirty="0" err="1" smtClean="0">
                <a:latin typeface="+mn-lt"/>
              </a:rPr>
              <a:t>choose</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one</a:t>
            </a:r>
            <a:r>
              <a:rPr lang="de-DE" sz="2200" dirty="0" smtClean="0">
                <a:latin typeface="+mn-lt"/>
              </a:rPr>
              <a:t> </a:t>
            </a:r>
            <a:r>
              <a:rPr lang="de-DE" sz="2200" dirty="0" err="1" smtClean="0">
                <a:latin typeface="+mn-lt"/>
              </a:rPr>
              <a:t>which</a:t>
            </a:r>
            <a:r>
              <a:rPr lang="de-DE" sz="2200" dirty="0" smtClean="0">
                <a:latin typeface="+mn-lt"/>
              </a:rPr>
              <a:t> </a:t>
            </a:r>
            <a:r>
              <a:rPr lang="de-DE" sz="2200" b="1" dirty="0" err="1" smtClean="0">
                <a:latin typeface="+mn-lt"/>
              </a:rPr>
              <a:t>minimizes</a:t>
            </a:r>
            <a:r>
              <a:rPr lang="de-DE" sz="2200" b="1" dirty="0" smtClean="0">
                <a:latin typeface="+mn-lt"/>
              </a:rPr>
              <a:t> </a:t>
            </a:r>
            <a:r>
              <a:rPr lang="de-DE" sz="2200" b="1" dirty="0" err="1" smtClean="0">
                <a:latin typeface="+mn-lt"/>
              </a:rPr>
              <a:t>the</a:t>
            </a:r>
            <a:r>
              <a:rPr lang="de-DE" sz="2200" b="1" dirty="0" smtClean="0">
                <a:latin typeface="+mn-lt"/>
              </a:rPr>
              <a:t> </a:t>
            </a:r>
            <a:r>
              <a:rPr lang="de-DE" sz="2200" b="1" dirty="0" err="1" smtClean="0">
                <a:latin typeface="+mn-lt"/>
              </a:rPr>
              <a:t>sum</a:t>
            </a:r>
            <a:r>
              <a:rPr lang="de-DE" sz="2200" b="1" dirty="0" smtClean="0">
                <a:latin typeface="+mn-lt"/>
              </a:rPr>
              <a:t> </a:t>
            </a:r>
            <a:r>
              <a:rPr lang="de-DE" sz="2200" b="1" dirty="0" err="1" smtClean="0">
                <a:latin typeface="+mn-lt"/>
              </a:rPr>
              <a:t>of</a:t>
            </a:r>
            <a:r>
              <a:rPr lang="de-DE" sz="2200" b="1" dirty="0" smtClean="0">
                <a:latin typeface="+mn-lt"/>
              </a:rPr>
              <a:t> </a:t>
            </a:r>
            <a:r>
              <a:rPr lang="de-DE" sz="2200" b="1" dirty="0" err="1" smtClean="0">
                <a:latin typeface="+mn-lt"/>
              </a:rPr>
              <a:t>the</a:t>
            </a:r>
            <a:r>
              <a:rPr lang="de-DE" sz="2200" b="1" dirty="0" smtClean="0">
                <a:latin typeface="+mn-lt"/>
              </a:rPr>
              <a:t> </a:t>
            </a:r>
            <a:r>
              <a:rPr lang="de-DE" sz="2200" b="1" dirty="0" err="1" smtClean="0">
                <a:latin typeface="+mn-lt"/>
              </a:rPr>
              <a:t>squared</a:t>
            </a:r>
            <a:r>
              <a:rPr lang="de-DE" sz="2200" b="1" dirty="0" smtClean="0">
                <a:latin typeface="+mn-lt"/>
              </a:rPr>
              <a:t> </a:t>
            </a:r>
            <a:r>
              <a:rPr lang="de-DE" sz="2200" b="1" dirty="0" err="1" smtClean="0">
                <a:latin typeface="+mn-lt"/>
              </a:rPr>
              <a:t>residuals</a:t>
            </a:r>
            <a:r>
              <a:rPr lang="de-DE" sz="2200" dirty="0" smtClean="0">
                <a:latin typeface="+mn-lt"/>
              </a:rPr>
              <a:t> (</a:t>
            </a:r>
            <a:r>
              <a:rPr lang="de-DE" sz="2200" dirty="0" err="1" smtClean="0">
                <a:latin typeface="+mn-lt"/>
              </a:rPr>
              <a:t>differences</a:t>
            </a:r>
            <a:r>
              <a:rPr lang="de-DE" sz="2200" dirty="0" smtClean="0">
                <a:latin typeface="+mn-lt"/>
              </a:rPr>
              <a:t> </a:t>
            </a:r>
            <a:r>
              <a:rPr lang="de-DE" sz="2200" dirty="0" err="1" smtClean="0">
                <a:latin typeface="+mn-lt"/>
              </a:rPr>
              <a:t>between</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prediction</a:t>
            </a:r>
            <a:r>
              <a:rPr lang="de-DE" sz="2200" dirty="0" smtClean="0">
                <a:latin typeface="+mn-lt"/>
              </a:rPr>
              <a:t> </a:t>
            </a:r>
            <a:r>
              <a:rPr lang="de-DE" sz="2200" dirty="0" err="1" smtClean="0">
                <a:latin typeface="+mn-lt"/>
              </a:rPr>
              <a:t>from</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line</a:t>
            </a:r>
            <a:r>
              <a:rPr lang="de-DE" sz="2200" dirty="0" smtClean="0">
                <a:latin typeface="+mn-lt"/>
              </a:rPr>
              <a:t> </a:t>
            </a:r>
            <a:r>
              <a:rPr lang="de-DE" sz="2200" dirty="0" err="1" smtClean="0">
                <a:latin typeface="+mn-lt"/>
              </a:rPr>
              <a:t>and</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true</a:t>
            </a:r>
            <a:r>
              <a:rPr lang="de-DE" sz="2200" dirty="0" smtClean="0">
                <a:latin typeface="+mn-lt"/>
              </a:rPr>
              <a:t> y-</a:t>
            </a:r>
            <a:r>
              <a:rPr lang="de-DE" sz="2200" dirty="0" err="1" smtClean="0">
                <a:latin typeface="+mn-lt"/>
              </a:rPr>
              <a:t>value</a:t>
            </a:r>
            <a:r>
              <a:rPr lang="de-DE" sz="2200" dirty="0" smtClean="0">
                <a:latin typeface="+mn-lt"/>
              </a:rPr>
              <a:t>)</a:t>
            </a:r>
            <a:endParaRPr lang="de-DE" sz="2200" dirty="0">
              <a:latin typeface="+mn-lt"/>
            </a:endParaRPr>
          </a:p>
        </p:txBody>
      </p:sp>
    </p:spTree>
    <p:extLst>
      <p:ext uri="{BB962C8B-B14F-4D97-AF65-F5344CB8AC3E}">
        <p14:creationId xmlns="" xmlns:p14="http://schemas.microsoft.com/office/powerpoint/2010/main" val="18802796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Method of Least </a:t>
            </a:r>
            <a:r>
              <a:rPr lang="en-GB" dirty="0" smtClean="0"/>
              <a:t>Squares (2)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55</a:t>
            </a:fld>
            <a:endParaRPr lang="de-DE" altLang="en-US"/>
          </a:p>
        </p:txBody>
      </p:sp>
      <p:pic>
        <p:nvPicPr>
          <p:cNvPr id="7219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11760" y="1556792"/>
            <a:ext cx="382905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19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51720" y="3212976"/>
            <a:ext cx="4391025"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403648" y="2708920"/>
            <a:ext cx="6408712" cy="400110"/>
          </a:xfrm>
          <a:prstGeom prst="rect">
            <a:avLst/>
          </a:prstGeom>
          <a:noFill/>
        </p:spPr>
        <p:txBody>
          <a:bodyPr wrap="square" rtlCol="0">
            <a:spAutoFit/>
          </a:bodyPr>
          <a:lstStyle/>
          <a:p>
            <a:r>
              <a:rPr lang="de-DE" sz="2000" dirty="0" err="1" smtClean="0">
                <a:latin typeface="+mn-lt"/>
              </a:rPr>
              <a:t>Coefficients</a:t>
            </a:r>
            <a:r>
              <a:rPr lang="de-DE" sz="2000" dirty="0" smtClean="0">
                <a:latin typeface="+mn-lt"/>
              </a:rPr>
              <a:t> b</a:t>
            </a:r>
            <a:r>
              <a:rPr lang="de-DE" sz="2000" baseline="-25000" dirty="0" smtClean="0">
                <a:latin typeface="+mn-lt"/>
              </a:rPr>
              <a:t>0</a:t>
            </a:r>
            <a:r>
              <a:rPr lang="de-DE" sz="2000" dirty="0" smtClean="0">
                <a:latin typeface="+mn-lt"/>
              </a:rPr>
              <a:t> </a:t>
            </a:r>
            <a:r>
              <a:rPr lang="de-DE" sz="2000" dirty="0" err="1" smtClean="0">
                <a:latin typeface="+mn-lt"/>
              </a:rPr>
              <a:t>and</a:t>
            </a:r>
            <a:r>
              <a:rPr lang="de-DE" sz="2000" dirty="0" smtClean="0">
                <a:latin typeface="+mn-lt"/>
              </a:rPr>
              <a:t> b</a:t>
            </a:r>
            <a:r>
              <a:rPr lang="de-DE" sz="2000" baseline="-25000" dirty="0" smtClean="0">
                <a:latin typeface="+mn-lt"/>
              </a:rPr>
              <a:t>1</a:t>
            </a:r>
            <a:r>
              <a:rPr lang="de-DE" sz="2000" dirty="0" smtClean="0">
                <a:latin typeface="+mn-lt"/>
              </a:rPr>
              <a:t> </a:t>
            </a:r>
            <a:r>
              <a:rPr lang="de-DE" sz="2000" dirty="0" err="1" smtClean="0">
                <a:latin typeface="+mn-lt"/>
              </a:rPr>
              <a:t>of</a:t>
            </a:r>
            <a:r>
              <a:rPr lang="de-DE" sz="2000" dirty="0" smtClean="0">
                <a:latin typeface="+mn-lt"/>
              </a:rPr>
              <a:t> </a:t>
            </a:r>
            <a:r>
              <a:rPr lang="de-DE" sz="2000" dirty="0" err="1" smtClean="0">
                <a:latin typeface="+mn-lt"/>
              </a:rPr>
              <a:t>this</a:t>
            </a:r>
            <a:r>
              <a:rPr lang="de-DE" sz="2000" dirty="0" smtClean="0">
                <a:latin typeface="+mn-lt"/>
              </a:rPr>
              <a:t> </a:t>
            </a:r>
            <a:r>
              <a:rPr lang="de-DE" sz="2000" dirty="0" err="1" smtClean="0">
                <a:latin typeface="+mn-lt"/>
              </a:rPr>
              <a:t>minimation</a:t>
            </a:r>
            <a:r>
              <a:rPr lang="de-DE" sz="2000" dirty="0" smtClean="0">
                <a:latin typeface="+mn-lt"/>
              </a:rPr>
              <a:t> </a:t>
            </a:r>
            <a:r>
              <a:rPr lang="de-DE" sz="2000" dirty="0" err="1" smtClean="0">
                <a:latin typeface="+mn-lt"/>
              </a:rPr>
              <a:t>task</a:t>
            </a:r>
            <a:r>
              <a:rPr lang="de-DE" sz="2000" dirty="0" smtClean="0">
                <a:latin typeface="+mn-lt"/>
              </a:rPr>
              <a:t> </a:t>
            </a:r>
            <a:r>
              <a:rPr lang="de-DE" sz="2000" dirty="0" err="1" smtClean="0">
                <a:latin typeface="+mn-lt"/>
              </a:rPr>
              <a:t>are</a:t>
            </a:r>
            <a:r>
              <a:rPr lang="de-DE" sz="2000" dirty="0" smtClean="0">
                <a:latin typeface="+mn-lt"/>
              </a:rPr>
              <a:t> </a:t>
            </a:r>
            <a:r>
              <a:rPr lang="de-DE" sz="2000" dirty="0" err="1" smtClean="0">
                <a:latin typeface="+mn-lt"/>
              </a:rPr>
              <a:t>given</a:t>
            </a:r>
            <a:r>
              <a:rPr lang="de-DE" sz="2000" dirty="0" smtClean="0">
                <a:latin typeface="+mn-lt"/>
              </a:rPr>
              <a:t> </a:t>
            </a:r>
            <a:r>
              <a:rPr lang="de-DE" sz="2000" dirty="0" err="1" smtClean="0">
                <a:latin typeface="+mn-lt"/>
              </a:rPr>
              <a:t>by</a:t>
            </a:r>
            <a:r>
              <a:rPr lang="de-DE" sz="2000" dirty="0" smtClean="0">
                <a:latin typeface="+mn-lt"/>
              </a:rPr>
              <a:t>:</a:t>
            </a:r>
            <a:endParaRPr lang="de-DE" sz="2000" dirty="0">
              <a:latin typeface="+mn-lt"/>
            </a:endParaRPr>
          </a:p>
        </p:txBody>
      </p:sp>
      <mc:AlternateContent xmlns:mc="http://schemas.openxmlformats.org/markup-compatibility/2006">
        <mc:Choice xmlns="" xmlns:a14="http://schemas.microsoft.com/office/drawing/2010/main" Requires="a14">
          <p:sp>
            <p:nvSpPr>
              <p:cNvPr id="11" name="Textfeld 10"/>
              <p:cNvSpPr txBox="1"/>
              <p:nvPr/>
            </p:nvSpPr>
            <p:spPr>
              <a:xfrm>
                <a:off x="1576605" y="4797152"/>
                <a:ext cx="5760640" cy="1198405"/>
              </a:xfrm>
              <a:prstGeom prst="rect">
                <a:avLst/>
              </a:prstGeom>
              <a:noFill/>
            </p:spPr>
            <p:txBody>
              <a:bodyPr wrap="square" rtlCol="0">
                <a:spAutoFit/>
              </a:bodyPr>
              <a:lstStyle/>
              <a:p>
                <a:r>
                  <a:rPr lang="de-DE" dirty="0" smtClean="0"/>
                  <a:t>b</a:t>
                </a:r>
                <a:r>
                  <a:rPr lang="de-DE" baseline="-25000" dirty="0" smtClean="0"/>
                  <a:t>1</a:t>
                </a:r>
                <a:r>
                  <a:rPr lang="de-DE" dirty="0" smtClean="0"/>
                  <a:t> </a:t>
                </a:r>
                <a:r>
                  <a:rPr lang="de-DE" dirty="0" err="1" smtClean="0"/>
                  <a:t>can</a:t>
                </a:r>
                <a:r>
                  <a:rPr lang="de-DE" dirty="0" smtClean="0"/>
                  <a:t> also </a:t>
                </a:r>
                <a:r>
                  <a:rPr lang="de-DE" dirty="0" err="1" smtClean="0"/>
                  <a:t>be</a:t>
                </a:r>
                <a:r>
                  <a:rPr lang="de-DE" dirty="0" smtClean="0"/>
                  <a:t> </a:t>
                </a:r>
                <a:r>
                  <a:rPr lang="de-DE" dirty="0" err="1" smtClean="0"/>
                  <a:t>formulated</a:t>
                </a:r>
                <a:r>
                  <a:rPr lang="de-DE" dirty="0" smtClean="0"/>
                  <a:t> </a:t>
                </a:r>
                <a:r>
                  <a:rPr lang="de-DE" dirty="0" err="1" smtClean="0"/>
                  <a:t>with</a:t>
                </a:r>
                <a:r>
                  <a:rPr lang="de-DE" dirty="0" smtClean="0"/>
                  <a:t> </a:t>
                </a:r>
                <a:r>
                  <a:rPr lang="de-DE" dirty="0" err="1" smtClean="0"/>
                  <a:t>the</a:t>
                </a:r>
                <a:r>
                  <a:rPr lang="de-DE" dirty="0" smtClean="0"/>
                  <a:t> Pearson </a:t>
                </a:r>
                <a:r>
                  <a:rPr lang="de-DE" dirty="0" err="1" smtClean="0"/>
                  <a:t>correlation</a:t>
                </a:r>
                <a:r>
                  <a:rPr lang="de-DE" dirty="0" smtClean="0"/>
                  <a:t> </a:t>
                </a:r>
                <a:r>
                  <a:rPr lang="de-DE" dirty="0" err="1" smtClean="0"/>
                  <a:t>coefficient</a:t>
                </a:r>
                <a:r>
                  <a:rPr lang="de-DE" dirty="0" smtClean="0"/>
                  <a:t>:</a:t>
                </a:r>
              </a:p>
              <a:p>
                <a:pPr/>
                <a14:m>
                  <m:oMathPara xmlns:m="http://schemas.openxmlformats.org/officeDocument/2006/math">
                    <m:oMathParaPr>
                      <m:jc m:val="centerGroup"/>
                    </m:oMathParaPr>
                    <m:oMath xmlns:m="http://schemas.openxmlformats.org/officeDocument/2006/math">
                      <m:sSub>
                        <m:sSubPr>
                          <m:ctrlPr>
                            <a:rPr lang="de-DE" i="1" smtClean="0">
                              <a:latin typeface="Cambria Math"/>
                            </a:rPr>
                          </m:ctrlPr>
                        </m:sSubPr>
                        <m:e>
                          <m:r>
                            <a:rPr lang="de-DE" b="0" i="1" smtClean="0">
                              <a:latin typeface="Cambria Math"/>
                            </a:rPr>
                            <m:t>𝑏</m:t>
                          </m:r>
                        </m:e>
                        <m:sub>
                          <m:r>
                            <a:rPr lang="de-DE" b="0" i="1" smtClean="0">
                              <a:latin typeface="Cambria Math"/>
                            </a:rPr>
                            <m:t>1</m:t>
                          </m:r>
                        </m:sub>
                      </m:sSub>
                      <m:r>
                        <a:rPr lang="de-DE" b="0" i="1" smtClean="0">
                          <a:latin typeface="Cambria Math"/>
                        </a:rPr>
                        <m:t>=</m:t>
                      </m:r>
                      <m:sSub>
                        <m:sSubPr>
                          <m:ctrlPr>
                            <a:rPr lang="de-DE" b="0" i="1" smtClean="0">
                              <a:latin typeface="Cambria Math"/>
                            </a:rPr>
                          </m:ctrlPr>
                        </m:sSubPr>
                        <m:e>
                          <m:r>
                            <a:rPr lang="de-DE" b="0" i="1" smtClean="0">
                              <a:latin typeface="Cambria Math"/>
                            </a:rPr>
                            <m:t>𝑟</m:t>
                          </m:r>
                        </m:e>
                        <m:sub>
                          <m:r>
                            <a:rPr lang="de-DE" b="0" i="1" smtClean="0">
                              <a:latin typeface="Cambria Math"/>
                            </a:rPr>
                            <m:t>𝑥𝑦</m:t>
                          </m:r>
                        </m:sub>
                      </m:sSub>
                      <m:r>
                        <a:rPr lang="de-DE" b="0" i="1" smtClean="0">
                          <a:latin typeface="Cambria Math"/>
                        </a:rPr>
                        <m:t>∗</m:t>
                      </m:r>
                      <m:f>
                        <m:fPr>
                          <m:ctrlPr>
                            <a:rPr lang="de-DE" b="0" i="1" smtClean="0">
                              <a:latin typeface="Cambria Math"/>
                            </a:rPr>
                          </m:ctrlPr>
                        </m:fPr>
                        <m:num>
                          <m:sSub>
                            <m:sSubPr>
                              <m:ctrlPr>
                                <a:rPr lang="de-DE" b="0" i="1" smtClean="0">
                                  <a:latin typeface="Cambria Math"/>
                                </a:rPr>
                              </m:ctrlPr>
                            </m:sSubPr>
                            <m:e>
                              <m:r>
                                <a:rPr lang="de-DE" b="0" i="1" smtClean="0">
                                  <a:latin typeface="Cambria Math"/>
                                </a:rPr>
                                <m:t>𝑠</m:t>
                              </m:r>
                            </m:e>
                            <m:sub>
                              <m:r>
                                <a:rPr lang="de-DE" b="0" i="1" smtClean="0">
                                  <a:latin typeface="Cambria Math"/>
                                </a:rPr>
                                <m:t>𝑦</m:t>
                              </m:r>
                            </m:sub>
                          </m:sSub>
                        </m:num>
                        <m:den>
                          <m:sSub>
                            <m:sSubPr>
                              <m:ctrlPr>
                                <a:rPr lang="de-DE" b="0" i="1" smtClean="0">
                                  <a:latin typeface="Cambria Math"/>
                                </a:rPr>
                              </m:ctrlPr>
                            </m:sSubPr>
                            <m:e>
                              <m:r>
                                <a:rPr lang="de-DE" b="0" i="1" smtClean="0">
                                  <a:latin typeface="Cambria Math"/>
                                </a:rPr>
                                <m:t>𝑠</m:t>
                              </m:r>
                            </m:e>
                            <m:sub>
                              <m:r>
                                <a:rPr lang="de-DE" b="0" i="1" smtClean="0">
                                  <a:latin typeface="Cambria Math"/>
                                </a:rPr>
                                <m:t>𝑥</m:t>
                              </m:r>
                            </m:sub>
                          </m:sSub>
                        </m:den>
                      </m:f>
                    </m:oMath>
                  </m:oMathPara>
                </a14:m>
                <a:endParaRPr lang="de-DE" dirty="0"/>
              </a:p>
            </p:txBody>
          </p:sp>
        </mc:Choice>
        <mc:Fallback>
          <p:sp>
            <p:nvSpPr>
              <p:cNvPr id="11" name="Textfeld 10"/>
              <p:cNvSpPr txBox="1">
                <a:spLocks noRot="1" noChangeAspect="1" noMove="1" noResize="1" noEditPoints="1" noAdjustHandles="1" noChangeArrowheads="1" noChangeShapeType="1" noTextEdit="1"/>
              </p:cNvSpPr>
              <p:nvPr/>
            </p:nvSpPr>
            <p:spPr>
              <a:xfrm>
                <a:off x="1576605" y="4797152"/>
                <a:ext cx="5760640" cy="1198405"/>
              </a:xfrm>
              <a:prstGeom prst="rect">
                <a:avLst/>
              </a:prstGeom>
              <a:blipFill rotWithShape="1">
                <a:blip r:embed="rId4" cstate="print"/>
                <a:stretch>
                  <a:fillRect l="-952" t="-2538"/>
                </a:stretch>
              </a:blipFill>
            </p:spPr>
            <p:txBody>
              <a:bodyPr/>
              <a:lstStyle/>
              <a:p>
                <a:r>
                  <a:rPr lang="de-DE">
                    <a:noFill/>
                  </a:rPr>
                  <a:t> </a:t>
                </a:r>
              </a:p>
            </p:txBody>
          </p:sp>
        </mc:Fallback>
      </mc:AlternateContent>
    </p:spTree>
    <p:extLst>
      <p:ext uri="{BB962C8B-B14F-4D97-AF65-F5344CB8AC3E}">
        <p14:creationId xmlns="" xmlns:p14="http://schemas.microsoft.com/office/powerpoint/2010/main" val="17809837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56</a:t>
            </a:fld>
            <a:endParaRPr lang="de-DE" altLang="en-US"/>
          </a:p>
        </p:txBody>
      </p:sp>
      <p:sp>
        <p:nvSpPr>
          <p:cNvPr id="7" name="Textfeld 6"/>
          <p:cNvSpPr txBox="1"/>
          <p:nvPr/>
        </p:nvSpPr>
        <p:spPr>
          <a:xfrm>
            <a:off x="611560" y="3429868"/>
            <a:ext cx="4896544" cy="2369880"/>
          </a:xfrm>
          <a:prstGeom prst="rect">
            <a:avLst/>
          </a:prstGeom>
          <a:noFill/>
        </p:spPr>
        <p:txBody>
          <a:bodyPr wrap="square" rtlCol="0">
            <a:spAutoFit/>
          </a:bodyPr>
          <a:lstStyle/>
          <a:p>
            <a:pPr marL="342900" indent="-342900">
              <a:spcBef>
                <a:spcPct val="20000"/>
              </a:spcBef>
              <a:buFont typeface="Arial" pitchFamily="34" charset="0"/>
              <a:buChar char="•"/>
            </a:pPr>
            <a:r>
              <a:rPr lang="de-DE" sz="2000" dirty="0" err="1" smtClean="0">
                <a:latin typeface="+mn-lt"/>
              </a:rPr>
              <a:t>Calculate</a:t>
            </a:r>
            <a:r>
              <a:rPr lang="de-DE" sz="2000" dirty="0" smtClean="0">
                <a:latin typeface="+mn-lt"/>
              </a:rPr>
              <a:t> </a:t>
            </a:r>
            <a:r>
              <a:rPr lang="de-DE" sz="2000" dirty="0" err="1" smtClean="0">
                <a:latin typeface="+mn-lt"/>
              </a:rPr>
              <a:t>variances</a:t>
            </a:r>
            <a:r>
              <a:rPr lang="de-DE" sz="2000" dirty="0" smtClean="0">
                <a:latin typeface="+mn-lt"/>
              </a:rPr>
              <a:t> </a:t>
            </a:r>
            <a:r>
              <a:rPr lang="de-DE" sz="2000" dirty="0" err="1" smtClean="0">
                <a:latin typeface="+mn-lt"/>
              </a:rPr>
              <a:t>of</a:t>
            </a:r>
            <a:r>
              <a:rPr lang="de-DE" sz="2000" dirty="0" smtClean="0">
                <a:latin typeface="+mn-lt"/>
              </a:rPr>
              <a:t> x </a:t>
            </a:r>
            <a:r>
              <a:rPr lang="de-DE" sz="2000" dirty="0" err="1" smtClean="0">
                <a:latin typeface="+mn-lt"/>
              </a:rPr>
              <a:t>and</a:t>
            </a:r>
            <a:r>
              <a:rPr lang="de-DE" sz="2000" dirty="0" smtClean="0">
                <a:latin typeface="+mn-lt"/>
              </a:rPr>
              <a:t> y, </a:t>
            </a:r>
            <a:r>
              <a:rPr lang="de-DE" sz="2000" dirty="0" err="1" smtClean="0">
                <a:latin typeface="+mn-lt"/>
              </a:rPr>
              <a:t>covariance</a:t>
            </a:r>
            <a:r>
              <a:rPr lang="de-DE" sz="2000" dirty="0" smtClean="0">
                <a:latin typeface="+mn-lt"/>
              </a:rPr>
              <a:t> </a:t>
            </a:r>
            <a:r>
              <a:rPr lang="de-DE" sz="2000" dirty="0" err="1" smtClean="0">
                <a:latin typeface="+mn-lt"/>
              </a:rPr>
              <a:t>and</a:t>
            </a:r>
            <a:r>
              <a:rPr lang="de-DE" sz="2000" dirty="0" smtClean="0">
                <a:latin typeface="+mn-lt"/>
              </a:rPr>
              <a:t> </a:t>
            </a:r>
            <a:r>
              <a:rPr lang="de-DE" sz="2000" dirty="0" err="1" smtClean="0">
                <a:latin typeface="+mn-lt"/>
              </a:rPr>
              <a:t>the</a:t>
            </a:r>
            <a:r>
              <a:rPr lang="de-DE" sz="2000" dirty="0" smtClean="0">
                <a:latin typeface="+mn-lt"/>
              </a:rPr>
              <a:t> Pearson </a:t>
            </a:r>
            <a:r>
              <a:rPr lang="de-DE" sz="2000" dirty="0" err="1" smtClean="0">
                <a:latin typeface="+mn-lt"/>
              </a:rPr>
              <a:t>correlation</a:t>
            </a:r>
            <a:r>
              <a:rPr lang="de-DE" sz="2000" dirty="0" smtClean="0">
                <a:latin typeface="+mn-lt"/>
              </a:rPr>
              <a:t> </a:t>
            </a:r>
            <a:r>
              <a:rPr lang="de-DE" sz="2000" dirty="0" err="1" smtClean="0">
                <a:latin typeface="+mn-lt"/>
              </a:rPr>
              <a:t>coefficient</a:t>
            </a:r>
            <a:r>
              <a:rPr lang="de-DE" sz="2000" dirty="0" smtClean="0">
                <a:latin typeface="+mn-lt"/>
              </a:rPr>
              <a:t>!</a:t>
            </a:r>
          </a:p>
          <a:p>
            <a:pPr marL="342900" indent="-342900">
              <a:spcBef>
                <a:spcPct val="20000"/>
              </a:spcBef>
              <a:buFont typeface="Arial" pitchFamily="34" charset="0"/>
              <a:buChar char="•"/>
            </a:pPr>
            <a:r>
              <a:rPr lang="de-DE" sz="2000" dirty="0" err="1" smtClean="0"/>
              <a:t>Calculate</a:t>
            </a:r>
            <a:r>
              <a:rPr lang="de-DE" sz="2000" dirty="0" smtClean="0"/>
              <a:t> </a:t>
            </a:r>
            <a:r>
              <a:rPr lang="de-DE" sz="2000" dirty="0" err="1" smtClean="0"/>
              <a:t>the</a:t>
            </a:r>
            <a:r>
              <a:rPr lang="de-DE" sz="2000" dirty="0" smtClean="0"/>
              <a:t> </a:t>
            </a:r>
            <a:r>
              <a:rPr lang="de-DE" sz="2000" dirty="0" err="1" smtClean="0"/>
              <a:t>regression</a:t>
            </a:r>
            <a:r>
              <a:rPr lang="de-DE" sz="2000" dirty="0" smtClean="0"/>
              <a:t> </a:t>
            </a:r>
            <a:r>
              <a:rPr lang="de-DE" sz="2000" dirty="0" err="1" smtClean="0"/>
              <a:t>line</a:t>
            </a:r>
            <a:r>
              <a:rPr lang="de-DE" sz="2000" dirty="0" smtClean="0"/>
              <a:t> </a:t>
            </a:r>
            <a:r>
              <a:rPr lang="de-DE" sz="2000" dirty="0" err="1" smtClean="0"/>
              <a:t>according</a:t>
            </a:r>
            <a:r>
              <a:rPr lang="de-DE" sz="2000" dirty="0" smtClean="0"/>
              <a:t> </a:t>
            </a:r>
            <a:r>
              <a:rPr lang="de-DE" sz="2000" dirty="0" err="1" smtClean="0"/>
              <a:t>to</a:t>
            </a:r>
            <a:r>
              <a:rPr lang="de-DE" sz="2000" dirty="0" smtClean="0"/>
              <a:t> </a:t>
            </a:r>
            <a:r>
              <a:rPr lang="de-DE" sz="2000" dirty="0" err="1" smtClean="0"/>
              <a:t>the</a:t>
            </a:r>
            <a:r>
              <a:rPr lang="de-DE" sz="2000" dirty="0" smtClean="0"/>
              <a:t> least </a:t>
            </a:r>
            <a:r>
              <a:rPr lang="de-DE" sz="2000" dirty="0" err="1" smtClean="0"/>
              <a:t>squares</a:t>
            </a:r>
            <a:r>
              <a:rPr lang="de-DE" sz="2000" dirty="0" smtClean="0"/>
              <a:t> </a:t>
            </a:r>
            <a:r>
              <a:rPr lang="de-DE" sz="2000" dirty="0" err="1" smtClean="0"/>
              <a:t>approach</a:t>
            </a:r>
            <a:r>
              <a:rPr lang="de-DE" sz="2000" dirty="0" smtClean="0"/>
              <a:t>!</a:t>
            </a:r>
          </a:p>
          <a:p>
            <a:pPr marL="342900" indent="-342900">
              <a:spcBef>
                <a:spcPct val="20000"/>
              </a:spcBef>
              <a:buFont typeface="Arial" pitchFamily="34" charset="0"/>
              <a:buChar char="•"/>
            </a:pPr>
            <a:r>
              <a:rPr lang="de-DE" sz="2000" dirty="0" err="1" smtClean="0"/>
              <a:t>Calculate</a:t>
            </a:r>
            <a:r>
              <a:rPr lang="de-DE" sz="2000" dirty="0" smtClean="0"/>
              <a:t> </a:t>
            </a:r>
            <a:r>
              <a:rPr lang="de-DE" sz="2000" dirty="0" err="1" smtClean="0"/>
              <a:t>the</a:t>
            </a:r>
            <a:r>
              <a:rPr lang="de-DE" sz="2000" dirty="0" smtClean="0"/>
              <a:t> </a:t>
            </a:r>
            <a:r>
              <a:rPr lang="de-DE" sz="2000" dirty="0" err="1" smtClean="0"/>
              <a:t>variance</a:t>
            </a:r>
            <a:r>
              <a:rPr lang="de-DE" sz="2000" dirty="0" smtClean="0"/>
              <a:t> </a:t>
            </a:r>
            <a:r>
              <a:rPr lang="de-DE" sz="2000" dirty="0" err="1" smtClean="0"/>
              <a:t>of</a:t>
            </a:r>
            <a:r>
              <a:rPr lang="de-DE" sz="2000" dirty="0" smtClean="0"/>
              <a:t> </a:t>
            </a:r>
            <a:r>
              <a:rPr lang="de-DE" sz="2000" dirty="0" err="1" smtClean="0"/>
              <a:t>the</a:t>
            </a:r>
            <a:r>
              <a:rPr lang="de-DE" sz="2000" dirty="0" smtClean="0"/>
              <a:t> </a:t>
            </a:r>
            <a:r>
              <a:rPr lang="de-DE" sz="2000" dirty="0" err="1" smtClean="0"/>
              <a:t>residuals</a:t>
            </a:r>
            <a:r>
              <a:rPr lang="de-DE" sz="2000" dirty="0" smtClean="0"/>
              <a:t> (</a:t>
            </a:r>
            <a:r>
              <a:rPr lang="cy-GB" sz="2000" dirty="0" smtClean="0"/>
              <a:t>ŷ-y</a:t>
            </a:r>
            <a:r>
              <a:rPr lang="de-DE" sz="2000" dirty="0" smtClean="0"/>
              <a:t>)!</a:t>
            </a:r>
          </a:p>
        </p:txBody>
      </p:sp>
      <p:pic>
        <p:nvPicPr>
          <p:cNvPr id="859137" name="Picture 1"/>
          <p:cNvPicPr>
            <a:picLocks noChangeAspect="1" noChangeArrowheads="1"/>
          </p:cNvPicPr>
          <p:nvPr/>
        </p:nvPicPr>
        <p:blipFill>
          <a:blip r:embed="rId2" cstate="print"/>
          <a:srcRect/>
          <a:stretch>
            <a:fillRect/>
          </a:stretch>
        </p:blipFill>
        <p:spPr bwMode="auto">
          <a:xfrm>
            <a:off x="5436096" y="3245693"/>
            <a:ext cx="3562140" cy="2775595"/>
          </a:xfrm>
          <a:prstGeom prst="rect">
            <a:avLst/>
          </a:prstGeom>
          <a:noFill/>
          <a:ln w="9525">
            <a:noFill/>
            <a:miter lim="800000"/>
            <a:headEnd/>
            <a:tailEnd/>
          </a:ln>
          <a:effectLst/>
        </p:spPr>
      </p:pic>
      <p:pic>
        <p:nvPicPr>
          <p:cNvPr id="7229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32618" y="1710870"/>
            <a:ext cx="6812830" cy="14300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455307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57</a:t>
            </a:fld>
            <a:endParaRPr lang="de-DE" altLang="en-US"/>
          </a:p>
        </p:txBody>
      </p:sp>
      <mc:AlternateContent xmlns:mc="http://schemas.openxmlformats.org/markup-compatibility/2006">
        <mc:Choice xmlns="" xmlns:a14="http://schemas.microsoft.com/office/drawing/2010/main" Requires="a14">
          <p:sp>
            <p:nvSpPr>
              <p:cNvPr id="7" name="Textfeld 6"/>
              <p:cNvSpPr txBox="1"/>
              <p:nvPr/>
            </p:nvSpPr>
            <p:spPr>
              <a:xfrm>
                <a:off x="896471" y="1556792"/>
                <a:ext cx="7488832"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de-DE" i="1" smtClean="0">
                              <a:latin typeface="Cambria Math"/>
                            </a:rPr>
                          </m:ctrlPr>
                        </m:accPr>
                        <m:e>
                          <m:r>
                            <a:rPr lang="de-DE" b="0" i="1" smtClean="0">
                              <a:latin typeface="Cambria Math"/>
                            </a:rPr>
                            <m:t>𝑥</m:t>
                          </m:r>
                        </m:e>
                      </m:acc>
                      <m:r>
                        <a:rPr lang="de-DE" b="0" i="1" smtClean="0">
                          <a:latin typeface="Cambria Math"/>
                        </a:rPr>
                        <m:t>=162.85</m:t>
                      </m:r>
                    </m:oMath>
                  </m:oMathPara>
                </a14:m>
                <a:endParaRPr lang="de-DE" dirty="0" smtClean="0"/>
              </a:p>
              <a:p>
                <a:pPr/>
                <a14:m>
                  <m:oMathPara xmlns:m="http://schemas.openxmlformats.org/officeDocument/2006/math">
                    <m:oMathParaPr>
                      <m:jc m:val="centerGroup"/>
                    </m:oMathParaPr>
                    <m:oMath xmlns:m="http://schemas.openxmlformats.org/officeDocument/2006/math">
                      <m:acc>
                        <m:accPr>
                          <m:chr m:val="̅"/>
                          <m:ctrlPr>
                            <a:rPr lang="de-DE" i="1">
                              <a:latin typeface="Cambria Math"/>
                            </a:rPr>
                          </m:ctrlPr>
                        </m:accPr>
                        <m:e>
                          <m:r>
                            <a:rPr lang="de-DE" b="0" i="1" smtClean="0">
                              <a:latin typeface="Cambria Math"/>
                            </a:rPr>
                            <m:t>𝑦</m:t>
                          </m:r>
                        </m:e>
                      </m:acc>
                      <m:r>
                        <a:rPr lang="de-DE" i="1">
                          <a:latin typeface="Cambria Math"/>
                        </a:rPr>
                        <m:t>=</m:t>
                      </m:r>
                      <m:r>
                        <a:rPr lang="de-DE" b="0" i="1" smtClean="0">
                          <a:latin typeface="Cambria Math"/>
                        </a:rPr>
                        <m:t>49.03</m:t>
                      </m:r>
                    </m:oMath>
                  </m:oMathPara>
                </a14:m>
                <a:endParaRPr lang="de-DE" dirty="0"/>
              </a:p>
            </p:txBody>
          </p:sp>
        </mc:Choice>
        <mc:Fallback>
          <p:sp>
            <p:nvSpPr>
              <p:cNvPr id="7" name="Textfeld 6"/>
              <p:cNvSpPr txBox="1">
                <a:spLocks noRot="1" noChangeAspect="1" noMove="1" noResize="1" noEditPoints="1" noAdjustHandles="1" noChangeArrowheads="1" noChangeShapeType="1" noTextEdit="1"/>
              </p:cNvSpPr>
              <p:nvPr/>
            </p:nvSpPr>
            <p:spPr>
              <a:xfrm>
                <a:off x="896471" y="1556792"/>
                <a:ext cx="7488832" cy="646331"/>
              </a:xfrm>
              <a:prstGeom prst="rect">
                <a:avLst/>
              </a:prstGeom>
              <a:blipFill rotWithShape="1">
                <a:blip r:embed="rId2" cstate="print"/>
                <a:stretch>
                  <a:fillRect b="-3774"/>
                </a:stretch>
              </a:blipFill>
            </p:spPr>
            <p:txBody>
              <a:bodyPr/>
              <a:lstStyle/>
              <a:p>
                <a:r>
                  <a:rPr lang="de-DE">
                    <a:noFill/>
                  </a:rPr>
                  <a:t> </a:t>
                </a:r>
              </a:p>
            </p:txBody>
          </p:sp>
        </mc:Fallback>
      </mc:AlternateContent>
      <p:pic>
        <p:nvPicPr>
          <p:cNvPr id="7229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8503" y="2348880"/>
            <a:ext cx="7514431" cy="2451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397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39752" y="4941168"/>
            <a:ext cx="4759474" cy="8361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3971" name="Picture 3"/>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8509"/>
          <a:stretch/>
        </p:blipFill>
        <p:spPr bwMode="auto">
          <a:xfrm>
            <a:off x="3203848" y="5805264"/>
            <a:ext cx="3168352" cy="393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619672" y="5817595"/>
            <a:ext cx="648072" cy="369332"/>
          </a:xfrm>
          <a:prstGeom prst="rect">
            <a:avLst/>
          </a:prstGeom>
          <a:noFill/>
        </p:spPr>
        <p:txBody>
          <a:bodyPr wrap="square" rtlCol="0">
            <a:spAutoFit/>
          </a:bodyPr>
          <a:lstStyle/>
          <a:p>
            <a:r>
              <a:rPr lang="de-DE" dirty="0">
                <a:latin typeface="+mn-lt"/>
              </a:rPr>
              <a:t>b</a:t>
            </a:r>
            <a:r>
              <a:rPr lang="de-DE" baseline="-25000" dirty="0" smtClean="0">
                <a:latin typeface="+mn-lt"/>
              </a:rPr>
              <a:t>0</a:t>
            </a:r>
            <a:r>
              <a:rPr lang="de-DE" dirty="0" smtClean="0">
                <a:latin typeface="+mn-lt"/>
              </a:rPr>
              <a:t>:</a:t>
            </a:r>
            <a:endParaRPr lang="de-DE" dirty="0">
              <a:latin typeface="+mn-lt"/>
            </a:endParaRPr>
          </a:p>
        </p:txBody>
      </p:sp>
      <p:sp>
        <p:nvSpPr>
          <p:cNvPr id="12" name="Textfeld 11"/>
          <p:cNvSpPr txBox="1"/>
          <p:nvPr/>
        </p:nvSpPr>
        <p:spPr>
          <a:xfrm>
            <a:off x="1619672" y="5174564"/>
            <a:ext cx="723200" cy="369332"/>
          </a:xfrm>
          <a:prstGeom prst="rect">
            <a:avLst/>
          </a:prstGeom>
          <a:noFill/>
        </p:spPr>
        <p:txBody>
          <a:bodyPr wrap="square" rtlCol="0">
            <a:spAutoFit/>
          </a:bodyPr>
          <a:lstStyle/>
          <a:p>
            <a:r>
              <a:rPr lang="de-DE" dirty="0" smtClean="0">
                <a:latin typeface="+mn-lt"/>
              </a:rPr>
              <a:t>b</a:t>
            </a:r>
            <a:r>
              <a:rPr lang="de-DE" baseline="-25000" dirty="0">
                <a:latin typeface="+mn-lt"/>
              </a:rPr>
              <a:t>1</a:t>
            </a:r>
            <a:r>
              <a:rPr lang="de-DE" dirty="0" smtClean="0">
                <a:latin typeface="+mn-lt"/>
              </a:rPr>
              <a:t>:</a:t>
            </a:r>
            <a:endParaRPr lang="de-DE" dirty="0">
              <a:latin typeface="+mn-lt"/>
            </a:endParaRPr>
          </a:p>
        </p:txBody>
      </p:sp>
    </p:spTree>
    <p:extLst>
      <p:ext uri="{BB962C8B-B14F-4D97-AF65-F5344CB8AC3E}">
        <p14:creationId xmlns="" xmlns:p14="http://schemas.microsoft.com/office/powerpoint/2010/main" val="6727419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How Good is the </a:t>
            </a:r>
            <a:r>
              <a:rPr lang="en-GB" dirty="0" smtClean="0"/>
              <a:t>model</a:t>
            </a:r>
            <a:r>
              <a:rPr lang="en-GB" dirty="0"/>
              <a:t>?</a:t>
            </a:r>
            <a:endParaRPr lang="de-DE" dirty="0"/>
          </a:p>
        </p:txBody>
      </p:sp>
      <p:sp>
        <p:nvSpPr>
          <p:cNvPr id="3" name="Inhaltsplatzhalter 2"/>
          <p:cNvSpPr>
            <a:spLocks noGrp="1"/>
          </p:cNvSpPr>
          <p:nvPr>
            <p:ph idx="1"/>
          </p:nvPr>
        </p:nvSpPr>
        <p:spPr/>
        <p:txBody>
          <a:bodyPr>
            <a:normAutofit/>
          </a:bodyPr>
          <a:lstStyle/>
          <a:p>
            <a:r>
              <a:rPr lang="en-US" dirty="0"/>
              <a:t>The regression line is only a model based on the data.</a:t>
            </a:r>
          </a:p>
          <a:p>
            <a:r>
              <a:rPr lang="en-US" dirty="0"/>
              <a:t>This model might not reflect reality.</a:t>
            </a:r>
          </a:p>
          <a:p>
            <a:pPr marL="342900" lvl="1" indent="-342900">
              <a:buFont typeface="Arial" pitchFamily="34" charset="0"/>
              <a:buChar char="•"/>
            </a:pPr>
            <a:r>
              <a:rPr lang="en-US" sz="2400" b="1" dirty="0"/>
              <a:t>We need some way of testing how well the model fits the observed data.</a:t>
            </a:r>
          </a:p>
          <a:p>
            <a:pPr lvl="1"/>
            <a:r>
              <a:rPr lang="en-US" sz="2000" dirty="0" smtClean="0"/>
              <a:t>Graphically: Deviation from linearity?</a:t>
            </a:r>
          </a:p>
          <a:p>
            <a:pPr lvl="1"/>
            <a:r>
              <a:rPr lang="en-US" sz="2000" dirty="0" smtClean="0"/>
              <a:t>Diagnostics of residuals</a:t>
            </a:r>
          </a:p>
          <a:p>
            <a:pPr lvl="1"/>
            <a:r>
              <a:rPr lang="en-US" sz="2000" b="1" dirty="0"/>
              <a:t>Coefficient of determination</a:t>
            </a:r>
            <a:r>
              <a:rPr lang="en-US" sz="2000" dirty="0"/>
              <a:t> via decomposition of variance</a:t>
            </a:r>
          </a:p>
          <a:p>
            <a:pPr lvl="1"/>
            <a:endParaRPr lang="en-US" dirty="0"/>
          </a:p>
          <a:p>
            <a:pPr marL="457200" lvl="1" indent="0">
              <a:buNone/>
            </a:pPr>
            <a:endParaRPr lang="en-US" dirty="0"/>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58</a:t>
            </a:fld>
            <a:endParaRPr lang="de-DE" altLang="en-US"/>
          </a:p>
        </p:txBody>
      </p:sp>
      <p:grpSp>
        <p:nvGrpSpPr>
          <p:cNvPr id="9" name="Gruppieren 8"/>
          <p:cNvGrpSpPr/>
          <p:nvPr/>
        </p:nvGrpSpPr>
        <p:grpSpPr>
          <a:xfrm>
            <a:off x="899591" y="4694126"/>
            <a:ext cx="7394113" cy="1327162"/>
            <a:chOff x="899591" y="4694126"/>
            <a:chExt cx="7394113" cy="1327162"/>
          </a:xfrm>
        </p:grpSpPr>
        <p:pic>
          <p:nvPicPr>
            <p:cNvPr id="7"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49235"/>
            <a:stretch/>
          </p:blipFill>
          <p:spPr bwMode="auto">
            <a:xfrm>
              <a:off x="899591" y="4694126"/>
              <a:ext cx="3594701" cy="1327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50000"/>
            <a:stretch/>
          </p:blipFill>
          <p:spPr bwMode="auto">
            <a:xfrm>
              <a:off x="4644008" y="4694126"/>
              <a:ext cx="3649696" cy="1327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16094219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Decomposition</a:t>
            </a:r>
            <a:r>
              <a:rPr lang="de-DE" dirty="0" smtClean="0"/>
              <a:t> </a:t>
            </a:r>
            <a:r>
              <a:rPr lang="de-DE" dirty="0" err="1" smtClean="0"/>
              <a:t>of</a:t>
            </a:r>
            <a:r>
              <a:rPr lang="de-DE" dirty="0" smtClean="0"/>
              <a:t> </a:t>
            </a:r>
            <a:r>
              <a:rPr lang="de-DE" dirty="0" err="1" smtClean="0"/>
              <a:t>variance</a:t>
            </a:r>
            <a:r>
              <a:rPr lang="de-DE" dirty="0" smtClean="0"/>
              <a:t> (1)</a:t>
            </a:r>
            <a:endParaRPr lang="de-DE" dirty="0"/>
          </a:p>
        </p:txBody>
      </p:sp>
      <p:sp>
        <p:nvSpPr>
          <p:cNvPr id="3" name="Inhaltsplatzhalter 2"/>
          <p:cNvSpPr>
            <a:spLocks noGrp="1"/>
          </p:cNvSpPr>
          <p:nvPr>
            <p:ph idx="1"/>
          </p:nvPr>
        </p:nvSpPr>
        <p:spPr>
          <a:xfrm>
            <a:off x="457200" y="1600200"/>
            <a:ext cx="3250704" cy="4757758"/>
          </a:xfrm>
        </p:spPr>
        <p:txBody>
          <a:bodyPr>
            <a:normAutofit fontScale="85000" lnSpcReduction="20000"/>
          </a:bodyPr>
          <a:lstStyle/>
          <a:p>
            <a:r>
              <a:rPr lang="en-US" sz="2800" dirty="0" err="1" smtClean="0"/>
              <a:t>SS</a:t>
            </a:r>
            <a:r>
              <a:rPr lang="en-US" sz="2800" baseline="-25000" dirty="0" err="1" smtClean="0"/>
              <a:t>tot</a:t>
            </a:r>
            <a:endParaRPr lang="en-US" sz="2800" baseline="-25000" dirty="0"/>
          </a:p>
          <a:p>
            <a:pPr lvl="1"/>
            <a:r>
              <a:rPr lang="en-US" sz="2400" dirty="0"/>
              <a:t>Total variability (variability between scores and the mean</a:t>
            </a:r>
            <a:r>
              <a:rPr lang="en-US" sz="2400" dirty="0" smtClean="0"/>
              <a:t>)</a:t>
            </a:r>
            <a:endParaRPr lang="en-US" sz="2400" dirty="0"/>
          </a:p>
          <a:p>
            <a:r>
              <a:rPr lang="en-US" sz="2800" dirty="0" err="1" smtClean="0"/>
              <a:t>SS</a:t>
            </a:r>
            <a:r>
              <a:rPr lang="en-US" sz="2800" baseline="-25000" dirty="0" err="1" smtClean="0"/>
              <a:t>res</a:t>
            </a:r>
            <a:endParaRPr lang="en-US" sz="2800" baseline="-25000" dirty="0"/>
          </a:p>
          <a:p>
            <a:pPr lvl="1"/>
            <a:r>
              <a:rPr lang="en-US" sz="2400" dirty="0"/>
              <a:t>Residual/Error variability (variability between the regression model and the actual data</a:t>
            </a:r>
            <a:r>
              <a:rPr lang="en-US" sz="2400" dirty="0" smtClean="0"/>
              <a:t>)</a:t>
            </a:r>
            <a:endParaRPr lang="en-US" sz="2400" dirty="0"/>
          </a:p>
          <a:p>
            <a:r>
              <a:rPr lang="en-US" sz="2800" dirty="0" err="1" smtClean="0"/>
              <a:t>SS</a:t>
            </a:r>
            <a:r>
              <a:rPr lang="en-US" sz="2800" baseline="-25000" dirty="0" err="1" smtClean="0"/>
              <a:t>reg</a:t>
            </a:r>
            <a:r>
              <a:rPr lang="en-US" sz="2800" dirty="0" smtClean="0"/>
              <a:t> </a:t>
            </a:r>
            <a:endParaRPr lang="en-US" sz="2800" dirty="0"/>
          </a:p>
          <a:p>
            <a:pPr lvl="1"/>
            <a:r>
              <a:rPr lang="en-US" sz="2400" dirty="0"/>
              <a:t>Model variability (difference in variability between the model and the mean</a:t>
            </a:r>
            <a:r>
              <a:rPr lang="en-US" sz="2400" dirty="0" smtClean="0"/>
              <a:t>)</a:t>
            </a:r>
            <a:endParaRPr lang="en-US"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59</a:t>
            </a:fld>
            <a:endParaRPr lang="de-DE" altLang="en-US"/>
          </a:p>
        </p:txBody>
      </p:sp>
      <p:pic>
        <p:nvPicPr>
          <p:cNvPr id="7" name="Picture 1"/>
          <p:cNvPicPr>
            <a:picLocks noChangeAspect="1"/>
          </p:cNvPicPr>
          <p:nvPr/>
        </p:nvPicPr>
        <p:blipFill>
          <a:blip r:embed="rId2" cstate="print"/>
          <a:srcRect r="15940"/>
          <a:stretch>
            <a:fillRect/>
          </a:stretch>
        </p:blipFill>
        <p:spPr>
          <a:xfrm>
            <a:off x="3923928" y="1600200"/>
            <a:ext cx="3960440" cy="4757738"/>
          </a:xfrm>
          <a:prstGeom prst="rect">
            <a:avLst/>
          </a:prstGeom>
        </p:spPr>
      </p:pic>
    </p:spTree>
    <p:extLst>
      <p:ext uri="{BB962C8B-B14F-4D97-AF65-F5344CB8AC3E}">
        <p14:creationId xmlns="" xmlns:p14="http://schemas.microsoft.com/office/powerpoint/2010/main" val="439427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17830A52-2714-4FF9-82EF-8D73DBBA488E}" type="datetime1">
              <a:rPr lang="de-AT" smtClean="0"/>
              <a:pPr/>
              <a:t>14.11.2017</a:t>
            </a:fld>
            <a:endParaRPr lang="de-DE" altLang="en-US"/>
          </a:p>
        </p:txBody>
      </p:sp>
      <p:sp>
        <p:nvSpPr>
          <p:cNvPr id="7" name="Foliennummernplatzhalter 5"/>
          <p:cNvSpPr>
            <a:spLocks noGrp="1"/>
          </p:cNvSpPr>
          <p:nvPr>
            <p:ph type="sldNum" sz="quarter" idx="12"/>
          </p:nvPr>
        </p:nvSpPr>
        <p:spPr/>
        <p:txBody>
          <a:bodyPr/>
          <a:lstStyle/>
          <a:p>
            <a:r>
              <a:rPr lang="de-DE" altLang="en-US"/>
              <a:t>Seite </a:t>
            </a:r>
            <a:fld id="{A2CAC88C-1CC7-4AF2-8684-ED3F4309E9D4}" type="slidenum">
              <a:rPr lang="de-DE" altLang="en-US"/>
              <a:pPr/>
              <a:t>6</a:t>
            </a:fld>
            <a:endParaRPr lang="de-DE" altLang="en-US"/>
          </a:p>
        </p:txBody>
      </p:sp>
      <p:pic>
        <p:nvPicPr>
          <p:cNvPr id="34825" name="Picture 9"/>
          <p:cNvPicPr>
            <a:picLocks noChangeAspect="1" noChangeArrowheads="1"/>
          </p:cNvPicPr>
          <p:nvPr/>
        </p:nvPicPr>
        <p:blipFill>
          <a:blip r:embed="rId3" cstate="print"/>
          <a:srcRect/>
          <a:stretch>
            <a:fillRect/>
          </a:stretch>
        </p:blipFill>
        <p:spPr bwMode="auto">
          <a:xfrm>
            <a:off x="1403649" y="1484784"/>
            <a:ext cx="6120680" cy="4995620"/>
          </a:xfrm>
          <a:prstGeom prst="rect">
            <a:avLst/>
          </a:prstGeom>
          <a:noFill/>
          <a:ln w="9525">
            <a:noFill/>
            <a:miter lim="800000"/>
            <a:headEnd/>
            <a:tailEnd/>
          </a:ln>
          <a:effectLst/>
        </p:spPr>
      </p:pic>
      <p:sp>
        <p:nvSpPr>
          <p:cNvPr id="34826" name="Text Box 10"/>
          <p:cNvSpPr txBox="1">
            <a:spLocks noChangeArrowheads="1"/>
          </p:cNvSpPr>
          <p:nvPr/>
        </p:nvSpPr>
        <p:spPr bwMode="auto">
          <a:xfrm>
            <a:off x="2843808" y="1772816"/>
            <a:ext cx="2447925" cy="400110"/>
          </a:xfrm>
          <a:prstGeom prst="rect">
            <a:avLst/>
          </a:prstGeom>
          <a:noFill/>
          <a:ln w="9525">
            <a:noFill/>
            <a:miter lim="800000"/>
            <a:headEnd/>
            <a:tailEnd/>
          </a:ln>
          <a:effectLst/>
        </p:spPr>
        <p:txBody>
          <a:bodyPr>
            <a:spAutoFit/>
          </a:bodyPr>
          <a:lstStyle/>
          <a:p>
            <a:r>
              <a:rPr lang="de-DE" sz="1000" dirty="0"/>
              <a:t>Kategorien nach</a:t>
            </a:r>
          </a:p>
          <a:p>
            <a:r>
              <a:rPr lang="de-DE" sz="1000" dirty="0"/>
              <a:t>Emerson/Colditz 1985</a:t>
            </a:r>
          </a:p>
        </p:txBody>
      </p:sp>
      <p:sp>
        <p:nvSpPr>
          <p:cNvPr id="8" name="Rectangle 2"/>
          <p:cNvSpPr txBox="1">
            <a:spLocks noChangeArrowheads="1"/>
          </p:cNvSpPr>
          <p:nvPr/>
        </p:nvSpPr>
        <p:spPr>
          <a:xfrm>
            <a:off x="457200" y="2746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r>
              <a:rPr lang="de-AT" dirty="0" smtClean="0"/>
              <a:t>Statistische Verfahren</a:t>
            </a:r>
            <a:endParaRPr lang="de-DE"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Decomposition</a:t>
            </a:r>
            <a:r>
              <a:rPr lang="de-DE" dirty="0" smtClean="0"/>
              <a:t> </a:t>
            </a:r>
            <a:r>
              <a:rPr lang="de-DE" dirty="0" err="1" smtClean="0"/>
              <a:t>of</a:t>
            </a:r>
            <a:r>
              <a:rPr lang="de-DE" dirty="0" smtClean="0"/>
              <a:t> </a:t>
            </a:r>
            <a:r>
              <a:rPr lang="de-DE" dirty="0" err="1" smtClean="0"/>
              <a:t>variance</a:t>
            </a:r>
            <a:r>
              <a:rPr lang="de-DE" dirty="0" smtClean="0"/>
              <a:t> (2)</a:t>
            </a:r>
            <a:endParaRPr lang="de-DE" dirty="0"/>
          </a:p>
        </p:txBody>
      </p:sp>
      <mc:AlternateContent xmlns:mc="http://schemas.openxmlformats.org/markup-compatibility/2006">
        <mc:Choice xmlns="" xmlns:a14="http://schemas.microsoft.com/office/drawing/2010/main" Requires="a14">
          <p:sp>
            <p:nvSpPr>
              <p:cNvPr id="3" name="Inhaltsplatzhalter 2"/>
              <p:cNvSpPr>
                <a:spLocks noGrp="1"/>
              </p:cNvSpPr>
              <p:nvPr>
                <p:ph idx="1"/>
              </p:nvPr>
            </p:nvSpPr>
            <p:spPr>
              <a:xfrm>
                <a:off x="457200" y="1600200"/>
                <a:ext cx="7863632" cy="4757758"/>
              </a:xfrm>
            </p:spPr>
            <p:txBody>
              <a:bodyPr>
                <a:normAutofit fontScale="92500" lnSpcReduction="10000"/>
              </a:bodyPr>
              <a:lstStyle/>
              <a:p>
                <a14:m>
                  <m:oMath xmlns:m="http://schemas.openxmlformats.org/officeDocument/2006/math">
                    <m:sSub>
                      <m:sSubPr>
                        <m:ctrlPr>
                          <a:rPr lang="de-DE" sz="2200" i="1" smtClean="0">
                            <a:latin typeface="Cambria Math"/>
                          </a:rPr>
                        </m:ctrlPr>
                      </m:sSubPr>
                      <m:e>
                        <m:r>
                          <a:rPr lang="de-DE" sz="2200" b="0" i="1" smtClean="0">
                            <a:latin typeface="Cambria Math"/>
                          </a:rPr>
                          <m:t>𝑆𝑆</m:t>
                        </m:r>
                      </m:e>
                      <m:sub>
                        <m:r>
                          <a:rPr lang="de-DE" sz="2200" b="0" i="1" smtClean="0">
                            <a:latin typeface="Cambria Math"/>
                          </a:rPr>
                          <m:t>𝑡𝑜𝑡</m:t>
                        </m:r>
                      </m:sub>
                    </m:sSub>
                    <m:r>
                      <a:rPr lang="de-DE" sz="2200" b="0" i="1" smtClean="0">
                        <a:latin typeface="Cambria Math"/>
                      </a:rPr>
                      <m:t>=</m:t>
                    </m:r>
                    <m:nary>
                      <m:naryPr>
                        <m:chr m:val="∑"/>
                        <m:supHide m:val="on"/>
                        <m:ctrlPr>
                          <a:rPr lang="de-DE" sz="2200" b="0" i="1" smtClean="0">
                            <a:latin typeface="Cambria Math"/>
                          </a:rPr>
                        </m:ctrlPr>
                      </m:naryPr>
                      <m:sub>
                        <m:r>
                          <m:rPr>
                            <m:brk m:alnAt="7"/>
                          </m:rPr>
                          <a:rPr lang="de-DE" sz="2200" b="0" i="1" smtClean="0">
                            <a:latin typeface="Cambria Math"/>
                          </a:rPr>
                          <m:t>𝑖</m:t>
                        </m:r>
                      </m:sub>
                      <m:sup/>
                      <m:e>
                        <m:sSup>
                          <m:sSupPr>
                            <m:ctrlPr>
                              <a:rPr lang="de-DE" sz="2200" b="0" i="1" smtClean="0">
                                <a:latin typeface="Cambria Math"/>
                              </a:rPr>
                            </m:ctrlPr>
                          </m:sSupPr>
                          <m:e>
                            <m:r>
                              <a:rPr lang="de-DE" sz="2200" i="1">
                                <a:latin typeface="Cambria Math"/>
                              </a:rPr>
                              <m:t>(</m:t>
                            </m:r>
                            <m:sSub>
                              <m:sSubPr>
                                <m:ctrlPr>
                                  <a:rPr lang="de-DE" sz="2200" i="1">
                                    <a:latin typeface="Cambria Math"/>
                                  </a:rPr>
                                </m:ctrlPr>
                              </m:sSubPr>
                              <m:e>
                                <m:r>
                                  <a:rPr lang="de-DE" sz="2200" i="1">
                                    <a:latin typeface="Cambria Math"/>
                                  </a:rPr>
                                  <m:t>𝑦</m:t>
                                </m:r>
                              </m:e>
                              <m:sub>
                                <m:r>
                                  <a:rPr lang="de-DE" sz="2200" i="1">
                                    <a:latin typeface="Cambria Math"/>
                                  </a:rPr>
                                  <m:t>𝑖</m:t>
                                </m:r>
                              </m:sub>
                            </m:sSub>
                            <m:r>
                              <a:rPr lang="de-DE" sz="2200" i="1">
                                <a:latin typeface="Cambria Math"/>
                              </a:rPr>
                              <m:t>−</m:t>
                            </m:r>
                            <m:acc>
                              <m:accPr>
                                <m:chr m:val="̅"/>
                                <m:ctrlPr>
                                  <a:rPr lang="de-DE" sz="2200" i="1">
                                    <a:latin typeface="Cambria Math"/>
                                  </a:rPr>
                                </m:ctrlPr>
                              </m:accPr>
                              <m:e>
                                <m:r>
                                  <a:rPr lang="de-DE" sz="2200" i="1">
                                    <a:latin typeface="Cambria Math"/>
                                  </a:rPr>
                                  <m:t>𝑦</m:t>
                                </m:r>
                              </m:e>
                            </m:acc>
                            <m:r>
                              <a:rPr lang="de-DE" sz="2200" i="1">
                                <a:latin typeface="Cambria Math"/>
                              </a:rPr>
                              <m:t>)</m:t>
                            </m:r>
                          </m:e>
                          <m:sup>
                            <m:r>
                              <a:rPr lang="de-DE" sz="2200" b="0" i="1" smtClean="0">
                                <a:latin typeface="Cambria Math"/>
                              </a:rPr>
                              <m:t>2</m:t>
                            </m:r>
                          </m:sup>
                        </m:sSup>
                      </m:e>
                    </m:nary>
                  </m:oMath>
                </a14:m>
                <a:endParaRPr lang="de-DE" sz="2200" dirty="0" smtClean="0"/>
              </a:p>
              <a:p>
                <a14:m>
                  <m:oMath xmlns:m="http://schemas.openxmlformats.org/officeDocument/2006/math">
                    <m:sSub>
                      <m:sSubPr>
                        <m:ctrlPr>
                          <a:rPr lang="de-DE" sz="2200" i="1">
                            <a:latin typeface="Cambria Math"/>
                          </a:rPr>
                        </m:ctrlPr>
                      </m:sSubPr>
                      <m:e>
                        <m:r>
                          <a:rPr lang="de-DE" sz="2200" i="1">
                            <a:latin typeface="Cambria Math"/>
                          </a:rPr>
                          <m:t>𝑆𝑆</m:t>
                        </m:r>
                      </m:e>
                      <m:sub>
                        <m:r>
                          <a:rPr lang="de-DE" sz="2200" b="0" i="1" smtClean="0">
                            <a:latin typeface="Cambria Math"/>
                          </a:rPr>
                          <m:t>𝑟𝑒𝑔</m:t>
                        </m:r>
                      </m:sub>
                    </m:sSub>
                    <m:r>
                      <a:rPr lang="de-DE" sz="2200" i="1">
                        <a:latin typeface="Cambria Math"/>
                      </a:rPr>
                      <m:t>=</m:t>
                    </m:r>
                    <m:nary>
                      <m:naryPr>
                        <m:chr m:val="∑"/>
                        <m:supHide m:val="on"/>
                        <m:ctrlPr>
                          <a:rPr lang="de-DE" sz="2200" i="1">
                            <a:latin typeface="Cambria Math"/>
                          </a:rPr>
                        </m:ctrlPr>
                      </m:naryPr>
                      <m:sub>
                        <m:r>
                          <m:rPr>
                            <m:brk m:alnAt="7"/>
                          </m:rPr>
                          <a:rPr lang="de-DE" sz="2200" i="1">
                            <a:latin typeface="Cambria Math"/>
                          </a:rPr>
                          <m:t>𝑖</m:t>
                        </m:r>
                      </m:sub>
                      <m:sup/>
                      <m:e>
                        <m:sSup>
                          <m:sSupPr>
                            <m:ctrlPr>
                              <a:rPr lang="de-DE" sz="2200" i="1">
                                <a:latin typeface="Cambria Math"/>
                              </a:rPr>
                            </m:ctrlPr>
                          </m:sSupPr>
                          <m:e>
                            <m:r>
                              <a:rPr lang="de-DE" sz="2200" i="1">
                                <a:latin typeface="Cambria Math"/>
                              </a:rPr>
                              <m:t>(</m:t>
                            </m:r>
                            <m:sSub>
                              <m:sSubPr>
                                <m:ctrlPr>
                                  <a:rPr lang="de-DE" sz="2200" i="1">
                                    <a:latin typeface="Cambria Math"/>
                                  </a:rPr>
                                </m:ctrlPr>
                              </m:sSubPr>
                              <m:e>
                                <m:r>
                                  <m:rPr>
                                    <m:nor/>
                                  </m:rPr>
                                  <a:rPr lang="cy-GB" sz="2200" dirty="0"/>
                                  <m:t>ŷ</m:t>
                                </m:r>
                              </m:e>
                              <m:sub>
                                <m:r>
                                  <a:rPr lang="de-DE" sz="2200" i="1">
                                    <a:latin typeface="Cambria Math"/>
                                  </a:rPr>
                                  <m:t>𝑖</m:t>
                                </m:r>
                              </m:sub>
                            </m:sSub>
                            <m:r>
                              <a:rPr lang="de-DE" sz="2200" i="1">
                                <a:latin typeface="Cambria Math"/>
                              </a:rPr>
                              <m:t>−</m:t>
                            </m:r>
                            <m:acc>
                              <m:accPr>
                                <m:chr m:val="̅"/>
                                <m:ctrlPr>
                                  <a:rPr lang="de-DE" sz="2200" i="1">
                                    <a:latin typeface="Cambria Math"/>
                                  </a:rPr>
                                </m:ctrlPr>
                              </m:accPr>
                              <m:e>
                                <m:r>
                                  <a:rPr lang="de-DE" sz="2200" i="1">
                                    <a:latin typeface="Cambria Math"/>
                                  </a:rPr>
                                  <m:t>𝑦</m:t>
                                </m:r>
                              </m:e>
                            </m:acc>
                            <m:r>
                              <a:rPr lang="de-DE" sz="2200" i="1">
                                <a:latin typeface="Cambria Math"/>
                              </a:rPr>
                              <m:t>)</m:t>
                            </m:r>
                          </m:e>
                          <m:sup>
                            <m:r>
                              <a:rPr lang="de-DE" sz="2200" b="0" i="1" smtClean="0">
                                <a:latin typeface="Cambria Math"/>
                              </a:rPr>
                              <m:t>2</m:t>
                            </m:r>
                          </m:sup>
                        </m:sSup>
                      </m:e>
                    </m:nary>
                  </m:oMath>
                </a14:m>
                <a:endParaRPr lang="de-DE" sz="2200" dirty="0" smtClean="0"/>
              </a:p>
              <a:p>
                <a14:m>
                  <m:oMath xmlns:m="http://schemas.openxmlformats.org/officeDocument/2006/math">
                    <m:sSub>
                      <m:sSubPr>
                        <m:ctrlPr>
                          <a:rPr lang="de-DE" sz="2200" i="1">
                            <a:latin typeface="Cambria Math"/>
                          </a:rPr>
                        </m:ctrlPr>
                      </m:sSubPr>
                      <m:e>
                        <m:r>
                          <a:rPr lang="de-DE" sz="2200" i="1">
                            <a:latin typeface="Cambria Math"/>
                          </a:rPr>
                          <m:t>𝑆𝑆</m:t>
                        </m:r>
                      </m:e>
                      <m:sub>
                        <m:r>
                          <a:rPr lang="de-DE" sz="2200" b="0" i="1" smtClean="0">
                            <a:latin typeface="Cambria Math"/>
                          </a:rPr>
                          <m:t>𝑟𝑒𝑠</m:t>
                        </m:r>
                      </m:sub>
                    </m:sSub>
                    <m:r>
                      <a:rPr lang="de-DE" sz="2200" i="1">
                        <a:latin typeface="Cambria Math"/>
                      </a:rPr>
                      <m:t>=</m:t>
                    </m:r>
                    <m:nary>
                      <m:naryPr>
                        <m:chr m:val="∑"/>
                        <m:supHide m:val="on"/>
                        <m:ctrlPr>
                          <a:rPr lang="de-DE" sz="2200" i="1">
                            <a:latin typeface="Cambria Math"/>
                          </a:rPr>
                        </m:ctrlPr>
                      </m:naryPr>
                      <m:sub>
                        <m:r>
                          <m:rPr>
                            <m:brk m:alnAt="7"/>
                          </m:rPr>
                          <a:rPr lang="de-DE" sz="2200" i="1">
                            <a:latin typeface="Cambria Math"/>
                          </a:rPr>
                          <m:t>𝑖</m:t>
                        </m:r>
                      </m:sub>
                      <m:sup/>
                      <m:e>
                        <m:sSup>
                          <m:sSupPr>
                            <m:ctrlPr>
                              <a:rPr lang="de-DE" sz="2200" i="1" smtClean="0">
                                <a:latin typeface="Cambria Math"/>
                              </a:rPr>
                            </m:ctrlPr>
                          </m:sSupPr>
                          <m:e>
                            <m:r>
                              <a:rPr lang="de-DE" sz="2200" i="1">
                                <a:latin typeface="Cambria Math"/>
                              </a:rPr>
                              <m:t>(</m:t>
                            </m:r>
                            <m:sSub>
                              <m:sSubPr>
                                <m:ctrlPr>
                                  <a:rPr lang="de-DE" sz="2200" i="1">
                                    <a:latin typeface="Cambria Math"/>
                                  </a:rPr>
                                </m:ctrlPr>
                              </m:sSubPr>
                              <m:e>
                                <m:r>
                                  <a:rPr lang="de-DE" sz="2200" b="0" i="1" smtClean="0">
                                    <a:latin typeface="Cambria Math"/>
                                  </a:rPr>
                                  <m:t>𝑦</m:t>
                                </m:r>
                              </m:e>
                              <m:sub>
                                <m:r>
                                  <a:rPr lang="de-DE" sz="2200" i="1">
                                    <a:latin typeface="Cambria Math"/>
                                  </a:rPr>
                                  <m:t>𝑖</m:t>
                                </m:r>
                              </m:sub>
                            </m:sSub>
                            <m:r>
                              <a:rPr lang="de-DE" sz="2200" i="1">
                                <a:latin typeface="Cambria Math"/>
                              </a:rPr>
                              <m:t>−</m:t>
                            </m:r>
                            <m:sSub>
                              <m:sSubPr>
                                <m:ctrlPr>
                                  <a:rPr lang="de-DE" sz="2200" i="1" smtClean="0">
                                    <a:latin typeface="Cambria Math"/>
                                  </a:rPr>
                                </m:ctrlPr>
                              </m:sSubPr>
                              <m:e>
                                <m:r>
                                  <m:rPr>
                                    <m:nor/>
                                  </m:rPr>
                                  <a:rPr lang="cy-GB" sz="2200" dirty="0"/>
                                  <m:t>ŷ</m:t>
                                </m:r>
                              </m:e>
                              <m:sub>
                                <m:r>
                                  <a:rPr lang="de-DE" sz="2200" i="1">
                                    <a:latin typeface="Cambria Math"/>
                                  </a:rPr>
                                  <m:t>𝑖</m:t>
                                </m:r>
                              </m:sub>
                            </m:sSub>
                            <m:r>
                              <a:rPr lang="de-DE" sz="2200" i="1">
                                <a:latin typeface="Cambria Math"/>
                              </a:rPr>
                              <m:t>)</m:t>
                            </m:r>
                          </m:e>
                          <m:sup>
                            <m:r>
                              <a:rPr lang="de-DE" sz="2200" i="1">
                                <a:latin typeface="Cambria Math"/>
                              </a:rPr>
                              <m:t>2</m:t>
                            </m:r>
                          </m:sup>
                        </m:sSup>
                      </m:e>
                    </m:nary>
                  </m:oMath>
                </a14:m>
                <a:endParaRPr lang="de-DE" sz="2200" dirty="0" smtClean="0"/>
              </a:p>
              <a:p>
                <a14:m>
                  <m:oMath xmlns:m="http://schemas.openxmlformats.org/officeDocument/2006/math">
                    <m:sSub>
                      <m:sSubPr>
                        <m:ctrlPr>
                          <a:rPr lang="de-DE" sz="2200" i="1">
                            <a:latin typeface="Cambria Math"/>
                          </a:rPr>
                        </m:ctrlPr>
                      </m:sSubPr>
                      <m:e>
                        <m:r>
                          <m:rPr>
                            <m:nor/>
                          </m:rPr>
                          <a:rPr lang="cy-GB" sz="2200" dirty="0"/>
                          <m:t>ŷ</m:t>
                        </m:r>
                      </m:e>
                      <m:sub>
                        <m:r>
                          <a:rPr lang="de-DE" sz="2200" i="1">
                            <a:latin typeface="Cambria Math"/>
                          </a:rPr>
                          <m:t>𝑖</m:t>
                        </m:r>
                      </m:sub>
                    </m:sSub>
                  </m:oMath>
                </a14:m>
                <a:r>
                  <a:rPr lang="de-DE" sz="2200" dirty="0" smtClean="0"/>
                  <a:t> </a:t>
                </a:r>
                <a:r>
                  <a:rPr lang="de-DE" sz="2200" dirty="0"/>
                  <a:t>… </a:t>
                </a:r>
                <a:r>
                  <a:rPr lang="de-DE" sz="2200" dirty="0" err="1"/>
                  <a:t>predicted</a:t>
                </a:r>
                <a:r>
                  <a:rPr lang="de-DE" sz="2200" dirty="0"/>
                  <a:t> </a:t>
                </a:r>
                <a:r>
                  <a:rPr lang="de-DE" sz="2200" dirty="0" err="1" smtClean="0"/>
                  <a:t>values</a:t>
                </a:r>
                <a:endParaRPr lang="de-DE" sz="2200" dirty="0" smtClean="0"/>
              </a:p>
              <a:p>
                <a:r>
                  <a:rPr lang="de-DE" sz="2200" dirty="0" err="1" smtClean="0"/>
                  <a:t>One</a:t>
                </a:r>
                <a:r>
                  <a:rPr lang="de-DE" sz="2200" dirty="0" smtClean="0"/>
                  <a:t> </a:t>
                </a:r>
                <a:r>
                  <a:rPr lang="de-DE" sz="2200" dirty="0" err="1" smtClean="0"/>
                  <a:t>has</a:t>
                </a:r>
                <a:r>
                  <a:rPr lang="de-DE" sz="2200" dirty="0" smtClean="0"/>
                  <a:t>: </a:t>
                </a:r>
                <a:r>
                  <a:rPr lang="de-DE" sz="2200" dirty="0" err="1" smtClean="0"/>
                  <a:t>SS</a:t>
                </a:r>
                <a:r>
                  <a:rPr lang="de-DE" sz="2200" baseline="-25000" dirty="0" err="1" smtClean="0"/>
                  <a:t>tot</a:t>
                </a:r>
                <a:r>
                  <a:rPr lang="de-DE" sz="2200" dirty="0" smtClean="0"/>
                  <a:t>=</a:t>
                </a:r>
                <a:r>
                  <a:rPr lang="de-DE" sz="2200" dirty="0" err="1" smtClean="0"/>
                  <a:t>SS</a:t>
                </a:r>
                <a:r>
                  <a:rPr lang="de-DE" sz="2200" baseline="-25000" dirty="0" err="1" smtClean="0"/>
                  <a:t>reg</a:t>
                </a:r>
                <a:r>
                  <a:rPr lang="de-DE" sz="2200" dirty="0" err="1" smtClean="0"/>
                  <a:t>+SS</a:t>
                </a:r>
                <a:r>
                  <a:rPr lang="de-DE" sz="2200" baseline="-25000" dirty="0" err="1" smtClean="0"/>
                  <a:t>res</a:t>
                </a:r>
                <a:endParaRPr lang="de-DE" sz="2200" baseline="-25000" dirty="0" smtClean="0"/>
              </a:p>
              <a:p>
                <a:endParaRPr lang="en-US" sz="900" dirty="0" smtClean="0"/>
              </a:p>
              <a:p>
                <a:r>
                  <a:rPr lang="en-US" sz="2200" dirty="0" smtClean="0"/>
                  <a:t>If </a:t>
                </a:r>
                <a:r>
                  <a:rPr lang="en-US" sz="2200" dirty="0"/>
                  <a:t>the model results in better prediction than using the mean, then we expect </a:t>
                </a:r>
                <a:r>
                  <a:rPr lang="en-US" sz="2200" dirty="0" err="1" smtClean="0"/>
                  <a:t>SS</a:t>
                </a:r>
                <a:r>
                  <a:rPr lang="en-US" sz="2200" baseline="-25000" dirty="0" err="1" smtClean="0"/>
                  <a:t>reg</a:t>
                </a:r>
                <a:r>
                  <a:rPr lang="en-US" sz="2200" dirty="0" smtClean="0"/>
                  <a:t> </a:t>
                </a:r>
                <a:r>
                  <a:rPr lang="en-US" sz="2200" dirty="0"/>
                  <a:t>to be much greater than </a:t>
                </a:r>
                <a:r>
                  <a:rPr lang="en-US" sz="2200" dirty="0" err="1" smtClean="0"/>
                  <a:t>SS</a:t>
                </a:r>
                <a:r>
                  <a:rPr lang="en-US" sz="2200" baseline="-25000" dirty="0" err="1" smtClean="0"/>
                  <a:t>res</a:t>
                </a:r>
                <a:endParaRPr lang="de-DE" sz="2200" baseline="-25000" dirty="0" smtClean="0"/>
              </a:p>
              <a:p>
                <a:r>
                  <a:rPr lang="de-DE" sz="2200" dirty="0" smtClean="0"/>
                  <a:t>The </a:t>
                </a:r>
                <a:r>
                  <a:rPr lang="de-DE" sz="2200" dirty="0" err="1" smtClean="0"/>
                  <a:t>coefficient</a:t>
                </a:r>
                <a:r>
                  <a:rPr lang="de-DE" sz="2200" dirty="0" smtClean="0"/>
                  <a:t> </a:t>
                </a:r>
                <a:r>
                  <a:rPr lang="de-DE" sz="2200" dirty="0" err="1" smtClean="0"/>
                  <a:t>of</a:t>
                </a:r>
                <a:r>
                  <a:rPr lang="de-DE" sz="2200" dirty="0" smtClean="0"/>
                  <a:t> </a:t>
                </a:r>
                <a:r>
                  <a:rPr lang="de-DE" sz="2200" dirty="0" err="1" smtClean="0"/>
                  <a:t>determination</a:t>
                </a:r>
                <a:r>
                  <a:rPr lang="de-DE" sz="2200" dirty="0" smtClean="0"/>
                  <a:t>, R², </a:t>
                </a:r>
                <a:r>
                  <a:rPr lang="de-DE" sz="2200" dirty="0" err="1" smtClean="0"/>
                  <a:t>is</a:t>
                </a:r>
                <a:r>
                  <a:rPr lang="de-DE" sz="2200" dirty="0" smtClean="0"/>
                  <a:t> </a:t>
                </a:r>
                <a:r>
                  <a:rPr lang="de-DE" sz="2200" dirty="0" err="1" smtClean="0"/>
                  <a:t>defined</a:t>
                </a:r>
                <a:r>
                  <a:rPr lang="de-DE" sz="2200" dirty="0" smtClean="0"/>
                  <a:t> </a:t>
                </a:r>
                <a:r>
                  <a:rPr lang="de-DE" sz="2200" dirty="0" err="1" smtClean="0"/>
                  <a:t>as</a:t>
                </a:r>
                <a:r>
                  <a:rPr lang="de-DE" sz="2200" dirty="0" smtClean="0"/>
                  <a:t> </a:t>
                </a:r>
                <a14:m>
                  <m:oMath xmlns:m="http://schemas.openxmlformats.org/officeDocument/2006/math">
                    <m:r>
                      <a:rPr lang="de-DE" sz="2200" b="0" i="1" smtClean="0">
                        <a:latin typeface="Cambria Math"/>
                      </a:rPr>
                      <m:t>1−</m:t>
                    </m:r>
                    <m:f>
                      <m:fPr>
                        <m:ctrlPr>
                          <a:rPr lang="de-DE" sz="2200" b="0" i="1" smtClean="0">
                            <a:latin typeface="Cambria Math"/>
                          </a:rPr>
                        </m:ctrlPr>
                      </m:fPr>
                      <m:num>
                        <m:sSub>
                          <m:sSubPr>
                            <m:ctrlPr>
                              <a:rPr lang="de-DE" sz="2200" b="0" i="1" smtClean="0">
                                <a:latin typeface="Cambria Math"/>
                              </a:rPr>
                            </m:ctrlPr>
                          </m:sSubPr>
                          <m:e>
                            <m:r>
                              <a:rPr lang="de-DE" sz="2200" b="0" i="1" smtClean="0">
                                <a:latin typeface="Cambria Math"/>
                              </a:rPr>
                              <m:t>𝑆𝑆</m:t>
                            </m:r>
                          </m:e>
                          <m:sub>
                            <m:r>
                              <a:rPr lang="de-DE" sz="2200" b="0" i="1" smtClean="0">
                                <a:latin typeface="Cambria Math"/>
                              </a:rPr>
                              <m:t>𝑟𝑒𝑠</m:t>
                            </m:r>
                          </m:sub>
                        </m:sSub>
                      </m:num>
                      <m:den>
                        <m:sSub>
                          <m:sSubPr>
                            <m:ctrlPr>
                              <a:rPr lang="de-DE" sz="2200" b="0" i="1" smtClean="0">
                                <a:latin typeface="Cambria Math"/>
                              </a:rPr>
                            </m:ctrlPr>
                          </m:sSubPr>
                          <m:e>
                            <m:r>
                              <a:rPr lang="de-DE" sz="2200" b="0" i="1" smtClean="0">
                                <a:latin typeface="Cambria Math"/>
                              </a:rPr>
                              <m:t>𝑆𝑆</m:t>
                            </m:r>
                          </m:e>
                          <m:sub>
                            <m:r>
                              <a:rPr lang="de-DE" sz="2200" b="0" i="1" smtClean="0">
                                <a:latin typeface="Cambria Math"/>
                              </a:rPr>
                              <m:t>𝑡𝑜𝑡</m:t>
                            </m:r>
                          </m:sub>
                        </m:sSub>
                      </m:den>
                    </m:f>
                  </m:oMath>
                </a14:m>
                <a:r>
                  <a:rPr lang="de-DE" sz="2200" dirty="0" smtClean="0"/>
                  <a:t> (</a:t>
                </a:r>
                <a:r>
                  <a:rPr lang="de-DE" sz="2200" dirty="0" err="1" smtClean="0"/>
                  <a:t>or</a:t>
                </a:r>
                <a:r>
                  <a:rPr lang="de-DE" sz="2200" dirty="0" smtClean="0"/>
                  <a:t> </a:t>
                </a:r>
                <a14:m>
                  <m:oMath xmlns:m="http://schemas.openxmlformats.org/officeDocument/2006/math">
                    <m:f>
                      <m:fPr>
                        <m:ctrlPr>
                          <a:rPr lang="de-DE" sz="2200" i="1">
                            <a:latin typeface="Cambria Math"/>
                          </a:rPr>
                        </m:ctrlPr>
                      </m:fPr>
                      <m:num>
                        <m:sSub>
                          <m:sSubPr>
                            <m:ctrlPr>
                              <a:rPr lang="de-DE" sz="2200" i="1">
                                <a:latin typeface="Cambria Math"/>
                              </a:rPr>
                            </m:ctrlPr>
                          </m:sSubPr>
                          <m:e>
                            <m:r>
                              <a:rPr lang="de-DE" sz="2200" i="1">
                                <a:latin typeface="Cambria Math"/>
                              </a:rPr>
                              <m:t>𝑆𝑆</m:t>
                            </m:r>
                          </m:e>
                          <m:sub>
                            <m:r>
                              <a:rPr lang="de-DE" sz="2200" i="1">
                                <a:latin typeface="Cambria Math"/>
                              </a:rPr>
                              <m:t>𝑟𝑒</m:t>
                            </m:r>
                            <m:r>
                              <a:rPr lang="de-DE" sz="2200" b="0" i="1" smtClean="0">
                                <a:latin typeface="Cambria Math"/>
                              </a:rPr>
                              <m:t>𝑔</m:t>
                            </m:r>
                          </m:sub>
                        </m:sSub>
                      </m:num>
                      <m:den>
                        <m:sSub>
                          <m:sSubPr>
                            <m:ctrlPr>
                              <a:rPr lang="de-DE" sz="2200" i="1">
                                <a:latin typeface="Cambria Math"/>
                              </a:rPr>
                            </m:ctrlPr>
                          </m:sSubPr>
                          <m:e>
                            <m:r>
                              <a:rPr lang="de-DE" sz="2200" i="1">
                                <a:latin typeface="Cambria Math"/>
                              </a:rPr>
                              <m:t>𝑆𝑆</m:t>
                            </m:r>
                          </m:e>
                          <m:sub>
                            <m:r>
                              <a:rPr lang="de-DE" sz="2200" i="1">
                                <a:latin typeface="Cambria Math"/>
                              </a:rPr>
                              <m:t>𝑡𝑜𝑡</m:t>
                            </m:r>
                          </m:sub>
                        </m:sSub>
                      </m:den>
                    </m:f>
                  </m:oMath>
                </a14:m>
                <a:r>
                  <a:rPr lang="de-DE" sz="2200" dirty="0" smtClean="0"/>
                  <a:t>), i.e. </a:t>
                </a:r>
                <a:r>
                  <a:rPr lang="de-DE" sz="2200" dirty="0" err="1" smtClean="0"/>
                  <a:t>the</a:t>
                </a:r>
                <a:r>
                  <a:rPr lang="de-DE" sz="2200" dirty="0" smtClean="0"/>
                  <a:t> </a:t>
                </a:r>
                <a:r>
                  <a:rPr lang="de-DE" sz="2200" dirty="0" err="1" smtClean="0"/>
                  <a:t>proportion</a:t>
                </a:r>
                <a:r>
                  <a:rPr lang="de-DE" sz="2200" dirty="0" smtClean="0"/>
                  <a:t> </a:t>
                </a:r>
                <a:r>
                  <a:rPr lang="de-DE" sz="2200" dirty="0" err="1" smtClean="0"/>
                  <a:t>of</a:t>
                </a:r>
                <a:r>
                  <a:rPr lang="de-DE" sz="2200" dirty="0" smtClean="0"/>
                  <a:t> </a:t>
                </a:r>
                <a:r>
                  <a:rPr lang="de-DE" sz="2200" dirty="0" err="1" smtClean="0"/>
                  <a:t>the</a:t>
                </a:r>
                <a:r>
                  <a:rPr lang="de-DE" sz="2200" dirty="0" smtClean="0"/>
                  <a:t> </a:t>
                </a:r>
                <a:r>
                  <a:rPr lang="de-DE" sz="2200" dirty="0" err="1" smtClean="0"/>
                  <a:t>variance</a:t>
                </a:r>
                <a:r>
                  <a:rPr lang="de-DE" sz="2200" dirty="0" smtClean="0"/>
                  <a:t> </a:t>
                </a:r>
                <a:r>
                  <a:rPr lang="de-DE" sz="2200" dirty="0" err="1" smtClean="0"/>
                  <a:t>of</a:t>
                </a:r>
                <a:r>
                  <a:rPr lang="de-DE" sz="2200" dirty="0" smtClean="0"/>
                  <a:t> </a:t>
                </a:r>
                <a:r>
                  <a:rPr lang="de-DE" sz="2200" dirty="0" err="1" smtClean="0"/>
                  <a:t>the</a:t>
                </a:r>
                <a:r>
                  <a:rPr lang="de-DE" sz="2200" dirty="0" smtClean="0"/>
                  <a:t> </a:t>
                </a:r>
                <a:r>
                  <a:rPr lang="de-DE" sz="2200" dirty="0" err="1" smtClean="0"/>
                  <a:t>outcome</a:t>
                </a:r>
                <a:r>
                  <a:rPr lang="de-DE" sz="2200" dirty="0" smtClean="0"/>
                  <a:t> variable </a:t>
                </a:r>
                <a:r>
                  <a:rPr lang="de-DE" sz="2200" dirty="0" err="1" smtClean="0"/>
                  <a:t>accounted</a:t>
                </a:r>
                <a:r>
                  <a:rPr lang="de-DE" sz="2200" dirty="0" smtClean="0"/>
                  <a:t> </a:t>
                </a:r>
                <a:r>
                  <a:rPr lang="de-DE" sz="2200" dirty="0" err="1" smtClean="0"/>
                  <a:t>for</a:t>
                </a:r>
                <a:r>
                  <a:rPr lang="de-DE" sz="2200" dirty="0" smtClean="0"/>
                  <a:t> </a:t>
                </a:r>
                <a:r>
                  <a:rPr lang="de-DE" sz="2200" dirty="0" err="1" smtClean="0"/>
                  <a:t>by</a:t>
                </a:r>
                <a:r>
                  <a:rPr lang="de-DE" sz="2200" dirty="0" smtClean="0"/>
                  <a:t> </a:t>
                </a:r>
                <a:r>
                  <a:rPr lang="de-DE" sz="2200" dirty="0" err="1" smtClean="0"/>
                  <a:t>the</a:t>
                </a:r>
                <a:r>
                  <a:rPr lang="de-DE" sz="2200" dirty="0" smtClean="0"/>
                  <a:t> </a:t>
                </a:r>
                <a:r>
                  <a:rPr lang="de-DE" sz="2200" dirty="0" err="1" smtClean="0"/>
                  <a:t>regression</a:t>
                </a:r>
                <a:r>
                  <a:rPr lang="de-DE" sz="2200" dirty="0" smtClean="0"/>
                  <a:t> </a:t>
                </a:r>
                <a:r>
                  <a:rPr lang="de-DE" sz="2200" dirty="0" err="1" smtClean="0"/>
                  <a:t>model</a:t>
                </a:r>
                <a:endParaRPr lang="de-DE" sz="2200" dirty="0" smtClean="0"/>
              </a:p>
              <a:p>
                <a:r>
                  <a:rPr lang="de-DE" sz="2200" dirty="0" smtClean="0"/>
                  <a:t>R² </a:t>
                </a:r>
                <a:r>
                  <a:rPr lang="de-DE" sz="2200" dirty="0" err="1" smtClean="0"/>
                  <a:t>equals</a:t>
                </a:r>
                <a:r>
                  <a:rPr lang="de-DE" sz="2200" dirty="0" smtClean="0"/>
                  <a:t> </a:t>
                </a:r>
                <a:r>
                  <a:rPr lang="de-DE" sz="2200" dirty="0" err="1" smtClean="0"/>
                  <a:t>the</a:t>
                </a:r>
                <a:r>
                  <a:rPr lang="de-DE" sz="2200" dirty="0" smtClean="0"/>
                  <a:t> </a:t>
                </a:r>
                <a:r>
                  <a:rPr lang="de-DE" sz="2200" dirty="0" err="1" smtClean="0"/>
                  <a:t>square</a:t>
                </a:r>
                <a:r>
                  <a:rPr lang="de-DE" sz="2200" dirty="0" smtClean="0"/>
                  <a:t> </a:t>
                </a:r>
                <a:r>
                  <a:rPr lang="de-DE" sz="2200" dirty="0" err="1" smtClean="0"/>
                  <a:t>of</a:t>
                </a:r>
                <a:r>
                  <a:rPr lang="de-DE" sz="2200" dirty="0" smtClean="0"/>
                  <a:t> </a:t>
                </a:r>
                <a:r>
                  <a:rPr lang="de-DE" sz="2200" dirty="0" err="1" smtClean="0"/>
                  <a:t>the</a:t>
                </a:r>
                <a:r>
                  <a:rPr lang="de-DE" sz="2200" dirty="0" smtClean="0"/>
                  <a:t> Pearson </a:t>
                </a:r>
                <a:r>
                  <a:rPr lang="de-DE" sz="2200" dirty="0" err="1" smtClean="0"/>
                  <a:t>correlation</a:t>
                </a:r>
                <a:r>
                  <a:rPr lang="de-DE" sz="2200" dirty="0" smtClean="0"/>
                  <a:t> </a:t>
                </a:r>
                <a:r>
                  <a:rPr lang="de-DE" sz="2200" dirty="0" err="1" smtClean="0"/>
                  <a:t>coefficient</a:t>
                </a:r>
                <a:r>
                  <a:rPr lang="de-DE" sz="2200" dirty="0" smtClean="0"/>
                  <a:t> </a:t>
                </a:r>
                <a:r>
                  <a:rPr lang="de-DE" sz="2200" dirty="0" err="1" smtClean="0"/>
                  <a:t>between</a:t>
                </a:r>
                <a:r>
                  <a:rPr lang="de-DE" sz="2200" dirty="0" smtClean="0"/>
                  <a:t> y </a:t>
                </a:r>
                <a:r>
                  <a:rPr lang="de-DE" sz="2200" dirty="0" err="1" smtClean="0"/>
                  <a:t>and</a:t>
                </a:r>
                <a:r>
                  <a:rPr lang="de-DE" sz="2200" dirty="0" smtClean="0"/>
                  <a:t> </a:t>
                </a:r>
                <a:r>
                  <a:rPr lang="cy-GB" sz="2200" dirty="0" smtClean="0"/>
                  <a:t>ŷ (or – equivalently – between x and y)</a:t>
                </a:r>
                <a:endParaRPr lang="de-DE" sz="2200" dirty="0" smtClean="0"/>
              </a:p>
              <a:p>
                <a:r>
                  <a:rPr lang="de-DE" sz="2200" dirty="0" smtClean="0"/>
                  <a:t>0≤R²≤1</a:t>
                </a:r>
              </a:p>
              <a:p>
                <a:endParaRPr lang="de-DE" dirty="0"/>
              </a:p>
            </p:txBody>
          </p:sp>
        </mc:Choice>
        <mc:Fallback>
          <p:sp>
            <p:nvSpPr>
              <p:cNvPr id="3" name="Inhaltsplatzhalter 2"/>
              <p:cNvSpPr>
                <a:spLocks noGrp="1" noRot="1" noChangeAspect="1" noMove="1" noResize="1" noEditPoints="1" noAdjustHandles="1" noChangeArrowheads="1" noChangeShapeType="1" noTextEdit="1"/>
              </p:cNvSpPr>
              <p:nvPr>
                <p:ph idx="1"/>
              </p:nvPr>
            </p:nvSpPr>
            <p:spPr>
              <a:xfrm>
                <a:off x="457200" y="1600200"/>
                <a:ext cx="7863632" cy="4757758"/>
              </a:xfrm>
              <a:blipFill rotWithShape="1">
                <a:blip r:embed="rId2" cstate="print"/>
                <a:stretch>
                  <a:fillRect l="-620" t="-10256" b="-641"/>
                </a:stretch>
              </a:blipFill>
            </p:spPr>
            <p:txBody>
              <a:bodyPr/>
              <a:lstStyle/>
              <a:p>
                <a:r>
                  <a:rPr lang="de-DE">
                    <a:noFill/>
                  </a:rPr>
                  <a:t> </a:t>
                </a:r>
              </a:p>
            </p:txBody>
          </p:sp>
        </mc:Fallback>
      </mc:AlternateContent>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60</a:t>
            </a:fld>
            <a:endParaRPr lang="de-DE" altLang="en-US"/>
          </a:p>
        </p:txBody>
      </p:sp>
      <p:grpSp>
        <p:nvGrpSpPr>
          <p:cNvPr id="28" name="Gruppieren 27"/>
          <p:cNvGrpSpPr>
            <a:grpSpLocks noChangeAspect="1"/>
          </p:cNvGrpSpPr>
          <p:nvPr/>
        </p:nvGrpSpPr>
        <p:grpSpPr>
          <a:xfrm>
            <a:off x="4254466" y="1700808"/>
            <a:ext cx="4066366" cy="1224136"/>
            <a:chOff x="1547812" y="1773238"/>
            <a:chExt cx="7177088" cy="2160587"/>
          </a:xfrm>
        </p:grpSpPr>
        <p:grpSp>
          <p:nvGrpSpPr>
            <p:cNvPr id="8" name="Group 42"/>
            <p:cNvGrpSpPr>
              <a:grpSpLocks/>
            </p:cNvGrpSpPr>
            <p:nvPr/>
          </p:nvGrpSpPr>
          <p:grpSpPr bwMode="auto">
            <a:xfrm>
              <a:off x="6659563" y="3213100"/>
              <a:ext cx="2065337" cy="720725"/>
              <a:chOff x="4195" y="2205"/>
              <a:chExt cx="1074" cy="454"/>
            </a:xfrm>
          </p:grpSpPr>
          <p:sp>
            <p:nvSpPr>
              <p:cNvPr id="9" name="Freeform 18"/>
              <p:cNvSpPr>
                <a:spLocks/>
              </p:cNvSpPr>
              <p:nvPr/>
            </p:nvSpPr>
            <p:spPr bwMode="auto">
              <a:xfrm>
                <a:off x="4195" y="2205"/>
                <a:ext cx="1074" cy="454"/>
              </a:xfrm>
              <a:custGeom>
                <a:avLst/>
                <a:gdLst/>
                <a:ahLst/>
                <a:cxnLst>
                  <a:cxn ang="0">
                    <a:pos x="12" y="0"/>
                  </a:cxn>
                  <a:cxn ang="0">
                    <a:pos x="0" y="12"/>
                  </a:cxn>
                  <a:cxn ang="0">
                    <a:pos x="0" y="84"/>
                  </a:cxn>
                  <a:cxn ang="0">
                    <a:pos x="12" y="96"/>
                  </a:cxn>
                  <a:cxn ang="0">
                    <a:pos x="116" y="96"/>
                  </a:cxn>
                  <a:cxn ang="0">
                    <a:pos x="128" y="84"/>
                  </a:cxn>
                  <a:cxn ang="0">
                    <a:pos x="128" y="12"/>
                  </a:cxn>
                  <a:cxn ang="0">
                    <a:pos x="116" y="0"/>
                  </a:cxn>
                  <a:cxn ang="0">
                    <a:pos x="12" y="0"/>
                  </a:cxn>
                </a:cxnLst>
                <a:rect l="0" t="0" r="r" b="b"/>
                <a:pathLst>
                  <a:path w="128" h="96">
                    <a:moveTo>
                      <a:pt x="12" y="0"/>
                    </a:moveTo>
                    <a:cubicBezTo>
                      <a:pt x="5" y="0"/>
                      <a:pt x="0" y="6"/>
                      <a:pt x="0" y="12"/>
                    </a:cubicBezTo>
                    <a:lnTo>
                      <a:pt x="0" y="84"/>
                    </a:lnTo>
                    <a:cubicBezTo>
                      <a:pt x="0" y="91"/>
                      <a:pt x="5" y="96"/>
                      <a:pt x="12" y="96"/>
                    </a:cubicBezTo>
                    <a:lnTo>
                      <a:pt x="116" y="96"/>
                    </a:lnTo>
                    <a:cubicBezTo>
                      <a:pt x="122" y="96"/>
                      <a:pt x="128" y="91"/>
                      <a:pt x="128" y="84"/>
                    </a:cubicBezTo>
                    <a:lnTo>
                      <a:pt x="128" y="12"/>
                    </a:lnTo>
                    <a:cubicBezTo>
                      <a:pt x="128" y="6"/>
                      <a:pt x="122" y="0"/>
                      <a:pt x="116" y="0"/>
                    </a:cubicBezTo>
                    <a:lnTo>
                      <a:pt x="12" y="0"/>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GB">
                  <a:solidFill>
                    <a:prstClr val="white"/>
                  </a:solidFill>
                </a:endParaRPr>
              </a:p>
            </p:txBody>
          </p:sp>
          <p:sp>
            <p:nvSpPr>
              <p:cNvPr id="10" name="Rectangle 19"/>
              <p:cNvSpPr>
                <a:spLocks noChangeArrowheads="1"/>
              </p:cNvSpPr>
              <p:nvPr/>
            </p:nvSpPr>
            <p:spPr bwMode="auto">
              <a:xfrm>
                <a:off x="4601" y="2251"/>
                <a:ext cx="0" cy="205"/>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none" lIns="0" tIns="0" rIns="0" bIns="0">
                <a:spAutoFit/>
              </a:bodyPr>
              <a:lstStyle/>
              <a:p>
                <a:pPr eaLnBrk="0" hangingPunct="0"/>
                <a:endParaRPr lang="en-GB" b="1" baseline="-25000" dirty="0">
                  <a:solidFill>
                    <a:srgbClr val="FFFFFF"/>
                  </a:solidFill>
                </a:endParaRPr>
              </a:p>
            </p:txBody>
          </p:sp>
        </p:grpSp>
        <p:grpSp>
          <p:nvGrpSpPr>
            <p:cNvPr id="12" name="Group 43"/>
            <p:cNvGrpSpPr>
              <a:grpSpLocks/>
            </p:cNvGrpSpPr>
            <p:nvPr/>
          </p:nvGrpSpPr>
          <p:grpSpPr bwMode="auto">
            <a:xfrm>
              <a:off x="1547812" y="3213100"/>
              <a:ext cx="4368800" cy="720725"/>
              <a:chOff x="1247" y="2205"/>
              <a:chExt cx="2752" cy="454"/>
            </a:xfrm>
          </p:grpSpPr>
          <p:sp>
            <p:nvSpPr>
              <p:cNvPr id="13" name="Freeform 35"/>
              <p:cNvSpPr>
                <a:spLocks/>
              </p:cNvSpPr>
              <p:nvPr/>
            </p:nvSpPr>
            <p:spPr bwMode="auto">
              <a:xfrm>
                <a:off x="1247" y="2205"/>
                <a:ext cx="2752" cy="454"/>
              </a:xfrm>
              <a:custGeom>
                <a:avLst/>
                <a:gdLst/>
                <a:ahLst/>
                <a:cxnLst>
                  <a:cxn ang="0">
                    <a:pos x="12" y="0"/>
                  </a:cxn>
                  <a:cxn ang="0">
                    <a:pos x="0" y="12"/>
                  </a:cxn>
                  <a:cxn ang="0">
                    <a:pos x="0" y="84"/>
                  </a:cxn>
                  <a:cxn ang="0">
                    <a:pos x="12" y="96"/>
                  </a:cxn>
                  <a:cxn ang="0">
                    <a:pos x="116" y="96"/>
                  </a:cxn>
                  <a:cxn ang="0">
                    <a:pos x="128" y="84"/>
                  </a:cxn>
                  <a:cxn ang="0">
                    <a:pos x="128" y="12"/>
                  </a:cxn>
                  <a:cxn ang="0">
                    <a:pos x="116" y="0"/>
                  </a:cxn>
                  <a:cxn ang="0">
                    <a:pos x="12" y="0"/>
                  </a:cxn>
                </a:cxnLst>
                <a:rect l="0" t="0" r="r" b="b"/>
                <a:pathLst>
                  <a:path w="128" h="96">
                    <a:moveTo>
                      <a:pt x="12" y="0"/>
                    </a:moveTo>
                    <a:cubicBezTo>
                      <a:pt x="5" y="0"/>
                      <a:pt x="0" y="6"/>
                      <a:pt x="0" y="12"/>
                    </a:cubicBezTo>
                    <a:lnTo>
                      <a:pt x="0" y="84"/>
                    </a:lnTo>
                    <a:cubicBezTo>
                      <a:pt x="0" y="91"/>
                      <a:pt x="5" y="96"/>
                      <a:pt x="12" y="96"/>
                    </a:cubicBezTo>
                    <a:lnTo>
                      <a:pt x="116" y="96"/>
                    </a:lnTo>
                    <a:cubicBezTo>
                      <a:pt x="122" y="96"/>
                      <a:pt x="128" y="91"/>
                      <a:pt x="128" y="84"/>
                    </a:cubicBezTo>
                    <a:lnTo>
                      <a:pt x="128" y="12"/>
                    </a:lnTo>
                    <a:cubicBezTo>
                      <a:pt x="128" y="6"/>
                      <a:pt x="122" y="0"/>
                      <a:pt x="116" y="0"/>
                    </a:cubicBezTo>
                    <a:lnTo>
                      <a:pt x="12" y="0"/>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GB">
                  <a:solidFill>
                    <a:prstClr val="white"/>
                  </a:solidFill>
                </a:endParaRPr>
              </a:p>
            </p:txBody>
          </p:sp>
          <p:sp>
            <p:nvSpPr>
              <p:cNvPr id="14" name="Rectangle 36"/>
              <p:cNvSpPr>
                <a:spLocks noChangeArrowheads="1"/>
              </p:cNvSpPr>
              <p:nvPr/>
            </p:nvSpPr>
            <p:spPr bwMode="auto">
              <a:xfrm>
                <a:off x="2721" y="2304"/>
                <a:ext cx="0" cy="205"/>
              </a:xfrm>
              <a:prstGeom prst="rect">
                <a:avLst/>
              </a:prstGeom>
              <a:noFill/>
              <a:ln>
                <a:headEnd/>
                <a:tailEnd/>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endParaRPr lang="en-GB" b="1" baseline="-25000" dirty="0">
                  <a:solidFill>
                    <a:srgbClr val="FFFFFF"/>
                  </a:solidFill>
                </a:endParaRPr>
              </a:p>
            </p:txBody>
          </p:sp>
          <p:sp>
            <p:nvSpPr>
              <p:cNvPr id="15" name="Rectangle 37"/>
              <p:cNvSpPr>
                <a:spLocks noChangeArrowheads="1"/>
              </p:cNvSpPr>
              <p:nvPr/>
            </p:nvSpPr>
            <p:spPr bwMode="auto">
              <a:xfrm>
                <a:off x="2427" y="2324"/>
                <a:ext cx="366" cy="240"/>
              </a:xfrm>
              <a:prstGeom prst="rect">
                <a:avLst/>
              </a:prstGeom>
              <a:noFill/>
              <a:ln>
                <a:headEnd/>
                <a:tailEnd/>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r>
                  <a:rPr lang="en-GB" sz="1400" b="1" dirty="0" err="1" smtClean="0">
                    <a:solidFill>
                      <a:srgbClr val="FFFFFF"/>
                    </a:solidFill>
                  </a:rPr>
                  <a:t>SS</a:t>
                </a:r>
                <a:r>
                  <a:rPr lang="en-GB" sz="1400" b="1" baseline="-25000" dirty="0" err="1" smtClean="0">
                    <a:solidFill>
                      <a:srgbClr val="FFFFFF"/>
                    </a:solidFill>
                  </a:rPr>
                  <a:t>reg</a:t>
                </a:r>
                <a:endParaRPr lang="en-GB" sz="1400" dirty="0">
                  <a:solidFill>
                    <a:prstClr val="white"/>
                  </a:solidFill>
                  <a:latin typeface="Times New Roman" pitchFamily="18" charset="0"/>
                </a:endParaRPr>
              </a:p>
            </p:txBody>
          </p:sp>
        </p:grpSp>
        <p:grpSp>
          <p:nvGrpSpPr>
            <p:cNvPr id="16" name="Group 41"/>
            <p:cNvGrpSpPr>
              <a:grpSpLocks/>
            </p:cNvGrpSpPr>
            <p:nvPr/>
          </p:nvGrpSpPr>
          <p:grpSpPr bwMode="auto">
            <a:xfrm>
              <a:off x="1835150" y="1773238"/>
              <a:ext cx="6337300" cy="720725"/>
              <a:chOff x="1247" y="1525"/>
              <a:chExt cx="3992" cy="454"/>
            </a:xfrm>
          </p:grpSpPr>
          <p:sp>
            <p:nvSpPr>
              <p:cNvPr id="17" name="Freeform 38"/>
              <p:cNvSpPr>
                <a:spLocks/>
              </p:cNvSpPr>
              <p:nvPr/>
            </p:nvSpPr>
            <p:spPr bwMode="auto">
              <a:xfrm>
                <a:off x="1247" y="1525"/>
                <a:ext cx="3992" cy="454"/>
              </a:xfrm>
              <a:custGeom>
                <a:avLst/>
                <a:gdLst/>
                <a:ahLst/>
                <a:cxnLst>
                  <a:cxn ang="0">
                    <a:pos x="12" y="0"/>
                  </a:cxn>
                  <a:cxn ang="0">
                    <a:pos x="0" y="12"/>
                  </a:cxn>
                  <a:cxn ang="0">
                    <a:pos x="0" y="84"/>
                  </a:cxn>
                  <a:cxn ang="0">
                    <a:pos x="12" y="96"/>
                  </a:cxn>
                  <a:cxn ang="0">
                    <a:pos x="116" y="96"/>
                  </a:cxn>
                  <a:cxn ang="0">
                    <a:pos x="128" y="84"/>
                  </a:cxn>
                  <a:cxn ang="0">
                    <a:pos x="128" y="12"/>
                  </a:cxn>
                  <a:cxn ang="0">
                    <a:pos x="116" y="0"/>
                  </a:cxn>
                  <a:cxn ang="0">
                    <a:pos x="12" y="0"/>
                  </a:cxn>
                </a:cxnLst>
                <a:rect l="0" t="0" r="r" b="b"/>
                <a:pathLst>
                  <a:path w="128" h="96">
                    <a:moveTo>
                      <a:pt x="12" y="0"/>
                    </a:moveTo>
                    <a:cubicBezTo>
                      <a:pt x="5" y="0"/>
                      <a:pt x="0" y="6"/>
                      <a:pt x="0" y="12"/>
                    </a:cubicBezTo>
                    <a:lnTo>
                      <a:pt x="0" y="84"/>
                    </a:lnTo>
                    <a:cubicBezTo>
                      <a:pt x="0" y="91"/>
                      <a:pt x="5" y="96"/>
                      <a:pt x="12" y="96"/>
                    </a:cubicBezTo>
                    <a:lnTo>
                      <a:pt x="116" y="96"/>
                    </a:lnTo>
                    <a:cubicBezTo>
                      <a:pt x="122" y="96"/>
                      <a:pt x="128" y="91"/>
                      <a:pt x="128" y="84"/>
                    </a:cubicBezTo>
                    <a:lnTo>
                      <a:pt x="128" y="12"/>
                    </a:lnTo>
                    <a:cubicBezTo>
                      <a:pt x="128" y="6"/>
                      <a:pt x="122" y="0"/>
                      <a:pt x="116" y="0"/>
                    </a:cubicBezTo>
                    <a:lnTo>
                      <a:pt x="12"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p>
                <a:endParaRPr lang="en-GB">
                  <a:solidFill>
                    <a:prstClr val="white"/>
                  </a:solidFill>
                </a:endParaRPr>
              </a:p>
            </p:txBody>
          </p:sp>
          <p:sp>
            <p:nvSpPr>
              <p:cNvPr id="19" name="Rectangle 40"/>
              <p:cNvSpPr>
                <a:spLocks noChangeArrowheads="1"/>
              </p:cNvSpPr>
              <p:nvPr/>
            </p:nvSpPr>
            <p:spPr bwMode="auto">
              <a:xfrm>
                <a:off x="3067" y="1632"/>
                <a:ext cx="352" cy="240"/>
              </a:xfrm>
              <a:prstGeom prst="rect">
                <a:avLst/>
              </a:prstGeom>
              <a:no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spAutoFit/>
              </a:bodyPr>
              <a:lstStyle/>
              <a:p>
                <a:pPr eaLnBrk="0" hangingPunct="0"/>
                <a:r>
                  <a:rPr lang="en-GB" sz="1400" b="1" dirty="0" err="1" smtClean="0">
                    <a:solidFill>
                      <a:srgbClr val="FFFFFF"/>
                    </a:solidFill>
                  </a:rPr>
                  <a:t>SS</a:t>
                </a:r>
                <a:r>
                  <a:rPr lang="en-GB" sz="1400" b="1" baseline="-25000" dirty="0" err="1" smtClean="0">
                    <a:solidFill>
                      <a:srgbClr val="FFFFFF"/>
                    </a:solidFill>
                  </a:rPr>
                  <a:t>tot</a:t>
                </a:r>
                <a:endParaRPr lang="en-GB" sz="1400" dirty="0">
                  <a:solidFill>
                    <a:prstClr val="white"/>
                  </a:solidFill>
                  <a:latin typeface="Times New Roman" pitchFamily="18" charset="0"/>
                </a:endParaRPr>
              </a:p>
            </p:txBody>
          </p:sp>
        </p:grpSp>
        <p:grpSp>
          <p:nvGrpSpPr>
            <p:cNvPr id="20" name="Group 25"/>
            <p:cNvGrpSpPr>
              <a:grpSpLocks/>
            </p:cNvGrpSpPr>
            <p:nvPr/>
          </p:nvGrpSpPr>
          <p:grpSpPr bwMode="auto">
            <a:xfrm>
              <a:off x="2411413" y="2276475"/>
              <a:ext cx="565150" cy="933450"/>
              <a:chOff x="913" y="1646"/>
              <a:chExt cx="537" cy="769"/>
            </a:xfrm>
          </p:grpSpPr>
          <p:sp>
            <p:nvSpPr>
              <p:cNvPr id="21" name="Freeform 26"/>
              <p:cNvSpPr>
                <a:spLocks/>
              </p:cNvSpPr>
              <p:nvPr/>
            </p:nvSpPr>
            <p:spPr bwMode="auto">
              <a:xfrm>
                <a:off x="913" y="1762"/>
                <a:ext cx="463" cy="653"/>
              </a:xfrm>
              <a:custGeom>
                <a:avLst/>
                <a:gdLst/>
                <a:ahLst/>
                <a:cxnLst>
                  <a:cxn ang="0">
                    <a:pos x="27" y="53"/>
                  </a:cxn>
                  <a:cxn ang="0">
                    <a:pos x="21" y="49"/>
                  </a:cxn>
                  <a:cxn ang="0">
                    <a:pos x="44" y="8"/>
                  </a:cxn>
                  <a:cxn ang="0">
                    <a:pos x="31" y="0"/>
                  </a:cxn>
                  <a:cxn ang="0">
                    <a:pos x="7" y="41"/>
                  </a:cxn>
                  <a:cxn ang="0">
                    <a:pos x="0" y="37"/>
                  </a:cxn>
                  <a:cxn ang="0">
                    <a:pos x="4" y="62"/>
                  </a:cxn>
                  <a:cxn ang="0">
                    <a:pos x="27" y="53"/>
                  </a:cxn>
                </a:cxnLst>
                <a:rect l="0" t="0" r="r" b="b"/>
                <a:pathLst>
                  <a:path w="44" h="62">
                    <a:moveTo>
                      <a:pt x="27" y="53"/>
                    </a:moveTo>
                    <a:lnTo>
                      <a:pt x="21" y="49"/>
                    </a:lnTo>
                    <a:lnTo>
                      <a:pt x="44" y="8"/>
                    </a:lnTo>
                    <a:lnTo>
                      <a:pt x="31" y="0"/>
                    </a:lnTo>
                    <a:lnTo>
                      <a:pt x="7" y="41"/>
                    </a:lnTo>
                    <a:lnTo>
                      <a:pt x="0" y="37"/>
                    </a:lnTo>
                    <a:lnTo>
                      <a:pt x="4" y="62"/>
                    </a:lnTo>
                    <a:lnTo>
                      <a:pt x="27" y="53"/>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b="1">
                  <a:ln w="18000">
                    <a:solidFill>
                      <a:srgbClr val="DD8047">
                        <a:satMod val="140000"/>
                      </a:srgbClr>
                    </a:solidFill>
                    <a:prstDash val="solid"/>
                    <a:miter lim="800000"/>
                  </a:ln>
                  <a:noFill/>
                  <a:effectLst>
                    <a:outerShdw blurRad="25500" dist="23000" dir="7020000" algn="tl">
                      <a:srgbClr val="000000">
                        <a:alpha val="50000"/>
                      </a:srgbClr>
                    </a:outerShdw>
                  </a:effectLst>
                </a:endParaRPr>
              </a:p>
            </p:txBody>
          </p:sp>
          <p:sp>
            <p:nvSpPr>
              <p:cNvPr id="22" name="Freeform 27"/>
              <p:cNvSpPr>
                <a:spLocks/>
              </p:cNvSpPr>
              <p:nvPr/>
            </p:nvSpPr>
            <p:spPr bwMode="auto">
              <a:xfrm>
                <a:off x="1250" y="1688"/>
                <a:ext cx="168" cy="137"/>
              </a:xfrm>
              <a:custGeom>
                <a:avLst/>
                <a:gdLst/>
                <a:ahLst/>
                <a:cxnLst>
                  <a:cxn ang="0">
                    <a:pos x="16" y="8"/>
                  </a:cxn>
                  <a:cxn ang="0">
                    <a:pos x="2" y="0"/>
                  </a:cxn>
                  <a:cxn ang="0">
                    <a:pos x="0" y="5"/>
                  </a:cxn>
                  <a:cxn ang="0">
                    <a:pos x="14" y="13"/>
                  </a:cxn>
                  <a:cxn ang="0">
                    <a:pos x="16" y="8"/>
                  </a:cxn>
                </a:cxnLst>
                <a:rect l="0" t="0" r="r" b="b"/>
                <a:pathLst>
                  <a:path w="16" h="13">
                    <a:moveTo>
                      <a:pt x="16" y="8"/>
                    </a:moveTo>
                    <a:lnTo>
                      <a:pt x="2" y="0"/>
                    </a:lnTo>
                    <a:lnTo>
                      <a:pt x="0" y="5"/>
                    </a:lnTo>
                    <a:lnTo>
                      <a:pt x="14" y="13"/>
                    </a:lnTo>
                    <a:lnTo>
                      <a:pt x="16" y="8"/>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b="1">
                  <a:ln w="18000">
                    <a:solidFill>
                      <a:srgbClr val="DD8047">
                        <a:satMod val="140000"/>
                      </a:srgbClr>
                    </a:solidFill>
                    <a:prstDash val="solid"/>
                    <a:miter lim="800000"/>
                  </a:ln>
                  <a:noFill/>
                  <a:effectLst>
                    <a:outerShdw blurRad="25500" dist="23000" dir="7020000" algn="tl">
                      <a:srgbClr val="000000">
                        <a:alpha val="50000"/>
                      </a:srgbClr>
                    </a:outerShdw>
                  </a:effectLst>
                </a:endParaRPr>
              </a:p>
            </p:txBody>
          </p:sp>
          <p:sp>
            <p:nvSpPr>
              <p:cNvPr id="23" name="Freeform 28"/>
              <p:cNvSpPr>
                <a:spLocks/>
              </p:cNvSpPr>
              <p:nvPr/>
            </p:nvSpPr>
            <p:spPr bwMode="auto">
              <a:xfrm>
                <a:off x="1292" y="1646"/>
                <a:ext cx="158" cy="105"/>
              </a:xfrm>
              <a:custGeom>
                <a:avLst/>
                <a:gdLst/>
                <a:ahLst/>
                <a:cxnLst>
                  <a:cxn ang="0">
                    <a:pos x="15" y="8"/>
                  </a:cxn>
                  <a:cxn ang="0">
                    <a:pos x="1" y="0"/>
                  </a:cxn>
                  <a:cxn ang="0">
                    <a:pos x="0" y="2"/>
                  </a:cxn>
                  <a:cxn ang="0">
                    <a:pos x="13" y="10"/>
                  </a:cxn>
                  <a:cxn ang="0">
                    <a:pos x="15" y="8"/>
                  </a:cxn>
                </a:cxnLst>
                <a:rect l="0" t="0" r="r" b="b"/>
                <a:pathLst>
                  <a:path w="15" h="10">
                    <a:moveTo>
                      <a:pt x="15" y="8"/>
                    </a:moveTo>
                    <a:lnTo>
                      <a:pt x="1" y="0"/>
                    </a:lnTo>
                    <a:lnTo>
                      <a:pt x="0" y="2"/>
                    </a:lnTo>
                    <a:lnTo>
                      <a:pt x="13" y="10"/>
                    </a:lnTo>
                    <a:lnTo>
                      <a:pt x="15" y="8"/>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b="1">
                  <a:ln w="18000">
                    <a:solidFill>
                      <a:srgbClr val="DD8047">
                        <a:satMod val="140000"/>
                      </a:srgbClr>
                    </a:solidFill>
                    <a:prstDash val="solid"/>
                    <a:miter lim="800000"/>
                  </a:ln>
                  <a:noFill/>
                  <a:effectLst>
                    <a:outerShdw blurRad="25500" dist="23000" dir="7020000" algn="tl">
                      <a:srgbClr val="000000">
                        <a:alpha val="50000"/>
                      </a:srgbClr>
                    </a:outerShdw>
                  </a:effectLst>
                </a:endParaRPr>
              </a:p>
            </p:txBody>
          </p:sp>
        </p:grpSp>
        <p:grpSp>
          <p:nvGrpSpPr>
            <p:cNvPr id="24" name="Group 29"/>
            <p:cNvGrpSpPr>
              <a:grpSpLocks/>
            </p:cNvGrpSpPr>
            <p:nvPr/>
          </p:nvGrpSpPr>
          <p:grpSpPr bwMode="auto">
            <a:xfrm>
              <a:off x="7164388" y="2276475"/>
              <a:ext cx="736600" cy="887413"/>
              <a:chOff x="3933" y="1678"/>
              <a:chExt cx="600" cy="695"/>
            </a:xfrm>
          </p:grpSpPr>
          <p:sp>
            <p:nvSpPr>
              <p:cNvPr id="25" name="Freeform 30"/>
              <p:cNvSpPr>
                <a:spLocks/>
              </p:cNvSpPr>
              <p:nvPr/>
            </p:nvSpPr>
            <p:spPr bwMode="auto">
              <a:xfrm>
                <a:off x="4017" y="1772"/>
                <a:ext cx="516" cy="601"/>
              </a:xfrm>
              <a:custGeom>
                <a:avLst/>
                <a:gdLst/>
                <a:ahLst/>
                <a:cxnLst>
                  <a:cxn ang="0">
                    <a:pos x="49" y="32"/>
                  </a:cxn>
                  <a:cxn ang="0">
                    <a:pos x="43" y="37"/>
                  </a:cxn>
                  <a:cxn ang="0">
                    <a:pos x="12" y="0"/>
                  </a:cxn>
                  <a:cxn ang="0">
                    <a:pos x="0" y="11"/>
                  </a:cxn>
                  <a:cxn ang="0">
                    <a:pos x="30" y="47"/>
                  </a:cxn>
                  <a:cxn ang="0">
                    <a:pos x="24" y="52"/>
                  </a:cxn>
                  <a:cxn ang="0">
                    <a:pos x="49" y="57"/>
                  </a:cxn>
                  <a:cxn ang="0">
                    <a:pos x="49" y="32"/>
                  </a:cxn>
                </a:cxnLst>
                <a:rect l="0" t="0" r="r" b="b"/>
                <a:pathLst>
                  <a:path w="49" h="57">
                    <a:moveTo>
                      <a:pt x="49" y="32"/>
                    </a:moveTo>
                    <a:lnTo>
                      <a:pt x="43" y="37"/>
                    </a:lnTo>
                    <a:lnTo>
                      <a:pt x="12" y="0"/>
                    </a:lnTo>
                    <a:lnTo>
                      <a:pt x="0" y="11"/>
                    </a:lnTo>
                    <a:lnTo>
                      <a:pt x="30" y="47"/>
                    </a:lnTo>
                    <a:lnTo>
                      <a:pt x="24" y="52"/>
                    </a:lnTo>
                    <a:lnTo>
                      <a:pt x="49" y="57"/>
                    </a:lnTo>
                    <a:lnTo>
                      <a:pt x="49" y="32"/>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a:solidFill>
                    <a:prstClr val="white"/>
                  </a:solidFill>
                </a:endParaRPr>
              </a:p>
            </p:txBody>
          </p:sp>
          <p:sp>
            <p:nvSpPr>
              <p:cNvPr id="26" name="Freeform 31"/>
              <p:cNvSpPr>
                <a:spLocks/>
              </p:cNvSpPr>
              <p:nvPr/>
            </p:nvSpPr>
            <p:spPr bwMode="auto">
              <a:xfrm>
                <a:off x="3965" y="1720"/>
                <a:ext cx="168" cy="147"/>
              </a:xfrm>
              <a:custGeom>
                <a:avLst/>
                <a:gdLst/>
                <a:ahLst/>
                <a:cxnLst>
                  <a:cxn ang="0">
                    <a:pos x="13" y="0"/>
                  </a:cxn>
                  <a:cxn ang="0">
                    <a:pos x="0" y="10"/>
                  </a:cxn>
                  <a:cxn ang="0">
                    <a:pos x="4" y="14"/>
                  </a:cxn>
                  <a:cxn ang="0">
                    <a:pos x="16" y="3"/>
                  </a:cxn>
                  <a:cxn ang="0">
                    <a:pos x="13" y="0"/>
                  </a:cxn>
                </a:cxnLst>
                <a:rect l="0" t="0" r="r" b="b"/>
                <a:pathLst>
                  <a:path w="16" h="14">
                    <a:moveTo>
                      <a:pt x="13" y="0"/>
                    </a:moveTo>
                    <a:lnTo>
                      <a:pt x="0" y="10"/>
                    </a:lnTo>
                    <a:lnTo>
                      <a:pt x="4" y="14"/>
                    </a:lnTo>
                    <a:lnTo>
                      <a:pt x="16" y="3"/>
                    </a:lnTo>
                    <a:lnTo>
                      <a:pt x="13"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a:solidFill>
                    <a:prstClr val="white"/>
                  </a:solidFill>
                </a:endParaRPr>
              </a:p>
            </p:txBody>
          </p:sp>
          <p:sp>
            <p:nvSpPr>
              <p:cNvPr id="27" name="Freeform 32"/>
              <p:cNvSpPr>
                <a:spLocks/>
              </p:cNvSpPr>
              <p:nvPr/>
            </p:nvSpPr>
            <p:spPr bwMode="auto">
              <a:xfrm>
                <a:off x="3933" y="1678"/>
                <a:ext cx="147" cy="126"/>
              </a:xfrm>
              <a:custGeom>
                <a:avLst/>
                <a:gdLst/>
                <a:ahLst/>
                <a:cxnLst>
                  <a:cxn ang="0">
                    <a:pos x="12" y="0"/>
                  </a:cxn>
                  <a:cxn ang="0">
                    <a:pos x="0" y="10"/>
                  </a:cxn>
                  <a:cxn ang="0">
                    <a:pos x="2" y="12"/>
                  </a:cxn>
                  <a:cxn ang="0">
                    <a:pos x="14" y="2"/>
                  </a:cxn>
                  <a:cxn ang="0">
                    <a:pos x="12" y="0"/>
                  </a:cxn>
                </a:cxnLst>
                <a:rect l="0" t="0" r="r" b="b"/>
                <a:pathLst>
                  <a:path w="14" h="12">
                    <a:moveTo>
                      <a:pt x="12" y="0"/>
                    </a:moveTo>
                    <a:lnTo>
                      <a:pt x="0" y="10"/>
                    </a:lnTo>
                    <a:lnTo>
                      <a:pt x="2" y="12"/>
                    </a:lnTo>
                    <a:lnTo>
                      <a:pt x="14" y="2"/>
                    </a:lnTo>
                    <a:lnTo>
                      <a:pt x="12"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a:solidFill>
                    <a:prstClr val="white"/>
                  </a:solidFill>
                </a:endParaRPr>
              </a:p>
            </p:txBody>
          </p:sp>
        </p:grpSp>
      </p:grpSp>
      <mc:AlternateContent xmlns:mc="http://schemas.openxmlformats.org/markup-compatibility/2006">
        <mc:Choice xmlns="" xmlns:a14="http://schemas.microsoft.com/office/drawing/2010/main" Requires="a14">
          <p:sp>
            <p:nvSpPr>
              <p:cNvPr id="29" name="Textfeld 28"/>
              <p:cNvSpPr txBox="1"/>
              <p:nvPr/>
            </p:nvSpPr>
            <p:spPr>
              <a:xfrm>
                <a:off x="6475958" y="5733256"/>
                <a:ext cx="1349408" cy="6662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b="0" i="1" smtClean="0">
                              <a:latin typeface="Cambria Math"/>
                            </a:rPr>
                          </m:ctrlPr>
                        </m:fPr>
                        <m:num>
                          <m:sSub>
                            <m:sSubPr>
                              <m:ctrlPr>
                                <a:rPr lang="de-DE" b="0" i="1" smtClean="0">
                                  <a:latin typeface="Cambria Math"/>
                                </a:rPr>
                              </m:ctrlPr>
                            </m:sSubPr>
                            <m:e>
                              <m:r>
                                <a:rPr lang="de-DE" b="0" i="1" smtClean="0">
                                  <a:latin typeface="Cambria Math"/>
                                </a:rPr>
                                <m:t>𝑆𝑆</m:t>
                              </m:r>
                            </m:e>
                            <m:sub>
                              <m:r>
                                <a:rPr lang="de-DE" b="0" i="1" smtClean="0">
                                  <a:latin typeface="Cambria Math"/>
                                </a:rPr>
                                <m:t>𝑟𝑒𝑔</m:t>
                              </m:r>
                            </m:sub>
                          </m:sSub>
                        </m:num>
                        <m:den>
                          <m:sSub>
                            <m:sSubPr>
                              <m:ctrlPr>
                                <a:rPr lang="de-DE" b="0" i="1" smtClean="0">
                                  <a:latin typeface="Cambria Math"/>
                                </a:rPr>
                              </m:ctrlPr>
                            </m:sSubPr>
                            <m:e>
                              <m:r>
                                <a:rPr lang="de-DE" b="0" i="1" smtClean="0">
                                  <a:latin typeface="Cambria Math"/>
                                </a:rPr>
                                <m:t>𝑆𝑆</m:t>
                              </m:r>
                            </m:e>
                            <m:sub>
                              <m:r>
                                <a:rPr lang="de-DE" b="0" i="1" smtClean="0">
                                  <a:latin typeface="Cambria Math"/>
                                </a:rPr>
                                <m:t>𝑡𝑜𝑡</m:t>
                              </m:r>
                            </m:sub>
                          </m:sSub>
                        </m:den>
                      </m:f>
                    </m:oMath>
                  </m:oMathPara>
                </a14:m>
                <a:endParaRPr lang="de-DE" dirty="0"/>
              </a:p>
            </p:txBody>
          </p:sp>
        </mc:Choice>
        <mc:Fallback>
          <p:sp>
            <p:nvSpPr>
              <p:cNvPr id="29" name="Textfeld 28"/>
              <p:cNvSpPr txBox="1">
                <a:spLocks noRot="1" noChangeAspect="1" noMove="1" noResize="1" noEditPoints="1" noAdjustHandles="1" noChangeArrowheads="1" noChangeShapeType="1" noTextEdit="1"/>
              </p:cNvSpPr>
              <p:nvPr/>
            </p:nvSpPr>
            <p:spPr>
              <a:xfrm>
                <a:off x="6475958" y="5733256"/>
                <a:ext cx="1349408" cy="666273"/>
              </a:xfrm>
              <a:prstGeom prst="rect">
                <a:avLst/>
              </a:prstGeom>
              <a:blipFill rotWithShape="1">
                <a:blip r:embed="rId3" cstate="print"/>
                <a:stretch>
                  <a:fillRect/>
                </a:stretch>
              </a:blipFill>
            </p:spPr>
            <p:txBody>
              <a:bodyPr/>
              <a:lstStyle/>
              <a:p>
                <a:r>
                  <a:rPr lang="de-DE">
                    <a:noFill/>
                  </a:rPr>
                  <a:t> </a:t>
                </a:r>
              </a:p>
            </p:txBody>
          </p:sp>
        </mc:Fallback>
      </mc:AlternateContent>
      <p:sp>
        <p:nvSpPr>
          <p:cNvPr id="7" name="Rechteck 6"/>
          <p:cNvSpPr/>
          <p:nvPr/>
        </p:nvSpPr>
        <p:spPr>
          <a:xfrm>
            <a:off x="7374911" y="2573667"/>
            <a:ext cx="505523" cy="307777"/>
          </a:xfrm>
          <a:prstGeom prst="rect">
            <a:avLst/>
          </a:prstGeom>
        </p:spPr>
        <p:txBody>
          <a:bodyPr wrap="none">
            <a:spAutoFit/>
          </a:bodyPr>
          <a:lstStyle/>
          <a:p>
            <a:pPr eaLnBrk="0" hangingPunct="0"/>
            <a:r>
              <a:rPr lang="en-GB" sz="1400" b="1" dirty="0" err="1" smtClean="0">
                <a:solidFill>
                  <a:srgbClr val="FFFFFF"/>
                </a:solidFill>
                <a:latin typeface="+mn-lt"/>
              </a:rPr>
              <a:t>SS</a:t>
            </a:r>
            <a:r>
              <a:rPr lang="en-GB" sz="1400" b="1" baseline="-25000" dirty="0" err="1" smtClean="0">
                <a:solidFill>
                  <a:srgbClr val="FFFFFF"/>
                </a:solidFill>
                <a:latin typeface="+mn-lt"/>
              </a:rPr>
              <a:t>res</a:t>
            </a:r>
            <a:endParaRPr lang="en-GB" sz="1400" b="1" baseline="-25000" dirty="0">
              <a:solidFill>
                <a:srgbClr val="FFFFFF"/>
              </a:solidFill>
              <a:latin typeface="+mn-lt"/>
            </a:endParaRPr>
          </a:p>
        </p:txBody>
      </p:sp>
    </p:spTree>
    <p:extLst>
      <p:ext uri="{BB962C8B-B14F-4D97-AF65-F5344CB8AC3E}">
        <p14:creationId xmlns="" xmlns:p14="http://schemas.microsoft.com/office/powerpoint/2010/main" val="27269783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Exercise: </a:t>
            </a:r>
            <a:r>
              <a:rPr lang="en-GB" dirty="0" err="1" smtClean="0"/>
              <a:t>Album_Sales.sav</a:t>
            </a:r>
            <a:endParaRPr lang="de-DE" dirty="0"/>
          </a:p>
        </p:txBody>
      </p:sp>
      <p:sp>
        <p:nvSpPr>
          <p:cNvPr id="3" name="Inhaltsplatzhalter 2"/>
          <p:cNvSpPr>
            <a:spLocks noGrp="1"/>
          </p:cNvSpPr>
          <p:nvPr>
            <p:ph idx="1"/>
          </p:nvPr>
        </p:nvSpPr>
        <p:spPr/>
        <p:txBody>
          <a:bodyPr/>
          <a:lstStyle/>
          <a:p>
            <a:r>
              <a:rPr lang="en-GB" dirty="0"/>
              <a:t>A record company boss was interested in predicting album sales from advertising.</a:t>
            </a:r>
          </a:p>
          <a:p>
            <a:r>
              <a:rPr lang="en-GB" dirty="0"/>
              <a:t>Data</a:t>
            </a:r>
          </a:p>
          <a:p>
            <a:pPr lvl="1"/>
            <a:r>
              <a:rPr lang="en-GB" dirty="0"/>
              <a:t>200 different album releases</a:t>
            </a:r>
          </a:p>
          <a:p>
            <a:r>
              <a:rPr lang="en-GB" dirty="0"/>
              <a:t>Outcome variable:</a:t>
            </a:r>
          </a:p>
          <a:p>
            <a:pPr lvl="1"/>
            <a:r>
              <a:rPr lang="en-GB" dirty="0"/>
              <a:t>Sales (CDs and Downloads) in the week after release</a:t>
            </a:r>
          </a:p>
          <a:p>
            <a:r>
              <a:rPr lang="en-GB" dirty="0"/>
              <a:t>Predictor variable:</a:t>
            </a:r>
          </a:p>
          <a:p>
            <a:pPr lvl="1"/>
            <a:r>
              <a:rPr lang="en-GB" dirty="0"/>
              <a:t>The amount (in £s) spent promoting the album before release</a:t>
            </a:r>
            <a:r>
              <a:rPr lang="en-GB" dirty="0" smtClean="0"/>
              <a:t>.</a:t>
            </a:r>
          </a:p>
          <a:p>
            <a:pPr lvl="1"/>
            <a:endParaRPr lang="en-GB" dirty="0"/>
          </a:p>
          <a:p>
            <a:pPr marL="0" indent="0">
              <a:buNone/>
            </a:pPr>
            <a:r>
              <a:rPr lang="en-GB" sz="2600" b="1" dirty="0"/>
              <a:t>Analyse the data and perform a regression analysis (in SPSS)!</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61</a:t>
            </a:fld>
            <a:endParaRPr lang="de-DE" altLang="en-US"/>
          </a:p>
        </p:txBody>
      </p:sp>
    </p:spTree>
    <p:extLst>
      <p:ext uri="{BB962C8B-B14F-4D97-AF65-F5344CB8AC3E}">
        <p14:creationId xmlns="" xmlns:p14="http://schemas.microsoft.com/office/powerpoint/2010/main" val="1253675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is Multiple Regression?</a:t>
            </a:r>
            <a:endParaRPr lang="de-DE" dirty="0"/>
          </a:p>
        </p:txBody>
      </p:sp>
      <p:sp>
        <p:nvSpPr>
          <p:cNvPr id="3" name="Inhaltsplatzhalter 2"/>
          <p:cNvSpPr>
            <a:spLocks noGrp="1"/>
          </p:cNvSpPr>
          <p:nvPr>
            <p:ph idx="1"/>
          </p:nvPr>
        </p:nvSpPr>
        <p:spPr/>
        <p:txBody>
          <a:bodyPr/>
          <a:lstStyle/>
          <a:p>
            <a:pPr>
              <a:lnSpc>
                <a:spcPct val="90000"/>
              </a:lnSpc>
            </a:pPr>
            <a:r>
              <a:rPr lang="en-GB" sz="2200" dirty="0"/>
              <a:t>(Simple) Linear Regression is a model to predict the value of one variable from </a:t>
            </a:r>
            <a:r>
              <a:rPr lang="en-GB" sz="2200" dirty="0" smtClean="0"/>
              <a:t>another</a:t>
            </a:r>
          </a:p>
          <a:p>
            <a:pPr>
              <a:lnSpc>
                <a:spcPct val="90000"/>
              </a:lnSpc>
            </a:pPr>
            <a:endParaRPr lang="en-GB" sz="800" dirty="0"/>
          </a:p>
          <a:p>
            <a:pPr>
              <a:lnSpc>
                <a:spcPct val="90000"/>
              </a:lnSpc>
            </a:pPr>
            <a:r>
              <a:rPr lang="en-GB" sz="2200" b="1" dirty="0"/>
              <a:t>Multiple Regression</a:t>
            </a:r>
            <a:r>
              <a:rPr lang="en-GB" sz="2200" dirty="0"/>
              <a:t> is a natural extension of this model:</a:t>
            </a:r>
          </a:p>
          <a:p>
            <a:pPr lvl="1">
              <a:lnSpc>
                <a:spcPct val="90000"/>
              </a:lnSpc>
            </a:pPr>
            <a:r>
              <a:rPr lang="en-GB" sz="2000" dirty="0"/>
              <a:t>We use it to predict values of an outcome from </a:t>
            </a:r>
            <a:r>
              <a:rPr lang="en-GB" sz="2000" i="1" dirty="0"/>
              <a:t>several</a:t>
            </a:r>
            <a:r>
              <a:rPr lang="en-GB" sz="2000" dirty="0"/>
              <a:t> </a:t>
            </a:r>
            <a:r>
              <a:rPr lang="en-GB" sz="2000" dirty="0" smtClean="0"/>
              <a:t>predictors</a:t>
            </a:r>
            <a:endParaRPr lang="en-GB" sz="2000" dirty="0"/>
          </a:p>
          <a:p>
            <a:pPr lvl="1">
              <a:lnSpc>
                <a:spcPct val="90000"/>
              </a:lnSpc>
            </a:pPr>
            <a:r>
              <a:rPr lang="en-GB" sz="2000" dirty="0"/>
              <a:t>It is a hypothetical model of the relationship between several </a:t>
            </a:r>
            <a:r>
              <a:rPr lang="en-GB" sz="2000" dirty="0" smtClean="0"/>
              <a:t>variables</a:t>
            </a:r>
            <a:endParaRPr lang="en-GB" sz="20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62</a:t>
            </a:fld>
            <a:endParaRPr lang="de-DE" altLang="en-US"/>
          </a:p>
        </p:txBody>
      </p:sp>
      <p:graphicFrame>
        <p:nvGraphicFramePr>
          <p:cNvPr id="7" name="Objekt 6" descr="dimmu borgir faded"/>
          <p:cNvGraphicFramePr>
            <a:graphicFrameLocks noChangeAspect="1"/>
          </p:cNvGraphicFramePr>
          <p:nvPr>
            <p:extLst>
              <p:ext uri="{D42A27DB-BD31-4B8C-83A1-F6EECF244321}">
                <p14:modId xmlns="" xmlns:p14="http://schemas.microsoft.com/office/powerpoint/2010/main" val="1875346615"/>
              </p:ext>
            </p:extLst>
          </p:nvPr>
        </p:nvGraphicFramePr>
        <p:xfrm>
          <a:off x="905644" y="3576860"/>
          <a:ext cx="3162300" cy="2084388"/>
        </p:xfrm>
        <a:graphic>
          <a:graphicData uri="http://schemas.openxmlformats.org/presentationml/2006/ole">
            <p:oleObj spid="_x0000_s995373" name="SPW 6.0 Graph" r:id="rId3" imgW="4808830" imgH="3176626" progId="">
              <p:embed/>
            </p:oleObj>
          </a:graphicData>
        </a:graphic>
      </p:graphicFrame>
      <p:sp>
        <p:nvSpPr>
          <p:cNvPr id="8" name="Textfeld 7"/>
          <p:cNvSpPr txBox="1"/>
          <p:nvPr/>
        </p:nvSpPr>
        <p:spPr>
          <a:xfrm>
            <a:off x="1043608" y="5867980"/>
            <a:ext cx="3096344" cy="369332"/>
          </a:xfrm>
          <a:prstGeom prst="rect">
            <a:avLst/>
          </a:prstGeom>
          <a:noFill/>
        </p:spPr>
        <p:txBody>
          <a:bodyPr wrap="square" rtlCol="0">
            <a:spAutoFit/>
          </a:bodyPr>
          <a:lstStyle/>
          <a:p>
            <a:r>
              <a:rPr lang="de-DE" dirty="0" smtClean="0">
                <a:latin typeface="+mn-lt"/>
              </a:rPr>
              <a:t>Simple </a:t>
            </a:r>
            <a:r>
              <a:rPr lang="de-DE" dirty="0" err="1" smtClean="0">
                <a:latin typeface="+mn-lt"/>
              </a:rPr>
              <a:t>regression</a:t>
            </a:r>
            <a:r>
              <a:rPr lang="de-DE" dirty="0" smtClean="0">
                <a:latin typeface="+mn-lt"/>
              </a:rPr>
              <a:t> - </a:t>
            </a:r>
            <a:r>
              <a:rPr lang="de-DE" dirty="0" err="1" smtClean="0">
                <a:latin typeface="+mn-lt"/>
              </a:rPr>
              <a:t>line</a:t>
            </a:r>
            <a:endParaRPr lang="de-DE" dirty="0">
              <a:latin typeface="+mn-lt"/>
            </a:endParaRPr>
          </a:p>
        </p:txBody>
      </p:sp>
      <p:pic>
        <p:nvPicPr>
          <p:cNvPr id="9" name="Picture 1"/>
          <p:cNvPicPr>
            <a:picLocks noChangeAspect="1"/>
          </p:cNvPicPr>
          <p:nvPr/>
        </p:nvPicPr>
        <p:blipFill>
          <a:blip r:embed="rId4" cstate="print"/>
          <a:stretch>
            <a:fillRect/>
          </a:stretch>
        </p:blipFill>
        <p:spPr>
          <a:xfrm>
            <a:off x="4724602" y="3603054"/>
            <a:ext cx="3591814" cy="2202210"/>
          </a:xfrm>
          <a:prstGeom prst="rect">
            <a:avLst/>
          </a:prstGeom>
        </p:spPr>
      </p:pic>
      <p:sp>
        <p:nvSpPr>
          <p:cNvPr id="10" name="Rechteck 9"/>
          <p:cNvSpPr/>
          <p:nvPr/>
        </p:nvSpPr>
        <p:spPr>
          <a:xfrm>
            <a:off x="4336037" y="5867980"/>
            <a:ext cx="4340419" cy="369332"/>
          </a:xfrm>
          <a:prstGeom prst="rect">
            <a:avLst/>
          </a:prstGeom>
        </p:spPr>
        <p:txBody>
          <a:bodyPr wrap="none">
            <a:spAutoFit/>
          </a:bodyPr>
          <a:lstStyle/>
          <a:p>
            <a:r>
              <a:rPr lang="de-DE" dirty="0" smtClean="0">
                <a:latin typeface="+mn-lt"/>
              </a:rPr>
              <a:t>Multiple </a:t>
            </a:r>
            <a:r>
              <a:rPr lang="de-DE" dirty="0" err="1" smtClean="0">
                <a:latin typeface="+mn-lt"/>
              </a:rPr>
              <a:t>regression</a:t>
            </a:r>
            <a:r>
              <a:rPr lang="de-DE" dirty="0" smtClean="0">
                <a:latin typeface="+mn-lt"/>
              </a:rPr>
              <a:t> </a:t>
            </a:r>
            <a:r>
              <a:rPr lang="de-DE" dirty="0" err="1" smtClean="0">
                <a:latin typeface="+mn-lt"/>
              </a:rPr>
              <a:t>with</a:t>
            </a:r>
            <a:r>
              <a:rPr lang="de-DE" dirty="0" smtClean="0">
                <a:latin typeface="+mn-lt"/>
              </a:rPr>
              <a:t> 2 </a:t>
            </a:r>
            <a:r>
              <a:rPr lang="de-DE" dirty="0" err="1" smtClean="0">
                <a:latin typeface="+mn-lt"/>
              </a:rPr>
              <a:t>predictors</a:t>
            </a:r>
            <a:r>
              <a:rPr lang="de-DE" dirty="0" smtClean="0">
                <a:latin typeface="+mn-lt"/>
              </a:rPr>
              <a:t> - plane</a:t>
            </a:r>
            <a:endParaRPr lang="de-DE" dirty="0">
              <a:latin typeface="+mn-lt"/>
            </a:endParaRPr>
          </a:p>
        </p:txBody>
      </p:sp>
    </p:spTree>
    <p:extLst>
      <p:ext uri="{BB962C8B-B14F-4D97-AF65-F5344CB8AC3E}">
        <p14:creationId xmlns="" xmlns:p14="http://schemas.microsoft.com/office/powerpoint/2010/main" val="243050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Multiple regression</a:t>
            </a:r>
            <a:r>
              <a:rPr lang="en-GB" dirty="0"/>
              <a:t>: </a:t>
            </a:r>
            <a:r>
              <a:rPr lang="en-GB" dirty="0" smtClean="0"/>
              <a:t>an </a:t>
            </a:r>
            <a:r>
              <a:rPr lang="en-GB" dirty="0"/>
              <a:t>e</a:t>
            </a:r>
            <a:r>
              <a:rPr lang="en-GB" dirty="0" smtClean="0"/>
              <a:t>xample</a:t>
            </a:r>
            <a:endParaRPr lang="de-DE" dirty="0"/>
          </a:p>
        </p:txBody>
      </p:sp>
      <p:sp>
        <p:nvSpPr>
          <p:cNvPr id="3" name="Inhaltsplatzhalter 2"/>
          <p:cNvSpPr>
            <a:spLocks noGrp="1"/>
          </p:cNvSpPr>
          <p:nvPr>
            <p:ph idx="1"/>
          </p:nvPr>
        </p:nvSpPr>
        <p:spPr/>
        <p:txBody>
          <a:bodyPr/>
          <a:lstStyle/>
          <a:p>
            <a:r>
              <a:rPr lang="en-GB" dirty="0"/>
              <a:t>A record company boss was interested in predicting album sales from advertising.</a:t>
            </a:r>
          </a:p>
          <a:p>
            <a:r>
              <a:rPr lang="en-GB" dirty="0"/>
              <a:t>Data</a:t>
            </a:r>
          </a:p>
          <a:p>
            <a:pPr lvl="1"/>
            <a:r>
              <a:rPr lang="en-GB" dirty="0"/>
              <a:t>200 different album releases</a:t>
            </a:r>
          </a:p>
          <a:p>
            <a:r>
              <a:rPr lang="en-GB" dirty="0"/>
              <a:t>Outcome variable:</a:t>
            </a:r>
          </a:p>
          <a:p>
            <a:pPr lvl="1"/>
            <a:r>
              <a:rPr lang="en-GB" dirty="0"/>
              <a:t>Sales (CDs and Downloads) in the week after release</a:t>
            </a:r>
          </a:p>
          <a:p>
            <a:r>
              <a:rPr lang="en-GB" dirty="0"/>
              <a:t>Predictor variables</a:t>
            </a:r>
          </a:p>
          <a:p>
            <a:pPr lvl="1"/>
            <a:r>
              <a:rPr lang="en-GB" dirty="0"/>
              <a:t>The amount (in £s) spent promoting the album before release (see last lecture)</a:t>
            </a:r>
          </a:p>
          <a:p>
            <a:pPr lvl="1"/>
            <a:r>
              <a:rPr lang="en-GB" dirty="0"/>
              <a:t>Number of plays on the radio (new variable)</a:t>
            </a:r>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63</a:t>
            </a:fld>
            <a:endParaRPr lang="de-DE" altLang="en-US"/>
          </a:p>
        </p:txBody>
      </p:sp>
    </p:spTree>
    <p:extLst>
      <p:ext uri="{BB962C8B-B14F-4D97-AF65-F5344CB8AC3E}">
        <p14:creationId xmlns="" xmlns:p14="http://schemas.microsoft.com/office/powerpoint/2010/main" val="2399074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Multiple Regression as an Equation</a:t>
            </a:r>
            <a:endParaRPr lang="de-DE" dirty="0"/>
          </a:p>
        </p:txBody>
      </p:sp>
      <mc:AlternateContent xmlns:mc="http://schemas.openxmlformats.org/markup-compatibility/2006">
        <mc:Choice xmlns="" xmlns:a14="http://schemas.microsoft.com/office/drawing/2010/main" Requires="a14">
          <p:sp>
            <p:nvSpPr>
              <p:cNvPr id="3" name="Inhaltsplatzhalter 2"/>
              <p:cNvSpPr>
                <a:spLocks noGrp="1"/>
              </p:cNvSpPr>
              <p:nvPr>
                <p:ph idx="1"/>
              </p:nvPr>
            </p:nvSpPr>
            <p:spPr/>
            <p:txBody>
              <a:bodyPr>
                <a:normAutofit/>
              </a:bodyPr>
              <a:lstStyle/>
              <a:p>
                <a:r>
                  <a:rPr lang="en-GB" sz="2200" dirty="0" smtClean="0"/>
                  <a:t>With multiple regression the relationship is described using a variation of the equation of a straight line</a:t>
                </a:r>
              </a:p>
              <a:p>
                <a:endParaRPr lang="en-GB" sz="1800" dirty="0"/>
              </a:p>
              <a:p>
                <a:endParaRPr lang="en-GB" sz="1800" dirty="0" smtClean="0"/>
              </a:p>
              <a:p>
                <a:pPr>
                  <a:lnSpc>
                    <a:spcPct val="90000"/>
                  </a:lnSpc>
                  <a:spcAft>
                    <a:spcPct val="50000"/>
                  </a:spcAft>
                </a:pPr>
                <a:endParaRPr lang="en-GB" sz="1800" i="1" dirty="0" smtClean="0">
                  <a:sym typeface="Symbol" pitchFamily="18" charset="2"/>
                </a:endParaRPr>
              </a:p>
              <a:p>
                <a:pPr>
                  <a:lnSpc>
                    <a:spcPct val="90000"/>
                  </a:lnSpc>
                  <a:spcAft>
                    <a:spcPct val="50000"/>
                  </a:spcAft>
                </a:pPr>
                <a:r>
                  <a:rPr lang="en-GB" sz="2200" dirty="0">
                    <a:sym typeface="Symbol" pitchFamily="18" charset="2"/>
                  </a:rPr>
                  <a:t>b</a:t>
                </a:r>
                <a:r>
                  <a:rPr lang="en-GB" sz="2200" baseline="-25000" dirty="0"/>
                  <a:t>0</a:t>
                </a:r>
                <a:r>
                  <a:rPr lang="en-GB" sz="2200" dirty="0"/>
                  <a:t> is the </a:t>
                </a:r>
                <a:r>
                  <a:rPr lang="en-GB" sz="2200" dirty="0" smtClean="0"/>
                  <a:t>intercept</a:t>
                </a:r>
                <a:endParaRPr lang="en-GB" sz="2200" dirty="0"/>
              </a:p>
              <a:p>
                <a:pPr lvl="1">
                  <a:lnSpc>
                    <a:spcPct val="90000"/>
                  </a:lnSpc>
                  <a:spcAft>
                    <a:spcPct val="50000"/>
                  </a:spcAft>
                </a:pPr>
                <a:r>
                  <a:rPr lang="en-GB" sz="2000" dirty="0"/>
                  <a:t>t</a:t>
                </a:r>
                <a:r>
                  <a:rPr lang="en-GB" sz="2000" dirty="0" smtClean="0"/>
                  <a:t>he </a:t>
                </a:r>
                <a:r>
                  <a:rPr lang="en-GB" sz="2000" dirty="0"/>
                  <a:t>intercept is the value of the Y variable when all </a:t>
                </a:r>
                <a:r>
                  <a:rPr lang="en-GB" sz="2000" dirty="0" err="1"/>
                  <a:t>X</a:t>
                </a:r>
                <a:r>
                  <a:rPr lang="en-GB" sz="2000" baseline="-25000" dirty="0" err="1"/>
                  <a:t>s</a:t>
                </a:r>
                <a:r>
                  <a:rPr lang="en-GB" sz="2000" dirty="0"/>
                  <a:t> = </a:t>
                </a:r>
                <a:r>
                  <a:rPr lang="en-GB" sz="2000" dirty="0" smtClean="0"/>
                  <a:t>0</a:t>
                </a:r>
              </a:p>
              <a:p>
                <a:r>
                  <a:rPr lang="en-GB" sz="2200" i="1" dirty="0">
                    <a:sym typeface="Symbol" pitchFamily="18" charset="2"/>
                  </a:rPr>
                  <a:t>b</a:t>
                </a:r>
                <a:r>
                  <a:rPr lang="en-GB" sz="2200" i="1" baseline="-25000" dirty="0"/>
                  <a:t>1</a:t>
                </a:r>
                <a:r>
                  <a:rPr lang="en-GB" sz="2200" i="1" baseline="-25000" dirty="0">
                    <a:effectLst>
                      <a:outerShdw blurRad="38100" dist="38100" dir="2700000" algn="tl">
                        <a:srgbClr val="C0C0C0"/>
                      </a:outerShdw>
                    </a:effectLst>
                  </a:rPr>
                  <a:t> </a:t>
                </a:r>
                <a:r>
                  <a:rPr lang="en-GB" sz="2200" dirty="0"/>
                  <a:t>is the regression coefficient for variable </a:t>
                </a:r>
                <a:r>
                  <a:rPr lang="en-GB" sz="2200" dirty="0" smtClean="0"/>
                  <a:t>1</a:t>
                </a:r>
                <a:endParaRPr lang="en-GB" sz="2200" dirty="0"/>
              </a:p>
              <a:p>
                <a:r>
                  <a:rPr lang="en-GB" sz="2200" i="1" dirty="0">
                    <a:sym typeface="Symbol" pitchFamily="18" charset="2"/>
                  </a:rPr>
                  <a:t>b</a:t>
                </a:r>
                <a:r>
                  <a:rPr lang="en-GB" sz="2200" i="1" baseline="-25000" dirty="0"/>
                  <a:t>2</a:t>
                </a:r>
                <a:r>
                  <a:rPr lang="en-GB" sz="2200" i="1" baseline="-25000" dirty="0">
                    <a:effectLst>
                      <a:outerShdw blurRad="38100" dist="38100" dir="2700000" algn="tl">
                        <a:srgbClr val="C0C0C0"/>
                      </a:outerShdw>
                    </a:effectLst>
                  </a:rPr>
                  <a:t> </a:t>
                </a:r>
                <a:r>
                  <a:rPr lang="en-GB" sz="2200" dirty="0"/>
                  <a:t>is the regression coefficient for variable </a:t>
                </a:r>
                <a:r>
                  <a:rPr lang="en-GB" sz="2200" dirty="0" smtClean="0"/>
                  <a:t>2</a:t>
                </a:r>
                <a:endParaRPr lang="en-GB" sz="2200" dirty="0"/>
              </a:p>
              <a:p>
                <a:r>
                  <a:rPr lang="en-GB" sz="2200" i="1" dirty="0" err="1">
                    <a:sym typeface="Symbol" pitchFamily="18" charset="2"/>
                  </a:rPr>
                  <a:t>b</a:t>
                </a:r>
                <a:r>
                  <a:rPr lang="en-GB" sz="2200" i="1" baseline="-25000" dirty="0" err="1"/>
                  <a:t>n</a:t>
                </a:r>
                <a:r>
                  <a:rPr lang="en-GB" sz="2200" i="1" baseline="-25000" dirty="0">
                    <a:effectLst>
                      <a:outerShdw blurRad="38100" dist="38100" dir="2700000" algn="tl">
                        <a:srgbClr val="C0C0C0"/>
                      </a:outerShdw>
                    </a:effectLst>
                  </a:rPr>
                  <a:t> </a:t>
                </a:r>
                <a:r>
                  <a:rPr lang="en-GB" sz="2200" dirty="0"/>
                  <a:t>is the regression coefficient for </a:t>
                </a:r>
                <a:r>
                  <a:rPr lang="en-GB" sz="2200" i="1" dirty="0"/>
                  <a:t>n</a:t>
                </a:r>
                <a:r>
                  <a:rPr lang="en-GB" sz="2200" baseline="30000" dirty="0"/>
                  <a:t>th</a:t>
                </a:r>
                <a:r>
                  <a:rPr lang="en-GB" sz="2200" dirty="0"/>
                  <a:t> variable</a:t>
                </a:r>
                <a:r>
                  <a:rPr lang="en-GB" sz="2200" dirty="0" smtClean="0"/>
                  <a:t>.</a:t>
                </a:r>
              </a:p>
              <a:p>
                <a14:m>
                  <m:oMath xmlns:m="http://schemas.openxmlformats.org/officeDocument/2006/math">
                    <m:sSub>
                      <m:sSubPr>
                        <m:ctrlPr>
                          <a:rPr lang="en-GB" sz="2200" i="1">
                            <a:latin typeface="Cambria Math"/>
                          </a:rPr>
                        </m:ctrlPr>
                      </m:sSubPr>
                      <m:e>
                        <m:r>
                          <a:rPr lang="en-GB" sz="2200">
                            <a:latin typeface="Cambria Math"/>
                          </a:rPr>
                          <m:t>𝜀</m:t>
                        </m:r>
                      </m:e>
                      <m:sub>
                        <m:r>
                          <a:rPr lang="de-DE" sz="2200">
                            <a:latin typeface="Cambria Math"/>
                          </a:rPr>
                          <m:t>𝑖</m:t>
                        </m:r>
                      </m:sub>
                    </m:sSub>
                  </m:oMath>
                </a14:m>
                <a:r>
                  <a:rPr lang="en-GB" sz="2200" dirty="0"/>
                  <a:t> is the residual (error term)</a:t>
                </a:r>
              </a:p>
              <a:p>
                <a:pPr>
                  <a:lnSpc>
                    <a:spcPct val="90000"/>
                  </a:lnSpc>
                  <a:spcAft>
                    <a:spcPct val="50000"/>
                  </a:spcAft>
                </a:pPr>
                <a:endParaRPr lang="en-GB" dirty="0"/>
              </a:p>
              <a:p>
                <a:endParaRPr lang="en-GB" dirty="0"/>
              </a:p>
              <a:p>
                <a:endParaRPr lang="en-GB" dirty="0"/>
              </a:p>
              <a:p>
                <a:endParaRPr lang="de-DE" dirty="0"/>
              </a:p>
            </p:txBody>
          </p:sp>
        </mc:Choice>
        <mc:Fallback>
          <p:sp>
            <p:nvSpPr>
              <p:cNvPr id="3" name="Inhaltsplatzhalter 2"/>
              <p:cNvSpPr>
                <a:spLocks noGrp="1" noRot="1" noChangeAspect="1" noMove="1" noResize="1" noEditPoints="1" noAdjustHandles="1" noChangeArrowheads="1" noChangeShapeType="1" noTextEdit="1"/>
              </p:cNvSpPr>
              <p:nvPr>
                <p:ph idx="1"/>
              </p:nvPr>
            </p:nvSpPr>
            <p:spPr>
              <a:blipFill rotWithShape="1">
                <a:blip r:embed="rId3" cstate="print"/>
                <a:stretch>
                  <a:fillRect l="-815" t="-769"/>
                </a:stretch>
              </a:blipFill>
            </p:spPr>
            <p:txBody>
              <a:bodyPr/>
              <a:lstStyle/>
              <a:p>
                <a:r>
                  <a:rPr lang="de-DE">
                    <a:noFill/>
                  </a:rPr>
                  <a:t> </a:t>
                </a:r>
              </a:p>
            </p:txBody>
          </p:sp>
        </mc:Fallback>
      </mc:AlternateContent>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64</a:t>
            </a:fld>
            <a:endParaRPr lang="de-DE" altLang="en-US"/>
          </a:p>
        </p:txBody>
      </p:sp>
      <p:graphicFrame>
        <p:nvGraphicFramePr>
          <p:cNvPr id="7" name="Objekt 6"/>
          <p:cNvGraphicFramePr>
            <a:graphicFrameLocks noChangeAspect="1"/>
          </p:cNvGraphicFramePr>
          <p:nvPr>
            <p:extLst>
              <p:ext uri="{D42A27DB-BD31-4B8C-83A1-F6EECF244321}">
                <p14:modId xmlns="" xmlns:p14="http://schemas.microsoft.com/office/powerpoint/2010/main" val="2676222520"/>
              </p:ext>
            </p:extLst>
          </p:nvPr>
        </p:nvGraphicFramePr>
        <p:xfrm>
          <a:off x="1619672" y="2510160"/>
          <a:ext cx="5451475" cy="558800"/>
        </p:xfrm>
        <a:graphic>
          <a:graphicData uri="http://schemas.openxmlformats.org/presentationml/2006/ole">
            <p:oleObj spid="_x0000_s725063" name="Formel" r:id="rId4" imgW="2209800" imgH="228600" progId="Equation.3">
              <p:embed/>
            </p:oleObj>
          </a:graphicData>
        </a:graphic>
      </p:graphicFrame>
    </p:spTree>
    <p:extLst>
      <p:ext uri="{BB962C8B-B14F-4D97-AF65-F5344CB8AC3E}">
        <p14:creationId xmlns="" xmlns:p14="http://schemas.microsoft.com/office/powerpoint/2010/main" val="40942286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Model fit (1)</a:t>
            </a:r>
            <a:endParaRPr lang="de-DE" dirty="0"/>
          </a:p>
        </p:txBody>
      </p:sp>
      <p:sp>
        <p:nvSpPr>
          <p:cNvPr id="3" name="Inhaltsplatzhalter 2"/>
          <p:cNvSpPr>
            <a:spLocks noGrp="1"/>
          </p:cNvSpPr>
          <p:nvPr>
            <p:ph idx="1"/>
          </p:nvPr>
        </p:nvSpPr>
        <p:spPr/>
        <p:txBody>
          <a:bodyPr/>
          <a:lstStyle/>
          <a:p>
            <a:pPr marL="342900" lvl="1" indent="-342900">
              <a:buFont typeface="Arial" pitchFamily="34" charset="0"/>
              <a:buChar char="•"/>
            </a:pPr>
            <a:r>
              <a:rPr lang="de-DE" dirty="0" smtClean="0"/>
              <a:t>As in </a:t>
            </a:r>
            <a:r>
              <a:rPr lang="de-DE" dirty="0" err="1" smtClean="0"/>
              <a:t>the</a:t>
            </a:r>
            <a:r>
              <a:rPr lang="de-DE" dirty="0" smtClean="0"/>
              <a:t> simple linear </a:t>
            </a:r>
            <a:r>
              <a:rPr lang="de-DE" dirty="0" err="1" smtClean="0"/>
              <a:t>regression</a:t>
            </a:r>
            <a:r>
              <a:rPr lang="de-DE" dirty="0" smtClean="0"/>
              <a:t> </a:t>
            </a:r>
            <a:r>
              <a:rPr lang="de-DE" dirty="0" err="1" smtClean="0"/>
              <a:t>model</a:t>
            </a:r>
            <a:endParaRPr lang="de-DE" dirty="0" smtClean="0"/>
          </a:p>
          <a:p>
            <a:pPr marL="342900" lvl="1" indent="-342900">
              <a:buFont typeface="Arial" pitchFamily="34" charset="0"/>
              <a:buChar char="•"/>
            </a:pPr>
            <a:r>
              <a:rPr lang="de-DE" dirty="0" err="1" smtClean="0"/>
              <a:t>SS</a:t>
            </a:r>
            <a:r>
              <a:rPr lang="de-DE" baseline="-25000" dirty="0" err="1" smtClean="0"/>
              <a:t>tot</a:t>
            </a:r>
            <a:r>
              <a:rPr lang="de-DE" dirty="0" smtClean="0"/>
              <a:t> = </a:t>
            </a:r>
            <a:r>
              <a:rPr lang="de-DE" dirty="0" err="1" smtClean="0"/>
              <a:t>SS</a:t>
            </a:r>
            <a:r>
              <a:rPr lang="de-DE" baseline="-25000" dirty="0" err="1" smtClean="0"/>
              <a:t>reg</a:t>
            </a:r>
            <a:r>
              <a:rPr lang="de-DE" dirty="0" smtClean="0"/>
              <a:t> + </a:t>
            </a:r>
            <a:r>
              <a:rPr lang="de-DE" dirty="0" err="1" smtClean="0"/>
              <a:t>SS</a:t>
            </a:r>
            <a:r>
              <a:rPr lang="de-DE" baseline="-25000" dirty="0" err="1" smtClean="0"/>
              <a:t>res</a:t>
            </a:r>
            <a:endParaRPr lang="de-DE" baseline="-25000" dirty="0" smtClean="0"/>
          </a:p>
          <a:p>
            <a:pPr marL="342900" lvl="1" indent="-342900">
              <a:buFont typeface="Arial" pitchFamily="34" charset="0"/>
              <a:buChar char="•"/>
            </a:pPr>
            <a:r>
              <a:rPr lang="en-GB" dirty="0"/>
              <a:t>Coefficient of determination, R²</a:t>
            </a:r>
          </a:p>
          <a:p>
            <a:pPr marL="742950" lvl="2" indent="-342900"/>
            <a:r>
              <a:rPr lang="en-GB" dirty="0"/>
              <a:t>The proportion of variance accounted for by the model</a:t>
            </a:r>
            <a:r>
              <a:rPr lang="en-GB" dirty="0" smtClean="0"/>
              <a:t>.</a:t>
            </a:r>
          </a:p>
          <a:p>
            <a:r>
              <a:rPr lang="de-DE" sz="2200" dirty="0"/>
              <a:t>R² </a:t>
            </a:r>
            <a:r>
              <a:rPr lang="de-DE" sz="2200" dirty="0" err="1"/>
              <a:t>equals</a:t>
            </a:r>
            <a:r>
              <a:rPr lang="de-DE" sz="2200" dirty="0"/>
              <a:t> </a:t>
            </a:r>
            <a:r>
              <a:rPr lang="de-DE" sz="2200" dirty="0" err="1"/>
              <a:t>the</a:t>
            </a:r>
            <a:r>
              <a:rPr lang="de-DE" sz="2200" dirty="0"/>
              <a:t> </a:t>
            </a:r>
            <a:r>
              <a:rPr lang="de-DE" sz="2200" dirty="0" err="1"/>
              <a:t>square</a:t>
            </a:r>
            <a:r>
              <a:rPr lang="de-DE" sz="2200" dirty="0"/>
              <a:t> </a:t>
            </a:r>
            <a:r>
              <a:rPr lang="de-DE" sz="2200" dirty="0" err="1"/>
              <a:t>of</a:t>
            </a:r>
            <a:r>
              <a:rPr lang="de-DE" sz="2200" dirty="0"/>
              <a:t> </a:t>
            </a:r>
            <a:r>
              <a:rPr lang="de-DE" sz="2200" dirty="0" err="1"/>
              <a:t>the</a:t>
            </a:r>
            <a:r>
              <a:rPr lang="de-DE" sz="2200" dirty="0"/>
              <a:t> Pearson </a:t>
            </a:r>
            <a:r>
              <a:rPr lang="de-DE" sz="2200" dirty="0" err="1"/>
              <a:t>correlation</a:t>
            </a:r>
            <a:r>
              <a:rPr lang="de-DE" sz="2200" dirty="0"/>
              <a:t> </a:t>
            </a:r>
            <a:r>
              <a:rPr lang="de-DE" sz="2200" dirty="0" err="1"/>
              <a:t>coefficient</a:t>
            </a:r>
            <a:r>
              <a:rPr lang="de-DE" sz="2200" dirty="0"/>
              <a:t> </a:t>
            </a:r>
            <a:r>
              <a:rPr lang="de-DE" sz="2200" dirty="0" err="1"/>
              <a:t>between</a:t>
            </a:r>
            <a:r>
              <a:rPr lang="de-DE" sz="2200" dirty="0"/>
              <a:t> y </a:t>
            </a:r>
            <a:r>
              <a:rPr lang="de-DE" sz="2200" dirty="0" err="1"/>
              <a:t>and</a:t>
            </a:r>
            <a:r>
              <a:rPr lang="de-DE" sz="2200" dirty="0"/>
              <a:t> </a:t>
            </a:r>
            <a:r>
              <a:rPr lang="cy-GB" sz="2200" dirty="0" smtClean="0"/>
              <a:t>ŷ</a:t>
            </a:r>
          </a:p>
          <a:p>
            <a:r>
              <a:rPr lang="de-DE" sz="2200" dirty="0" smtClean="0"/>
              <a:t>0</a:t>
            </a:r>
            <a:r>
              <a:rPr lang="de-DE" sz="2200" dirty="0"/>
              <a:t>≤R²≤</a:t>
            </a:r>
            <a:r>
              <a:rPr lang="de-DE" sz="2200" dirty="0" smtClean="0"/>
              <a:t>1</a:t>
            </a:r>
          </a:p>
          <a:p>
            <a:endParaRPr lang="de-DE" sz="1200" dirty="0"/>
          </a:p>
          <a:p>
            <a:r>
              <a:rPr lang="de-DE" sz="2200" b="1" dirty="0" err="1" smtClean="0"/>
              <a:t>Diagnostics</a:t>
            </a:r>
            <a:r>
              <a:rPr lang="de-DE" sz="2200" b="1" dirty="0" smtClean="0"/>
              <a:t> </a:t>
            </a:r>
            <a:r>
              <a:rPr lang="de-DE" sz="2200" b="1" dirty="0" err="1" smtClean="0"/>
              <a:t>of</a:t>
            </a:r>
            <a:r>
              <a:rPr lang="de-DE" sz="2200" b="1" dirty="0" smtClean="0"/>
              <a:t> </a:t>
            </a:r>
            <a:r>
              <a:rPr lang="de-DE" sz="2200" b="1" dirty="0" err="1" smtClean="0"/>
              <a:t>residuals</a:t>
            </a:r>
            <a:r>
              <a:rPr lang="de-DE" sz="2200" b="1" dirty="0" smtClean="0"/>
              <a:t>:</a:t>
            </a:r>
          </a:p>
          <a:p>
            <a:pPr lvl="1"/>
            <a:r>
              <a:rPr lang="de-DE" sz="2000" dirty="0" err="1" smtClean="0"/>
              <a:t>Standardized</a:t>
            </a:r>
            <a:r>
              <a:rPr lang="de-DE" sz="2000" dirty="0" smtClean="0"/>
              <a:t> </a:t>
            </a:r>
            <a:r>
              <a:rPr lang="de-DE" sz="2000" dirty="0" err="1" smtClean="0"/>
              <a:t>residuals</a:t>
            </a:r>
            <a:endParaRPr lang="de-DE" sz="2000" dirty="0" smtClean="0"/>
          </a:p>
          <a:p>
            <a:r>
              <a:rPr lang="de-DE" sz="2200" b="1" dirty="0" err="1" smtClean="0"/>
              <a:t>Influential</a:t>
            </a:r>
            <a:r>
              <a:rPr lang="de-DE" sz="2200" b="1" dirty="0" smtClean="0"/>
              <a:t> </a:t>
            </a:r>
            <a:r>
              <a:rPr lang="de-DE" sz="2200" b="1" dirty="0" err="1" smtClean="0"/>
              <a:t>cases</a:t>
            </a:r>
            <a:r>
              <a:rPr lang="de-DE" sz="2200" b="1" dirty="0" smtClean="0"/>
              <a:t>:</a:t>
            </a:r>
          </a:p>
          <a:p>
            <a:pPr marL="742950" lvl="2" indent="-342900"/>
            <a:r>
              <a:rPr lang="en-US" dirty="0"/>
              <a:t>Cook’s distance</a:t>
            </a:r>
          </a:p>
          <a:p>
            <a:endParaRPr lang="en-GB" dirty="0"/>
          </a:p>
          <a:p>
            <a:pPr marL="0" lvl="1" indent="0">
              <a:buNone/>
            </a:pPr>
            <a:endParaRPr lang="en-GB" sz="3200"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65</a:t>
            </a:fld>
            <a:endParaRPr lang="de-DE" altLang="en-US"/>
          </a:p>
        </p:txBody>
      </p:sp>
      <mc:AlternateContent xmlns:mc="http://schemas.openxmlformats.org/markup-compatibility/2006">
        <mc:Choice xmlns="" xmlns:a14="http://schemas.microsoft.com/office/drawing/2010/main" Requires="a14">
          <p:sp>
            <p:nvSpPr>
              <p:cNvPr id="7" name="Textfeld 6"/>
              <p:cNvSpPr txBox="1"/>
              <p:nvPr/>
            </p:nvSpPr>
            <p:spPr>
              <a:xfrm>
                <a:off x="7308304" y="2420888"/>
                <a:ext cx="1349408" cy="6662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b="0" i="1" smtClean="0">
                              <a:latin typeface="Cambria Math"/>
                            </a:rPr>
                          </m:ctrlPr>
                        </m:fPr>
                        <m:num>
                          <m:sSub>
                            <m:sSubPr>
                              <m:ctrlPr>
                                <a:rPr lang="de-DE" b="0" i="1" smtClean="0">
                                  <a:latin typeface="Cambria Math"/>
                                </a:rPr>
                              </m:ctrlPr>
                            </m:sSubPr>
                            <m:e>
                              <m:r>
                                <a:rPr lang="de-DE" b="0" i="1" smtClean="0">
                                  <a:latin typeface="Cambria Math"/>
                                </a:rPr>
                                <m:t>𝑆𝑆</m:t>
                              </m:r>
                            </m:e>
                            <m:sub>
                              <m:r>
                                <a:rPr lang="de-DE" b="0" i="1" smtClean="0">
                                  <a:latin typeface="Cambria Math"/>
                                </a:rPr>
                                <m:t>𝑟𝑒𝑔</m:t>
                              </m:r>
                            </m:sub>
                          </m:sSub>
                        </m:num>
                        <m:den>
                          <m:sSub>
                            <m:sSubPr>
                              <m:ctrlPr>
                                <a:rPr lang="de-DE" b="0" i="1" smtClean="0">
                                  <a:latin typeface="Cambria Math"/>
                                </a:rPr>
                              </m:ctrlPr>
                            </m:sSubPr>
                            <m:e>
                              <m:r>
                                <a:rPr lang="de-DE" b="0" i="1" smtClean="0">
                                  <a:latin typeface="Cambria Math"/>
                                </a:rPr>
                                <m:t>𝑆𝑆</m:t>
                              </m:r>
                            </m:e>
                            <m:sub>
                              <m:r>
                                <a:rPr lang="de-DE" b="0" i="1" smtClean="0">
                                  <a:latin typeface="Cambria Math"/>
                                </a:rPr>
                                <m:t>𝑡𝑜𝑡</m:t>
                              </m:r>
                            </m:sub>
                          </m:sSub>
                        </m:den>
                      </m:f>
                    </m:oMath>
                  </m:oMathPara>
                </a14:m>
                <a:endParaRPr lang="de-DE" dirty="0"/>
              </a:p>
            </p:txBody>
          </p:sp>
        </mc:Choice>
        <mc:Fallback>
          <p:sp>
            <p:nvSpPr>
              <p:cNvPr id="7" name="Textfeld 6"/>
              <p:cNvSpPr txBox="1">
                <a:spLocks noRot="1" noChangeAspect="1" noMove="1" noResize="1" noEditPoints="1" noAdjustHandles="1" noChangeArrowheads="1" noChangeShapeType="1" noTextEdit="1"/>
              </p:cNvSpPr>
              <p:nvPr/>
            </p:nvSpPr>
            <p:spPr>
              <a:xfrm>
                <a:off x="7308304" y="2420888"/>
                <a:ext cx="1349408" cy="666273"/>
              </a:xfrm>
              <a:prstGeom prst="rect">
                <a:avLst/>
              </a:prstGeom>
              <a:blipFill rotWithShape="1">
                <a:blip r:embed="rId2" cstate="print"/>
                <a:stretch>
                  <a:fillRect/>
                </a:stretch>
              </a:blipFill>
            </p:spPr>
            <p:txBody>
              <a:bodyPr/>
              <a:lstStyle/>
              <a:p>
                <a:r>
                  <a:rPr lang="de-DE">
                    <a:noFill/>
                  </a:rPr>
                  <a:t> </a:t>
                </a:r>
              </a:p>
            </p:txBody>
          </p:sp>
        </mc:Fallback>
      </mc:AlternateContent>
      <p:pic>
        <p:nvPicPr>
          <p:cNvPr id="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50000"/>
          <a:stretch/>
        </p:blipFill>
        <p:spPr bwMode="auto">
          <a:xfrm>
            <a:off x="4644008" y="4797152"/>
            <a:ext cx="3649696" cy="1327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004290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50000"/>
          <a:stretch/>
        </p:blipFill>
        <p:spPr bwMode="auto">
          <a:xfrm>
            <a:off x="3779912" y="5198182"/>
            <a:ext cx="3649696" cy="1327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Model fit (2)</a:t>
            </a:r>
            <a:endParaRPr lang="de-DE" dirty="0"/>
          </a:p>
        </p:txBody>
      </p:sp>
      <p:sp>
        <p:nvSpPr>
          <p:cNvPr id="3" name="Inhaltsplatzhalter 2"/>
          <p:cNvSpPr>
            <a:spLocks noGrp="1"/>
          </p:cNvSpPr>
          <p:nvPr>
            <p:ph idx="1"/>
          </p:nvPr>
        </p:nvSpPr>
        <p:spPr>
          <a:xfrm>
            <a:off x="457200" y="1484784"/>
            <a:ext cx="8229600" cy="4248472"/>
          </a:xfrm>
        </p:spPr>
        <p:txBody>
          <a:bodyPr>
            <a:normAutofit/>
          </a:bodyPr>
          <a:lstStyle/>
          <a:p>
            <a:r>
              <a:rPr lang="de-DE" sz="2200" b="1" dirty="0" err="1" smtClean="0"/>
              <a:t>Diagnostics</a:t>
            </a:r>
            <a:r>
              <a:rPr lang="de-DE" sz="2200" b="1" dirty="0" smtClean="0"/>
              <a:t> </a:t>
            </a:r>
            <a:r>
              <a:rPr lang="de-DE" sz="2200" b="1" dirty="0" err="1" smtClean="0"/>
              <a:t>of</a:t>
            </a:r>
            <a:r>
              <a:rPr lang="de-DE" sz="2200" b="1" dirty="0" smtClean="0"/>
              <a:t> </a:t>
            </a:r>
            <a:r>
              <a:rPr lang="de-DE" sz="2200" b="1" dirty="0" err="1" smtClean="0"/>
              <a:t>residuals</a:t>
            </a:r>
            <a:r>
              <a:rPr lang="de-DE" sz="2200" b="1" dirty="0" smtClean="0"/>
              <a:t>:</a:t>
            </a:r>
          </a:p>
          <a:p>
            <a:pPr lvl="1"/>
            <a:r>
              <a:rPr lang="de-DE" sz="2000" b="1" dirty="0" err="1" smtClean="0"/>
              <a:t>Standardized</a:t>
            </a:r>
            <a:r>
              <a:rPr lang="de-DE" sz="2000" b="1" dirty="0" smtClean="0"/>
              <a:t> </a:t>
            </a:r>
            <a:r>
              <a:rPr lang="de-DE" sz="2000" b="1" dirty="0" err="1" smtClean="0"/>
              <a:t>residuals</a:t>
            </a:r>
            <a:endParaRPr lang="de-DE" sz="2000" b="1" dirty="0" smtClean="0"/>
          </a:p>
          <a:p>
            <a:pPr lvl="1">
              <a:lnSpc>
                <a:spcPct val="90000"/>
              </a:lnSpc>
            </a:pPr>
            <a:r>
              <a:rPr lang="en-US" sz="2000" dirty="0"/>
              <a:t>In an average sample, 95% of standardized residuals should lie between </a:t>
            </a:r>
            <a:r>
              <a:rPr lang="en-US" sz="2000" dirty="0">
                <a:sym typeface="Symbol" pitchFamily="18" charset="2"/>
              </a:rPr>
              <a:t> 2.</a:t>
            </a:r>
          </a:p>
          <a:p>
            <a:pPr lvl="1">
              <a:lnSpc>
                <a:spcPct val="90000"/>
              </a:lnSpc>
            </a:pPr>
            <a:r>
              <a:rPr lang="en-US" sz="2000" dirty="0">
                <a:sym typeface="Symbol" pitchFamily="18" charset="2"/>
              </a:rPr>
              <a:t>99% </a:t>
            </a:r>
            <a:r>
              <a:rPr lang="en-US" sz="2000" dirty="0"/>
              <a:t>of standardized residuals should lie between </a:t>
            </a:r>
            <a:r>
              <a:rPr lang="en-US" sz="2000" dirty="0">
                <a:sym typeface="Symbol" pitchFamily="18" charset="2"/>
              </a:rPr>
              <a:t> 2.5.</a:t>
            </a:r>
          </a:p>
          <a:p>
            <a:pPr lvl="1">
              <a:lnSpc>
                <a:spcPct val="90000"/>
              </a:lnSpc>
            </a:pPr>
            <a:r>
              <a:rPr lang="en-US" sz="2000" dirty="0" smtClean="0">
                <a:sym typeface="Symbol" pitchFamily="18" charset="2"/>
              </a:rPr>
              <a:t>Outliers: any </a:t>
            </a:r>
            <a:r>
              <a:rPr lang="en-US" sz="2000" dirty="0">
                <a:sym typeface="Symbol" pitchFamily="18" charset="2"/>
              </a:rPr>
              <a:t>case for which the absolute value of the standardized residual is 3 or more, is likely to be an outlier</a:t>
            </a:r>
            <a:r>
              <a:rPr lang="en-US" sz="2000" dirty="0" smtClean="0">
                <a:sym typeface="Symbol" pitchFamily="18" charset="2"/>
              </a:rPr>
              <a:t>.</a:t>
            </a:r>
            <a:endParaRPr lang="de-DE" sz="2000" dirty="0" smtClean="0"/>
          </a:p>
          <a:p>
            <a:r>
              <a:rPr lang="de-DE" sz="2200" b="1" dirty="0" err="1" smtClean="0"/>
              <a:t>Influential</a:t>
            </a:r>
            <a:r>
              <a:rPr lang="de-DE" sz="2200" b="1" dirty="0" smtClean="0"/>
              <a:t> </a:t>
            </a:r>
            <a:r>
              <a:rPr lang="de-DE" sz="2200" b="1" dirty="0" err="1" smtClean="0"/>
              <a:t>cases</a:t>
            </a:r>
            <a:r>
              <a:rPr lang="de-DE" sz="2200" b="1" dirty="0" smtClean="0"/>
              <a:t>:</a:t>
            </a:r>
          </a:p>
          <a:p>
            <a:pPr lvl="1"/>
            <a:r>
              <a:rPr lang="en-US" sz="2000" b="1" dirty="0"/>
              <a:t>Cook’s distance</a:t>
            </a:r>
          </a:p>
          <a:p>
            <a:pPr lvl="1"/>
            <a:r>
              <a:rPr lang="en-US" sz="2000" dirty="0">
                <a:sym typeface="Symbol" pitchFamily="18" charset="2"/>
              </a:rPr>
              <a:t>Measures the influence of a single case on the model as a whole.</a:t>
            </a:r>
          </a:p>
          <a:p>
            <a:pPr lvl="1"/>
            <a:r>
              <a:rPr lang="en-US" sz="2000" dirty="0">
                <a:sym typeface="Symbol" pitchFamily="18" charset="2"/>
              </a:rPr>
              <a:t>Weisberg (1982): absolute values greater than 1 may be cause for </a:t>
            </a:r>
            <a:r>
              <a:rPr lang="en-US" sz="2000" dirty="0" smtClean="0">
                <a:sym typeface="Symbol" pitchFamily="18" charset="2"/>
              </a:rPr>
              <a:t>concern</a:t>
            </a:r>
            <a:endParaRPr lang="en-GB" sz="3200"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66</a:t>
            </a:fld>
            <a:endParaRPr lang="de-DE" altLang="en-US" dirty="0"/>
          </a:p>
        </p:txBody>
      </p:sp>
    </p:spTree>
    <p:extLst>
      <p:ext uri="{BB962C8B-B14F-4D97-AF65-F5344CB8AC3E}">
        <p14:creationId xmlns="" xmlns:p14="http://schemas.microsoft.com/office/powerpoint/2010/main" val="5916654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Which</a:t>
            </a:r>
            <a:r>
              <a:rPr lang="de-DE" dirty="0" smtClean="0"/>
              <a:t> variables </a:t>
            </a:r>
            <a:r>
              <a:rPr lang="de-DE" dirty="0" err="1" smtClean="0"/>
              <a:t>to</a:t>
            </a:r>
            <a:r>
              <a:rPr lang="de-DE" dirty="0" smtClean="0"/>
              <a:t> </a:t>
            </a:r>
            <a:r>
              <a:rPr lang="de-DE" dirty="0" err="1" smtClean="0"/>
              <a:t>include</a:t>
            </a:r>
            <a:r>
              <a:rPr lang="de-DE" dirty="0" smtClean="0"/>
              <a: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67</a:t>
            </a:fld>
            <a:endParaRPr lang="de-DE" altLang="en-US"/>
          </a:p>
        </p:txBody>
      </p:sp>
      <p:pic>
        <p:nvPicPr>
          <p:cNvPr id="7" name="Picture 1"/>
          <p:cNvPicPr>
            <a:picLocks noChangeAspect="1"/>
          </p:cNvPicPr>
          <p:nvPr/>
        </p:nvPicPr>
        <p:blipFill>
          <a:blip r:embed="rId2" cstate="print"/>
          <a:stretch>
            <a:fillRect/>
          </a:stretch>
        </p:blipFill>
        <p:spPr>
          <a:xfrm>
            <a:off x="1475656" y="2276872"/>
            <a:ext cx="6176667" cy="3975497"/>
          </a:xfrm>
          <a:prstGeom prst="rect">
            <a:avLst/>
          </a:prstGeom>
        </p:spPr>
      </p:pic>
      <p:sp>
        <p:nvSpPr>
          <p:cNvPr id="8" name="Inhaltsplatzhalter 2"/>
          <p:cNvSpPr>
            <a:spLocks noGrp="1"/>
          </p:cNvSpPr>
          <p:nvPr>
            <p:ph idx="1"/>
          </p:nvPr>
        </p:nvSpPr>
        <p:spPr>
          <a:xfrm>
            <a:off x="457200" y="1600200"/>
            <a:ext cx="8229600" cy="4757758"/>
          </a:xfrm>
        </p:spPr>
        <p:txBody>
          <a:bodyPr/>
          <a:lstStyle/>
          <a:p>
            <a:pPr marL="742950" lvl="2" indent="-342900"/>
            <a:r>
              <a:rPr lang="de-DE" sz="2200" dirty="0" smtClean="0"/>
              <a:t>First </a:t>
            </a:r>
            <a:r>
              <a:rPr lang="de-DE" sz="2200" dirty="0" err="1" smtClean="0"/>
              <a:t>step</a:t>
            </a:r>
            <a:r>
              <a:rPr lang="de-DE" sz="2200" dirty="0" smtClean="0"/>
              <a:t>: </a:t>
            </a:r>
            <a:r>
              <a:rPr lang="de-DE" sz="2200" dirty="0" err="1" smtClean="0"/>
              <a:t>scatterplot</a:t>
            </a:r>
            <a:endParaRPr lang="en-GB" sz="2200" dirty="0"/>
          </a:p>
          <a:p>
            <a:pPr marL="0" lvl="1" indent="0">
              <a:buNone/>
            </a:pPr>
            <a:endParaRPr lang="en-GB" sz="3200" dirty="0"/>
          </a:p>
        </p:txBody>
      </p:sp>
    </p:spTree>
    <p:extLst>
      <p:ext uri="{BB962C8B-B14F-4D97-AF65-F5344CB8AC3E}">
        <p14:creationId xmlns="" xmlns:p14="http://schemas.microsoft.com/office/powerpoint/2010/main" val="4243831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Method</a:t>
            </a:r>
            <a:r>
              <a:rPr lang="de-DE" dirty="0" smtClean="0"/>
              <a:t> 1: </a:t>
            </a:r>
            <a:r>
              <a:rPr lang="de-DE" dirty="0" err="1" smtClean="0"/>
              <a:t>Forced</a:t>
            </a:r>
            <a:r>
              <a:rPr lang="de-DE" dirty="0" smtClean="0"/>
              <a:t> </a:t>
            </a:r>
            <a:r>
              <a:rPr lang="de-DE" dirty="0" err="1" smtClean="0"/>
              <a:t>entry</a:t>
            </a:r>
            <a:endParaRPr lang="de-DE" dirty="0"/>
          </a:p>
        </p:txBody>
      </p:sp>
      <p:sp>
        <p:nvSpPr>
          <p:cNvPr id="3" name="Inhaltsplatzhalter 2"/>
          <p:cNvSpPr>
            <a:spLocks noGrp="1"/>
          </p:cNvSpPr>
          <p:nvPr>
            <p:ph idx="1"/>
          </p:nvPr>
        </p:nvSpPr>
        <p:spPr/>
        <p:txBody>
          <a:bodyPr>
            <a:normAutofit/>
          </a:bodyPr>
          <a:lstStyle/>
          <a:p>
            <a:pPr>
              <a:lnSpc>
                <a:spcPct val="90000"/>
              </a:lnSpc>
            </a:pPr>
            <a:r>
              <a:rPr lang="en-GB" sz="2200" dirty="0" smtClean="0"/>
              <a:t>All </a:t>
            </a:r>
            <a:r>
              <a:rPr lang="en-GB" sz="2200" dirty="0"/>
              <a:t>variables are entered into the model </a:t>
            </a:r>
            <a:r>
              <a:rPr lang="en-GB" sz="2200" dirty="0" smtClean="0"/>
              <a:t>simultaneously</a:t>
            </a:r>
            <a:endParaRPr lang="en-GB" sz="2200" dirty="0"/>
          </a:p>
          <a:p>
            <a:pPr>
              <a:lnSpc>
                <a:spcPct val="90000"/>
              </a:lnSpc>
            </a:pPr>
            <a:r>
              <a:rPr lang="en-GB" sz="2200" dirty="0"/>
              <a:t>The results obtained depend on the variables entered into the </a:t>
            </a:r>
            <a:r>
              <a:rPr lang="en-GB" sz="2200" dirty="0" smtClean="0"/>
              <a:t>model</a:t>
            </a:r>
            <a:endParaRPr lang="en-GB" sz="2200" dirty="0"/>
          </a:p>
          <a:p>
            <a:pPr lvl="1">
              <a:lnSpc>
                <a:spcPct val="90000"/>
              </a:lnSpc>
            </a:pPr>
            <a:r>
              <a:rPr lang="en-GB" dirty="0"/>
              <a:t>It is important, therefore, to have good theoretical reasons for including a particular </a:t>
            </a:r>
            <a:r>
              <a:rPr lang="en-GB" dirty="0" smtClean="0"/>
              <a:t>variable</a:t>
            </a:r>
          </a:p>
          <a:p>
            <a:pPr lvl="1">
              <a:lnSpc>
                <a:spcPct val="90000"/>
              </a:lnSpc>
            </a:pPr>
            <a:endParaRPr lang="en-GB" sz="1800" dirty="0"/>
          </a:p>
          <a:p>
            <a:pPr lvl="1">
              <a:lnSpc>
                <a:spcPct val="90000"/>
              </a:lnSpc>
            </a:pPr>
            <a:endParaRPr lang="en-GB" sz="18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68</a:t>
            </a:fld>
            <a:endParaRPr lang="de-DE" altLang="en-US"/>
          </a:p>
        </p:txBody>
      </p:sp>
    </p:spTree>
    <p:extLst>
      <p:ext uri="{BB962C8B-B14F-4D97-AF65-F5344CB8AC3E}">
        <p14:creationId xmlns="" xmlns:p14="http://schemas.microsoft.com/office/powerpoint/2010/main" val="10068946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sym typeface="Symbol" pitchFamily="18" charset="2"/>
              </a:rPr>
              <a:t>Method 2</a:t>
            </a:r>
            <a:r>
              <a:rPr lang="en-GB" dirty="0">
                <a:sym typeface="Symbol" pitchFamily="18" charset="2"/>
              </a:rPr>
              <a:t>: </a:t>
            </a:r>
            <a:r>
              <a:rPr lang="en-GB" dirty="0"/>
              <a:t>Stepwise entry</a:t>
            </a:r>
            <a:endParaRPr lang="de-DE" dirty="0"/>
          </a:p>
        </p:txBody>
      </p:sp>
      <p:sp>
        <p:nvSpPr>
          <p:cNvPr id="3" name="Inhaltsplatzhalter 2"/>
          <p:cNvSpPr>
            <a:spLocks noGrp="1"/>
          </p:cNvSpPr>
          <p:nvPr>
            <p:ph idx="1"/>
          </p:nvPr>
        </p:nvSpPr>
        <p:spPr/>
        <p:txBody>
          <a:bodyPr>
            <a:normAutofit fontScale="85000" lnSpcReduction="20000"/>
          </a:bodyPr>
          <a:lstStyle/>
          <a:p>
            <a:pPr>
              <a:lnSpc>
                <a:spcPct val="90000"/>
              </a:lnSpc>
            </a:pPr>
            <a:r>
              <a:rPr lang="en-GB" dirty="0" smtClean="0"/>
              <a:t>Variables </a:t>
            </a:r>
            <a:r>
              <a:rPr lang="en-GB" dirty="0"/>
              <a:t>are entered into the model based on mathematical criteria</a:t>
            </a:r>
          </a:p>
          <a:p>
            <a:pPr>
              <a:lnSpc>
                <a:spcPct val="90000"/>
              </a:lnSpc>
            </a:pPr>
            <a:r>
              <a:rPr lang="en-GB" dirty="0"/>
              <a:t>Computer selects variables in steps.</a:t>
            </a:r>
          </a:p>
          <a:p>
            <a:pPr>
              <a:lnSpc>
                <a:spcPct val="90000"/>
              </a:lnSpc>
            </a:pPr>
            <a:r>
              <a:rPr lang="en-GB" dirty="0"/>
              <a:t>Step 1: Choose the predictor that can explain the most variance in the outcome variable.</a:t>
            </a:r>
          </a:p>
          <a:p>
            <a:pPr>
              <a:lnSpc>
                <a:spcPct val="90000"/>
              </a:lnSpc>
            </a:pPr>
            <a:r>
              <a:rPr lang="en-GB" dirty="0"/>
              <a:t>Step 2: Having selected the 1</a:t>
            </a:r>
            <a:r>
              <a:rPr lang="en-GB" baseline="30000" dirty="0"/>
              <a:t>st</a:t>
            </a:r>
            <a:r>
              <a:rPr lang="en-GB" dirty="0"/>
              <a:t> predictor, a second one is chosen from the remaining predictors.</a:t>
            </a:r>
          </a:p>
          <a:p>
            <a:pPr>
              <a:lnSpc>
                <a:spcPct val="90000"/>
              </a:lnSpc>
            </a:pPr>
            <a:r>
              <a:rPr lang="en-GB" dirty="0"/>
              <a:t>The semi-partial correlation is used as a criterion for selection.</a:t>
            </a:r>
          </a:p>
          <a:p>
            <a:pPr lvl="1"/>
            <a:r>
              <a:rPr lang="en-GB" sz="2100" dirty="0">
                <a:solidFill>
                  <a:schemeClr val="bg1">
                    <a:lumMod val="50000"/>
                  </a:schemeClr>
                </a:solidFill>
              </a:rPr>
              <a:t>The semi-partial correlation measures the relationship between two variables controlling for the effect that a third variable has on only one of the others</a:t>
            </a:r>
          </a:p>
          <a:p>
            <a:pPr lvl="1"/>
            <a:r>
              <a:rPr lang="en-GB" sz="2100" dirty="0">
                <a:solidFill>
                  <a:schemeClr val="bg1">
                    <a:lumMod val="50000"/>
                  </a:schemeClr>
                </a:solidFill>
              </a:rPr>
              <a:t>It measures the </a:t>
            </a:r>
            <a:r>
              <a:rPr lang="en-GB" sz="2100" i="1" dirty="0">
                <a:solidFill>
                  <a:schemeClr val="bg1">
                    <a:lumMod val="50000"/>
                  </a:schemeClr>
                </a:solidFill>
              </a:rPr>
              <a:t>unique contribution</a:t>
            </a:r>
            <a:r>
              <a:rPr lang="en-GB" sz="2100" dirty="0">
                <a:solidFill>
                  <a:schemeClr val="bg1">
                    <a:lumMod val="50000"/>
                  </a:schemeClr>
                </a:solidFill>
              </a:rPr>
              <a:t> of a predictor to explaining the variance of the outcome</a:t>
            </a:r>
          </a:p>
          <a:p>
            <a:r>
              <a:rPr lang="en-GB" dirty="0" smtClean="0"/>
              <a:t>Drawbacks of stepwise entry:</a:t>
            </a:r>
          </a:p>
          <a:p>
            <a:pPr lvl="1"/>
            <a:r>
              <a:rPr lang="en-GB" dirty="0" smtClean="0"/>
              <a:t>Rely </a:t>
            </a:r>
            <a:r>
              <a:rPr lang="en-GB" dirty="0"/>
              <a:t>on a mathematical criterion.</a:t>
            </a:r>
            <a:endParaRPr lang="en-GB" sz="3400" dirty="0"/>
          </a:p>
          <a:p>
            <a:pPr lvl="2"/>
            <a:r>
              <a:rPr lang="en-GB" dirty="0"/>
              <a:t>Variable selection may depend upon only slight differences in the </a:t>
            </a:r>
            <a:r>
              <a:rPr lang="en-GB" dirty="0" smtClean="0"/>
              <a:t>semi-partial correlation</a:t>
            </a:r>
            <a:endParaRPr lang="en-GB" dirty="0"/>
          </a:p>
          <a:p>
            <a:pPr lvl="2"/>
            <a:r>
              <a:rPr lang="en-GB" dirty="0"/>
              <a:t>These slight numerical differences can lead to major theoretical </a:t>
            </a:r>
            <a:r>
              <a:rPr lang="en-GB" dirty="0" smtClean="0"/>
              <a:t>differences</a:t>
            </a:r>
            <a:endParaRPr lang="en-GB" dirty="0"/>
          </a:p>
          <a:p>
            <a:pPr lvl="1"/>
            <a:r>
              <a:rPr lang="en-GB" dirty="0"/>
              <a:t>Should be used only for exploration</a:t>
            </a:r>
            <a:r>
              <a:rPr lang="en-GB" b="1" dirty="0"/>
              <a:t> </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69</a:t>
            </a:fld>
            <a:endParaRPr lang="de-DE" altLang="en-US"/>
          </a:p>
        </p:txBody>
      </p:sp>
    </p:spTree>
    <p:extLst>
      <p:ext uri="{BB962C8B-B14F-4D97-AF65-F5344CB8AC3E}">
        <p14:creationId xmlns="" xmlns:p14="http://schemas.microsoft.com/office/powerpoint/2010/main" val="1739494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lstStyle/>
          <a:p>
            <a:r>
              <a:rPr lang="de-DE" dirty="0"/>
              <a:t>Häufig</a:t>
            </a:r>
            <a:r>
              <a:rPr lang="de-DE" sz="2400" b="1" dirty="0" smtClean="0"/>
              <a:t> </a:t>
            </a:r>
            <a:r>
              <a:rPr lang="de-DE" dirty="0"/>
              <a:t>verwendete</a:t>
            </a:r>
            <a:r>
              <a:rPr lang="de-DE" sz="2400" b="1" dirty="0" smtClean="0"/>
              <a:t> </a:t>
            </a:r>
            <a:r>
              <a:rPr lang="de-DE" dirty="0"/>
              <a:t>statistische</a:t>
            </a:r>
            <a:r>
              <a:rPr lang="de-DE" sz="2400" b="1" dirty="0" smtClean="0"/>
              <a:t> </a:t>
            </a:r>
            <a:r>
              <a:rPr lang="de-DE" dirty="0"/>
              <a:t>Methoden</a:t>
            </a:r>
          </a:p>
        </p:txBody>
      </p:sp>
      <p:sp>
        <p:nvSpPr>
          <p:cNvPr id="87054" name="Rectangle 14"/>
          <p:cNvSpPr>
            <a:spLocks noGrp="1" noChangeArrowheads="1"/>
          </p:cNvSpPr>
          <p:nvPr>
            <p:ph idx="1"/>
          </p:nvPr>
        </p:nvSpPr>
        <p:spPr>
          <a:noFill/>
          <a:ln/>
        </p:spPr>
        <p:txBody>
          <a:bodyPr>
            <a:normAutofit fontScale="85000" lnSpcReduction="20000"/>
          </a:bodyPr>
          <a:lstStyle/>
          <a:p>
            <a:pPr>
              <a:lnSpc>
                <a:spcPct val="80000"/>
              </a:lnSpc>
              <a:buFont typeface="Wingdings" pitchFamily="2" charset="2"/>
              <a:buChar char="§"/>
            </a:pPr>
            <a:r>
              <a:rPr lang="de-DE" sz="3600" dirty="0" smtClean="0"/>
              <a:t>Studienplanung</a:t>
            </a:r>
          </a:p>
          <a:p>
            <a:pPr>
              <a:lnSpc>
                <a:spcPct val="80000"/>
              </a:lnSpc>
            </a:pPr>
            <a:r>
              <a:rPr lang="de-DE" sz="2800" dirty="0" smtClean="0"/>
              <a:t>Fragestellung</a:t>
            </a:r>
          </a:p>
          <a:p>
            <a:pPr>
              <a:lnSpc>
                <a:spcPct val="80000"/>
              </a:lnSpc>
            </a:pPr>
            <a:r>
              <a:rPr lang="de-DE" sz="2800" dirty="0" smtClean="0"/>
              <a:t>Hypothesen</a:t>
            </a:r>
          </a:p>
          <a:p>
            <a:pPr>
              <a:lnSpc>
                <a:spcPct val="80000"/>
              </a:lnSpc>
            </a:pPr>
            <a:r>
              <a:rPr lang="de-DE" sz="2800" dirty="0" smtClean="0"/>
              <a:t>Studiendesign</a:t>
            </a:r>
          </a:p>
          <a:p>
            <a:pPr>
              <a:lnSpc>
                <a:spcPct val="80000"/>
              </a:lnSpc>
            </a:pPr>
            <a:r>
              <a:rPr lang="de-DE" sz="2800" dirty="0" smtClean="0"/>
              <a:t>Fallzahlschätzung</a:t>
            </a:r>
          </a:p>
          <a:p>
            <a:pPr>
              <a:lnSpc>
                <a:spcPct val="80000"/>
              </a:lnSpc>
            </a:pPr>
            <a:r>
              <a:rPr lang="de-DE" sz="2800" dirty="0" smtClean="0"/>
              <a:t>Datenerhebung</a:t>
            </a:r>
            <a:r>
              <a:rPr lang="de-DE" sz="2600" dirty="0" smtClean="0"/>
              <a:t/>
            </a:r>
            <a:br>
              <a:rPr lang="de-DE" sz="2600" dirty="0" smtClean="0"/>
            </a:br>
            <a:r>
              <a:rPr lang="de-DE" sz="2600" dirty="0" smtClean="0"/>
              <a:t/>
            </a:r>
            <a:br>
              <a:rPr lang="de-DE" sz="2600" dirty="0" smtClean="0"/>
            </a:br>
            <a:endParaRPr lang="de-DE" sz="3600" dirty="0" smtClean="0"/>
          </a:p>
          <a:p>
            <a:pPr>
              <a:lnSpc>
                <a:spcPct val="80000"/>
              </a:lnSpc>
              <a:buFont typeface="Wingdings" pitchFamily="2" charset="2"/>
              <a:buChar char="§"/>
            </a:pPr>
            <a:r>
              <a:rPr lang="de-DE" sz="3600" dirty="0" smtClean="0"/>
              <a:t>Statistische Auswertung</a:t>
            </a:r>
          </a:p>
          <a:p>
            <a:pPr>
              <a:lnSpc>
                <a:spcPct val="80000"/>
              </a:lnSpc>
            </a:pPr>
            <a:r>
              <a:rPr lang="de-DE" sz="2800" dirty="0" smtClean="0"/>
              <a:t>Deskriptive Statistik</a:t>
            </a:r>
            <a:endParaRPr lang="de-DE" sz="2800" dirty="0"/>
          </a:p>
          <a:p>
            <a:pPr>
              <a:lnSpc>
                <a:spcPct val="80000"/>
              </a:lnSpc>
            </a:pPr>
            <a:r>
              <a:rPr lang="de-DE" sz="2800" dirty="0" err="1" smtClean="0"/>
              <a:t>Inferenzstatistik</a:t>
            </a:r>
            <a:r>
              <a:rPr lang="de-DE" sz="2800" dirty="0" smtClean="0"/>
              <a:t> I: Schätzen von Parametern mittels </a:t>
            </a:r>
            <a:r>
              <a:rPr lang="de-DE" sz="2800" dirty="0" err="1" smtClean="0"/>
              <a:t>Konfidenzintervallen</a:t>
            </a:r>
            <a:endParaRPr lang="de-DE" sz="2800" dirty="0" smtClean="0"/>
          </a:p>
          <a:p>
            <a:pPr>
              <a:lnSpc>
                <a:spcPct val="80000"/>
              </a:lnSpc>
            </a:pPr>
            <a:r>
              <a:rPr lang="de-DE" sz="2800" dirty="0" err="1" smtClean="0"/>
              <a:t>Inferenzstatistik</a:t>
            </a:r>
            <a:r>
              <a:rPr lang="de-DE" sz="2800" dirty="0" smtClean="0"/>
              <a:t> II: Unterschiede, </a:t>
            </a:r>
            <a:r>
              <a:rPr lang="de-DE" sz="2800" dirty="0" err="1" smtClean="0"/>
              <a:t>Hypothesenprüfung</a:t>
            </a:r>
            <a:r>
              <a:rPr lang="de-DE" sz="2800" dirty="0" smtClean="0"/>
              <a:t> mittels </a:t>
            </a:r>
            <a:r>
              <a:rPr lang="de-DE" sz="2800" dirty="0" err="1" smtClean="0"/>
              <a:t>Signifikanztests</a:t>
            </a:r>
            <a:r>
              <a:rPr lang="de-DE" sz="2800" dirty="0" smtClean="0"/>
              <a:t> </a:t>
            </a:r>
          </a:p>
          <a:p>
            <a:pPr>
              <a:lnSpc>
                <a:spcPct val="80000"/>
              </a:lnSpc>
            </a:pPr>
            <a:r>
              <a:rPr lang="de-DE" sz="2800" dirty="0" err="1" smtClean="0"/>
              <a:t>Inferenzstatistik</a:t>
            </a:r>
            <a:r>
              <a:rPr lang="de-DE" sz="2800" dirty="0" smtClean="0"/>
              <a:t> III: Zusammenhänge, Korrelations- und Regressionsanalysen</a:t>
            </a:r>
          </a:p>
        </p:txBody>
      </p:sp>
      <p:sp>
        <p:nvSpPr>
          <p:cNvPr id="4" name="Datumsplatzhalter 3"/>
          <p:cNvSpPr>
            <a:spLocks noGrp="1"/>
          </p:cNvSpPr>
          <p:nvPr>
            <p:ph type="dt" sz="half" idx="10"/>
          </p:nvPr>
        </p:nvSpPr>
        <p:spPr/>
        <p:txBody>
          <a:bodyPr/>
          <a:lstStyle/>
          <a:p>
            <a:fld id="{C3C626DE-E8E2-4501-874E-BCEAF4B89A19}"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7</a:t>
            </a:fld>
            <a:endParaRPr lang="de-DE" alt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cstate="print"/>
          <a:stretch>
            <a:fillRect/>
          </a:stretch>
        </p:blipFill>
        <p:spPr>
          <a:xfrm flipV="1">
            <a:off x="5868144" y="3619737"/>
            <a:ext cx="2333017" cy="3193639"/>
          </a:xfrm>
          <a:prstGeom prst="rect">
            <a:avLst/>
          </a:prstGeom>
        </p:spPr>
      </p:pic>
      <p:sp>
        <p:nvSpPr>
          <p:cNvPr id="2" name="Titel 1"/>
          <p:cNvSpPr>
            <a:spLocks noGrp="1"/>
          </p:cNvSpPr>
          <p:nvPr>
            <p:ph type="title"/>
          </p:nvPr>
        </p:nvSpPr>
        <p:spPr>
          <a:xfrm>
            <a:off x="457199" y="274638"/>
            <a:ext cx="6528193" cy="1143000"/>
          </a:xfrm>
        </p:spPr>
        <p:txBody>
          <a:bodyPr/>
          <a:lstStyle/>
          <a:p>
            <a:r>
              <a:rPr lang="en-GB" dirty="0">
                <a:sym typeface="Symbol" pitchFamily="18" charset="2"/>
              </a:rPr>
              <a:t>Doing Multiple </a:t>
            </a:r>
            <a:r>
              <a:rPr lang="en-GB" dirty="0" smtClean="0">
                <a:sym typeface="Symbol" pitchFamily="18" charset="2"/>
              </a:rPr>
              <a:t>Regression in SPSS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70</a:t>
            </a:fld>
            <a:endParaRPr lang="de-DE" altLang="en-US"/>
          </a:p>
        </p:txBody>
      </p:sp>
      <p:pic>
        <p:nvPicPr>
          <p:cNvPr id="7" name="Picture 1"/>
          <p:cNvPicPr>
            <a:picLocks noGrp="1" noChangeAspect="1"/>
          </p:cNvPicPr>
          <p:nvPr>
            <p:ph idx="1"/>
          </p:nvPr>
        </p:nvPicPr>
        <p:blipFill>
          <a:blip r:embed="rId3" cstate="print"/>
          <a:stretch>
            <a:fillRect/>
          </a:stretch>
        </p:blipFill>
        <p:spPr>
          <a:xfrm>
            <a:off x="683568" y="2130045"/>
            <a:ext cx="4680520" cy="3819235"/>
          </a:xfrm>
          <a:prstGeom prst="rect">
            <a:avLst/>
          </a:prstGeom>
        </p:spPr>
      </p:pic>
      <p:pic>
        <p:nvPicPr>
          <p:cNvPr id="8" name="Picture 2"/>
          <p:cNvPicPr>
            <a:picLocks noChangeAspect="1"/>
          </p:cNvPicPr>
          <p:nvPr/>
        </p:nvPicPr>
        <p:blipFill>
          <a:blip r:embed="rId4" cstate="print"/>
          <a:stretch>
            <a:fillRect/>
          </a:stretch>
        </p:blipFill>
        <p:spPr>
          <a:xfrm>
            <a:off x="4591914" y="4002253"/>
            <a:ext cx="620125" cy="839361"/>
          </a:xfrm>
          <a:prstGeom prst="rect">
            <a:avLst/>
          </a:prstGeom>
        </p:spPr>
      </p:pic>
      <p:pic>
        <p:nvPicPr>
          <p:cNvPr id="9" name="Picture 3"/>
          <p:cNvPicPr>
            <a:picLocks noChangeAspect="1"/>
          </p:cNvPicPr>
          <p:nvPr/>
        </p:nvPicPr>
        <p:blipFill>
          <a:blip r:embed="rId5" cstate="print"/>
          <a:stretch>
            <a:fillRect/>
          </a:stretch>
        </p:blipFill>
        <p:spPr>
          <a:xfrm>
            <a:off x="5868144" y="1547165"/>
            <a:ext cx="2234499" cy="2001490"/>
          </a:xfrm>
          <a:prstGeom prst="rect">
            <a:avLst/>
          </a:prstGeom>
        </p:spPr>
      </p:pic>
    </p:spTree>
    <p:extLst>
      <p:ext uri="{BB962C8B-B14F-4D97-AF65-F5344CB8AC3E}">
        <p14:creationId xmlns="" xmlns:p14="http://schemas.microsoft.com/office/powerpoint/2010/main" val="40189111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635080" cy="1143000"/>
          </a:xfrm>
        </p:spPr>
        <p:txBody>
          <a:bodyPr/>
          <a:lstStyle/>
          <a:p>
            <a:r>
              <a:rPr lang="en-GB" dirty="0">
                <a:sym typeface="Symbol" pitchFamily="18" charset="2"/>
              </a:rPr>
              <a:t>Doing Multiple Regression in SPSS </a:t>
            </a:r>
            <a:r>
              <a:rPr lang="en-GB" dirty="0" smtClean="0">
                <a:sym typeface="Symbol" pitchFamily="18" charset="2"/>
              </a:rPr>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71</a:t>
            </a:fld>
            <a:endParaRPr lang="de-DE" altLang="en-US"/>
          </a:p>
        </p:txBody>
      </p:sp>
      <p:pic>
        <p:nvPicPr>
          <p:cNvPr id="7" name="Picture 1"/>
          <p:cNvPicPr>
            <a:picLocks noGrp="1" noChangeAspect="1"/>
          </p:cNvPicPr>
          <p:nvPr>
            <p:ph idx="1"/>
          </p:nvPr>
        </p:nvPicPr>
        <p:blipFill>
          <a:blip r:embed="rId3" cstate="print"/>
          <a:stretch>
            <a:fillRect/>
          </a:stretch>
        </p:blipFill>
        <p:spPr>
          <a:xfrm>
            <a:off x="1403648" y="1556792"/>
            <a:ext cx="6480720" cy="1395013"/>
          </a:xfrm>
          <a:prstGeom prst="rect">
            <a:avLst/>
          </a:prstGeom>
        </p:spPr>
      </p:pic>
      <p:pic>
        <p:nvPicPr>
          <p:cNvPr id="9" name="Picture 1"/>
          <p:cNvPicPr>
            <a:picLocks noChangeAspect="1"/>
          </p:cNvPicPr>
          <p:nvPr/>
        </p:nvPicPr>
        <p:blipFill>
          <a:blip r:embed="rId4" cstate="print"/>
          <a:stretch>
            <a:fillRect/>
          </a:stretch>
        </p:blipFill>
        <p:spPr>
          <a:xfrm>
            <a:off x="1403648" y="2708920"/>
            <a:ext cx="6229189" cy="1912216"/>
          </a:xfrm>
          <a:prstGeom prst="rect">
            <a:avLst/>
          </a:prstGeom>
        </p:spPr>
      </p:pic>
      <p:graphicFrame>
        <p:nvGraphicFramePr>
          <p:cNvPr id="11" name="Objekt 10"/>
          <p:cNvGraphicFramePr>
            <a:graphicFrameLocks noChangeAspect="1"/>
          </p:cNvGraphicFramePr>
          <p:nvPr>
            <p:extLst>
              <p:ext uri="{D42A27DB-BD31-4B8C-83A1-F6EECF244321}">
                <p14:modId xmlns="" xmlns:p14="http://schemas.microsoft.com/office/powerpoint/2010/main" val="3190727652"/>
              </p:ext>
            </p:extLst>
          </p:nvPr>
        </p:nvGraphicFramePr>
        <p:xfrm>
          <a:off x="807808" y="4941168"/>
          <a:ext cx="7708900" cy="935037"/>
        </p:xfrm>
        <a:graphic>
          <a:graphicData uri="http://schemas.openxmlformats.org/presentationml/2006/ole">
            <p:oleObj spid="_x0000_s996395" name="Formel" r:id="rId5" imgW="3746500" imgH="457200" progId="Equation.3">
              <p:embed/>
            </p:oleObj>
          </a:graphicData>
        </a:graphic>
      </p:graphicFrame>
    </p:spTree>
    <p:extLst>
      <p:ext uri="{BB962C8B-B14F-4D97-AF65-F5344CB8AC3E}">
        <p14:creationId xmlns="" xmlns:p14="http://schemas.microsoft.com/office/powerpoint/2010/main" val="223772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How</a:t>
            </a:r>
            <a:r>
              <a:rPr lang="de-DE" dirty="0" smtClean="0"/>
              <a:t> </a:t>
            </a:r>
            <a:r>
              <a:rPr lang="de-DE" dirty="0" err="1" smtClean="0"/>
              <a:t>to</a:t>
            </a:r>
            <a:r>
              <a:rPr lang="de-DE" dirty="0" smtClean="0"/>
              <a:t> </a:t>
            </a:r>
            <a:r>
              <a:rPr lang="de-DE" dirty="0" err="1" smtClean="0"/>
              <a:t>interpret</a:t>
            </a:r>
            <a:r>
              <a:rPr lang="de-DE" dirty="0" smtClean="0"/>
              <a:t> </a:t>
            </a:r>
            <a:r>
              <a:rPr lang="de-DE" dirty="0" err="1" smtClean="0"/>
              <a:t>beta</a:t>
            </a:r>
            <a:r>
              <a:rPr lang="de-DE" dirty="0" smtClean="0"/>
              <a:t> </a:t>
            </a:r>
            <a:r>
              <a:rPr lang="de-DE" dirty="0" err="1" smtClean="0"/>
              <a:t>values</a:t>
            </a:r>
            <a:r>
              <a:rPr lang="de-DE" dirty="0" smtClean="0"/>
              <a:t>?</a:t>
            </a:r>
            <a:endParaRPr lang="de-DE" dirty="0"/>
          </a:p>
        </p:txBody>
      </p:sp>
      <p:sp>
        <p:nvSpPr>
          <p:cNvPr id="3" name="Inhaltsplatzhalter 2"/>
          <p:cNvSpPr>
            <a:spLocks noGrp="1"/>
          </p:cNvSpPr>
          <p:nvPr>
            <p:ph idx="1"/>
          </p:nvPr>
        </p:nvSpPr>
        <p:spPr/>
        <p:txBody>
          <a:bodyPr>
            <a:normAutofit/>
          </a:bodyPr>
          <a:lstStyle/>
          <a:p>
            <a:r>
              <a:rPr lang="en-GB" b="1" dirty="0"/>
              <a:t>Beta values:</a:t>
            </a:r>
          </a:p>
          <a:p>
            <a:pPr lvl="1"/>
            <a:r>
              <a:rPr lang="en-GB" sz="2000" dirty="0"/>
              <a:t>the change in the outcome associated with a unit change in the </a:t>
            </a:r>
            <a:r>
              <a:rPr lang="en-GB" sz="2000" dirty="0" smtClean="0"/>
              <a:t>predictor</a:t>
            </a:r>
            <a:endParaRPr lang="en-GB" sz="2000" dirty="0"/>
          </a:p>
          <a:p>
            <a:pPr lvl="1"/>
            <a:r>
              <a:rPr lang="en-GB" sz="2000" dirty="0">
                <a:sym typeface="Symbol" pitchFamily="18" charset="2"/>
              </a:rPr>
              <a:t>b</a:t>
            </a:r>
            <a:r>
              <a:rPr lang="en-GB" sz="2000" dirty="0"/>
              <a:t>1= 0.085: </a:t>
            </a:r>
            <a:r>
              <a:rPr lang="en-GB" sz="2000" dirty="0" smtClean="0"/>
              <a:t>as </a:t>
            </a:r>
            <a:r>
              <a:rPr lang="en-GB" sz="2000" dirty="0"/>
              <a:t>advertising increases by £1, album sales increase by 0.085 units.</a:t>
            </a:r>
          </a:p>
          <a:p>
            <a:pPr lvl="1"/>
            <a:r>
              <a:rPr lang="en-GB" sz="2000" dirty="0">
                <a:sym typeface="Symbol" pitchFamily="18" charset="2"/>
              </a:rPr>
              <a:t>b</a:t>
            </a:r>
            <a:r>
              <a:rPr lang="en-GB" sz="2000" dirty="0"/>
              <a:t>2= 3367: </a:t>
            </a:r>
            <a:r>
              <a:rPr lang="en-GB" sz="2000" dirty="0" smtClean="0"/>
              <a:t>each </a:t>
            </a:r>
            <a:r>
              <a:rPr lang="en-GB" sz="2000" dirty="0"/>
              <a:t>time (per week) a song is played on the radio its sales increase by 3367 units.</a:t>
            </a:r>
          </a:p>
          <a:p>
            <a:r>
              <a:rPr lang="en-GB" b="1" dirty="0"/>
              <a:t>Standardised beta values</a:t>
            </a:r>
            <a:r>
              <a:rPr lang="en-GB" dirty="0"/>
              <a:t>:</a:t>
            </a:r>
          </a:p>
          <a:p>
            <a:pPr lvl="1"/>
            <a:r>
              <a:rPr lang="en-GB" sz="2000" dirty="0"/>
              <a:t>tell us the same but expressed as standard </a:t>
            </a:r>
            <a:r>
              <a:rPr lang="en-GB" sz="2000" dirty="0" smtClean="0"/>
              <a:t>deviations</a:t>
            </a:r>
          </a:p>
          <a:p>
            <a:pPr lvl="1"/>
            <a:r>
              <a:rPr lang="en-GB" sz="2000" dirty="0">
                <a:sym typeface="Symbol" pitchFamily="18" charset="2"/>
              </a:rPr>
              <a:t></a:t>
            </a:r>
            <a:r>
              <a:rPr lang="en-GB" sz="2000" dirty="0"/>
              <a:t>1= 0.511: As advertising increases by 1 standard deviation, album sales increase by 0.511 of a standard deviation.</a:t>
            </a:r>
          </a:p>
          <a:p>
            <a:pPr lvl="1"/>
            <a:r>
              <a:rPr lang="en-GB" sz="2000" dirty="0">
                <a:sym typeface="Symbol" pitchFamily="18" charset="2"/>
              </a:rPr>
              <a:t></a:t>
            </a:r>
            <a:r>
              <a:rPr lang="en-GB" sz="2000" dirty="0"/>
              <a:t>2= 0.512: When the number of plays on the radio increases by 1 SD its sales increase by 0.512 standard deviations</a:t>
            </a:r>
            <a:r>
              <a:rPr lang="en-GB" dirty="0"/>
              <a:t>.</a:t>
            </a:r>
            <a:endParaRPr lang="en-GB"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72</a:t>
            </a:fld>
            <a:endParaRPr lang="de-DE" altLang="en-US"/>
          </a:p>
        </p:txBody>
      </p:sp>
    </p:spTree>
    <p:extLst>
      <p:ext uri="{BB962C8B-B14F-4D97-AF65-F5344CB8AC3E}">
        <p14:creationId xmlns="" xmlns:p14="http://schemas.microsoft.com/office/powerpoint/2010/main" val="13659076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Reporting </a:t>
            </a:r>
            <a:r>
              <a:rPr lang="de-DE" dirty="0" err="1" smtClean="0"/>
              <a:t>the</a:t>
            </a:r>
            <a:r>
              <a:rPr lang="de-DE" dirty="0" smtClean="0"/>
              <a:t> </a:t>
            </a:r>
            <a:r>
              <a:rPr lang="de-DE" dirty="0" err="1" smtClean="0"/>
              <a:t>model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73</a:t>
            </a:fld>
            <a:endParaRPr lang="de-DE" altLang="en-US"/>
          </a:p>
        </p:txBody>
      </p:sp>
      <p:pic>
        <p:nvPicPr>
          <p:cNvPr id="7" name="Picture 3"/>
          <p:cNvPicPr>
            <a:picLocks noGrp="1" noChangeAspect="1"/>
          </p:cNvPicPr>
          <p:nvPr>
            <p:ph idx="1"/>
          </p:nvPr>
        </p:nvPicPr>
        <p:blipFill>
          <a:blip r:embed="rId2" cstate="print"/>
          <a:stretch>
            <a:fillRect/>
          </a:stretch>
        </p:blipFill>
        <p:spPr>
          <a:xfrm>
            <a:off x="1107965" y="1600200"/>
            <a:ext cx="6928069" cy="4757738"/>
          </a:xfrm>
          <a:prstGeom prst="rect">
            <a:avLst/>
          </a:prstGeom>
        </p:spPr>
      </p:pic>
    </p:spTree>
    <p:extLst>
      <p:ext uri="{BB962C8B-B14F-4D97-AF65-F5344CB8AC3E}">
        <p14:creationId xmlns="" xmlns:p14="http://schemas.microsoft.com/office/powerpoint/2010/main" val="701563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Generalization (1)</a:t>
            </a:r>
            <a:endParaRPr lang="de-DE" dirty="0"/>
          </a:p>
        </p:txBody>
      </p:sp>
      <p:sp>
        <p:nvSpPr>
          <p:cNvPr id="3" name="Inhaltsplatzhalter 2"/>
          <p:cNvSpPr>
            <a:spLocks noGrp="1"/>
          </p:cNvSpPr>
          <p:nvPr>
            <p:ph idx="1"/>
          </p:nvPr>
        </p:nvSpPr>
        <p:spPr/>
        <p:txBody>
          <a:bodyPr>
            <a:normAutofit fontScale="55000" lnSpcReduction="20000"/>
          </a:bodyPr>
          <a:lstStyle/>
          <a:p>
            <a:r>
              <a:rPr lang="en-US" sz="4000" dirty="0"/>
              <a:t>When we run regression, we hope to be able to generalize the sample model to the entire </a:t>
            </a:r>
            <a:r>
              <a:rPr lang="en-US" sz="4000" dirty="0" smtClean="0"/>
              <a:t>population</a:t>
            </a:r>
            <a:endParaRPr lang="en-US" sz="4000" dirty="0"/>
          </a:p>
          <a:p>
            <a:r>
              <a:rPr lang="en-US" sz="4000" dirty="0"/>
              <a:t>To do this, several assumptions must be </a:t>
            </a:r>
            <a:r>
              <a:rPr lang="en-US" sz="4000" dirty="0" smtClean="0"/>
              <a:t>met</a:t>
            </a:r>
            <a:endParaRPr lang="en-US" sz="4000" dirty="0"/>
          </a:p>
          <a:p>
            <a:r>
              <a:rPr lang="en-US" sz="4000" dirty="0"/>
              <a:t>Violating these assumptions stops us generalizing conclusions to our target </a:t>
            </a:r>
            <a:r>
              <a:rPr lang="en-US" sz="4000" dirty="0" smtClean="0"/>
              <a:t>population</a:t>
            </a:r>
          </a:p>
          <a:p>
            <a:r>
              <a:rPr lang="en-US" sz="4000" dirty="0"/>
              <a:t>Variable Type:</a:t>
            </a:r>
          </a:p>
          <a:p>
            <a:pPr lvl="1"/>
            <a:r>
              <a:rPr lang="en-US" sz="3300" dirty="0"/>
              <a:t>Outcome must be continuous</a:t>
            </a:r>
          </a:p>
          <a:p>
            <a:pPr lvl="1"/>
            <a:r>
              <a:rPr lang="en-US" sz="3300" dirty="0"/>
              <a:t>Predictors can be continuous or </a:t>
            </a:r>
            <a:r>
              <a:rPr lang="en-US" sz="3300" dirty="0" smtClean="0"/>
              <a:t>dichotomous</a:t>
            </a:r>
            <a:endParaRPr lang="en-US" sz="3300" dirty="0"/>
          </a:p>
          <a:p>
            <a:r>
              <a:rPr lang="en-US" sz="4000" dirty="0"/>
              <a:t>Non-Zero Variance:</a:t>
            </a:r>
          </a:p>
          <a:p>
            <a:pPr lvl="1"/>
            <a:r>
              <a:rPr lang="en-US" sz="3300" dirty="0"/>
              <a:t>Predictors must not have zero </a:t>
            </a:r>
            <a:r>
              <a:rPr lang="en-US" sz="3300" dirty="0" smtClean="0"/>
              <a:t>variance</a:t>
            </a:r>
            <a:endParaRPr lang="en-US" sz="3300" dirty="0"/>
          </a:p>
          <a:p>
            <a:r>
              <a:rPr lang="en-US" sz="4000" dirty="0"/>
              <a:t>Linearity:</a:t>
            </a:r>
          </a:p>
          <a:p>
            <a:pPr lvl="1"/>
            <a:r>
              <a:rPr lang="en-US" sz="3300" dirty="0"/>
              <a:t>The relationship we model is, in reality, </a:t>
            </a:r>
            <a:r>
              <a:rPr lang="en-US" sz="3300" dirty="0" smtClean="0"/>
              <a:t>linear</a:t>
            </a:r>
            <a:endParaRPr lang="en-US" sz="3300" dirty="0"/>
          </a:p>
          <a:p>
            <a:r>
              <a:rPr lang="en-US" sz="4000" dirty="0"/>
              <a:t>Independence:</a:t>
            </a:r>
          </a:p>
          <a:p>
            <a:pPr lvl="1"/>
            <a:r>
              <a:rPr lang="en-US" sz="3300" dirty="0"/>
              <a:t>All values of the outcome should come from a different </a:t>
            </a:r>
            <a:r>
              <a:rPr lang="en-US" sz="3300" dirty="0" smtClean="0"/>
              <a:t>person</a:t>
            </a:r>
          </a:p>
          <a:p>
            <a:pPr lvl="1"/>
            <a:endParaRPr lang="en-US" sz="2400" dirty="0"/>
          </a:p>
          <a:p>
            <a:endParaRPr lang="en-US"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74</a:t>
            </a:fld>
            <a:endParaRPr lang="de-DE" altLang="en-US"/>
          </a:p>
        </p:txBody>
      </p:sp>
    </p:spTree>
    <p:extLst>
      <p:ext uri="{BB962C8B-B14F-4D97-AF65-F5344CB8AC3E}">
        <p14:creationId xmlns="" xmlns:p14="http://schemas.microsoft.com/office/powerpoint/2010/main" val="5637728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Generalization </a:t>
            </a:r>
            <a:r>
              <a:rPr lang="en-US" dirty="0" smtClean="0"/>
              <a:t>(2)</a:t>
            </a:r>
            <a:endParaRPr lang="de-DE" dirty="0"/>
          </a:p>
        </p:txBody>
      </p:sp>
      <p:sp>
        <p:nvSpPr>
          <p:cNvPr id="3" name="Inhaltsplatzhalter 2"/>
          <p:cNvSpPr>
            <a:spLocks noGrp="1"/>
          </p:cNvSpPr>
          <p:nvPr>
            <p:ph idx="1"/>
          </p:nvPr>
        </p:nvSpPr>
        <p:spPr/>
        <p:txBody>
          <a:bodyPr/>
          <a:lstStyle/>
          <a:p>
            <a:pPr>
              <a:lnSpc>
                <a:spcPct val="80000"/>
              </a:lnSpc>
            </a:pPr>
            <a:r>
              <a:rPr lang="en-US" sz="2200" dirty="0"/>
              <a:t>No </a:t>
            </a:r>
            <a:r>
              <a:rPr lang="en-US" sz="2200" dirty="0" err="1"/>
              <a:t>Multicollinearity</a:t>
            </a:r>
            <a:r>
              <a:rPr lang="en-US" sz="2200" dirty="0"/>
              <a:t>:</a:t>
            </a:r>
          </a:p>
          <a:p>
            <a:pPr lvl="1">
              <a:lnSpc>
                <a:spcPct val="80000"/>
              </a:lnSpc>
            </a:pPr>
            <a:r>
              <a:rPr lang="en-US" sz="1800" dirty="0"/>
              <a:t>Predictors must not be highly correlated</a:t>
            </a:r>
            <a:r>
              <a:rPr lang="en-US" sz="1800" dirty="0" smtClean="0"/>
              <a:t>.</a:t>
            </a:r>
          </a:p>
          <a:p>
            <a:pPr lvl="1">
              <a:lnSpc>
                <a:spcPct val="80000"/>
              </a:lnSpc>
            </a:pPr>
            <a:r>
              <a:rPr lang="en-US" sz="1800" dirty="0" err="1" smtClean="0"/>
              <a:t>Collinearity</a:t>
            </a:r>
            <a:r>
              <a:rPr lang="en-US" sz="1800" dirty="0" smtClean="0"/>
              <a:t> diagnostics</a:t>
            </a:r>
            <a:endParaRPr lang="en-US" sz="1800" dirty="0"/>
          </a:p>
          <a:p>
            <a:pPr>
              <a:lnSpc>
                <a:spcPct val="80000"/>
              </a:lnSpc>
            </a:pPr>
            <a:r>
              <a:rPr lang="en-US" sz="2200" dirty="0"/>
              <a:t>Homoscedasticity:</a:t>
            </a:r>
          </a:p>
          <a:p>
            <a:pPr lvl="1">
              <a:lnSpc>
                <a:spcPct val="80000"/>
              </a:lnSpc>
            </a:pPr>
            <a:r>
              <a:rPr lang="en-US" sz="1800" dirty="0"/>
              <a:t>For each value of the predictors the variance of the error term should be constant</a:t>
            </a:r>
            <a:r>
              <a:rPr lang="en-US" sz="1800" dirty="0" smtClean="0"/>
              <a:t>.</a:t>
            </a:r>
          </a:p>
          <a:p>
            <a:pPr lvl="1">
              <a:lnSpc>
                <a:spcPct val="80000"/>
              </a:lnSpc>
            </a:pPr>
            <a:r>
              <a:rPr lang="en-US" sz="1800" dirty="0" smtClean="0"/>
              <a:t>plot </a:t>
            </a:r>
            <a:r>
              <a:rPr lang="en-US" sz="1800" dirty="0"/>
              <a:t>ZRESID against </a:t>
            </a:r>
            <a:r>
              <a:rPr lang="en-US" sz="1800" dirty="0" smtClean="0"/>
              <a:t>ZPRED</a:t>
            </a:r>
            <a:endParaRPr lang="en-US" sz="1800" dirty="0"/>
          </a:p>
          <a:p>
            <a:pPr>
              <a:lnSpc>
                <a:spcPct val="80000"/>
              </a:lnSpc>
            </a:pPr>
            <a:r>
              <a:rPr lang="en-US" sz="2200" dirty="0"/>
              <a:t>Independent Errors:</a:t>
            </a:r>
          </a:p>
          <a:p>
            <a:pPr lvl="1">
              <a:lnSpc>
                <a:spcPct val="80000"/>
              </a:lnSpc>
            </a:pPr>
            <a:r>
              <a:rPr lang="en-US" sz="1800" dirty="0"/>
              <a:t>For any pair of observations, the error terms should be </a:t>
            </a:r>
            <a:r>
              <a:rPr lang="en-US" sz="1800" dirty="0" smtClean="0"/>
              <a:t>uncorrelated</a:t>
            </a:r>
            <a:endParaRPr lang="en-US" sz="1800" dirty="0"/>
          </a:p>
          <a:p>
            <a:pPr>
              <a:lnSpc>
                <a:spcPct val="80000"/>
              </a:lnSpc>
            </a:pPr>
            <a:r>
              <a:rPr lang="en-US" sz="2200" dirty="0"/>
              <a:t>Normally-distributed </a:t>
            </a:r>
            <a:r>
              <a:rPr lang="en-US" sz="2200" dirty="0" smtClean="0"/>
              <a:t>Errors</a:t>
            </a:r>
          </a:p>
          <a:p>
            <a:pPr lvl="1">
              <a:lnSpc>
                <a:spcPct val="80000"/>
              </a:lnSpc>
            </a:pPr>
            <a:r>
              <a:rPr lang="en-US" sz="1800" dirty="0"/>
              <a:t>Normal probability </a:t>
            </a:r>
            <a:r>
              <a:rPr lang="en-US" sz="1800" dirty="0" smtClean="0"/>
              <a:t>plot</a:t>
            </a:r>
            <a:endParaRPr lang="en-US" sz="1800" dirty="0"/>
          </a:p>
          <a:p>
            <a:pPr>
              <a:lnSpc>
                <a:spcPct val="80000"/>
              </a:lnSpc>
            </a:pPr>
            <a:endParaRPr lang="de-DE" sz="2200"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75</a:t>
            </a:fld>
            <a:endParaRPr lang="de-DE" altLang="en-US"/>
          </a:p>
        </p:txBody>
      </p:sp>
    </p:spTree>
    <p:extLst>
      <p:ext uri="{BB962C8B-B14F-4D97-AF65-F5344CB8AC3E}">
        <p14:creationId xmlns="" xmlns:p14="http://schemas.microsoft.com/office/powerpoint/2010/main" val="33155335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a:t>
            </a:r>
            <a:r>
              <a:rPr lang="de-DE" dirty="0" err="1" smtClean="0"/>
              <a:t>plots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76</a:t>
            </a:fld>
            <a:endParaRPr lang="de-DE" altLang="en-US"/>
          </a:p>
        </p:txBody>
      </p:sp>
      <p:pic>
        <p:nvPicPr>
          <p:cNvPr id="7" name="Picture 2"/>
          <p:cNvPicPr>
            <a:picLocks noChangeAspect="1"/>
          </p:cNvPicPr>
          <p:nvPr/>
        </p:nvPicPr>
        <p:blipFill>
          <a:blip r:embed="rId2" cstate="print"/>
          <a:stretch>
            <a:fillRect/>
          </a:stretch>
        </p:blipFill>
        <p:spPr>
          <a:xfrm>
            <a:off x="251520" y="1628800"/>
            <a:ext cx="2520280" cy="1948085"/>
          </a:xfrm>
          <a:prstGeom prst="rect">
            <a:avLst/>
          </a:prstGeom>
        </p:spPr>
      </p:pic>
      <p:pic>
        <p:nvPicPr>
          <p:cNvPr id="8" name="Picture 1"/>
          <p:cNvPicPr>
            <a:picLocks noChangeAspect="1"/>
          </p:cNvPicPr>
          <p:nvPr/>
        </p:nvPicPr>
        <p:blipFill rotWithShape="1">
          <a:blip r:embed="rId3" cstate="print"/>
          <a:srcRect r="57315" b="51480"/>
          <a:stretch/>
        </p:blipFill>
        <p:spPr>
          <a:xfrm>
            <a:off x="2987824" y="1124744"/>
            <a:ext cx="3038168" cy="2636736"/>
          </a:xfrm>
          <a:prstGeom prst="rect">
            <a:avLst/>
          </a:prstGeom>
        </p:spPr>
      </p:pic>
      <p:sp>
        <p:nvSpPr>
          <p:cNvPr id="9" name="Textfeld 8"/>
          <p:cNvSpPr txBox="1"/>
          <p:nvPr/>
        </p:nvSpPr>
        <p:spPr>
          <a:xfrm>
            <a:off x="4211960" y="3789040"/>
            <a:ext cx="3816424" cy="369332"/>
          </a:xfrm>
          <a:prstGeom prst="rect">
            <a:avLst/>
          </a:prstGeom>
          <a:noFill/>
        </p:spPr>
        <p:txBody>
          <a:bodyPr wrap="square" rtlCol="0">
            <a:spAutoFit/>
          </a:bodyPr>
          <a:lstStyle/>
          <a:p>
            <a:r>
              <a:rPr lang="en-US" dirty="0">
                <a:latin typeface="+mn-lt"/>
              </a:rPr>
              <a:t>Homoscedasticity: ZRESID vs. ZPRED</a:t>
            </a:r>
            <a:endParaRPr lang="de-DE" dirty="0">
              <a:latin typeface="+mn-lt"/>
            </a:endParaRPr>
          </a:p>
        </p:txBody>
      </p:sp>
      <p:pic>
        <p:nvPicPr>
          <p:cNvPr id="10" name="Picture 1"/>
          <p:cNvPicPr>
            <a:picLocks noChangeAspect="1"/>
          </p:cNvPicPr>
          <p:nvPr/>
        </p:nvPicPr>
        <p:blipFill rotWithShape="1">
          <a:blip r:embed="rId4" cstate="print"/>
          <a:srcRect r="13565"/>
          <a:stretch/>
        </p:blipFill>
        <p:spPr>
          <a:xfrm>
            <a:off x="682389" y="4194120"/>
            <a:ext cx="4969731" cy="2256425"/>
          </a:xfrm>
          <a:prstGeom prst="rect">
            <a:avLst/>
          </a:prstGeom>
        </p:spPr>
      </p:pic>
      <p:sp>
        <p:nvSpPr>
          <p:cNvPr id="11" name="AutoShape 2" descr="https://upload.wikimedia.org/wikipedia/commons/a/a5/Heteroscedasticity.pn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4" descr="https://upload.wikimedia.org/wikipedia/commons/a/a5/Heteroscedasticity.pn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6" descr="https://upload.wikimedia.org/wikipedia/commons/a/a5/Heteroscedasticity.png"/>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98407"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28184" y="1736606"/>
            <a:ext cx="2692067" cy="1732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5724128" y="5157192"/>
            <a:ext cx="2520280" cy="646331"/>
          </a:xfrm>
          <a:prstGeom prst="rect">
            <a:avLst/>
          </a:prstGeom>
          <a:noFill/>
        </p:spPr>
        <p:txBody>
          <a:bodyPr wrap="square" rtlCol="0">
            <a:spAutoFit/>
          </a:bodyPr>
          <a:lstStyle/>
          <a:p>
            <a:r>
              <a:rPr lang="en-US" dirty="0">
                <a:latin typeface="+mn-lt"/>
              </a:rPr>
              <a:t>Normality of Errors: Histograms and P-P plots</a:t>
            </a:r>
            <a:endParaRPr lang="de-DE" dirty="0">
              <a:latin typeface="+mn-lt"/>
            </a:endParaRPr>
          </a:p>
        </p:txBody>
      </p:sp>
    </p:spTree>
    <p:extLst>
      <p:ext uri="{BB962C8B-B14F-4D97-AF65-F5344CB8AC3E}">
        <p14:creationId xmlns="" xmlns:p14="http://schemas.microsoft.com/office/powerpoint/2010/main" val="10155152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Collinearity</a:t>
            </a:r>
            <a:r>
              <a:rPr lang="de-DE" dirty="0" smtClean="0"/>
              <a:t> </a:t>
            </a:r>
            <a:r>
              <a:rPr lang="de-DE" dirty="0" err="1" smtClean="0"/>
              <a:t>diagnostics</a:t>
            </a:r>
            <a:endParaRPr lang="de-DE" dirty="0"/>
          </a:p>
        </p:txBody>
      </p:sp>
      <p:pic>
        <p:nvPicPr>
          <p:cNvPr id="7" name="Picture 1"/>
          <p:cNvPicPr>
            <a:picLocks noGrp="1" noChangeAspect="1"/>
          </p:cNvPicPr>
          <p:nvPr>
            <p:ph idx="1"/>
          </p:nvPr>
        </p:nvPicPr>
        <p:blipFill>
          <a:blip r:embed="rId3" cstate="print"/>
          <a:stretch>
            <a:fillRect/>
          </a:stretch>
        </p:blipFill>
        <p:spPr>
          <a:xfrm>
            <a:off x="1475656" y="1704709"/>
            <a:ext cx="5695950" cy="1819275"/>
          </a:xfrm>
          <a:prstGeom prst="rect">
            <a:avLst/>
          </a:prstGeom>
        </p:spPr>
      </p:pic>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77</a:t>
            </a:fld>
            <a:endParaRPr lang="de-DE" altLang="en-US"/>
          </a:p>
        </p:txBody>
      </p:sp>
      <p:sp>
        <p:nvSpPr>
          <p:cNvPr id="8" name="Rechteck 7"/>
          <p:cNvSpPr/>
          <p:nvPr/>
        </p:nvSpPr>
        <p:spPr>
          <a:xfrm>
            <a:off x="1043608" y="4437112"/>
            <a:ext cx="7128792" cy="701731"/>
          </a:xfrm>
          <a:prstGeom prst="rect">
            <a:avLst/>
          </a:prstGeom>
        </p:spPr>
        <p:txBody>
          <a:bodyPr wrap="square">
            <a:spAutoFit/>
          </a:bodyPr>
          <a:lstStyle/>
          <a:p>
            <a:pPr marL="342900" indent="-342900">
              <a:lnSpc>
                <a:spcPct val="80000"/>
              </a:lnSpc>
              <a:spcBef>
                <a:spcPct val="20000"/>
              </a:spcBef>
              <a:buFont typeface="Arial" pitchFamily="34" charset="0"/>
              <a:buChar char="•"/>
            </a:pPr>
            <a:r>
              <a:rPr lang="en-US" sz="2200" dirty="0">
                <a:latin typeface="+mn-lt"/>
              </a:rPr>
              <a:t>Tolerance should be more than 0.2 (Menard, 1995)</a:t>
            </a:r>
          </a:p>
          <a:p>
            <a:pPr marL="342900" indent="-342900">
              <a:lnSpc>
                <a:spcPct val="80000"/>
              </a:lnSpc>
              <a:spcBef>
                <a:spcPct val="20000"/>
              </a:spcBef>
              <a:buFont typeface="Arial" pitchFamily="34" charset="0"/>
              <a:buChar char="•"/>
            </a:pPr>
            <a:r>
              <a:rPr lang="en-US" sz="2200" dirty="0">
                <a:latin typeface="+mn-lt"/>
              </a:rPr>
              <a:t>VIF should be less than 10 (Myers, 1990)</a:t>
            </a:r>
          </a:p>
        </p:txBody>
      </p:sp>
      <p:sp>
        <p:nvSpPr>
          <p:cNvPr id="9" name="Oval 4"/>
          <p:cNvSpPr>
            <a:spLocks noChangeArrowheads="1"/>
          </p:cNvSpPr>
          <p:nvPr/>
        </p:nvSpPr>
        <p:spPr bwMode="auto">
          <a:xfrm>
            <a:off x="5508104" y="1628800"/>
            <a:ext cx="1800200" cy="2088232"/>
          </a:xfrm>
          <a:prstGeom prst="ellipse">
            <a:avLst/>
          </a:prstGeom>
          <a:noFill/>
          <a:ln w="38100">
            <a:solidFill>
              <a:srgbClr val="C00000"/>
            </a:solidFill>
            <a:round/>
            <a:headEnd/>
            <a:tailEnd/>
          </a:ln>
          <a:effectLst/>
        </p:spPr>
        <p:txBody>
          <a:bodyPr wrap="none" anchor="ctr"/>
          <a:lstStyle/>
          <a:p>
            <a:endParaRPr lang="en-GB"/>
          </a:p>
        </p:txBody>
      </p:sp>
    </p:spTree>
    <p:extLst>
      <p:ext uri="{BB962C8B-B14F-4D97-AF65-F5344CB8AC3E}">
        <p14:creationId xmlns="" xmlns:p14="http://schemas.microsoft.com/office/powerpoint/2010/main" val="33896754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lstStyle/>
          <a:p>
            <a:r>
              <a:rPr lang="de-DE" dirty="0" smtClean="0"/>
              <a:t>Statistische Auswertung</a:t>
            </a:r>
            <a:endParaRPr lang="de-DE" dirty="0"/>
          </a:p>
        </p:txBody>
      </p:sp>
      <p:sp>
        <p:nvSpPr>
          <p:cNvPr id="87054" name="Rectangle 14"/>
          <p:cNvSpPr>
            <a:spLocks noGrp="1" noChangeArrowheads="1"/>
          </p:cNvSpPr>
          <p:nvPr>
            <p:ph idx="1"/>
          </p:nvPr>
        </p:nvSpPr>
        <p:spPr>
          <a:noFill/>
          <a:ln/>
        </p:spPr>
        <p:txBody>
          <a:bodyPr>
            <a:normAutofit/>
          </a:bodyPr>
          <a:lstStyle/>
          <a:p>
            <a:pPr>
              <a:lnSpc>
                <a:spcPct val="80000"/>
              </a:lnSpc>
            </a:pPr>
            <a:r>
              <a:rPr lang="de-DE" sz="3200" dirty="0" smtClean="0"/>
              <a:t>Deskriptive Statistik</a:t>
            </a:r>
          </a:p>
          <a:p>
            <a:pPr>
              <a:lnSpc>
                <a:spcPct val="80000"/>
              </a:lnSpc>
            </a:pPr>
            <a:endParaRPr lang="de-DE" sz="3200" dirty="0"/>
          </a:p>
          <a:p>
            <a:pPr>
              <a:lnSpc>
                <a:spcPct val="80000"/>
              </a:lnSpc>
            </a:pPr>
            <a:r>
              <a:rPr lang="de-DE" sz="3200" dirty="0" err="1" smtClean="0"/>
              <a:t>Inferenzstatistik</a:t>
            </a:r>
            <a:r>
              <a:rPr lang="de-DE" sz="3200" dirty="0" smtClean="0"/>
              <a:t> I: Schätzen von Parametern mittels </a:t>
            </a:r>
            <a:r>
              <a:rPr lang="de-DE" sz="3200" dirty="0" err="1" smtClean="0"/>
              <a:t>Konfidenzintervallen</a:t>
            </a:r>
            <a:endParaRPr lang="de-DE" sz="3200" dirty="0" smtClean="0"/>
          </a:p>
          <a:p>
            <a:pPr>
              <a:lnSpc>
                <a:spcPct val="80000"/>
              </a:lnSpc>
            </a:pPr>
            <a:r>
              <a:rPr lang="de-DE" sz="3200" dirty="0" err="1" smtClean="0"/>
              <a:t>Inferenzstatistik</a:t>
            </a:r>
            <a:r>
              <a:rPr lang="de-DE" sz="3200" dirty="0" smtClean="0"/>
              <a:t> II: Unterschiede, </a:t>
            </a:r>
            <a:r>
              <a:rPr lang="de-DE" sz="3200" dirty="0" err="1" smtClean="0"/>
              <a:t>Hypothesenprüfung</a:t>
            </a:r>
            <a:r>
              <a:rPr lang="de-DE" sz="3200" dirty="0" smtClean="0"/>
              <a:t> mittels </a:t>
            </a:r>
            <a:r>
              <a:rPr lang="de-DE" sz="3200" dirty="0" err="1" smtClean="0"/>
              <a:t>Signifikanztests</a:t>
            </a:r>
            <a:r>
              <a:rPr lang="de-DE" sz="3200" dirty="0" smtClean="0"/>
              <a:t> </a:t>
            </a:r>
          </a:p>
          <a:p>
            <a:pPr>
              <a:lnSpc>
                <a:spcPct val="80000"/>
              </a:lnSpc>
            </a:pPr>
            <a:r>
              <a:rPr lang="de-DE" sz="3200" dirty="0" err="1" smtClean="0"/>
              <a:t>Inferenzstatistik</a:t>
            </a:r>
            <a:r>
              <a:rPr lang="de-DE" sz="3200" dirty="0" smtClean="0"/>
              <a:t> III: Zusammenhänge, Korrelations- und Regressionsanalysen</a:t>
            </a:r>
          </a:p>
        </p:txBody>
      </p:sp>
      <p:sp>
        <p:nvSpPr>
          <p:cNvPr id="4" name="Datumsplatzhalter 3"/>
          <p:cNvSpPr>
            <a:spLocks noGrp="1"/>
          </p:cNvSpPr>
          <p:nvPr>
            <p:ph type="dt" sz="half" idx="10"/>
          </p:nvPr>
        </p:nvSpPr>
        <p:spPr/>
        <p:txBody>
          <a:bodyPr/>
          <a:lstStyle/>
          <a:p>
            <a:fld id="{C3C626DE-E8E2-4501-874E-BCEAF4B89A19}"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78</a:t>
            </a:fld>
            <a:endParaRPr lang="de-DE" alt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2"/>
          <p:cNvSpPr>
            <a:spLocks noGrp="1" noChangeArrowheads="1"/>
          </p:cNvSpPr>
          <p:nvPr>
            <p:ph type="title"/>
          </p:nvPr>
        </p:nvSpPr>
        <p:spPr/>
        <p:txBody>
          <a:bodyPr/>
          <a:lstStyle/>
          <a:p>
            <a:pPr eaLnBrk="1" hangingPunct="1"/>
            <a:r>
              <a:rPr lang="de-DE" smtClean="0"/>
              <a:t>Ziel der schließenden Statistik</a:t>
            </a:r>
            <a:endParaRPr lang="de-AT" smtClean="0"/>
          </a:p>
        </p:txBody>
      </p:sp>
      <p:sp>
        <p:nvSpPr>
          <p:cNvPr id="208901" name="Rectangle 3"/>
          <p:cNvSpPr>
            <a:spLocks noGrp="1" noChangeArrowheads="1"/>
          </p:cNvSpPr>
          <p:nvPr>
            <p:ph type="body" idx="1"/>
          </p:nvPr>
        </p:nvSpPr>
        <p:spPr>
          <a:xfrm>
            <a:off x="467544" y="1772816"/>
            <a:ext cx="7510462" cy="4464496"/>
          </a:xfrm>
        </p:spPr>
        <p:txBody>
          <a:bodyPr>
            <a:normAutofit fontScale="92500" lnSpcReduction="20000"/>
          </a:bodyPr>
          <a:lstStyle/>
          <a:p>
            <a:pPr eaLnBrk="1" hangingPunct="1"/>
            <a:r>
              <a:rPr lang="de-DE" sz="2800" dirty="0" smtClean="0"/>
              <a:t>Aufgrund der Stichprobe Aussagen über die Grundgesamtheit machen</a:t>
            </a:r>
          </a:p>
          <a:p>
            <a:pPr eaLnBrk="1" hangingPunct="1"/>
            <a:r>
              <a:rPr lang="de-DE" sz="2800" dirty="0" smtClean="0"/>
              <a:t>Von der Stichprobe auf die Grundgesamtheit schließen</a:t>
            </a:r>
          </a:p>
          <a:p>
            <a:pPr eaLnBrk="1" hangingPunct="1"/>
            <a:endParaRPr lang="de-DE" sz="2800" dirty="0" smtClean="0"/>
          </a:p>
          <a:p>
            <a:pPr>
              <a:lnSpc>
                <a:spcPct val="80000"/>
              </a:lnSpc>
            </a:pPr>
            <a:r>
              <a:rPr lang="de-DE" b="1" dirty="0" smtClean="0"/>
              <a:t>Grundgesamtheit</a:t>
            </a:r>
          </a:p>
          <a:p>
            <a:pPr lvl="1">
              <a:lnSpc>
                <a:spcPct val="80000"/>
              </a:lnSpc>
            </a:pPr>
            <a:r>
              <a:rPr lang="de-DE" sz="2000" dirty="0" smtClean="0"/>
              <a:t>ist eine entsprechend dem jeweiligen Untersuchungsziel abgegrenzte Menge von Personen oder Objekten, über die man eine Aussage machen will.</a:t>
            </a:r>
          </a:p>
          <a:p>
            <a:pPr>
              <a:lnSpc>
                <a:spcPct val="80000"/>
              </a:lnSpc>
            </a:pPr>
            <a:r>
              <a:rPr lang="de-DE" b="1" dirty="0" smtClean="0"/>
              <a:t>Stichprobe</a:t>
            </a:r>
            <a:r>
              <a:rPr lang="de-DE" sz="2700" b="1" u="sng" dirty="0" smtClean="0"/>
              <a:t> </a:t>
            </a:r>
          </a:p>
          <a:p>
            <a:pPr lvl="1">
              <a:lnSpc>
                <a:spcPct val="80000"/>
              </a:lnSpc>
            </a:pPr>
            <a:r>
              <a:rPr lang="de-DE" sz="2000" dirty="0" smtClean="0"/>
              <a:t>ist eine (kleinere) Menge von Einheiten, die aus der Grundgesamtheit ausgewählt werden und die man misst oder beobachtet, um aus ihnen Schlüsse mit Gültigkeit auch für den nicht ausgewählten Teil der Grundgesamtheit zu ziehen.</a:t>
            </a:r>
          </a:p>
          <a:p>
            <a:pPr>
              <a:lnSpc>
                <a:spcPct val="80000"/>
              </a:lnSpc>
            </a:pPr>
            <a:r>
              <a:rPr lang="de-DE" b="1" dirty="0" smtClean="0"/>
              <a:t>Repräsentativ</a:t>
            </a:r>
            <a:r>
              <a:rPr lang="de-DE" sz="2700" b="1" u="sng" dirty="0" smtClean="0"/>
              <a:t> </a:t>
            </a:r>
          </a:p>
          <a:p>
            <a:pPr lvl="1">
              <a:lnSpc>
                <a:spcPct val="80000"/>
              </a:lnSpc>
            </a:pPr>
            <a:r>
              <a:rPr lang="de-DE" sz="2000" dirty="0" smtClean="0"/>
              <a:t>hinsichtlich der für die Untersuchung relevanten Merkmale die Struktur der Grundgesamtheit widerspiegeln</a:t>
            </a:r>
          </a:p>
          <a:p>
            <a:pPr eaLnBrk="1" hangingPunct="1"/>
            <a:endParaRPr lang="de-AT" sz="2800" dirty="0" smtClean="0"/>
          </a:p>
        </p:txBody>
      </p:sp>
      <p:sp>
        <p:nvSpPr>
          <p:cNvPr id="11"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14.11.2017</a:t>
            </a:fld>
            <a:endParaRPr lang="de-DE" altLang="en-US" dirty="0"/>
          </a:p>
        </p:txBody>
      </p:sp>
      <p:sp>
        <p:nvSpPr>
          <p:cNvPr id="13"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79</a:t>
            </a:fld>
            <a:endParaRPr lang="de-DE"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Literaturhinweise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8</a:t>
            </a:fld>
            <a:endParaRPr lang="de-DE" altLang="en-US"/>
          </a:p>
        </p:txBody>
      </p:sp>
      <p:pic>
        <p:nvPicPr>
          <p:cNvPr id="738306" name="Picture 2" descr="Frontcover"/>
          <p:cNvPicPr>
            <a:picLocks noChangeAspect="1" noChangeArrowheads="1"/>
          </p:cNvPicPr>
          <p:nvPr/>
        </p:nvPicPr>
        <p:blipFill>
          <a:blip r:embed="rId3" cstate="print"/>
          <a:srcRect/>
          <a:stretch>
            <a:fillRect/>
          </a:stretch>
        </p:blipFill>
        <p:spPr bwMode="auto">
          <a:xfrm>
            <a:off x="3419872" y="3429000"/>
            <a:ext cx="1219200" cy="1847851"/>
          </a:xfrm>
          <a:prstGeom prst="rect">
            <a:avLst/>
          </a:prstGeom>
          <a:noFill/>
        </p:spPr>
      </p:pic>
      <p:pic>
        <p:nvPicPr>
          <p:cNvPr id="738308" name="Picture 4" descr="Frontcover"/>
          <p:cNvPicPr>
            <a:picLocks noChangeAspect="1" noChangeArrowheads="1"/>
          </p:cNvPicPr>
          <p:nvPr/>
        </p:nvPicPr>
        <p:blipFill>
          <a:blip r:embed="rId4" cstate="print"/>
          <a:srcRect/>
          <a:stretch>
            <a:fillRect/>
          </a:stretch>
        </p:blipFill>
        <p:spPr bwMode="auto">
          <a:xfrm>
            <a:off x="4139952" y="1656465"/>
            <a:ext cx="1105926" cy="1676170"/>
          </a:xfrm>
          <a:prstGeom prst="rect">
            <a:avLst/>
          </a:prstGeom>
          <a:noFill/>
        </p:spPr>
      </p:pic>
      <p:sp>
        <p:nvSpPr>
          <p:cNvPr id="2" name="Inhaltsplatzhalter 1"/>
          <p:cNvSpPr>
            <a:spLocks noGrp="1"/>
          </p:cNvSpPr>
          <p:nvPr>
            <p:ph idx="1"/>
          </p:nvPr>
        </p:nvSpPr>
        <p:spPr>
          <a:xfrm>
            <a:off x="313184" y="1700808"/>
            <a:ext cx="8229600" cy="4757758"/>
          </a:xfrm>
        </p:spPr>
        <p:txBody>
          <a:bodyPr/>
          <a:lstStyle/>
          <a:p>
            <a:r>
              <a:rPr lang="de-DE" dirty="0" smtClean="0"/>
              <a:t>Grundlagenwissenschaft</a:t>
            </a:r>
          </a:p>
          <a:p>
            <a:endParaRPr lang="de-DE" dirty="0"/>
          </a:p>
          <a:p>
            <a:endParaRPr lang="de-DE" dirty="0" smtClean="0"/>
          </a:p>
          <a:p>
            <a:endParaRPr lang="de-DE" dirty="0" smtClean="0"/>
          </a:p>
          <a:p>
            <a:r>
              <a:rPr lang="de-DE" dirty="0" smtClean="0"/>
              <a:t>Klinische Forschung</a:t>
            </a:r>
          </a:p>
          <a:p>
            <a:endParaRPr lang="de-DE" dirty="0" smtClean="0"/>
          </a:p>
          <a:p>
            <a:endParaRPr lang="de-DE" dirty="0"/>
          </a:p>
          <a:p>
            <a:endParaRPr lang="de-DE" dirty="0" smtClean="0"/>
          </a:p>
          <a:p>
            <a:r>
              <a:rPr lang="de-DE" dirty="0" smtClean="0"/>
              <a:t>Versuchsplanung</a:t>
            </a:r>
          </a:p>
          <a:p>
            <a:pPr marL="0" indent="0">
              <a:buNone/>
            </a:pPr>
            <a:endParaRPr lang="de-DE" dirty="0"/>
          </a:p>
        </p:txBody>
      </p:sp>
      <p:pic>
        <p:nvPicPr>
          <p:cNvPr id="11"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32960" y="3436701"/>
            <a:ext cx="1279200" cy="19077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51970" name="Picture 2" descr="http://ecx.images-amazon.com/images/I/41K4ANEQUsL._SX366_BO1,204,203,200_.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04249" y="1631096"/>
            <a:ext cx="1519768" cy="2060773"/>
          </a:xfrm>
          <a:prstGeom prst="rect">
            <a:avLst/>
          </a:prstGeom>
          <a:noFill/>
          <a:extLst>
            <a:ext uri="{909E8E84-426E-40DD-AFC4-6F175D3DCCD1}">
              <a14:hiddenFill xmlns="" xmlns:a14="http://schemas.microsoft.com/office/drawing/2010/main">
                <a:solidFill>
                  <a:srgbClr val="FFFFFF"/>
                </a:solidFill>
              </a14:hiddenFill>
            </a:ext>
          </a:extLst>
        </p:spPr>
      </p:pic>
      <p:pic>
        <p:nvPicPr>
          <p:cNvPr id="710658"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04249" y="3905392"/>
            <a:ext cx="1646101" cy="23878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2"/>
          <p:cNvSpPr>
            <a:spLocks noGrp="1" noChangeArrowheads="1"/>
          </p:cNvSpPr>
          <p:nvPr>
            <p:ph type="title"/>
          </p:nvPr>
        </p:nvSpPr>
        <p:spPr/>
        <p:txBody>
          <a:bodyPr/>
          <a:lstStyle/>
          <a:p>
            <a:pPr eaLnBrk="1" hangingPunct="1"/>
            <a:r>
              <a:rPr lang="de-DE" dirty="0" smtClean="0"/>
              <a:t>Grundlagen der schließenden Statistik: Verteilungsannahmen</a:t>
            </a:r>
          </a:p>
        </p:txBody>
      </p:sp>
      <p:sp>
        <p:nvSpPr>
          <p:cNvPr id="128005" name="Rectangle 3"/>
          <p:cNvSpPr>
            <a:spLocks noGrp="1" noChangeArrowheads="1"/>
          </p:cNvSpPr>
          <p:nvPr>
            <p:ph type="body" idx="1"/>
          </p:nvPr>
        </p:nvSpPr>
        <p:spPr/>
        <p:txBody>
          <a:bodyPr>
            <a:normAutofit fontScale="92500" lnSpcReduction="20000"/>
          </a:bodyPr>
          <a:lstStyle/>
          <a:p>
            <a:pPr eaLnBrk="1" hangingPunct="1">
              <a:lnSpc>
                <a:spcPct val="90000"/>
              </a:lnSpc>
            </a:pPr>
            <a:r>
              <a:rPr lang="de-DE" sz="2400" dirty="0" smtClean="0"/>
              <a:t>Gleichverteilung</a:t>
            </a:r>
          </a:p>
          <a:p>
            <a:pPr lvl="1" eaLnBrk="1" hangingPunct="1">
              <a:lnSpc>
                <a:spcPct val="90000"/>
              </a:lnSpc>
            </a:pPr>
            <a:r>
              <a:rPr lang="de-DE" sz="2000" dirty="0" smtClean="0"/>
              <a:t>Bsp.: Würfel, Münze</a:t>
            </a:r>
          </a:p>
          <a:p>
            <a:pPr eaLnBrk="1" hangingPunct="1">
              <a:lnSpc>
                <a:spcPct val="90000"/>
              </a:lnSpc>
            </a:pPr>
            <a:r>
              <a:rPr lang="de-DE" sz="2400" dirty="0" smtClean="0"/>
              <a:t>Binomialverteilung</a:t>
            </a:r>
          </a:p>
          <a:p>
            <a:pPr lvl="1" eaLnBrk="1" hangingPunct="1">
              <a:lnSpc>
                <a:spcPct val="90000"/>
              </a:lnSpc>
            </a:pPr>
            <a:r>
              <a:rPr lang="de-DE" sz="2000" dirty="0" smtClean="0"/>
              <a:t>Bsp.: Ziehen mit Zurücklegen</a:t>
            </a:r>
          </a:p>
          <a:p>
            <a:pPr eaLnBrk="1" hangingPunct="1">
              <a:lnSpc>
                <a:spcPct val="90000"/>
              </a:lnSpc>
            </a:pPr>
            <a:r>
              <a:rPr lang="de-DE" sz="2400" dirty="0" err="1" smtClean="0"/>
              <a:t>Poissonverteilung</a:t>
            </a:r>
            <a:endParaRPr lang="de-DE" sz="2400" dirty="0" smtClean="0"/>
          </a:p>
          <a:p>
            <a:pPr lvl="1" eaLnBrk="1" hangingPunct="1">
              <a:lnSpc>
                <a:spcPct val="90000"/>
              </a:lnSpc>
            </a:pPr>
            <a:r>
              <a:rPr lang="de-DE" sz="2000" dirty="0" smtClean="0"/>
              <a:t>Bsp.: Seltene Ereignisse mit </a:t>
            </a:r>
            <a:r>
              <a:rPr lang="de-DE" sz="2000" dirty="0" err="1" smtClean="0"/>
              <a:t>grossen</a:t>
            </a:r>
            <a:r>
              <a:rPr lang="de-DE" sz="2000" dirty="0" smtClean="0"/>
              <a:t> Stichprobenumfängen und konstanter Wahrscheinlichkeit</a:t>
            </a:r>
          </a:p>
          <a:p>
            <a:pPr>
              <a:lnSpc>
                <a:spcPct val="90000"/>
              </a:lnSpc>
            </a:pPr>
            <a:r>
              <a:rPr lang="de-DE" dirty="0" smtClean="0"/>
              <a:t>Exponentialverteilung</a:t>
            </a:r>
          </a:p>
          <a:p>
            <a:pPr lvl="1">
              <a:lnSpc>
                <a:spcPct val="90000"/>
              </a:lnSpc>
            </a:pPr>
            <a:r>
              <a:rPr lang="de-DE" sz="2000" dirty="0" smtClean="0"/>
              <a:t>Bsp.: Überlebenszeiten</a:t>
            </a:r>
          </a:p>
          <a:p>
            <a:pPr>
              <a:lnSpc>
                <a:spcPct val="90000"/>
              </a:lnSpc>
            </a:pPr>
            <a:r>
              <a:rPr lang="de-DE" dirty="0" smtClean="0"/>
              <a:t>Gauß- oder Normalverteilung</a:t>
            </a:r>
          </a:p>
          <a:p>
            <a:pPr lvl="1">
              <a:lnSpc>
                <a:spcPct val="90000"/>
              </a:lnSpc>
            </a:pPr>
            <a:r>
              <a:rPr lang="de-DE" sz="2000" dirty="0" smtClean="0"/>
              <a:t>Wichtigste Verteilung: siehe die folgenden Folien</a:t>
            </a:r>
          </a:p>
          <a:p>
            <a:pPr>
              <a:lnSpc>
                <a:spcPct val="90000"/>
              </a:lnSpc>
            </a:pPr>
            <a:r>
              <a:rPr lang="de-DE" dirty="0" smtClean="0"/>
              <a:t>Testverteilungen</a:t>
            </a:r>
          </a:p>
          <a:p>
            <a:pPr lvl="1">
              <a:lnSpc>
                <a:spcPct val="90000"/>
              </a:lnSpc>
            </a:pPr>
            <a:r>
              <a:rPr lang="de-DE" sz="1800" dirty="0" smtClean="0"/>
              <a:t>Chi-Quadrat-Verteilung</a:t>
            </a:r>
          </a:p>
          <a:p>
            <a:pPr lvl="1">
              <a:lnSpc>
                <a:spcPct val="90000"/>
              </a:lnSpc>
            </a:pPr>
            <a:r>
              <a:rPr lang="de-DE" sz="1800" dirty="0" smtClean="0"/>
              <a:t>T-Verteilung</a:t>
            </a:r>
          </a:p>
          <a:p>
            <a:pPr lvl="1">
              <a:lnSpc>
                <a:spcPct val="90000"/>
              </a:lnSpc>
            </a:pPr>
            <a:r>
              <a:rPr lang="de-DE" sz="1800" dirty="0" smtClean="0"/>
              <a:t>F-Verteilung</a:t>
            </a:r>
          </a:p>
          <a:p>
            <a:pPr lvl="1">
              <a:lnSpc>
                <a:spcPct val="90000"/>
              </a:lnSpc>
            </a:pPr>
            <a:r>
              <a:rPr lang="de-DE" sz="2000" dirty="0" smtClean="0"/>
              <a:t>Anwendung bei </a:t>
            </a:r>
            <a:r>
              <a:rPr lang="de-DE" sz="2000" dirty="0" err="1" smtClean="0"/>
              <a:t>Signifikanztests</a:t>
            </a:r>
            <a:r>
              <a:rPr lang="de-DE" sz="2000" dirty="0" smtClean="0"/>
              <a:t> und </a:t>
            </a:r>
            <a:r>
              <a:rPr lang="de-DE" sz="2000" dirty="0" err="1" smtClean="0"/>
              <a:t>Konfidenzintervallen</a:t>
            </a:r>
            <a:endParaRPr lang="de-DE" sz="2000" dirty="0" smtClean="0"/>
          </a:p>
          <a:p>
            <a:pPr eaLnBrk="1" hangingPunct="1">
              <a:lnSpc>
                <a:spcPct val="90000"/>
              </a:lnSpc>
            </a:pPr>
            <a:endParaRPr lang="de-DE" sz="1800" dirty="0" smtClean="0"/>
          </a:p>
        </p:txBody>
      </p:sp>
      <p:sp>
        <p:nvSpPr>
          <p:cNvPr id="12"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14.11.2017</a:t>
            </a:fld>
            <a:endParaRPr lang="de-DE" altLang="en-US" dirty="0"/>
          </a:p>
        </p:txBody>
      </p:sp>
      <p:sp>
        <p:nvSpPr>
          <p:cNvPr id="14"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80</a:t>
            </a:fld>
            <a:endParaRPr lang="de-DE" altLang="en-US" dirty="0"/>
          </a:p>
        </p:txBody>
      </p:sp>
      <p:sp>
        <p:nvSpPr>
          <p:cNvPr id="2" name="AutoShape 2" descr="https://upload.wikimedia.org/wikipedia/commons/4/4a/Binomial_Distribution.PN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25337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78289" y="2162986"/>
            <a:ext cx="4145886" cy="25621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4478289" y="4777988"/>
            <a:ext cx="4198167" cy="523220"/>
          </a:xfrm>
          <a:prstGeom prst="rect">
            <a:avLst/>
          </a:prstGeom>
          <a:noFill/>
        </p:spPr>
        <p:txBody>
          <a:bodyPr wrap="square" rtlCol="0">
            <a:spAutoFit/>
          </a:bodyPr>
          <a:lstStyle/>
          <a:p>
            <a:r>
              <a:rPr lang="de-DE" sz="1400" dirty="0" smtClean="0">
                <a:latin typeface="+mn-lt"/>
              </a:rPr>
              <a:t>Wahrscheinlichkeitsfunktion der Binomialverteilung für n=20; p=0,1 (blau), p=0,5 (grün) und p=0,8 (rot)</a:t>
            </a:r>
            <a:endParaRPr lang="de-DE" sz="1400" dirty="0">
              <a:latin typeface="+mn-lt"/>
            </a:endParaRPr>
          </a:p>
        </p:txBody>
      </p:sp>
      <p:sp>
        <p:nvSpPr>
          <p:cNvPr id="9" name="Textfeld 8"/>
          <p:cNvSpPr txBox="1"/>
          <p:nvPr/>
        </p:nvSpPr>
        <p:spPr>
          <a:xfrm>
            <a:off x="6156176" y="1916832"/>
            <a:ext cx="1368152" cy="369332"/>
          </a:xfrm>
          <a:prstGeom prst="rect">
            <a:avLst/>
          </a:prstGeom>
          <a:noFill/>
        </p:spPr>
        <p:txBody>
          <a:bodyPr wrap="square" rtlCol="0">
            <a:spAutoFit/>
          </a:bodyPr>
          <a:lstStyle/>
          <a:p>
            <a:r>
              <a:rPr lang="de-AT" dirty="0" smtClean="0">
                <a:latin typeface="+mn-lt"/>
              </a:rPr>
              <a:t>B(</a:t>
            </a:r>
            <a:r>
              <a:rPr lang="de-AT" dirty="0" err="1" smtClean="0">
                <a:latin typeface="+mn-lt"/>
              </a:rPr>
              <a:t>n,p</a:t>
            </a:r>
            <a:r>
              <a:rPr lang="de-AT" dirty="0" smtClean="0">
                <a:latin typeface="+mn-lt"/>
              </a:rPr>
              <a:t>)</a:t>
            </a:r>
            <a:endParaRPr lang="de-AT"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33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5337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Grp="1" noChangeArrowheads="1"/>
          </p:cNvSpPr>
          <p:nvPr>
            <p:ph type="title"/>
          </p:nvPr>
        </p:nvSpPr>
        <p:spPr/>
        <p:txBody>
          <a:bodyPr/>
          <a:lstStyle/>
          <a:p>
            <a:pPr eaLnBrk="1" hangingPunct="1"/>
            <a:r>
              <a:rPr lang="de-DE" dirty="0" err="1" smtClean="0"/>
              <a:t>Gauss</a:t>
            </a:r>
            <a:r>
              <a:rPr lang="de-DE" dirty="0" smtClean="0"/>
              <a:t>- oder Normalverteilung</a:t>
            </a:r>
            <a:endParaRPr lang="en-US" dirty="0" smtClean="0"/>
          </a:p>
        </p:txBody>
      </p:sp>
      <p:sp>
        <p:nvSpPr>
          <p:cNvPr id="25607" name="Rectangle 3"/>
          <p:cNvSpPr>
            <a:spLocks noGrp="1" noChangeArrowheads="1"/>
          </p:cNvSpPr>
          <p:nvPr>
            <p:ph type="body" idx="1"/>
          </p:nvPr>
        </p:nvSpPr>
        <p:spPr/>
        <p:txBody>
          <a:bodyPr/>
          <a:lstStyle/>
          <a:p>
            <a:pPr eaLnBrk="1" hangingPunct="1">
              <a:lnSpc>
                <a:spcPct val="90000"/>
              </a:lnSpc>
            </a:pPr>
            <a:r>
              <a:rPr lang="de-DE" sz="2400" dirty="0" smtClean="0"/>
              <a:t>-</a:t>
            </a:r>
            <a:r>
              <a:rPr lang="de-DE" sz="2400" dirty="0" smtClean="0">
                <a:latin typeface="Symbol" pitchFamily="18" charset="2"/>
                <a:sym typeface="Symbol" pitchFamily="18" charset="2"/>
              </a:rPr>
              <a:t></a:t>
            </a:r>
            <a:r>
              <a:rPr lang="de-DE" sz="2400" dirty="0" smtClean="0">
                <a:sym typeface="StarMath"/>
              </a:rPr>
              <a:t> &lt; X &lt; + </a:t>
            </a:r>
            <a:r>
              <a:rPr lang="de-DE" sz="2400" dirty="0" smtClean="0">
                <a:latin typeface="Symbol" pitchFamily="18" charset="2"/>
                <a:sym typeface="Symbol" pitchFamily="18" charset="2"/>
              </a:rPr>
              <a:t></a:t>
            </a:r>
            <a:r>
              <a:rPr lang="de-DE" sz="2400" dirty="0" smtClean="0"/>
              <a:t> </a:t>
            </a:r>
          </a:p>
          <a:p>
            <a:pPr eaLnBrk="1" hangingPunct="1">
              <a:lnSpc>
                <a:spcPct val="90000"/>
              </a:lnSpc>
            </a:pPr>
            <a:r>
              <a:rPr lang="de-DE" sz="2400" dirty="0" smtClean="0"/>
              <a:t>Parameter Erwartungswert </a:t>
            </a:r>
            <a:r>
              <a:rPr lang="de-DE" sz="2400" dirty="0" smtClean="0">
                <a:sym typeface="Symbol" pitchFamily="18" charset="2"/>
              </a:rPr>
              <a:t> und Varianz </a:t>
            </a:r>
            <a:r>
              <a:rPr lang="de-DE" sz="2400" baseline="30000" dirty="0" smtClean="0">
                <a:sym typeface="Symbol" pitchFamily="18" charset="2"/>
              </a:rPr>
              <a:t>2</a:t>
            </a:r>
            <a:endParaRPr lang="de-DE" sz="24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r>
              <a:rPr lang="de-DE" dirty="0" smtClean="0"/>
              <a:t>t</a:t>
            </a:r>
            <a:r>
              <a:rPr lang="de-DE" sz="2400" dirty="0" smtClean="0"/>
              <a:t>abelliert ist die Standardnormalverteilung N(0,1)</a:t>
            </a:r>
          </a:p>
          <a:p>
            <a:pPr lvl="1" eaLnBrk="1" hangingPunct="1">
              <a:lnSpc>
                <a:spcPct val="90000"/>
              </a:lnSpc>
            </a:pPr>
            <a:r>
              <a:rPr lang="de-DE" sz="2000" dirty="0" smtClean="0"/>
              <a:t>N(0,1)...Mittelwert 0, Streuung 1</a:t>
            </a:r>
          </a:p>
          <a:p>
            <a:pPr lvl="2" eaLnBrk="1" hangingPunct="1">
              <a:lnSpc>
                <a:spcPct val="90000"/>
              </a:lnSpc>
            </a:pPr>
            <a:r>
              <a:rPr lang="en-US" sz="2000" dirty="0" err="1" smtClean="0"/>
              <a:t>Da</a:t>
            </a:r>
            <a:r>
              <a:rPr lang="en-US" sz="2000" dirty="0" smtClean="0"/>
              <a:t> </a:t>
            </a:r>
            <a:r>
              <a:rPr lang="en-US" sz="2000" dirty="0" err="1" smtClean="0"/>
              <a:t>eine</a:t>
            </a:r>
            <a:r>
              <a:rPr lang="en-US" sz="2000" dirty="0" smtClean="0"/>
              <a:t> Transformation </a:t>
            </a:r>
            <a:r>
              <a:rPr lang="en-US" sz="2000" dirty="0" err="1" smtClean="0"/>
              <a:t>möglich</a:t>
            </a:r>
            <a:r>
              <a:rPr lang="en-US" sz="2000" dirty="0" smtClean="0"/>
              <a:t> </a:t>
            </a:r>
            <a:r>
              <a:rPr lang="en-US" sz="2000" dirty="0" err="1" smtClean="0"/>
              <a:t>ist</a:t>
            </a:r>
            <a:endParaRPr lang="en-US" sz="2000" dirty="0" smtClean="0"/>
          </a:p>
        </p:txBody>
      </p:sp>
      <p:graphicFrame>
        <p:nvGraphicFramePr>
          <p:cNvPr id="25602" name="Object 5"/>
          <p:cNvGraphicFramePr>
            <a:graphicFrameLocks noChangeAspect="1"/>
          </p:cNvGraphicFramePr>
          <p:nvPr>
            <p:extLst>
              <p:ext uri="{D42A27DB-BD31-4B8C-83A1-F6EECF244321}">
                <p14:modId xmlns="" xmlns:p14="http://schemas.microsoft.com/office/powerpoint/2010/main" val="3867641567"/>
              </p:ext>
            </p:extLst>
          </p:nvPr>
        </p:nvGraphicFramePr>
        <p:xfrm>
          <a:off x="1043608" y="2492896"/>
          <a:ext cx="3559175" cy="1838325"/>
        </p:xfrm>
        <a:graphic>
          <a:graphicData uri="http://schemas.openxmlformats.org/presentationml/2006/ole">
            <p:oleObj spid="_x0000_s690559" name="Formel" r:id="rId4" imgW="2311400" imgH="1193800" progId="Equation.3">
              <p:embed/>
            </p:oleObj>
          </a:graphicData>
        </a:graphic>
      </p:graphicFrame>
      <p:graphicFrame>
        <p:nvGraphicFramePr>
          <p:cNvPr id="690179" name="Object 4"/>
          <p:cNvGraphicFramePr>
            <a:graphicFrameLocks noChangeAspect="1"/>
          </p:cNvGraphicFramePr>
          <p:nvPr>
            <p:extLst>
              <p:ext uri="{D42A27DB-BD31-4B8C-83A1-F6EECF244321}">
                <p14:modId xmlns="" xmlns:p14="http://schemas.microsoft.com/office/powerpoint/2010/main" val="2392794868"/>
              </p:ext>
            </p:extLst>
          </p:nvPr>
        </p:nvGraphicFramePr>
        <p:xfrm>
          <a:off x="1763688" y="5704702"/>
          <a:ext cx="1328936" cy="748634"/>
        </p:xfrm>
        <a:graphic>
          <a:graphicData uri="http://schemas.openxmlformats.org/presentationml/2006/ole">
            <p:oleObj spid="_x0000_s690560" name="Formel" r:id="rId5" imgW="698197" imgH="393529" progId="Equation.3">
              <p:embed/>
            </p:oleObj>
          </a:graphicData>
        </a:graphic>
      </p:graphicFrame>
      <p:sp>
        <p:nvSpPr>
          <p:cNvPr id="13"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14.11.2017</a:t>
            </a:fld>
            <a:endParaRPr lang="de-DE" altLang="en-US" dirty="0"/>
          </a:p>
        </p:txBody>
      </p:sp>
      <p:sp>
        <p:nvSpPr>
          <p:cNvPr id="15"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81</a:t>
            </a:fld>
            <a:endParaRPr lang="de-DE" altLang="en-US" dirty="0"/>
          </a:p>
        </p:txBody>
      </p:sp>
      <p:sp>
        <p:nvSpPr>
          <p:cNvPr id="2" name="Textfeld 1"/>
          <p:cNvSpPr txBox="1"/>
          <p:nvPr/>
        </p:nvSpPr>
        <p:spPr>
          <a:xfrm>
            <a:off x="7092280" y="1959223"/>
            <a:ext cx="1080120" cy="461665"/>
          </a:xfrm>
          <a:prstGeom prst="rect">
            <a:avLst/>
          </a:prstGeom>
          <a:noFill/>
        </p:spPr>
        <p:txBody>
          <a:bodyPr wrap="square" rtlCol="0">
            <a:spAutoFit/>
          </a:bodyPr>
          <a:lstStyle/>
          <a:p>
            <a:r>
              <a:rPr lang="de-DE" sz="2400" dirty="0" smtClean="0">
                <a:latin typeface="+mn-lt"/>
              </a:rPr>
              <a:t>N(</a:t>
            </a:r>
            <a:r>
              <a:rPr lang="el-GR" sz="2400" dirty="0" smtClean="0">
                <a:latin typeface="+mn-lt"/>
              </a:rPr>
              <a:t>μ</a:t>
            </a:r>
            <a:r>
              <a:rPr lang="de-DE" sz="2400" dirty="0" smtClean="0">
                <a:latin typeface="+mn-lt"/>
              </a:rPr>
              <a:t>,</a:t>
            </a:r>
            <a:r>
              <a:rPr lang="el-GR" sz="2400" dirty="0" smtClean="0">
                <a:latin typeface="+mn-lt"/>
              </a:rPr>
              <a:t>σ</a:t>
            </a:r>
            <a:r>
              <a:rPr lang="de-DE" sz="2400" dirty="0" smtClean="0">
                <a:latin typeface="+mn-lt"/>
              </a:rPr>
              <a:t>²)</a:t>
            </a:r>
            <a:endParaRPr lang="de-DE" sz="2400" dirty="0">
              <a:latin typeface="+mn-lt"/>
            </a:endParaRPr>
          </a:p>
        </p:txBody>
      </p:sp>
      <p:graphicFrame>
        <p:nvGraphicFramePr>
          <p:cNvPr id="3" name="Objekt 2"/>
          <p:cNvGraphicFramePr>
            <a:graphicFrameLocks noChangeAspect="1"/>
          </p:cNvGraphicFramePr>
          <p:nvPr>
            <p:extLst>
              <p:ext uri="{D42A27DB-BD31-4B8C-83A1-F6EECF244321}">
                <p14:modId xmlns="" xmlns:p14="http://schemas.microsoft.com/office/powerpoint/2010/main" val="975289499"/>
              </p:ext>
            </p:extLst>
          </p:nvPr>
        </p:nvGraphicFramePr>
        <p:xfrm>
          <a:off x="4495800" y="3346450"/>
          <a:ext cx="152400" cy="165100"/>
        </p:xfrm>
        <a:graphic>
          <a:graphicData uri="http://schemas.openxmlformats.org/presentationml/2006/ole">
            <p:oleObj spid="_x0000_s690561" name="Formel" r:id="rId6" imgW="152268" imgH="164957" progId="Equation.3">
              <p:embed/>
            </p:oleObj>
          </a:graphicData>
        </a:graphic>
      </p:graphicFrame>
      <p:graphicFrame>
        <p:nvGraphicFramePr>
          <p:cNvPr id="4" name="Objekt 3"/>
          <p:cNvGraphicFramePr>
            <a:graphicFrameLocks noChangeAspect="1"/>
          </p:cNvGraphicFramePr>
          <p:nvPr>
            <p:extLst>
              <p:ext uri="{D42A27DB-BD31-4B8C-83A1-F6EECF244321}">
                <p14:modId xmlns="" xmlns:p14="http://schemas.microsoft.com/office/powerpoint/2010/main" val="60190417"/>
              </p:ext>
            </p:extLst>
          </p:nvPr>
        </p:nvGraphicFramePr>
        <p:xfrm>
          <a:off x="4495800" y="3346450"/>
          <a:ext cx="152400" cy="165100"/>
        </p:xfrm>
        <a:graphic>
          <a:graphicData uri="http://schemas.openxmlformats.org/presentationml/2006/ole">
            <p:oleObj spid="_x0000_s690562" name="Formel" r:id="rId7" imgW="152268" imgH="164957" progId="Equation.3">
              <p:embed/>
            </p:oleObj>
          </a:graphicData>
        </a:graphic>
      </p:graphicFrame>
      <p:graphicFrame>
        <p:nvGraphicFramePr>
          <p:cNvPr id="5" name="Objekt 4"/>
          <p:cNvGraphicFramePr>
            <a:graphicFrameLocks noChangeAspect="1"/>
          </p:cNvGraphicFramePr>
          <p:nvPr>
            <p:extLst>
              <p:ext uri="{D42A27DB-BD31-4B8C-83A1-F6EECF244321}">
                <p14:modId xmlns="" xmlns:p14="http://schemas.microsoft.com/office/powerpoint/2010/main" val="2831468224"/>
              </p:ext>
            </p:extLst>
          </p:nvPr>
        </p:nvGraphicFramePr>
        <p:xfrm>
          <a:off x="3634578" y="5791900"/>
          <a:ext cx="4032448" cy="517420"/>
        </p:xfrm>
        <a:graphic>
          <a:graphicData uri="http://schemas.openxmlformats.org/presentationml/2006/ole">
            <p:oleObj spid="_x0000_s690563" name="Formel" r:id="rId8" imgW="1778000" imgH="228600" progId="Equation.3">
              <p:embed/>
            </p:oleObj>
          </a:graphicData>
        </a:graphic>
      </p:graphicFrame>
      <p:pic>
        <p:nvPicPr>
          <p:cNvPr id="690558" name="Picture 38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364088" y="2492896"/>
            <a:ext cx="3248664" cy="2070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Quantile der Standardnormalverteilung</a:t>
            </a: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82</a:t>
            </a:fld>
            <a:endParaRPr lang="de-DE" altLang="en-US"/>
          </a:p>
        </p:txBody>
      </p:sp>
      <p:pic>
        <p:nvPicPr>
          <p:cNvPr id="846852" name="Picture 4"/>
          <p:cNvPicPr>
            <a:picLocks noGrp="1" noChangeAspect="1" noChangeArrowheads="1"/>
          </p:cNvPicPr>
          <p:nvPr>
            <p:ph idx="1"/>
          </p:nvPr>
        </p:nvPicPr>
        <p:blipFill rotWithShape="1">
          <a:blip r:embed="rId2" cstate="print"/>
          <a:srcRect t="25130"/>
          <a:stretch/>
        </p:blipFill>
        <p:spPr bwMode="auto">
          <a:xfrm>
            <a:off x="107504" y="1773388"/>
            <a:ext cx="5112568" cy="4397361"/>
          </a:xfrm>
          <a:prstGeom prst="rect">
            <a:avLst/>
          </a:prstGeom>
          <a:noFill/>
          <a:ln w="9525">
            <a:noFill/>
            <a:miter lim="800000"/>
            <a:headEnd/>
            <a:tailEnd/>
          </a:ln>
        </p:spPr>
      </p:pic>
      <p:pic>
        <p:nvPicPr>
          <p:cNvPr id="8" name="Picture 4"/>
          <p:cNvPicPr>
            <a:picLocks noChangeAspect="1" noChangeArrowheads="1"/>
          </p:cNvPicPr>
          <p:nvPr/>
        </p:nvPicPr>
        <p:blipFill rotWithShape="1">
          <a:blip r:embed="rId2" cstate="print"/>
          <a:srcRect l="4769" r="17940" b="75431"/>
          <a:stretch/>
        </p:blipFill>
        <p:spPr bwMode="auto">
          <a:xfrm>
            <a:off x="4572000" y="1805560"/>
            <a:ext cx="4248472" cy="1551432"/>
          </a:xfrm>
          <a:prstGeom prst="rect">
            <a:avLst/>
          </a:prstGeom>
          <a:noFill/>
          <a:ln w="9525">
            <a:noFill/>
            <a:miter lim="800000"/>
            <a:headEnd/>
            <a:tailEnd/>
          </a:ln>
        </p:spPr>
      </p:pic>
      <p:pic>
        <p:nvPicPr>
          <p:cNvPr id="846851" name="Picture 3"/>
          <p:cNvPicPr>
            <a:picLocks noChangeAspect="1" noChangeArrowheads="1"/>
          </p:cNvPicPr>
          <p:nvPr/>
        </p:nvPicPr>
        <p:blipFill rotWithShape="1">
          <a:blip r:embed="rId3" cstate="print"/>
          <a:srcRect l="2679" r="9638"/>
          <a:stretch/>
        </p:blipFill>
        <p:spPr bwMode="auto">
          <a:xfrm>
            <a:off x="5004048" y="4365104"/>
            <a:ext cx="3973421" cy="862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2"/>
          <p:cNvSpPr>
            <a:spLocks noGrp="1" noChangeArrowheads="1"/>
          </p:cNvSpPr>
          <p:nvPr>
            <p:ph type="title"/>
          </p:nvPr>
        </p:nvSpPr>
        <p:spPr>
          <a:xfrm>
            <a:off x="539552" y="1772816"/>
            <a:ext cx="5040560" cy="4288457"/>
          </a:xfrm>
        </p:spPr>
        <p:txBody>
          <a:bodyPr>
            <a:noAutofit/>
          </a:bodyPr>
          <a:lstStyle/>
          <a:p>
            <a:r>
              <a:rPr lang="de-AT" sz="2400" dirty="0" smtClean="0">
                <a:solidFill>
                  <a:schemeClr val="tx1"/>
                </a:solidFill>
                <a:latin typeface="+mn-lt"/>
                <a:ea typeface="+mn-ea"/>
                <a:cs typeface="+mn-cs"/>
              </a:rPr>
              <a:t>Für alle </a:t>
            </a:r>
            <a:r>
              <a:rPr lang="en-US" sz="2400" dirty="0" err="1" smtClean="0">
                <a:solidFill>
                  <a:schemeClr val="tx1"/>
                </a:solidFill>
                <a:latin typeface="+mn-lt"/>
                <a:ea typeface="+mn-ea"/>
                <a:cs typeface="+mn-cs"/>
              </a:rPr>
              <a:t>Normalverteilungen</a:t>
            </a:r>
            <a:r>
              <a:rPr lang="en-US" sz="2400" dirty="0" smtClean="0">
                <a:solidFill>
                  <a:schemeClr val="tx1"/>
                </a:solidFill>
                <a:latin typeface="+mn-lt"/>
                <a:ea typeface="+mn-ea"/>
                <a:cs typeface="+mn-cs"/>
              </a:rPr>
              <a:t> gilt</a:t>
            </a:r>
            <a:br>
              <a:rPr lang="en-US" sz="2400" dirty="0" smtClean="0">
                <a:solidFill>
                  <a:schemeClr val="tx1"/>
                </a:solidFill>
                <a:latin typeface="+mn-lt"/>
                <a:ea typeface="+mn-ea"/>
                <a:cs typeface="+mn-cs"/>
              </a:rPr>
            </a:br>
            <a:r>
              <a:rPr lang="en-US" sz="2400" dirty="0" smtClean="0">
                <a:solidFill>
                  <a:schemeClr val="tx1"/>
                </a:solidFill>
                <a:latin typeface="+mn-lt"/>
                <a:ea typeface="+mn-ea"/>
                <a:cs typeface="+mn-cs"/>
              </a:rPr>
              <a:t/>
            </a:r>
            <a:br>
              <a:rPr lang="en-US" sz="2400" dirty="0" smtClean="0">
                <a:solidFill>
                  <a:schemeClr val="tx1"/>
                </a:solidFill>
                <a:latin typeface="+mn-lt"/>
                <a:ea typeface="+mn-ea"/>
                <a:cs typeface="+mn-cs"/>
              </a:rPr>
            </a:br>
            <a:r>
              <a:rPr lang="de-AT" sz="1800" dirty="0" smtClean="0">
                <a:solidFill>
                  <a:schemeClr val="tx1"/>
                </a:solidFill>
                <a:latin typeface="+mn-lt"/>
                <a:ea typeface="+mn-ea"/>
                <a:cs typeface="+mn-cs"/>
              </a:rPr>
              <a:t>• ≈ 68% aller Beobachtungen liegen innerhalb einer</a:t>
            </a:r>
            <a:br>
              <a:rPr lang="de-AT" sz="1800" dirty="0" smtClean="0">
                <a:solidFill>
                  <a:schemeClr val="tx1"/>
                </a:solidFill>
                <a:latin typeface="+mn-lt"/>
                <a:ea typeface="+mn-ea"/>
                <a:cs typeface="+mn-cs"/>
              </a:rPr>
            </a:br>
            <a:r>
              <a:rPr lang="en-US" sz="1800" dirty="0" err="1" smtClean="0">
                <a:solidFill>
                  <a:schemeClr val="tx1"/>
                </a:solidFill>
                <a:latin typeface="+mn-lt"/>
                <a:ea typeface="+mn-ea"/>
                <a:cs typeface="+mn-cs"/>
              </a:rPr>
              <a:t>Standardabweichung</a:t>
            </a:r>
            <a:r>
              <a:rPr lang="en-US" sz="1800" dirty="0" smtClean="0">
                <a:solidFill>
                  <a:schemeClr val="tx1"/>
                </a:solidFill>
                <a:latin typeface="+mn-lt"/>
                <a:ea typeface="+mn-ea"/>
                <a:cs typeface="+mn-cs"/>
              </a:rPr>
              <a:t> um den </a:t>
            </a:r>
            <a:r>
              <a:rPr lang="en-US" sz="1800" dirty="0" err="1" smtClean="0">
                <a:solidFill>
                  <a:schemeClr val="tx1"/>
                </a:solidFill>
                <a:latin typeface="+mn-lt"/>
                <a:ea typeface="+mn-ea"/>
                <a:cs typeface="+mn-cs"/>
              </a:rPr>
              <a:t>Mittelwert</a:t>
            </a:r>
            <a:r>
              <a:rPr lang="en-US" sz="1800" dirty="0" smtClean="0">
                <a:solidFill>
                  <a:schemeClr val="tx1"/>
                </a:solidFill>
                <a:latin typeface="+mn-lt"/>
                <a:ea typeface="+mn-ea"/>
                <a:cs typeface="+mn-cs"/>
              </a:rPr>
              <a:t/>
            </a:r>
            <a:br>
              <a:rPr lang="en-US" sz="1800" dirty="0" smtClean="0">
                <a:solidFill>
                  <a:schemeClr val="tx1"/>
                </a:solidFill>
                <a:latin typeface="+mn-lt"/>
                <a:ea typeface="+mn-ea"/>
                <a:cs typeface="+mn-cs"/>
              </a:rPr>
            </a:br>
            <a:r>
              <a:rPr lang="de-AT" sz="1800" dirty="0" smtClean="0">
                <a:solidFill>
                  <a:schemeClr val="tx1"/>
                </a:solidFill>
                <a:latin typeface="+mn-lt"/>
                <a:ea typeface="+mn-ea"/>
                <a:cs typeface="+mn-cs"/>
              </a:rPr>
              <a:t>(zwischen μ − σ und μ + σ )</a:t>
            </a:r>
            <a:br>
              <a:rPr lang="de-AT" sz="1800" dirty="0" smtClean="0">
                <a:solidFill>
                  <a:schemeClr val="tx1"/>
                </a:solidFill>
                <a:latin typeface="+mn-lt"/>
                <a:ea typeface="+mn-ea"/>
                <a:cs typeface="+mn-cs"/>
              </a:rPr>
            </a:br>
            <a:r>
              <a:rPr lang="de-AT" sz="1800" dirty="0" smtClean="0">
                <a:solidFill>
                  <a:schemeClr val="tx1"/>
                </a:solidFill>
                <a:latin typeface="+mn-lt"/>
                <a:ea typeface="+mn-ea"/>
                <a:cs typeface="+mn-cs"/>
              </a:rPr>
              <a:t>• ≈ 95% aller Beobachtungen liegen innerhalb</a:t>
            </a:r>
            <a:br>
              <a:rPr lang="de-AT" sz="1800" dirty="0" smtClean="0">
                <a:solidFill>
                  <a:schemeClr val="tx1"/>
                </a:solidFill>
                <a:latin typeface="+mn-lt"/>
                <a:ea typeface="+mn-ea"/>
                <a:cs typeface="+mn-cs"/>
              </a:rPr>
            </a:br>
            <a:r>
              <a:rPr lang="de-AT" sz="1800" dirty="0" smtClean="0">
                <a:solidFill>
                  <a:schemeClr val="tx1"/>
                </a:solidFill>
                <a:latin typeface="+mn-lt"/>
                <a:ea typeface="+mn-ea"/>
                <a:cs typeface="+mn-cs"/>
              </a:rPr>
              <a:t>zweier Standardabweichung (zwischen μ − 2σ und</a:t>
            </a:r>
            <a:br>
              <a:rPr lang="de-AT" sz="1800" dirty="0" smtClean="0">
                <a:solidFill>
                  <a:schemeClr val="tx1"/>
                </a:solidFill>
                <a:latin typeface="+mn-lt"/>
                <a:ea typeface="+mn-ea"/>
                <a:cs typeface="+mn-cs"/>
              </a:rPr>
            </a:br>
            <a:r>
              <a:rPr lang="el-GR" sz="1800" dirty="0" smtClean="0">
                <a:solidFill>
                  <a:schemeClr val="tx1"/>
                </a:solidFill>
                <a:latin typeface="+mn-lt"/>
                <a:ea typeface="+mn-ea"/>
                <a:cs typeface="+mn-cs"/>
              </a:rPr>
              <a:t>μ + 2σ)</a:t>
            </a:r>
            <a:r>
              <a:rPr lang="de-AT" sz="1800" dirty="0" smtClean="0">
                <a:solidFill>
                  <a:schemeClr val="tx1"/>
                </a:solidFill>
                <a:latin typeface="+mn-lt"/>
                <a:ea typeface="+mn-ea"/>
                <a:cs typeface="+mn-cs"/>
              </a:rPr>
              <a:t> (Genau: zwischen </a:t>
            </a:r>
            <a:r>
              <a:rPr lang="de-AT" sz="1800" dirty="0" smtClean="0">
                <a:solidFill>
                  <a:schemeClr val="tx1"/>
                </a:solidFill>
              </a:rPr>
              <a:t>μ − 1,96σ und</a:t>
            </a:r>
            <a:br>
              <a:rPr lang="de-AT" sz="1800" dirty="0" smtClean="0">
                <a:solidFill>
                  <a:schemeClr val="tx1"/>
                </a:solidFill>
              </a:rPr>
            </a:br>
            <a:r>
              <a:rPr lang="el-GR" sz="1800" dirty="0" smtClean="0">
                <a:solidFill>
                  <a:schemeClr val="tx1"/>
                </a:solidFill>
              </a:rPr>
              <a:t>μ + </a:t>
            </a:r>
            <a:r>
              <a:rPr lang="de-AT" sz="1800" dirty="0" smtClean="0">
                <a:solidFill>
                  <a:schemeClr val="tx1"/>
                </a:solidFill>
              </a:rPr>
              <a:t>1,96</a:t>
            </a:r>
            <a:r>
              <a:rPr lang="el-GR" sz="1800" dirty="0" smtClean="0">
                <a:solidFill>
                  <a:schemeClr val="tx1"/>
                </a:solidFill>
              </a:rPr>
              <a:t>σ </a:t>
            </a:r>
            <a:r>
              <a:rPr lang="de-AT" sz="1800" dirty="0" smtClean="0">
                <a:solidFill>
                  <a:schemeClr val="tx1"/>
                </a:solidFill>
              </a:rPr>
              <a:t>)</a:t>
            </a:r>
            <a:r>
              <a:rPr lang="el-GR" sz="1800" dirty="0" smtClean="0">
                <a:solidFill>
                  <a:schemeClr val="tx1"/>
                </a:solidFill>
                <a:latin typeface="+mn-lt"/>
                <a:ea typeface="+mn-ea"/>
                <a:cs typeface="+mn-cs"/>
              </a:rPr>
              <a:t/>
            </a:r>
            <a:br>
              <a:rPr lang="el-GR" sz="1800" dirty="0" smtClean="0">
                <a:solidFill>
                  <a:schemeClr val="tx1"/>
                </a:solidFill>
                <a:latin typeface="+mn-lt"/>
                <a:ea typeface="+mn-ea"/>
                <a:cs typeface="+mn-cs"/>
              </a:rPr>
            </a:br>
            <a:r>
              <a:rPr lang="de-AT" sz="1800" dirty="0" smtClean="0">
                <a:solidFill>
                  <a:schemeClr val="tx1"/>
                </a:solidFill>
                <a:latin typeface="+mn-lt"/>
                <a:ea typeface="+mn-ea"/>
                <a:cs typeface="+mn-cs"/>
              </a:rPr>
              <a:t>• 99.7% aller Beobachtungen liegen innerhalb dreier</a:t>
            </a:r>
            <a:br>
              <a:rPr lang="de-AT" sz="1800" dirty="0" smtClean="0">
                <a:solidFill>
                  <a:schemeClr val="tx1"/>
                </a:solidFill>
                <a:latin typeface="+mn-lt"/>
                <a:ea typeface="+mn-ea"/>
                <a:cs typeface="+mn-cs"/>
              </a:rPr>
            </a:br>
            <a:r>
              <a:rPr lang="de-AT" sz="1800" dirty="0" smtClean="0">
                <a:solidFill>
                  <a:schemeClr val="tx1"/>
                </a:solidFill>
                <a:latin typeface="+mn-lt"/>
                <a:ea typeface="+mn-ea"/>
                <a:cs typeface="+mn-cs"/>
              </a:rPr>
              <a:t>Standardabweichung (zwischen μ − 3σ und</a:t>
            </a:r>
            <a:br>
              <a:rPr lang="de-AT" sz="1800" dirty="0" smtClean="0">
                <a:solidFill>
                  <a:schemeClr val="tx1"/>
                </a:solidFill>
                <a:latin typeface="+mn-lt"/>
                <a:ea typeface="+mn-ea"/>
                <a:cs typeface="+mn-cs"/>
              </a:rPr>
            </a:br>
            <a:r>
              <a:rPr lang="el-GR" sz="1800" dirty="0" smtClean="0">
                <a:solidFill>
                  <a:schemeClr val="tx1"/>
                </a:solidFill>
                <a:latin typeface="+mn-lt"/>
                <a:ea typeface="+mn-ea"/>
                <a:cs typeface="+mn-cs"/>
              </a:rPr>
              <a:t>μ + 3σ</a:t>
            </a:r>
            <a:endParaRPr lang="en-US" sz="1800" dirty="0" smtClean="0">
              <a:solidFill>
                <a:schemeClr val="tx1"/>
              </a:solidFill>
              <a:latin typeface="+mn-lt"/>
              <a:ea typeface="+mn-ea"/>
              <a:cs typeface="+mn-cs"/>
            </a:endParaRPr>
          </a:p>
        </p:txBody>
      </p:sp>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14.11.2017</a:t>
            </a:fld>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83</a:t>
            </a:fld>
            <a:endParaRPr lang="de-DE" altLang="en-US" dirty="0"/>
          </a:p>
        </p:txBody>
      </p:sp>
      <p:sp>
        <p:nvSpPr>
          <p:cNvPr id="7" name="Rechteck 6"/>
          <p:cNvSpPr/>
          <p:nvPr/>
        </p:nvSpPr>
        <p:spPr>
          <a:xfrm>
            <a:off x="467544" y="692696"/>
            <a:ext cx="4139851" cy="584775"/>
          </a:xfrm>
          <a:prstGeom prst="rect">
            <a:avLst/>
          </a:prstGeom>
        </p:spPr>
        <p:txBody>
          <a:bodyPr wrap="none">
            <a:spAutoFit/>
          </a:bodyPr>
          <a:lstStyle/>
          <a:p>
            <a:r>
              <a:rPr lang="de-AT" sz="3200" dirty="0" smtClean="0">
                <a:solidFill>
                  <a:srgbClr val="4F81BD"/>
                </a:solidFill>
                <a:latin typeface="+mj-lt"/>
                <a:ea typeface="+mj-ea"/>
                <a:cs typeface="+mj-cs"/>
              </a:rPr>
              <a:t>Die 68-95-99.7% Regel: </a:t>
            </a:r>
            <a:endParaRPr lang="en-US" sz="3200" dirty="0" smtClean="0">
              <a:solidFill>
                <a:srgbClr val="4F81BD"/>
              </a:solidFill>
              <a:latin typeface="+mj-lt"/>
              <a:ea typeface="+mj-ea"/>
              <a:cs typeface="+mj-cs"/>
            </a:endParaRPr>
          </a:p>
        </p:txBody>
      </p:sp>
      <p:sp>
        <p:nvSpPr>
          <p:cNvPr id="2" name="AutoShape 2" descr="https://upload.wikimedia.org/wikipedia/commons/thumb/7/74/Normal_Distribution_PDF.svg/350px-Normal_Distribution_PDF.svg.pn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25440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36096" y="2593826"/>
            <a:ext cx="3352800" cy="2419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Rectangle 2"/>
          <p:cNvSpPr>
            <a:spLocks noGrp="1" noChangeArrowheads="1"/>
          </p:cNvSpPr>
          <p:nvPr>
            <p:ph type="title"/>
          </p:nvPr>
        </p:nvSpPr>
        <p:spPr>
          <a:xfrm>
            <a:off x="323528" y="116632"/>
            <a:ext cx="8123238" cy="1403350"/>
          </a:xfrm>
        </p:spPr>
        <p:txBody>
          <a:bodyPr/>
          <a:lstStyle/>
          <a:p>
            <a:pPr eaLnBrk="1" hangingPunct="1"/>
            <a:r>
              <a:rPr lang="de-DE" dirty="0" smtClean="0"/>
              <a:t>Rolle der Normalverteilung</a:t>
            </a:r>
            <a:endParaRPr lang="de-AT" dirty="0" smtClean="0"/>
          </a:p>
        </p:txBody>
      </p:sp>
      <p:sp>
        <p:nvSpPr>
          <p:cNvPr id="194565" name="Rectangle 3"/>
          <p:cNvSpPr>
            <a:spLocks noGrp="1" noChangeArrowheads="1"/>
          </p:cNvSpPr>
          <p:nvPr>
            <p:ph type="body" idx="1"/>
          </p:nvPr>
        </p:nvSpPr>
        <p:spPr/>
        <p:txBody>
          <a:bodyPr/>
          <a:lstStyle/>
          <a:p>
            <a:pPr eaLnBrk="1" hangingPunct="1"/>
            <a:r>
              <a:rPr lang="de-DE" sz="2400" smtClean="0"/>
              <a:t>Viele Messwerte sind annähernd normalverteilt</a:t>
            </a:r>
          </a:p>
          <a:p>
            <a:pPr lvl="1" eaLnBrk="1" hangingPunct="1"/>
            <a:r>
              <a:rPr lang="de-DE" sz="2000" smtClean="0"/>
              <a:t>Z.B.: Gewicht einer bestimmten Gruppe</a:t>
            </a:r>
          </a:p>
          <a:p>
            <a:pPr eaLnBrk="1" hangingPunct="1"/>
            <a:r>
              <a:rPr lang="de-DE" sz="2400" smtClean="0"/>
              <a:t>Manche Messwerte können durch Transformation an eine Normalverteilung angenähert werden</a:t>
            </a:r>
          </a:p>
          <a:p>
            <a:pPr lvl="1" eaLnBrk="1" hangingPunct="1"/>
            <a:r>
              <a:rPr lang="de-DE" sz="2000" smtClean="0"/>
              <a:t>Auch diskrete Verteilungen, wie z.B. die Binomialverteilung können durch die Normalverteilung approximiert werden</a:t>
            </a:r>
          </a:p>
          <a:p>
            <a:pPr eaLnBrk="1" hangingPunct="1"/>
            <a:r>
              <a:rPr lang="de-DE" sz="2400" smtClean="0"/>
              <a:t>Wichtige (und günstige) statistisch-theoretische Eigenschaften</a:t>
            </a:r>
          </a:p>
          <a:p>
            <a:pPr eaLnBrk="1" hangingPunct="1"/>
            <a:r>
              <a:rPr lang="de-DE" sz="2400" smtClean="0"/>
              <a:t>Die Normalverteilung ist Grundlage wichtiger Testverteilungen</a:t>
            </a:r>
            <a:endParaRPr lang="de-AT" sz="2400" smtClean="0"/>
          </a:p>
        </p:txBody>
      </p:sp>
      <p:sp>
        <p:nvSpPr>
          <p:cNvPr id="7"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14.11.2017</a:t>
            </a:fld>
            <a:endParaRPr lang="de-DE" altLang="en-US" dirty="0"/>
          </a:p>
        </p:txBody>
      </p:sp>
      <p:sp>
        <p:nvSpPr>
          <p:cNvPr id="9"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84</a:t>
            </a:fld>
            <a:endParaRPr lang="de-DE" alt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r>
              <a:rPr lang="de-DE" dirty="0" smtClean="0"/>
              <a:t> 1</a:t>
            </a:r>
            <a:endParaRPr lang="de-DE" dirty="0"/>
          </a:p>
        </p:txBody>
      </p:sp>
      <p:sp>
        <p:nvSpPr>
          <p:cNvPr id="3" name="Inhaltsplatzhalter 2"/>
          <p:cNvSpPr>
            <a:spLocks noGrp="1"/>
          </p:cNvSpPr>
          <p:nvPr>
            <p:ph idx="1"/>
          </p:nvPr>
        </p:nvSpPr>
        <p:spPr/>
        <p:txBody>
          <a:bodyPr>
            <a:normAutofit/>
          </a:bodyPr>
          <a:lstStyle/>
          <a:p>
            <a:pPr marL="0" indent="0">
              <a:buNone/>
            </a:pPr>
            <a:r>
              <a:rPr lang="en-US" dirty="0" smtClean="0"/>
              <a:t>Entry </a:t>
            </a:r>
            <a:r>
              <a:rPr lang="en-US" dirty="0"/>
              <a:t>to a certain University is determined by a national test. The scores on this test are normally distributed with a mean of 500 and a standard deviation of 100. Tom wants to be admitted to this university and he knows that he must score better than at least 70% of the students who took the test. Tom takes the test and scores 585. Will he be admitted to this university</a:t>
            </a:r>
            <a:r>
              <a:rPr lang="en-US" dirty="0" smtClean="0"/>
              <a:t>?</a:t>
            </a:r>
          </a:p>
          <a:p>
            <a:pPr marL="0" indent="0">
              <a:buNone/>
            </a:pPr>
            <a:endParaRPr lang="en-US" dirty="0"/>
          </a:p>
          <a:p>
            <a:pPr marL="0" indent="0">
              <a:buNone/>
            </a:pPr>
            <a:r>
              <a:rPr lang="en-US" dirty="0" smtClean="0"/>
              <a:t>Z=</a:t>
            </a:r>
            <a:r>
              <a:rPr lang="de-DE" dirty="0"/>
              <a:t>(585 - 500) / 100 = 0.85 </a:t>
            </a:r>
          </a:p>
          <a:p>
            <a:pPr marL="0" indent="0">
              <a:buNone/>
            </a:pPr>
            <a:r>
              <a:rPr lang="en-US" dirty="0"/>
              <a:t>P = [area to the left of z = 0.85] = 0.8023 = 80.23%</a:t>
            </a:r>
          </a:p>
          <a:p>
            <a:pPr marL="0" indent="0">
              <a:buNone/>
            </a:pPr>
            <a:r>
              <a:rPr lang="en-US" dirty="0"/>
              <a:t>Tom scored better than 80.23% of the students who took the test and he will be admitted to this University.</a:t>
            </a:r>
          </a:p>
          <a:p>
            <a:pPr marL="0" indent="0">
              <a:buNone/>
            </a:pPr>
            <a:endParaRPr lang="en-US" dirty="0" smtClean="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85</a:t>
            </a:fld>
            <a:endParaRPr lang="de-DE" altLang="en-US"/>
          </a:p>
        </p:txBody>
      </p:sp>
    </p:spTree>
    <p:extLst>
      <p:ext uri="{BB962C8B-B14F-4D97-AF65-F5344CB8AC3E}">
        <p14:creationId xmlns="" xmlns:p14="http://schemas.microsoft.com/office/powerpoint/2010/main" val="168304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r>
              <a:rPr lang="de-DE" dirty="0" smtClean="0"/>
              <a:t> 2</a:t>
            </a:r>
            <a:endParaRPr lang="de-DE" dirty="0"/>
          </a:p>
        </p:txBody>
      </p:sp>
      <p:sp>
        <p:nvSpPr>
          <p:cNvPr id="3" name="Inhaltsplatzhalter 2"/>
          <p:cNvSpPr>
            <a:spLocks noGrp="1"/>
          </p:cNvSpPr>
          <p:nvPr>
            <p:ph idx="1"/>
          </p:nvPr>
        </p:nvSpPr>
        <p:spPr/>
        <p:txBody>
          <a:bodyPr/>
          <a:lstStyle/>
          <a:p>
            <a:pPr marL="0" indent="0">
              <a:buNone/>
            </a:pPr>
            <a:r>
              <a:rPr lang="en-US" dirty="0"/>
              <a:t>The length of life of an instrument produced by a machine has a normal </a:t>
            </a:r>
            <a:r>
              <a:rPr lang="en-US" dirty="0" smtClean="0"/>
              <a:t>distribution </a:t>
            </a:r>
            <a:r>
              <a:rPr lang="en-US" dirty="0"/>
              <a:t>with a mean of 12 months and standard deviation of 2 months. Find the probability that an instrument produced by this machine will last a) less than 7 months. </a:t>
            </a:r>
            <a:r>
              <a:rPr lang="en-US" dirty="0" smtClean="0"/>
              <a:t>b) </a:t>
            </a:r>
            <a:r>
              <a:rPr lang="en-US" dirty="0"/>
              <a:t>between 7 and 12 months.</a:t>
            </a:r>
            <a:endParaRPr lang="de-DE" dirty="0"/>
          </a:p>
          <a:p>
            <a:endParaRPr lang="de-DE" dirty="0" smtClean="0"/>
          </a:p>
          <a:p>
            <a:pPr marL="0" indent="0">
              <a:buNone/>
            </a:pPr>
            <a:r>
              <a:rPr lang="pl-PL" dirty="0"/>
              <a:t>P(x &lt; 7) = P(z &lt; -2.5) </a:t>
            </a:r>
            <a:r>
              <a:rPr lang="pl-PL" dirty="0" smtClean="0"/>
              <a:t>= </a:t>
            </a:r>
            <a:r>
              <a:rPr lang="pl-PL" dirty="0"/>
              <a:t>0.0062 </a:t>
            </a:r>
            <a:endParaRPr lang="de-DE" dirty="0" smtClean="0"/>
          </a:p>
          <a:p>
            <a:pPr marL="0" indent="0">
              <a:buNone/>
            </a:pPr>
            <a:r>
              <a:rPr lang="pl-PL" dirty="0"/>
              <a:t>P(7 &lt; x &lt; 12) = P(-2.5 &lt; z &lt; 0) </a:t>
            </a:r>
            <a:r>
              <a:rPr lang="pl-PL" dirty="0" smtClean="0"/>
              <a:t>= </a:t>
            </a:r>
            <a:r>
              <a:rPr lang="pl-PL" dirty="0"/>
              <a:t>0.4938</a:t>
            </a:r>
          </a:p>
          <a:p>
            <a:endParaRPr lang="pl-PL"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86</a:t>
            </a:fld>
            <a:endParaRPr lang="de-DE" altLang="en-US"/>
          </a:p>
        </p:txBody>
      </p:sp>
    </p:spTree>
    <p:extLst>
      <p:ext uri="{BB962C8B-B14F-4D97-AF65-F5344CB8AC3E}">
        <p14:creationId xmlns="" xmlns:p14="http://schemas.microsoft.com/office/powerpoint/2010/main" val="406663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t-Verteilung</a:t>
            </a:r>
            <a:endParaRPr lang="de-AT" dirty="0"/>
          </a:p>
        </p:txBody>
      </p:sp>
      <p:sp>
        <p:nvSpPr>
          <p:cNvPr id="3" name="Inhaltsplatzhalter 2"/>
          <p:cNvSpPr>
            <a:spLocks noGrp="1"/>
          </p:cNvSpPr>
          <p:nvPr>
            <p:ph idx="1"/>
          </p:nvPr>
        </p:nvSpPr>
        <p:spPr/>
        <p:txBody>
          <a:bodyPr>
            <a:normAutofit/>
          </a:bodyPr>
          <a:lstStyle/>
          <a:p>
            <a:r>
              <a:rPr lang="de-AT" sz="2000" dirty="0" err="1" smtClean="0"/>
              <a:t>Einparametrige</a:t>
            </a:r>
            <a:r>
              <a:rPr lang="de-AT" sz="2000" dirty="0" smtClean="0"/>
              <a:t> Familie von </a:t>
            </a:r>
            <a:r>
              <a:rPr lang="de-AT" sz="2000" dirty="0" err="1" smtClean="0"/>
              <a:t>Warscheinlichkeitsverteilungen</a:t>
            </a:r>
            <a:r>
              <a:rPr lang="de-AT" sz="2000" dirty="0" smtClean="0"/>
              <a:t>, </a:t>
            </a:r>
            <a:r>
              <a:rPr lang="de-DE" sz="2000" dirty="0" smtClean="0"/>
              <a:t>die 1908 von William </a:t>
            </a:r>
            <a:r>
              <a:rPr lang="de-DE" sz="2000" dirty="0" err="1" smtClean="0"/>
              <a:t>Sealy</a:t>
            </a:r>
            <a:r>
              <a:rPr lang="de-DE" sz="2000" dirty="0" smtClean="0"/>
              <a:t> </a:t>
            </a:r>
            <a:r>
              <a:rPr lang="de-DE" sz="2000" dirty="0" err="1" smtClean="0"/>
              <a:t>Gosset</a:t>
            </a:r>
            <a:r>
              <a:rPr lang="de-DE" sz="2000" dirty="0" smtClean="0"/>
              <a:t> entwickelt und nach seinem Pseudonym Student benannt wurde</a:t>
            </a:r>
          </a:p>
          <a:p>
            <a:r>
              <a:rPr lang="de-DE" sz="2000" dirty="0" smtClean="0"/>
              <a:t>Die t-Verteilung erlaubt die Berechnung der Verteilung der Differenz vom Mittelwert der Stichprobe zum wahren Mittelwert der Grundgesamtheit</a:t>
            </a:r>
            <a:r>
              <a:rPr lang="de-DE" sz="2000" i="1" dirty="0" smtClean="0"/>
              <a:t>.</a:t>
            </a:r>
            <a:endParaRPr lang="de-DE" sz="2000" dirty="0" smtClean="0"/>
          </a:p>
          <a:p>
            <a:r>
              <a:rPr lang="de-DE" sz="2000" dirty="0" smtClean="0"/>
              <a:t>Bezeichnung: t(n),</a:t>
            </a:r>
            <a:br>
              <a:rPr lang="de-DE" sz="2000" dirty="0" smtClean="0"/>
            </a:br>
            <a:r>
              <a:rPr lang="de-DE" sz="2000" dirty="0" smtClean="0"/>
              <a:t>n … Anzahl der Freiheitsgrade</a:t>
            </a:r>
          </a:p>
          <a:p>
            <a:r>
              <a:rPr lang="de-DE" sz="2000" dirty="0" smtClean="0"/>
              <a:t>Für n→∞ geht t(n) in eine</a:t>
            </a:r>
            <a:br>
              <a:rPr lang="de-DE" sz="2000" dirty="0" smtClean="0"/>
            </a:br>
            <a:r>
              <a:rPr lang="de-DE" sz="2000" dirty="0" smtClean="0"/>
              <a:t>Normalverteilung über</a:t>
            </a:r>
          </a:p>
          <a:p>
            <a:r>
              <a:rPr lang="de-DE" sz="2000" dirty="0" smtClean="0"/>
              <a:t>Faustregel: ab 30 Freiheitsgraden </a:t>
            </a:r>
            <a:br>
              <a:rPr lang="de-DE" sz="2000" dirty="0" smtClean="0"/>
            </a:br>
            <a:r>
              <a:rPr lang="de-DE" sz="2000" dirty="0" smtClean="0"/>
              <a:t>kann man die t-Verteilung durch </a:t>
            </a:r>
            <a:br>
              <a:rPr lang="de-DE" sz="2000" dirty="0" smtClean="0"/>
            </a:br>
            <a:r>
              <a:rPr lang="de-DE" sz="2000" dirty="0" smtClean="0"/>
              <a:t>die Normalverteilung approximieren</a:t>
            </a:r>
          </a:p>
          <a:p>
            <a:r>
              <a:rPr lang="de-DE" sz="1800" dirty="0" smtClean="0"/>
              <a:t>Bsp.:  für t(19) liegen 95% aller</a:t>
            </a:r>
            <a:br>
              <a:rPr lang="de-DE" sz="1800" dirty="0" smtClean="0"/>
            </a:br>
            <a:r>
              <a:rPr lang="de-DE" sz="1800" dirty="0" smtClean="0"/>
              <a:t>Beobachtungen zwischen -2.093 und +2.093 </a:t>
            </a:r>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 josef.fritz@i-med.ac.at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87</a:t>
            </a:fld>
            <a:endParaRPr lang="de-DE" altLang="en-US"/>
          </a:p>
        </p:txBody>
      </p:sp>
      <p:pic>
        <p:nvPicPr>
          <p:cNvPr id="7" name="Picture 24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76056" y="3284984"/>
            <a:ext cx="3449847" cy="3101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Rectangle 2"/>
          <p:cNvSpPr>
            <a:spLocks noGrp="1" noChangeArrowheads="1"/>
          </p:cNvSpPr>
          <p:nvPr>
            <p:ph type="title"/>
          </p:nvPr>
        </p:nvSpPr>
        <p:spPr/>
        <p:txBody>
          <a:bodyPr/>
          <a:lstStyle/>
          <a:p>
            <a:r>
              <a:rPr lang="de-AT" dirty="0"/>
              <a:t>Inferenzstatistik I: Schätzen von Parametern (Konfidenzintervalle)</a:t>
            </a:r>
            <a:endParaRPr lang="de-DE" dirty="0" smtClean="0"/>
          </a:p>
        </p:txBody>
      </p:sp>
      <p:sp>
        <p:nvSpPr>
          <p:cNvPr id="275461" name="Rectangle 3"/>
          <p:cNvSpPr>
            <a:spLocks noGrp="1" noChangeArrowheads="1"/>
          </p:cNvSpPr>
          <p:nvPr>
            <p:ph type="body" idx="1"/>
          </p:nvPr>
        </p:nvSpPr>
        <p:spPr>
          <a:xfrm>
            <a:off x="1182688" y="2017713"/>
            <a:ext cx="7227887" cy="2435225"/>
          </a:xfrm>
        </p:spPr>
        <p:txBody>
          <a:bodyPr/>
          <a:lstStyle/>
          <a:p>
            <a:pPr algn="ctr" eaLnBrk="1" hangingPunct="1">
              <a:buFont typeface="Wingdings" pitchFamily="2" charset="2"/>
              <a:buNone/>
            </a:pPr>
            <a:r>
              <a:rPr lang="en-GB" dirty="0" smtClean="0"/>
              <a:t>   </a:t>
            </a:r>
            <a:r>
              <a:rPr lang="en-GB" sz="2400" dirty="0" smtClean="0"/>
              <a:t>“A confidence interval is used when estimating an unknown parameter from sample data. The interval gives a range for the parameter – and a confidence level that the </a:t>
            </a:r>
            <a:r>
              <a:rPr lang="en-GB" dirty="0"/>
              <a:t>range covers the true value.” </a:t>
            </a:r>
            <a:endParaRPr lang="en-GB" dirty="0" smtClean="0"/>
          </a:p>
          <a:p>
            <a:pPr algn="ctr" eaLnBrk="1" hangingPunct="1">
              <a:buFont typeface="Wingdings" pitchFamily="2" charset="2"/>
              <a:buNone/>
            </a:pPr>
            <a:r>
              <a:rPr lang="de-AT" sz="1200" dirty="0" err="1" smtClean="0"/>
              <a:t>Freedman</a:t>
            </a:r>
            <a:r>
              <a:rPr lang="de-AT" sz="1200" dirty="0" smtClean="0"/>
              <a:t> et al. (1991), p. 385.</a:t>
            </a:r>
            <a:endParaRPr lang="de-DE" sz="1200" dirty="0" smtClean="0"/>
          </a:p>
        </p:txBody>
      </p:sp>
      <p:pic>
        <p:nvPicPr>
          <p:cNvPr id="275462" name="Picture 4"/>
          <p:cNvPicPr>
            <a:picLocks noChangeAspect="1" noChangeArrowheads="1"/>
          </p:cNvPicPr>
          <p:nvPr/>
        </p:nvPicPr>
        <p:blipFill>
          <a:blip r:embed="rId3" cstate="print"/>
          <a:srcRect/>
          <a:stretch>
            <a:fillRect/>
          </a:stretch>
        </p:blipFill>
        <p:spPr bwMode="auto">
          <a:xfrm>
            <a:off x="1403350" y="4508500"/>
            <a:ext cx="7740650" cy="1474788"/>
          </a:xfrm>
          <a:prstGeom prst="rect">
            <a:avLst/>
          </a:prstGeom>
          <a:noFill/>
          <a:ln w="9525">
            <a:noFill/>
            <a:miter lim="800000"/>
            <a:headEnd/>
            <a:tailEnd/>
          </a:ln>
        </p:spPr>
      </p:pic>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14.11.2017</a:t>
            </a:fld>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88</a:t>
            </a:fld>
            <a:endParaRPr lang="de-DE" alt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Rectangle 2"/>
          <p:cNvSpPr>
            <a:spLocks noGrp="1" noChangeArrowheads="1"/>
          </p:cNvSpPr>
          <p:nvPr>
            <p:ph type="title"/>
          </p:nvPr>
        </p:nvSpPr>
        <p:spPr/>
        <p:txBody>
          <a:bodyPr/>
          <a:lstStyle/>
          <a:p>
            <a:pPr eaLnBrk="1" hangingPunct="1"/>
            <a:r>
              <a:rPr lang="de-DE" dirty="0" smtClean="0"/>
              <a:t>(1-</a:t>
            </a:r>
            <a:r>
              <a:rPr lang="de-DE" dirty="0" smtClean="0">
                <a:sym typeface="Symbol" pitchFamily="18" charset="2"/>
              </a:rPr>
              <a:t>)-</a:t>
            </a:r>
            <a:r>
              <a:rPr lang="de-DE" dirty="0" err="1" smtClean="0">
                <a:sym typeface="Symbol" pitchFamily="18" charset="2"/>
              </a:rPr>
              <a:t>Konfidenzintervall</a:t>
            </a:r>
            <a:endParaRPr lang="en-US" dirty="0" smtClean="0"/>
          </a:p>
        </p:txBody>
      </p:sp>
      <p:sp>
        <p:nvSpPr>
          <p:cNvPr id="273413" name="Rectangle 3"/>
          <p:cNvSpPr>
            <a:spLocks noGrp="1" noChangeArrowheads="1"/>
          </p:cNvSpPr>
          <p:nvPr>
            <p:ph type="body" idx="1"/>
          </p:nvPr>
        </p:nvSpPr>
        <p:spPr>
          <a:xfrm>
            <a:off x="457200" y="1600200"/>
            <a:ext cx="6131024" cy="4757758"/>
          </a:xfrm>
        </p:spPr>
        <p:txBody>
          <a:bodyPr/>
          <a:lstStyle/>
          <a:p>
            <a:pPr eaLnBrk="1" hangingPunct="1"/>
            <a:r>
              <a:rPr lang="de-DE" sz="2400" dirty="0" smtClean="0"/>
              <a:t>Punktschätzer aus einer Stichprobe liefert nur einen einzigen Wert </a:t>
            </a:r>
          </a:p>
          <a:p>
            <a:pPr lvl="1" eaLnBrk="1" hangingPunct="1"/>
            <a:r>
              <a:rPr lang="de-DE" sz="2000" dirty="0" smtClean="0"/>
              <a:t>Verschiedene Stichproben aus ein und derselben Grundgesamtheit liefern unterschiedliche numerische Werte für den zu schätzenden Parameter</a:t>
            </a:r>
          </a:p>
          <a:p>
            <a:pPr eaLnBrk="1" hangingPunct="1"/>
            <a:r>
              <a:rPr lang="de-DE" sz="2400" dirty="0" smtClean="0"/>
              <a:t>Berücksichtigung der Standardabweichung der Schätzstatistik</a:t>
            </a:r>
          </a:p>
          <a:p>
            <a:pPr eaLnBrk="1" hangingPunct="1"/>
            <a:r>
              <a:rPr lang="de-DE" sz="2400" dirty="0" err="1" smtClean="0"/>
              <a:t>Konfidenzintervall</a:t>
            </a:r>
            <a:r>
              <a:rPr lang="de-DE" sz="2400" dirty="0" smtClean="0"/>
              <a:t> – ein Bereich, in welchem der zu schätzende, unbekannte Parameter der Grundgesamtheit mit Wahrscheinlichkeit (1- </a:t>
            </a:r>
            <a:r>
              <a:rPr lang="de-DE" sz="2400" dirty="0" smtClean="0">
                <a:sym typeface="Symbol" pitchFamily="18" charset="2"/>
              </a:rPr>
              <a:t>) liegt</a:t>
            </a:r>
          </a:p>
        </p:txBody>
      </p:sp>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14.11.2017</a:t>
            </a:fld>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89</a:t>
            </a:fld>
            <a:endParaRPr lang="de-DE" altLang="en-US"/>
          </a:p>
        </p:txBody>
      </p:sp>
      <p:pic>
        <p:nvPicPr>
          <p:cNvPr id="1033217" name="Picture 1"/>
          <p:cNvPicPr>
            <a:picLocks noChangeAspect="1" noChangeArrowheads="1"/>
          </p:cNvPicPr>
          <p:nvPr/>
        </p:nvPicPr>
        <p:blipFill>
          <a:blip r:embed="rId3" cstate="print"/>
          <a:srcRect/>
          <a:stretch>
            <a:fillRect/>
          </a:stretch>
        </p:blipFill>
        <p:spPr bwMode="auto">
          <a:xfrm>
            <a:off x="6732240" y="1628800"/>
            <a:ext cx="1949996" cy="3899992"/>
          </a:xfrm>
          <a:prstGeom prst="rect">
            <a:avLst/>
          </a:prstGeom>
          <a:noFill/>
          <a:ln w="9525">
            <a:noFill/>
            <a:miter lim="800000"/>
            <a:headEnd/>
            <a:tailEnd/>
          </a:ln>
        </p:spPr>
      </p:pic>
      <p:pic>
        <p:nvPicPr>
          <p:cNvPr id="1033218" name="Picture 2"/>
          <p:cNvPicPr>
            <a:picLocks noChangeAspect="1" noChangeArrowheads="1"/>
          </p:cNvPicPr>
          <p:nvPr/>
        </p:nvPicPr>
        <p:blipFill>
          <a:blip r:embed="rId4" cstate="print"/>
          <a:srcRect/>
          <a:stretch>
            <a:fillRect/>
          </a:stretch>
        </p:blipFill>
        <p:spPr bwMode="auto">
          <a:xfrm>
            <a:off x="6876256" y="5445224"/>
            <a:ext cx="1750318" cy="920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Quellen, Internet, Software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14.11.2017</a:t>
            </a:fld>
            <a:endParaRPr lang="de-DE" altLang="en-US"/>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9</a:t>
            </a:fld>
            <a:endParaRPr lang="de-DE" altLang="en-US"/>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Deutsches Ärzteblatt Bewertung wissenschaftlicher Publikationen</a:t>
            </a:r>
          </a:p>
          <a:p>
            <a:r>
              <a:rPr lang="de-DE" dirty="0" smtClean="0"/>
              <a:t>Deutsche Medizinische Wochenschrift Statistik-Serie</a:t>
            </a:r>
          </a:p>
          <a:p>
            <a:r>
              <a:rPr lang="de-DE" dirty="0" smtClean="0"/>
              <a:t>Jumbo Münster</a:t>
            </a:r>
          </a:p>
          <a:p>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endParaRPr lang="de-DE" dirty="0" smtClean="0"/>
          </a:p>
          <a:p>
            <a:r>
              <a:rPr lang="de-DE" dirty="0" err="1" smtClean="0"/>
              <a:t>nQuery</a:t>
            </a:r>
            <a:r>
              <a:rPr lang="de-DE" dirty="0" smtClean="0"/>
              <a:t> </a:t>
            </a:r>
            <a:r>
              <a:rPr lang="de-DE" dirty="0" err="1" smtClean="0"/>
              <a:t>Advisor</a:t>
            </a:r>
            <a:r>
              <a:rPr lang="de-DE" dirty="0" smtClean="0"/>
              <a:t>, East, PASS, </a:t>
            </a:r>
            <a:r>
              <a:rPr lang="de-DE" dirty="0" err="1" smtClean="0"/>
              <a:t>StudySize</a:t>
            </a:r>
            <a:endParaRPr lang="de-DE" dirty="0" smtClean="0"/>
          </a:p>
          <a:p>
            <a:endParaRPr lang="de-DE" dirty="0"/>
          </a:p>
        </p:txBody>
      </p:sp>
    </p:spTree>
    <p:extLst>
      <p:ext uri="{BB962C8B-B14F-4D97-AF65-F5344CB8AC3E}">
        <p14:creationId xmlns="" xmlns:p14="http://schemas.microsoft.com/office/powerpoint/2010/main" val="35863064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dirty="0" err="1" smtClean="0"/>
              <a:t>Bsp</a:t>
            </a:r>
            <a:r>
              <a:rPr lang="en-US" dirty="0" smtClean="0"/>
              <a:t>.: Rule of three</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smtClean="0"/>
              <a:t>Beispiel: </a:t>
            </a: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a:t>
            </a:r>
            <a:r>
              <a:rPr lang="de-AT" sz="2800" dirty="0" err="1" smtClean="0"/>
              <a:t>events</a:t>
            </a:r>
            <a:r>
              <a:rPr lang="de-AT" sz="2800" dirty="0" smtClean="0"/>
              <a:t>)</a:t>
            </a:r>
          </a:p>
          <a:p>
            <a:endParaRPr lang="de-AT" dirty="0" smtClean="0"/>
          </a:p>
          <a:p>
            <a:r>
              <a:rPr lang="de-AT" dirty="0" smtClean="0"/>
              <a:t>Keine AE in n=10 Patienten</a:t>
            </a:r>
            <a:br>
              <a:rPr lang="de-AT" dirty="0" smtClean="0"/>
            </a:br>
            <a:r>
              <a:rPr lang="de-AT" dirty="0" smtClean="0"/>
              <a:t>95% KI (0-30%)</a:t>
            </a:r>
          </a:p>
          <a:p>
            <a:r>
              <a:rPr lang="de-AT" dirty="0" smtClean="0"/>
              <a:t>Keine AE in n=100 Patienten</a:t>
            </a:r>
            <a:r>
              <a:rPr lang="de-AT" sz="2800" dirty="0" smtClean="0"/>
              <a:t/>
            </a:r>
            <a:br>
              <a:rPr lang="de-AT" sz="2800" dirty="0" smtClean="0"/>
            </a:br>
            <a:r>
              <a:rPr lang="de-AT" dirty="0" smtClean="0"/>
              <a:t> 95% KI (0-3%)</a:t>
            </a:r>
          </a:p>
          <a:p>
            <a:r>
              <a:rPr lang="de-AT" dirty="0" smtClean="0"/>
              <a:t>Keine AE in n=1000 Patienten</a:t>
            </a:r>
            <a:br>
              <a:rPr lang="de-AT" dirty="0" smtClean="0"/>
            </a:br>
            <a:r>
              <a:rPr lang="de-AT" dirty="0" smtClean="0"/>
              <a:t> 95% KI (0-0,3%)  </a:t>
            </a:r>
            <a:endParaRPr lang="en-US" dirty="0"/>
          </a:p>
        </p:txBody>
      </p:sp>
      <p:sp>
        <p:nvSpPr>
          <p:cNvPr id="4" name="Datumsplatzhalter 3"/>
          <p:cNvSpPr>
            <a:spLocks noGrp="1"/>
          </p:cNvSpPr>
          <p:nvPr>
            <p:ph type="dt" sz="half" idx="10"/>
          </p:nvPr>
        </p:nvSpPr>
        <p:spPr/>
        <p:txBody>
          <a:bodyPr/>
          <a:lstStyle/>
          <a:p>
            <a:fld id="{A833192F-082F-493A-AABD-D0869F49B4B1}" type="datetime1">
              <a:rPr lang="de-AT" smtClean="0"/>
              <a:pPr/>
              <a:t>14.11.2017</a:t>
            </a:fld>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90</a:t>
            </a:fld>
            <a:endParaRPr lang="de-DE" alt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4" name="Rectangle 2"/>
          <p:cNvSpPr>
            <a:spLocks noGrp="1" noChangeArrowheads="1"/>
          </p:cNvSpPr>
          <p:nvPr>
            <p:ph type="title"/>
          </p:nvPr>
        </p:nvSpPr>
        <p:spPr/>
        <p:txBody>
          <a:bodyPr/>
          <a:lstStyle/>
          <a:p>
            <a:pPr eaLnBrk="1" hangingPunct="1"/>
            <a:r>
              <a:rPr lang="de-AT" smtClean="0"/>
              <a:t>Zwei- und Einseitige Konfidenzintervalle</a:t>
            </a:r>
            <a:endParaRPr lang="de-DE" smtClean="0"/>
          </a:p>
        </p:txBody>
      </p:sp>
      <p:pic>
        <p:nvPicPr>
          <p:cNvPr id="276485" name="Picture 3"/>
          <p:cNvPicPr>
            <a:picLocks noChangeAspect="1" noChangeArrowheads="1"/>
          </p:cNvPicPr>
          <p:nvPr/>
        </p:nvPicPr>
        <p:blipFill>
          <a:blip r:embed="rId3" cstate="print"/>
          <a:srcRect/>
          <a:stretch>
            <a:fillRect/>
          </a:stretch>
        </p:blipFill>
        <p:spPr bwMode="auto">
          <a:xfrm>
            <a:off x="827088" y="2781300"/>
            <a:ext cx="7634287" cy="2449513"/>
          </a:xfrm>
          <a:prstGeom prst="rect">
            <a:avLst/>
          </a:prstGeom>
          <a:noFill/>
          <a:ln w="9525">
            <a:noFill/>
            <a:miter lim="800000"/>
            <a:headEnd/>
            <a:tailEnd/>
          </a:ln>
        </p:spPr>
      </p:pic>
      <p:sp>
        <p:nvSpPr>
          <p:cNvPr id="7"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14.11.2017</a:t>
            </a:fld>
            <a:endParaRPr lang="de-DE" altLang="en-US" dirty="0"/>
          </a:p>
        </p:txBody>
      </p:sp>
      <p:sp>
        <p:nvSpPr>
          <p:cNvPr id="9"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91</a:t>
            </a:fld>
            <a:endParaRPr lang="de-DE" alt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Datumsplatzhalter 3"/>
          <p:cNvSpPr>
            <a:spLocks noGrp="1"/>
          </p:cNvSpPr>
          <p:nvPr>
            <p:ph type="dt" sz="quarter" idx="10"/>
          </p:nvPr>
        </p:nvSpPr>
        <p:spPr>
          <a:noFill/>
        </p:spPr>
        <p:txBody>
          <a:bodyPr/>
          <a:lstStyle/>
          <a:p>
            <a:fld id="{6574D0CF-3AD7-4669-B072-EC3AB341D64F}" type="datetime1">
              <a:rPr lang="de-DE" smtClean="0"/>
              <a:pPr/>
              <a:t>14.11.2017</a:t>
            </a:fld>
            <a:endParaRPr lang="de-DE" smtClean="0"/>
          </a:p>
        </p:txBody>
      </p:sp>
      <p:sp>
        <p:nvSpPr>
          <p:cNvPr id="279555" name="Foliennummernplatzhalter 5"/>
          <p:cNvSpPr>
            <a:spLocks noGrp="1"/>
          </p:cNvSpPr>
          <p:nvPr>
            <p:ph type="sldNum" sz="quarter" idx="12"/>
          </p:nvPr>
        </p:nvSpPr>
        <p:spPr>
          <a:noFill/>
        </p:spPr>
        <p:txBody>
          <a:bodyPr/>
          <a:lstStyle/>
          <a:p>
            <a:fld id="{06D93394-4BE9-449B-8A83-7A1C0FB01F47}" type="slidenum">
              <a:rPr lang="de-DE" smtClean="0"/>
              <a:pPr/>
              <a:t>92</a:t>
            </a:fld>
            <a:endParaRPr lang="de-DE" smtClean="0"/>
          </a:p>
        </p:txBody>
      </p:sp>
      <p:sp>
        <p:nvSpPr>
          <p:cNvPr id="279556" name="Rectangle 2"/>
          <p:cNvSpPr>
            <a:spLocks noGrp="1" noChangeArrowheads="1"/>
          </p:cNvSpPr>
          <p:nvPr>
            <p:ph type="title"/>
          </p:nvPr>
        </p:nvSpPr>
        <p:spPr/>
        <p:txBody>
          <a:bodyPr/>
          <a:lstStyle/>
          <a:p>
            <a:pPr eaLnBrk="1" hangingPunct="1"/>
            <a:r>
              <a:rPr lang="de-DE" smtClean="0"/>
              <a:t>(1-</a:t>
            </a:r>
            <a:r>
              <a:rPr lang="de-DE" smtClean="0">
                <a:sym typeface="Symbol" pitchFamily="18" charset="2"/>
              </a:rPr>
              <a:t>)-Konfidenzintervall</a:t>
            </a:r>
            <a:endParaRPr lang="en-US" smtClean="0">
              <a:sym typeface="Symbol" pitchFamily="18" charset="2"/>
            </a:endParaRPr>
          </a:p>
        </p:txBody>
      </p:sp>
      <p:sp>
        <p:nvSpPr>
          <p:cNvPr id="279557" name="Rectangle 3"/>
          <p:cNvSpPr>
            <a:spLocks noGrp="1" noChangeArrowheads="1"/>
          </p:cNvSpPr>
          <p:nvPr>
            <p:ph type="body" idx="1"/>
          </p:nvPr>
        </p:nvSpPr>
        <p:spPr/>
        <p:txBody>
          <a:bodyPr/>
          <a:lstStyle/>
          <a:p>
            <a:pPr eaLnBrk="1" hangingPunct="1"/>
            <a:r>
              <a:rPr lang="de-DE" sz="2000" smtClean="0"/>
              <a:t>Einseitig</a:t>
            </a:r>
          </a:p>
          <a:p>
            <a:pPr lvl="1" eaLnBrk="1" hangingPunct="1"/>
            <a:r>
              <a:rPr lang="de-DE" sz="1800" smtClean="0"/>
              <a:t>Bestimmung einer Ober- bzw. Untergrenze</a:t>
            </a:r>
          </a:p>
          <a:p>
            <a:pPr eaLnBrk="1" hangingPunct="1"/>
            <a:r>
              <a:rPr lang="de-DE" sz="2000" smtClean="0"/>
              <a:t>Zweiseitig</a:t>
            </a:r>
          </a:p>
          <a:p>
            <a:pPr lvl="1" eaLnBrk="1" hangingPunct="1"/>
            <a:r>
              <a:rPr lang="de-DE" sz="1800" smtClean="0"/>
              <a:t>symmetrisch</a:t>
            </a:r>
          </a:p>
          <a:p>
            <a:pPr eaLnBrk="1" hangingPunct="1"/>
            <a:r>
              <a:rPr lang="de-DE" sz="2000" smtClean="0"/>
              <a:t>Üblich Werte für </a:t>
            </a:r>
            <a:r>
              <a:rPr lang="de-DE" sz="2000" smtClean="0">
                <a:sym typeface="Symbol" pitchFamily="18" charset="2"/>
              </a:rPr>
              <a:t></a:t>
            </a:r>
            <a:endParaRPr lang="de-DE" sz="2000" smtClean="0"/>
          </a:p>
          <a:p>
            <a:pPr lvl="1" eaLnBrk="1" hangingPunct="1"/>
            <a:r>
              <a:rPr lang="de-DE" sz="1800" smtClean="0">
                <a:sym typeface="Symbol" pitchFamily="18" charset="2"/>
              </a:rPr>
              <a:t>=0.05, =0.01,  =0.001</a:t>
            </a:r>
          </a:p>
          <a:p>
            <a:pPr eaLnBrk="1" hangingPunct="1"/>
            <a:r>
              <a:rPr lang="de-DE" sz="2000" smtClean="0">
                <a:sym typeface="Symbol" pitchFamily="18" charset="2"/>
              </a:rPr>
              <a:t>Grundsätzlich kann für alle statistisch geschätzten Parameter ein Konfidenzintervall berechnet werden</a:t>
            </a:r>
          </a:p>
          <a:p>
            <a:pPr lvl="1" eaLnBrk="1" hangingPunct="1"/>
            <a:r>
              <a:rPr lang="de-DE" sz="1800" smtClean="0">
                <a:sym typeface="Symbol" pitchFamily="18" charset="2"/>
              </a:rPr>
              <a:t>Mittelwert, Standardabweichung, Häufigkeit, Korrelationskoeffizient, ...</a:t>
            </a:r>
            <a:endParaRPr lang="en-US" sz="1800" smtClean="0">
              <a:sym typeface="Symbol" pitchFamily="18" charset="2"/>
            </a:endParaRPr>
          </a:p>
          <a:p>
            <a:pPr lvl="1" eaLnBrk="1" hangingPunct="1"/>
            <a:endParaRPr lang="en-US" sz="180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Rectangle 2"/>
          <p:cNvSpPr>
            <a:spLocks noGrp="1" noChangeArrowheads="1"/>
          </p:cNvSpPr>
          <p:nvPr>
            <p:ph type="title"/>
          </p:nvPr>
        </p:nvSpPr>
        <p:spPr>
          <a:xfrm>
            <a:off x="179512" y="260648"/>
            <a:ext cx="7437438" cy="1403350"/>
          </a:xfrm>
        </p:spPr>
        <p:txBody>
          <a:bodyPr/>
          <a:lstStyle/>
          <a:p>
            <a:pPr eaLnBrk="1" hangingPunct="1"/>
            <a:r>
              <a:rPr lang="de-DE" dirty="0" smtClean="0"/>
              <a:t>Konfidenzintervall für den Mittelwert </a:t>
            </a:r>
            <a:r>
              <a:rPr lang="de-DE" dirty="0" smtClean="0">
                <a:sym typeface="Symbol" pitchFamily="18" charset="2"/>
              </a:rPr>
              <a:t> (1)</a:t>
            </a:r>
            <a:r>
              <a:rPr lang="de-DE" dirty="0" smtClean="0"/>
              <a:t> </a:t>
            </a:r>
            <a:endParaRPr lang="en-US" dirty="0" smtClean="0"/>
          </a:p>
        </p:txBody>
      </p:sp>
      <p:sp>
        <p:nvSpPr>
          <p:cNvPr id="38920" name="Rectangle 3"/>
          <p:cNvSpPr>
            <a:spLocks noGrp="1" noChangeArrowheads="1"/>
          </p:cNvSpPr>
          <p:nvPr>
            <p:ph type="body" idx="1"/>
          </p:nvPr>
        </p:nvSpPr>
        <p:spPr>
          <a:xfrm>
            <a:off x="518095" y="1640210"/>
            <a:ext cx="8158361" cy="4957142"/>
          </a:xfrm>
        </p:spPr>
        <p:txBody>
          <a:bodyPr>
            <a:normAutofit lnSpcReduction="10000"/>
          </a:bodyPr>
          <a:lstStyle/>
          <a:p>
            <a:r>
              <a:rPr lang="de-DE" sz="2000" dirty="0"/>
              <a:t>Gegeben: X</a:t>
            </a:r>
            <a:r>
              <a:rPr lang="de-DE" sz="2000" baseline="-25000" dirty="0"/>
              <a:t>1</a:t>
            </a:r>
            <a:r>
              <a:rPr lang="de-DE" sz="2000" dirty="0"/>
              <a:t>,...,X</a:t>
            </a:r>
            <a:r>
              <a:rPr lang="de-DE" sz="2000" baseline="-25000" dirty="0"/>
              <a:t>N</a:t>
            </a:r>
            <a:r>
              <a:rPr lang="de-DE" sz="2000" dirty="0"/>
              <a:t> unabhängige normalverteilte Zufallsvariable N(</a:t>
            </a:r>
            <a:r>
              <a:rPr lang="de-DE" sz="2000" dirty="0">
                <a:sym typeface="Symbol" pitchFamily="18" charset="2"/>
              </a:rPr>
              <a:t>,</a:t>
            </a:r>
            <a:r>
              <a:rPr lang="de-DE" sz="2000" baseline="30000" dirty="0">
                <a:sym typeface="Symbol" pitchFamily="18" charset="2"/>
              </a:rPr>
              <a:t>2</a:t>
            </a:r>
            <a:r>
              <a:rPr lang="de-DE" sz="2000" dirty="0">
                <a:sym typeface="Symbol" pitchFamily="18" charset="2"/>
              </a:rPr>
              <a:t>)</a:t>
            </a:r>
          </a:p>
          <a:p>
            <a:r>
              <a:rPr lang="de-DE" sz="2000" dirty="0"/>
              <a:t>Bei </a:t>
            </a:r>
            <a:r>
              <a:rPr lang="de-DE" sz="2000" b="1" dirty="0" smtClean="0"/>
              <a:t>bekannter</a:t>
            </a:r>
            <a:r>
              <a:rPr lang="de-DE" sz="2000" dirty="0" smtClean="0"/>
              <a:t> </a:t>
            </a:r>
            <a:r>
              <a:rPr lang="de-DE" sz="2000" dirty="0"/>
              <a:t>Varianz </a:t>
            </a:r>
            <a:r>
              <a:rPr lang="de-DE" sz="2000" dirty="0">
                <a:sym typeface="Symbol" pitchFamily="18" charset="2"/>
              </a:rPr>
              <a:t></a:t>
            </a:r>
            <a:r>
              <a:rPr lang="de-DE" sz="2000" baseline="30000" dirty="0" smtClean="0">
                <a:sym typeface="Symbol" pitchFamily="18" charset="2"/>
              </a:rPr>
              <a:t>2</a:t>
            </a:r>
            <a:r>
              <a:rPr lang="de-DE" sz="2000" dirty="0" smtClean="0">
                <a:sym typeface="Symbol" pitchFamily="18" charset="2"/>
              </a:rPr>
              <a:t> </a:t>
            </a:r>
            <a:r>
              <a:rPr lang="de-DE" sz="2100" dirty="0" smtClean="0">
                <a:sym typeface="Symbol" pitchFamily="18" charset="2"/>
              </a:rPr>
              <a:t>folgt der </a:t>
            </a:r>
            <a:r>
              <a:rPr lang="de-DE" sz="2000" dirty="0" smtClean="0">
                <a:sym typeface="Symbol" pitchFamily="18" charset="2"/>
              </a:rPr>
              <a:t>Stichprobenmittelwert </a:t>
            </a:r>
            <a:r>
              <a:rPr lang="de-DE" sz="2000" dirty="0" err="1" smtClean="0">
                <a:sym typeface="Symbol" pitchFamily="18" charset="2"/>
              </a:rPr>
              <a:t>X</a:t>
            </a:r>
            <a:r>
              <a:rPr lang="de-DE" sz="2000" baseline="-25000" dirty="0" err="1" smtClean="0">
                <a:sym typeface="Symbol" pitchFamily="18" charset="2"/>
              </a:rPr>
              <a:t>quer</a:t>
            </a:r>
            <a:r>
              <a:rPr lang="de-DE" sz="2000" dirty="0" smtClean="0">
                <a:sym typeface="Symbol" pitchFamily="18" charset="2"/>
              </a:rPr>
              <a:t/>
            </a:r>
            <a:br>
              <a:rPr lang="de-DE" sz="2000" dirty="0" smtClean="0">
                <a:sym typeface="Symbol" pitchFamily="18" charset="2"/>
              </a:rPr>
            </a:br>
            <a:r>
              <a:rPr lang="de-DE" sz="2000" dirty="0" smtClean="0">
                <a:sym typeface="Symbol" pitchFamily="18" charset="2"/>
              </a:rPr>
              <a:t>einer N(,</a:t>
            </a:r>
            <a:r>
              <a:rPr lang="de-DE" sz="2100" baseline="30000" dirty="0" smtClean="0">
                <a:sym typeface="Symbol" pitchFamily="18" charset="2"/>
              </a:rPr>
              <a:t>2</a:t>
            </a:r>
            <a:r>
              <a:rPr lang="de-DE" sz="2100" dirty="0" smtClean="0">
                <a:sym typeface="Symbol" pitchFamily="18" charset="2"/>
              </a:rPr>
              <a:t>/n)-Verteilung und das 95% KI berechnet sich folglich zu</a:t>
            </a:r>
            <a:endParaRPr lang="de-DE" sz="2100" dirty="0">
              <a:sym typeface="Symbol" pitchFamily="18" charset="2"/>
            </a:endParaRPr>
          </a:p>
          <a:p>
            <a:endParaRPr lang="de-DE" sz="2000" dirty="0" smtClean="0"/>
          </a:p>
          <a:p>
            <a:pPr eaLnBrk="1" hangingPunct="1"/>
            <a:endParaRPr lang="de-DE" sz="2000" dirty="0" smtClean="0"/>
          </a:p>
          <a:p>
            <a:pPr eaLnBrk="1" hangingPunct="1"/>
            <a:r>
              <a:rPr lang="de-DE" sz="2000" dirty="0" smtClean="0"/>
              <a:t>Z</a:t>
            </a:r>
            <a:r>
              <a:rPr lang="de-DE" sz="2000" baseline="-25000" dirty="0" smtClean="0"/>
              <a:t>1-</a:t>
            </a:r>
            <a:r>
              <a:rPr lang="el-GR" sz="2000" baseline="-25000" dirty="0" smtClean="0"/>
              <a:t>α</a:t>
            </a:r>
            <a:r>
              <a:rPr lang="de-DE" sz="2000" baseline="-25000" dirty="0" smtClean="0"/>
              <a:t>/2</a:t>
            </a:r>
            <a:r>
              <a:rPr lang="de-DE" sz="2000" dirty="0"/>
              <a:t> </a:t>
            </a:r>
            <a:r>
              <a:rPr lang="de-DE" sz="2000" dirty="0" smtClean="0"/>
              <a:t>… 1-</a:t>
            </a:r>
            <a:r>
              <a:rPr lang="el-GR" sz="2000" dirty="0" smtClean="0"/>
              <a:t>α</a:t>
            </a:r>
            <a:r>
              <a:rPr lang="de-DE" sz="2000" dirty="0" smtClean="0"/>
              <a:t>/2 Quantil der Normalverteilung </a:t>
            </a:r>
            <a:endParaRPr lang="de-DE" sz="2000" baseline="-25000" dirty="0" smtClean="0"/>
          </a:p>
          <a:p>
            <a:pPr eaLnBrk="1" hangingPunct="1"/>
            <a:endParaRPr lang="de-DE" sz="900" dirty="0" smtClean="0"/>
          </a:p>
          <a:p>
            <a:pPr eaLnBrk="1" hangingPunct="1"/>
            <a:r>
              <a:rPr lang="de-DE" sz="2000" dirty="0" smtClean="0"/>
              <a:t>Bei </a:t>
            </a:r>
            <a:r>
              <a:rPr lang="de-DE" sz="2000" b="1" dirty="0" smtClean="0"/>
              <a:t>unbekannter</a:t>
            </a:r>
            <a:r>
              <a:rPr lang="de-DE" sz="2000" dirty="0" smtClean="0"/>
              <a:t> Varianz </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 geschätzt durch s</a:t>
            </a:r>
            <a:r>
              <a:rPr lang="de-DE" sz="2000" baseline="30000" dirty="0" smtClean="0">
                <a:sym typeface="Symbol" pitchFamily="18" charset="2"/>
              </a:rPr>
              <a:t>2 </a:t>
            </a:r>
            <a:r>
              <a:rPr lang="de-DE" sz="2100" dirty="0" smtClean="0">
                <a:sym typeface="Symbol" pitchFamily="18" charset="2"/>
              </a:rPr>
              <a:t>folgt der standardisiert Stichprobenmittelwert einer t(N-1)-Verteilung und das 95% KI berechnet sich folglich zu</a:t>
            </a:r>
          </a:p>
          <a:p>
            <a:pPr eaLnBrk="1" hangingPunct="1"/>
            <a:endParaRPr lang="de-DE" sz="2100" dirty="0" smtClean="0">
              <a:sym typeface="Symbol" pitchFamily="18" charset="2"/>
            </a:endParaRPr>
          </a:p>
          <a:p>
            <a:pPr eaLnBrk="1" hangingPunct="1">
              <a:buNone/>
            </a:pPr>
            <a:endParaRPr lang="de-DE" sz="2000" dirty="0" smtClean="0">
              <a:sym typeface="Symbol" pitchFamily="18" charset="2"/>
            </a:endParaRPr>
          </a:p>
          <a:p>
            <a:r>
              <a:rPr lang="de-DE" sz="2000" dirty="0" smtClean="0">
                <a:sym typeface="Symbol" pitchFamily="18" charset="2"/>
              </a:rPr>
              <a:t>t</a:t>
            </a:r>
            <a:r>
              <a:rPr lang="de-DE" sz="2000" baseline="-25000" dirty="0" smtClean="0">
                <a:sym typeface="Symbol" pitchFamily="18" charset="2"/>
              </a:rPr>
              <a:t>(N-1),1-/2</a:t>
            </a:r>
            <a:r>
              <a:rPr lang="de-DE" sz="2000" dirty="0" smtClean="0">
                <a:sym typeface="Symbol" pitchFamily="18" charset="2"/>
              </a:rPr>
              <a:t>...</a:t>
            </a:r>
            <a:r>
              <a:rPr lang="de-DE" sz="2000" dirty="0"/>
              <a:t> 1-</a:t>
            </a:r>
            <a:r>
              <a:rPr lang="el-GR" sz="2000" dirty="0"/>
              <a:t>α</a:t>
            </a:r>
            <a:r>
              <a:rPr lang="de-DE" sz="2000" dirty="0"/>
              <a:t>/2 </a:t>
            </a:r>
            <a:r>
              <a:rPr lang="de-DE" sz="2000" dirty="0" smtClean="0">
                <a:sym typeface="Symbol" pitchFamily="18" charset="2"/>
              </a:rPr>
              <a:t>Quantil der t-Verteilung</a:t>
            </a:r>
            <a:br>
              <a:rPr lang="de-DE" sz="2000" dirty="0" smtClean="0">
                <a:sym typeface="Symbol" pitchFamily="18" charset="2"/>
              </a:rPr>
            </a:br>
            <a:r>
              <a:rPr lang="de-DE" sz="2000" dirty="0" smtClean="0">
                <a:sym typeface="Symbol" pitchFamily="18" charset="2"/>
              </a:rPr>
              <a:t>mit N-1 Freiheitsgraden</a:t>
            </a:r>
          </a:p>
          <a:p>
            <a:pPr eaLnBrk="1" hangingPunct="1"/>
            <a:r>
              <a:rPr lang="de-DE" sz="2000" dirty="0" smtClean="0">
                <a:sym typeface="Symbol" pitchFamily="18" charset="2"/>
              </a:rPr>
              <a:t>Allgemein gilt: t</a:t>
            </a:r>
            <a:r>
              <a:rPr lang="de-DE" sz="2000" baseline="-25000" dirty="0" smtClean="0">
                <a:sym typeface="Symbol" pitchFamily="18" charset="2"/>
              </a:rPr>
              <a:t>(N-1),1- </a:t>
            </a:r>
            <a:r>
              <a:rPr lang="de-DE" sz="2000" dirty="0" smtClean="0">
                <a:sym typeface="Symbol" pitchFamily="18" charset="2"/>
              </a:rPr>
              <a:t>&gt;z</a:t>
            </a:r>
            <a:r>
              <a:rPr lang="de-DE" sz="2000" baseline="-25000" dirty="0" smtClean="0">
                <a:sym typeface="Symbol" pitchFamily="18" charset="2"/>
              </a:rPr>
              <a:t>1- </a:t>
            </a:r>
            <a:endParaRPr lang="de-DE" sz="2000" baseline="30000" dirty="0" smtClean="0">
              <a:sym typeface="Symbol" pitchFamily="18" charset="2"/>
            </a:endParaRPr>
          </a:p>
          <a:p>
            <a:pPr eaLnBrk="1" hangingPunct="1"/>
            <a:endParaRPr lang="en-US" sz="2000" dirty="0" smtClean="0">
              <a:sym typeface="Symbol" pitchFamily="18" charset="2"/>
            </a:endParaRPr>
          </a:p>
        </p:txBody>
      </p:sp>
      <p:graphicFrame>
        <p:nvGraphicFramePr>
          <p:cNvPr id="38914" name="Object 4"/>
          <p:cNvGraphicFramePr>
            <a:graphicFrameLocks noChangeAspect="1"/>
          </p:cNvGraphicFramePr>
          <p:nvPr>
            <p:extLst>
              <p:ext uri="{D42A27DB-BD31-4B8C-83A1-F6EECF244321}">
                <p14:modId xmlns="" xmlns:p14="http://schemas.microsoft.com/office/powerpoint/2010/main" val="3479578899"/>
              </p:ext>
            </p:extLst>
          </p:nvPr>
        </p:nvGraphicFramePr>
        <p:xfrm>
          <a:off x="1259632" y="4806222"/>
          <a:ext cx="4104456" cy="566994"/>
        </p:xfrm>
        <a:graphic>
          <a:graphicData uri="http://schemas.openxmlformats.org/presentationml/2006/ole">
            <p:oleObj spid="_x0000_s536883" name="Equation" r:id="rId4" imgW="1930400" imgH="266700" progId="Equation.3">
              <p:embed/>
            </p:oleObj>
          </a:graphicData>
        </a:graphic>
      </p:graphicFrame>
      <p:sp>
        <p:nvSpPr>
          <p:cNvPr id="9"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14.11.2017</a:t>
            </a:fld>
            <a:endParaRPr lang="de-DE" altLang="en-US" dirty="0"/>
          </a:p>
        </p:txBody>
      </p:sp>
      <p:sp>
        <p:nvSpPr>
          <p:cNvPr id="11"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93</a:t>
            </a:fld>
            <a:endParaRPr lang="de-DE" altLang="en-US"/>
          </a:p>
        </p:txBody>
      </p:sp>
      <p:pic>
        <p:nvPicPr>
          <p:cNvPr id="536822" name="Picture 24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580112" y="3212976"/>
            <a:ext cx="3168352" cy="28484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2" name="Objekt 1"/>
          <p:cNvGraphicFramePr>
            <a:graphicFrameLocks noChangeAspect="1"/>
          </p:cNvGraphicFramePr>
          <p:nvPr>
            <p:extLst>
              <p:ext uri="{D42A27DB-BD31-4B8C-83A1-F6EECF244321}">
                <p14:modId xmlns="" xmlns:p14="http://schemas.microsoft.com/office/powerpoint/2010/main" val="3400431528"/>
              </p:ext>
            </p:extLst>
          </p:nvPr>
        </p:nvGraphicFramePr>
        <p:xfrm>
          <a:off x="2095500" y="2689920"/>
          <a:ext cx="3412604" cy="523056"/>
        </p:xfrm>
        <a:graphic>
          <a:graphicData uri="http://schemas.openxmlformats.org/presentationml/2006/ole">
            <p:oleObj spid="_x0000_s536884" name="Formel" r:id="rId6" imgW="1739900" imgH="2667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6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Beispiel</a:t>
            </a:r>
            <a:endParaRPr lang="de-AT" dirty="0"/>
          </a:p>
        </p:txBody>
      </p:sp>
      <p:sp>
        <p:nvSpPr>
          <p:cNvPr id="3" name="Inhaltsplatzhalter 2"/>
          <p:cNvSpPr>
            <a:spLocks noGrp="1"/>
          </p:cNvSpPr>
          <p:nvPr>
            <p:ph idx="1"/>
          </p:nvPr>
        </p:nvSpPr>
        <p:spPr>
          <a:xfrm>
            <a:off x="457200" y="1767586"/>
            <a:ext cx="8229600" cy="4253702"/>
          </a:xfrm>
        </p:spPr>
        <p:txBody>
          <a:bodyPr/>
          <a:lstStyle/>
          <a:p>
            <a:pPr marL="342900" lvl="1" indent="-342900">
              <a:buFont typeface="Arial" pitchFamily="34" charset="0"/>
              <a:buChar char="•"/>
            </a:pPr>
            <a:r>
              <a:rPr lang="de-AT" dirty="0" smtClean="0"/>
              <a:t>Normalverteilte Daten: 6,3,7,5,6,4,4,6,7,3,5,9,6,4,2,7,5,5,8,6</a:t>
            </a:r>
          </a:p>
          <a:p>
            <a:pPr marL="342900" lvl="1" indent="-342900">
              <a:buFont typeface="Arial" pitchFamily="34" charset="0"/>
              <a:buChar char="•"/>
            </a:pPr>
            <a:r>
              <a:rPr lang="de-AT" b="1" dirty="0" smtClean="0"/>
              <a:t>Fall 1</a:t>
            </a:r>
            <a:r>
              <a:rPr lang="de-AT" dirty="0" smtClean="0"/>
              <a:t>: Es sei bekannt, dass die Varianz </a:t>
            </a:r>
            <a:r>
              <a:rPr lang="de-DE" sz="2400" dirty="0" smtClean="0">
                <a:sym typeface="Symbol" pitchFamily="18" charset="2"/>
              </a:rPr>
              <a:t></a:t>
            </a:r>
            <a:r>
              <a:rPr lang="de-DE" sz="2400" baseline="30000" dirty="0" smtClean="0">
                <a:sym typeface="Symbol" pitchFamily="18" charset="2"/>
              </a:rPr>
              <a:t>2</a:t>
            </a:r>
            <a:r>
              <a:rPr lang="de-DE" sz="2400" dirty="0" smtClean="0">
                <a:sym typeface="Symbol" pitchFamily="18" charset="2"/>
              </a:rPr>
              <a:t> = 4 ist</a:t>
            </a:r>
          </a:p>
          <a:p>
            <a:pPr marL="742950" lvl="2" indent="-342900">
              <a:buFont typeface="Symbol" pitchFamily="18" charset="2"/>
              <a:buChar char="-"/>
            </a:pPr>
            <a:r>
              <a:rPr lang="de-DE" dirty="0" err="1" smtClean="0">
                <a:sym typeface="Symbol" pitchFamily="18" charset="2"/>
              </a:rPr>
              <a:t>X</a:t>
            </a:r>
            <a:r>
              <a:rPr lang="de-DE" baseline="-25000" dirty="0" err="1" smtClean="0">
                <a:sym typeface="Symbol" pitchFamily="18" charset="2"/>
              </a:rPr>
              <a:t>quer</a:t>
            </a:r>
            <a:r>
              <a:rPr lang="de-DE" dirty="0" smtClean="0">
                <a:sym typeface="Symbol" pitchFamily="18" charset="2"/>
              </a:rPr>
              <a:t> = </a:t>
            </a:r>
            <a:r>
              <a:rPr lang="de-AT" dirty="0" smtClean="0"/>
              <a:t>5,4</a:t>
            </a:r>
          </a:p>
          <a:p>
            <a:pPr marL="742950" lvl="2" indent="-342900">
              <a:buFont typeface="Symbol" pitchFamily="18" charset="2"/>
              <a:buChar char="-"/>
            </a:pPr>
            <a:r>
              <a:rPr lang="de-AT" dirty="0" smtClean="0">
                <a:sym typeface="Symbol" pitchFamily="18" charset="2"/>
              </a:rPr>
              <a:t>Z</a:t>
            </a:r>
            <a:r>
              <a:rPr lang="de-AT" baseline="-25000" dirty="0" smtClean="0">
                <a:sym typeface="Symbol" pitchFamily="18" charset="2"/>
              </a:rPr>
              <a:t>0.975 </a:t>
            </a:r>
            <a:r>
              <a:rPr lang="de-AT" dirty="0" smtClean="0">
                <a:sym typeface="Symbol" pitchFamily="18" charset="2"/>
              </a:rPr>
              <a:t>= 1.96</a:t>
            </a:r>
          </a:p>
          <a:p>
            <a:pPr marL="742950" lvl="2" indent="-342900">
              <a:buFont typeface="Symbol" pitchFamily="18" charset="2"/>
              <a:buChar char="-"/>
            </a:pPr>
            <a:r>
              <a:rPr lang="de-AT" dirty="0" smtClean="0">
                <a:sym typeface="Symbol" pitchFamily="18" charset="2"/>
              </a:rPr>
              <a:t>95% KI für den Mittelwert: </a:t>
            </a:r>
            <a:r>
              <a:rPr lang="de-AT" dirty="0" smtClean="0"/>
              <a:t>5,4+-1,96*2/</a:t>
            </a:r>
            <a:r>
              <a:rPr lang="de-AT" dirty="0" err="1" smtClean="0"/>
              <a:t>sqrt</a:t>
            </a:r>
            <a:r>
              <a:rPr lang="de-AT" dirty="0" smtClean="0"/>
              <a:t>(20)</a:t>
            </a:r>
          </a:p>
          <a:p>
            <a:pPr marL="742950" lvl="2" indent="-342900">
              <a:buFont typeface="Symbol" pitchFamily="18" charset="2"/>
              <a:buChar char="-"/>
            </a:pPr>
            <a:r>
              <a:rPr lang="de-AT" dirty="0" smtClean="0"/>
              <a:t>95% KI für den Mittelwert: 4.52 – 6.28</a:t>
            </a:r>
          </a:p>
          <a:p>
            <a:pPr marL="342900" lvl="1" indent="-342900">
              <a:buFont typeface="Arial" pitchFamily="34" charset="0"/>
              <a:buChar char="•"/>
            </a:pPr>
            <a:r>
              <a:rPr lang="de-AT" sz="2400" b="1" dirty="0" smtClean="0"/>
              <a:t>Fall 2</a:t>
            </a:r>
            <a:r>
              <a:rPr lang="de-AT" sz="2400" dirty="0" smtClean="0"/>
              <a:t>: Varianz </a:t>
            </a:r>
            <a:r>
              <a:rPr lang="de-DE" sz="2400" dirty="0" smtClean="0">
                <a:sym typeface="Symbol" pitchFamily="18" charset="2"/>
              </a:rPr>
              <a:t></a:t>
            </a:r>
            <a:r>
              <a:rPr lang="de-DE" sz="2400" baseline="30000" dirty="0" smtClean="0">
                <a:sym typeface="Symbol" pitchFamily="18" charset="2"/>
              </a:rPr>
              <a:t>2</a:t>
            </a:r>
            <a:r>
              <a:rPr lang="de-DE" sz="2400" dirty="0" smtClean="0">
                <a:sym typeface="Symbol" pitchFamily="18" charset="2"/>
              </a:rPr>
              <a:t> unbekannt</a:t>
            </a:r>
          </a:p>
          <a:p>
            <a:pPr marL="742950" lvl="2" indent="-342900">
              <a:buFont typeface="Symbol" pitchFamily="18" charset="2"/>
              <a:buChar char="-"/>
            </a:pPr>
            <a:r>
              <a:rPr lang="de-AT" dirty="0" smtClean="0"/>
              <a:t>Stichprobenvarianz s² = 3,1</a:t>
            </a:r>
          </a:p>
          <a:p>
            <a:pPr marL="742950" lvl="2" indent="-342900">
              <a:buFont typeface="Symbol" pitchFamily="18" charset="2"/>
              <a:buChar char="-"/>
            </a:pPr>
            <a:r>
              <a:rPr lang="de-AT" dirty="0" smtClean="0"/>
              <a:t>95% KI</a:t>
            </a:r>
            <a:r>
              <a:rPr lang="de-AT" dirty="0" smtClean="0">
                <a:sym typeface="Symbol" pitchFamily="18" charset="2"/>
              </a:rPr>
              <a:t> für den Mittelwert</a:t>
            </a:r>
            <a:r>
              <a:rPr lang="de-AT" dirty="0" smtClean="0"/>
              <a:t>: 5,4+-2,093*1,759/</a:t>
            </a:r>
            <a:r>
              <a:rPr lang="de-AT" dirty="0" err="1" smtClean="0"/>
              <a:t>sqrt</a:t>
            </a:r>
            <a:r>
              <a:rPr lang="de-AT" dirty="0" smtClean="0"/>
              <a:t>(20)</a:t>
            </a:r>
          </a:p>
          <a:p>
            <a:pPr marL="742950" lvl="2" indent="-342900">
              <a:buFont typeface="Symbol" pitchFamily="18" charset="2"/>
              <a:buChar char="-"/>
            </a:pPr>
            <a:r>
              <a:rPr lang="de-AT" dirty="0" smtClean="0"/>
              <a:t>95% KI</a:t>
            </a:r>
            <a:r>
              <a:rPr lang="de-AT" dirty="0" smtClean="0">
                <a:sym typeface="Symbol" pitchFamily="18" charset="2"/>
              </a:rPr>
              <a:t> für den Mittelwert</a:t>
            </a:r>
            <a:r>
              <a:rPr lang="de-AT" dirty="0" smtClean="0"/>
              <a:t>: 4,58 - 6,22</a:t>
            </a:r>
            <a:endParaRPr lang="de-DE" sz="2400" dirty="0" smtClean="0">
              <a:sym typeface="Symbol" pitchFamily="18" charset="2"/>
            </a:endParaRPr>
          </a:p>
          <a:p>
            <a:pPr marL="342900" lvl="1" indent="-342900">
              <a:buFont typeface="Arial" pitchFamily="34" charset="0"/>
              <a:buChar char="•"/>
            </a:pPr>
            <a:endParaRPr lang="de-AT"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14.11.2017</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 josef.fritz@i-med.ac.at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94</a:t>
            </a:fld>
            <a:endParaRPr lang="de-DE"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Rectangle 2"/>
          <p:cNvSpPr>
            <a:spLocks noGrp="1" noChangeArrowheads="1"/>
          </p:cNvSpPr>
          <p:nvPr>
            <p:ph type="title"/>
          </p:nvPr>
        </p:nvSpPr>
        <p:spPr>
          <a:xfrm>
            <a:off x="179512" y="260648"/>
            <a:ext cx="7437438" cy="1403350"/>
          </a:xfrm>
        </p:spPr>
        <p:txBody>
          <a:bodyPr/>
          <a:lstStyle/>
          <a:p>
            <a:pPr eaLnBrk="1" hangingPunct="1"/>
            <a:r>
              <a:rPr lang="de-DE" dirty="0" smtClean="0"/>
              <a:t>Konfidenzintervall für den Mittelwert </a:t>
            </a:r>
            <a:r>
              <a:rPr lang="de-DE" dirty="0" smtClean="0">
                <a:sym typeface="Symbol" pitchFamily="18" charset="2"/>
              </a:rPr>
              <a:t> (2)</a:t>
            </a:r>
            <a:r>
              <a:rPr lang="de-DE" dirty="0" smtClean="0"/>
              <a:t> </a:t>
            </a:r>
            <a:endParaRPr lang="en-US" dirty="0" smtClean="0"/>
          </a:p>
        </p:txBody>
      </p:sp>
      <p:sp>
        <p:nvSpPr>
          <p:cNvPr id="38920" name="Rectangle 3"/>
          <p:cNvSpPr>
            <a:spLocks noGrp="1" noChangeArrowheads="1"/>
          </p:cNvSpPr>
          <p:nvPr>
            <p:ph type="body" idx="1"/>
          </p:nvPr>
        </p:nvSpPr>
        <p:spPr>
          <a:xfrm>
            <a:off x="539552" y="1784226"/>
            <a:ext cx="8158361" cy="4309070"/>
          </a:xfrm>
        </p:spPr>
        <p:txBody>
          <a:bodyPr>
            <a:normAutofit/>
          </a:bodyPr>
          <a:lstStyle/>
          <a:p>
            <a:r>
              <a:rPr lang="de-DE" sz="2000" dirty="0" smtClean="0"/>
              <a:t>Fall X</a:t>
            </a:r>
            <a:r>
              <a:rPr lang="de-DE" sz="2000" baseline="-25000" dirty="0" smtClean="0"/>
              <a:t>1</a:t>
            </a:r>
            <a:r>
              <a:rPr lang="de-DE" sz="2000" dirty="0"/>
              <a:t>,...,X</a:t>
            </a:r>
            <a:r>
              <a:rPr lang="de-DE" sz="2000" baseline="-25000" dirty="0"/>
              <a:t>N</a:t>
            </a:r>
            <a:r>
              <a:rPr lang="de-DE" sz="2000" dirty="0"/>
              <a:t> </a:t>
            </a:r>
            <a:r>
              <a:rPr lang="de-DE" sz="2000" dirty="0" smtClean="0"/>
              <a:t>von einer Normalverteilung abweichen (unbekannte Verteilung), kann – falls n genügend groß ist – aufgrund des zentralen Grenzwertsatzes das Konfidenzintervall trotzdem über die </a:t>
            </a:r>
            <a:r>
              <a:rPr lang="de-DE" sz="2000" dirty="0" err="1" smtClean="0"/>
              <a:t>Quantile</a:t>
            </a:r>
            <a:r>
              <a:rPr lang="de-DE" sz="2000" dirty="0" smtClean="0"/>
              <a:t> der Normalverteilung bestimmt werden:</a:t>
            </a:r>
          </a:p>
          <a:p>
            <a:endParaRPr lang="de-DE" sz="2000" dirty="0"/>
          </a:p>
          <a:p>
            <a:endParaRPr lang="de-DE" sz="2000" dirty="0" smtClean="0"/>
          </a:p>
          <a:p>
            <a:endParaRPr lang="de-DE" sz="2000" dirty="0"/>
          </a:p>
          <a:p>
            <a:pPr>
              <a:buNone/>
            </a:pPr>
            <a:endParaRPr lang="de-DE" sz="2000" dirty="0">
              <a:sym typeface="Symbol" pitchFamily="18" charset="2"/>
            </a:endParaRPr>
          </a:p>
          <a:p>
            <a:endParaRPr lang="de-DE" sz="2000" dirty="0">
              <a:sym typeface="Symbol" pitchFamily="18" charset="2"/>
            </a:endParaRPr>
          </a:p>
          <a:p>
            <a:pPr eaLnBrk="1" hangingPunct="1"/>
            <a:endParaRPr lang="en-US" sz="2000" dirty="0" smtClean="0">
              <a:sym typeface="Symbol" pitchFamily="18" charset="2"/>
            </a:endParaRPr>
          </a:p>
        </p:txBody>
      </p:sp>
      <p:sp>
        <p:nvSpPr>
          <p:cNvPr id="9"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14.11.2017</a:t>
            </a:fld>
            <a:endParaRPr lang="de-DE" altLang="en-US" dirty="0"/>
          </a:p>
        </p:txBody>
      </p:sp>
      <p:sp>
        <p:nvSpPr>
          <p:cNvPr id="11"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95</a:t>
            </a:fld>
            <a:endParaRPr lang="de-DE" altLang="en-US"/>
          </a:p>
        </p:txBody>
      </p:sp>
      <p:pic>
        <p:nvPicPr>
          <p:cNvPr id="10014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23728" y="3217289"/>
            <a:ext cx="4521409" cy="12918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467544" y="4869160"/>
            <a:ext cx="8424936" cy="646331"/>
          </a:xfrm>
          <a:prstGeom prst="rect">
            <a:avLst/>
          </a:prstGeom>
          <a:noFill/>
        </p:spPr>
        <p:txBody>
          <a:bodyPr wrap="square" rtlCol="0">
            <a:spAutoFit/>
          </a:bodyPr>
          <a:lstStyle/>
          <a:p>
            <a:pPr marL="0" lvl="1"/>
            <a:r>
              <a:rPr lang="de-AT" dirty="0"/>
              <a:t>http://jumbo.uni-muenster.de/fileadmin/jumbo/applets/konf1.html /</a:t>
            </a:r>
            <a:r>
              <a:rPr lang="de-AT" dirty="0" err="1"/>
              <a:t>sqrt</a:t>
            </a:r>
            <a:r>
              <a:rPr lang="de-AT" dirty="0"/>
              <a:t>(20)</a:t>
            </a:r>
          </a:p>
          <a:p>
            <a:endParaRPr lang="de-DE" dirty="0"/>
          </a:p>
        </p:txBody>
      </p:sp>
    </p:spTree>
    <p:extLst>
      <p:ext uri="{BB962C8B-B14F-4D97-AF65-F5344CB8AC3E}">
        <p14:creationId xmlns="" xmlns:p14="http://schemas.microsoft.com/office/powerpoint/2010/main" val="21318663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2"/>
          <p:cNvSpPr>
            <a:spLocks noGrp="1" noChangeArrowheads="1"/>
          </p:cNvSpPr>
          <p:nvPr>
            <p:ph type="title"/>
          </p:nvPr>
        </p:nvSpPr>
        <p:spPr>
          <a:xfrm>
            <a:off x="457200" y="274638"/>
            <a:ext cx="6707088" cy="1143000"/>
          </a:xfrm>
        </p:spPr>
        <p:txBody>
          <a:bodyPr/>
          <a:lstStyle/>
          <a:p>
            <a:pPr eaLnBrk="1" hangingPunct="1"/>
            <a:r>
              <a:rPr lang="de-DE" dirty="0" err="1" smtClean="0"/>
              <a:t>Konfidenzintervall</a:t>
            </a:r>
            <a:r>
              <a:rPr lang="de-DE" dirty="0" smtClean="0"/>
              <a:t> für einen Anteil </a:t>
            </a:r>
            <a:r>
              <a:rPr lang="de-DE" dirty="0" smtClean="0">
                <a:sym typeface="Symbol" pitchFamily="18" charset="2"/>
              </a:rPr>
              <a:t></a:t>
            </a:r>
            <a:endParaRPr lang="en-US" dirty="0" smtClean="0"/>
          </a:p>
        </p:txBody>
      </p:sp>
      <p:sp>
        <p:nvSpPr>
          <p:cNvPr id="40967" name="Rectangle 3"/>
          <p:cNvSpPr>
            <a:spLocks noGrp="1" noChangeArrowheads="1"/>
          </p:cNvSpPr>
          <p:nvPr>
            <p:ph type="body" idx="1"/>
          </p:nvPr>
        </p:nvSpPr>
        <p:spPr/>
        <p:txBody>
          <a:bodyPr/>
          <a:lstStyle/>
          <a:p>
            <a:pPr eaLnBrk="1" hangingPunct="1"/>
            <a:r>
              <a:rPr lang="de-DE" sz="2400" dirty="0" smtClean="0"/>
              <a:t>Wahrscheinlichkeit </a:t>
            </a:r>
            <a:r>
              <a:rPr lang="de-DE" sz="2400" dirty="0" smtClean="0">
                <a:sym typeface="Symbol" pitchFamily="18" charset="2"/>
              </a:rPr>
              <a:t> wird durch p aus einer Stichprobe vom Umfang N geschätzt</a:t>
            </a:r>
          </a:p>
          <a:p>
            <a:pPr lvl="1" eaLnBrk="1" hangingPunct="1"/>
            <a:r>
              <a:rPr lang="de-DE" sz="1800" dirty="0" smtClean="0">
                <a:sym typeface="Symbol" pitchFamily="18" charset="2"/>
              </a:rPr>
              <a:t>Das Konfidenzintervall ist asymmetrisch, insbesondere falls p nahe 0 oder 1</a:t>
            </a:r>
          </a:p>
          <a:p>
            <a:pPr eaLnBrk="1" hangingPunct="1"/>
            <a:r>
              <a:rPr lang="de-DE" sz="2400" dirty="0" smtClean="0">
                <a:sym typeface="Symbol" pitchFamily="18" charset="2"/>
              </a:rPr>
              <a:t>Approximation durch Normalverteilung</a:t>
            </a:r>
          </a:p>
          <a:p>
            <a:pPr lvl="1" eaLnBrk="1" hangingPunct="1"/>
            <a:r>
              <a:rPr lang="de-DE" sz="1800" dirty="0" smtClean="0">
                <a:sym typeface="Symbol" pitchFamily="18" charset="2"/>
              </a:rPr>
              <a:t>Wenn p*N&gt;=50 und N-p*n&gt;=50</a:t>
            </a:r>
          </a:p>
          <a:p>
            <a:pPr lvl="1" eaLnBrk="1" hangingPunct="1"/>
            <a:endParaRPr lang="de-DE" sz="1800" dirty="0" smtClean="0">
              <a:sym typeface="Symbol" pitchFamily="18" charset="2"/>
            </a:endParaRPr>
          </a:p>
          <a:p>
            <a:pPr eaLnBrk="1" hangingPunct="1"/>
            <a:endParaRPr lang="de-DE" sz="2200" dirty="0" smtClean="0">
              <a:sym typeface="Symbol" pitchFamily="18" charset="2"/>
            </a:endParaRPr>
          </a:p>
          <a:p>
            <a:pPr eaLnBrk="1" hangingPunct="1"/>
            <a:endParaRPr lang="de-DE" sz="2200" dirty="0" smtClean="0">
              <a:sym typeface="Symbol" pitchFamily="18" charset="2"/>
            </a:endParaRPr>
          </a:p>
          <a:p>
            <a:pPr eaLnBrk="1" hangingPunct="1"/>
            <a:r>
              <a:rPr lang="de-DE" sz="2400" dirty="0" smtClean="0">
                <a:sym typeface="Symbol" pitchFamily="18" charset="2"/>
              </a:rPr>
              <a:t>Approximation nach Wald</a:t>
            </a:r>
          </a:p>
          <a:p>
            <a:pPr eaLnBrk="1" hangingPunct="1"/>
            <a:r>
              <a:rPr lang="de-DE" dirty="0" smtClean="0">
                <a:sym typeface="Symbol" pitchFamily="18" charset="2"/>
              </a:rPr>
              <a:t>Exakte Methode</a:t>
            </a:r>
            <a:r>
              <a:rPr lang="de-DE" sz="2400" dirty="0" smtClean="0">
                <a:sym typeface="Symbol" pitchFamily="18" charset="2"/>
              </a:rPr>
              <a:t> nach Pearson-</a:t>
            </a:r>
            <a:r>
              <a:rPr lang="de-DE" sz="2400" dirty="0" err="1" smtClean="0">
                <a:sym typeface="Symbol" pitchFamily="18" charset="2"/>
              </a:rPr>
              <a:t>Clopper</a:t>
            </a:r>
            <a:endParaRPr lang="en-US" sz="2400" dirty="0" smtClean="0">
              <a:sym typeface="Symbol" pitchFamily="18" charset="2"/>
            </a:endParaRPr>
          </a:p>
        </p:txBody>
      </p:sp>
      <p:graphicFrame>
        <p:nvGraphicFramePr>
          <p:cNvPr id="40962" name="Object 4"/>
          <p:cNvGraphicFramePr>
            <a:graphicFrameLocks noChangeAspect="1"/>
          </p:cNvGraphicFramePr>
          <p:nvPr/>
        </p:nvGraphicFramePr>
        <p:xfrm>
          <a:off x="1835696" y="3645024"/>
          <a:ext cx="4495800" cy="873125"/>
        </p:xfrm>
        <a:graphic>
          <a:graphicData uri="http://schemas.openxmlformats.org/presentationml/2006/ole">
            <p:oleObj spid="_x0000_s537754" name="Equation" r:id="rId4" imgW="2616200" imgH="508000" progId="Equation.3">
              <p:embed/>
            </p:oleObj>
          </a:graphicData>
        </a:graphic>
      </p:graphicFrame>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14.11.2017</a:t>
            </a:fld>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96</a:t>
            </a:fld>
            <a:endParaRPr lang="de-DE" altLang="en-US"/>
          </a:p>
        </p:txBody>
      </p:sp>
      <p:sp>
        <p:nvSpPr>
          <p:cNvPr id="2" name="Rechteck 1"/>
          <p:cNvSpPr/>
          <p:nvPr/>
        </p:nvSpPr>
        <p:spPr>
          <a:xfrm>
            <a:off x="827584" y="5661248"/>
            <a:ext cx="7632848" cy="400110"/>
          </a:xfrm>
          <a:prstGeom prst="rect">
            <a:avLst/>
          </a:prstGeom>
        </p:spPr>
        <p:txBody>
          <a:bodyPr wrap="square">
            <a:spAutoFit/>
          </a:bodyPr>
          <a:lstStyle/>
          <a:p>
            <a:r>
              <a:rPr lang="de-DE" sz="2000" dirty="0">
                <a:latin typeface="+mn-lt"/>
              </a:rPr>
              <a:t>http://jumbo.uni-muenster.de/fileadmin/jumbo/applets/konf1.html</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Beispiel: </a:t>
            </a:r>
            <a:r>
              <a:rPr lang="de-AT" dirty="0"/>
              <a:t>Schätzen von </a:t>
            </a:r>
            <a:r>
              <a:rPr lang="de-AT" dirty="0" smtClean="0"/>
              <a:t>Parametern (Konfidenzintervalle</a:t>
            </a:r>
            <a:r>
              <a:rPr lang="de-AT" dirty="0"/>
              <a:t>)</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14.11.2017</a:t>
            </a:fld>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97</a:t>
            </a:fld>
            <a:endParaRPr lang="de-DE" altLang="en-US" dirty="0"/>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p:cNvSpPr>
          <p:nvPr>
            <p:ph type="title" idx="4294967295"/>
          </p:nvPr>
        </p:nvSpPr>
        <p:spPr>
          <a:xfrm>
            <a:off x="457200" y="274638"/>
            <a:ext cx="7210425" cy="922114"/>
          </a:xfrm>
        </p:spPr>
        <p:txBody>
          <a:bodyPr>
            <a:normAutofit fontScale="90000"/>
          </a:bodyPr>
          <a:lstStyle/>
          <a:p>
            <a:pPr algn="l"/>
            <a:r>
              <a:rPr lang="de-DE" sz="3200" dirty="0" smtClean="0">
                <a:solidFill>
                  <a:srgbClr val="4F81BD"/>
                </a:solidFill>
              </a:rPr>
              <a:t/>
            </a:r>
            <a:br>
              <a:rPr lang="de-DE" sz="32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0243" name="Rectangle 3"/>
          <p:cNvSpPr>
            <a:spLocks noGrp="1"/>
          </p:cNvSpPr>
          <p:nvPr>
            <p:ph type="body" idx="4294967295"/>
          </p:nvPr>
        </p:nvSpPr>
        <p:spPr/>
        <p:txBody>
          <a:bodyPr/>
          <a:lstStyle/>
          <a:p>
            <a:pPr>
              <a:lnSpc>
                <a:spcPct val="80000"/>
              </a:lnSpc>
            </a:pPr>
            <a:r>
              <a:rPr lang="de-DE" sz="2400" dirty="0" smtClean="0"/>
              <a:t>Eine vorgegebene Annahme (</a:t>
            </a:r>
            <a:r>
              <a:rPr lang="de-DE" sz="2400" b="1" dirty="0" smtClean="0"/>
              <a:t>Nullhypothese H0</a:t>
            </a:r>
            <a:r>
              <a:rPr lang="de-DE" sz="2400" dirty="0" smtClean="0"/>
              <a:t> ) wird anhand von Daten überprüft. Wenn die Daten "stark" von dem abweichen, was man unter der Nullhypothese erwartet, lässt man die Nullhypothese fallen. </a:t>
            </a:r>
          </a:p>
          <a:p>
            <a:pPr>
              <a:lnSpc>
                <a:spcPct val="80000"/>
              </a:lnSpc>
            </a:pPr>
            <a:r>
              <a:rPr lang="de-DE" sz="2400" dirty="0" smtClean="0"/>
              <a:t>Im statistischen Test wird dieses Vorgehen formalisiert. </a:t>
            </a:r>
          </a:p>
          <a:p>
            <a:pPr>
              <a:lnSpc>
                <a:spcPct val="80000"/>
              </a:lnSpc>
            </a:pPr>
            <a:r>
              <a:rPr lang="de-DE" sz="2400" dirty="0" smtClean="0"/>
              <a:t>Nachdem die </a:t>
            </a:r>
            <a:r>
              <a:rPr lang="de-DE" sz="2400" b="1" dirty="0" smtClean="0"/>
              <a:t>Nullhypothese H0</a:t>
            </a:r>
            <a:r>
              <a:rPr lang="de-DE" sz="2400" dirty="0" smtClean="0"/>
              <a:t> und die </a:t>
            </a:r>
            <a:r>
              <a:rPr lang="de-DE" sz="2400" b="1" dirty="0" smtClean="0"/>
              <a:t>Alternativhypothese H1</a:t>
            </a:r>
            <a:r>
              <a:rPr lang="de-DE" sz="2400" dirty="0" smtClean="0"/>
              <a:t> so formuliert sind, dass sie sich gegenseitig ausschließen und keine dritte Möglichkeit zulassen, ergibt sich ein einfaches Entscheidungsschema mit 4 Möglichkeiten</a:t>
            </a:r>
          </a:p>
          <a:p>
            <a:pPr>
              <a:lnSpc>
                <a:spcPct val="80000"/>
              </a:lnSpc>
            </a:pPr>
            <a:r>
              <a:rPr lang="de-DE" sz="2400" dirty="0" smtClean="0"/>
              <a:t>Der </a:t>
            </a:r>
            <a:r>
              <a:rPr lang="de-DE" sz="2400" b="1" dirty="0" smtClean="0">
                <a:hlinkClick r:id="rId3"/>
              </a:rPr>
              <a:t>Fehler 1. Art</a:t>
            </a:r>
            <a:r>
              <a:rPr lang="de-DE" sz="2400" dirty="0" smtClean="0"/>
              <a:t> ist der Fehler, die Nullhypothese zu </a:t>
            </a:r>
            <a:r>
              <a:rPr lang="de-DE" sz="2400" b="1" dirty="0" smtClean="0"/>
              <a:t>verwerfen</a:t>
            </a:r>
            <a:r>
              <a:rPr lang="de-DE" sz="2400" dirty="0" smtClean="0"/>
              <a:t>, obwohl sie </a:t>
            </a:r>
            <a:r>
              <a:rPr lang="de-DE" sz="2400" b="1" dirty="0" smtClean="0"/>
              <a:t>richtig</a:t>
            </a:r>
            <a:r>
              <a:rPr lang="de-DE" sz="2400" dirty="0" smtClean="0"/>
              <a:t> ist. </a:t>
            </a:r>
          </a:p>
          <a:p>
            <a:pPr>
              <a:lnSpc>
                <a:spcPct val="80000"/>
              </a:lnSpc>
            </a:pPr>
            <a:r>
              <a:rPr lang="de-DE" sz="2400" dirty="0" smtClean="0"/>
              <a:t>Der </a:t>
            </a:r>
            <a:r>
              <a:rPr lang="de-DE" sz="2400" b="1" dirty="0" smtClean="0">
                <a:hlinkClick r:id="rId3"/>
              </a:rPr>
              <a:t>Fehler 2. Art</a:t>
            </a:r>
            <a:r>
              <a:rPr lang="de-DE" sz="2400" dirty="0" smtClean="0"/>
              <a:t> ist der Fehler, die Nullhypothese zu </a:t>
            </a:r>
            <a:r>
              <a:rPr lang="de-DE" sz="2400" b="1" dirty="0" smtClean="0"/>
              <a:t>behalten</a:t>
            </a:r>
            <a:r>
              <a:rPr lang="de-DE" sz="2400" dirty="0" smtClean="0"/>
              <a:t>, obwohl sie </a:t>
            </a:r>
            <a:r>
              <a:rPr lang="de-DE" sz="2400" b="1" dirty="0" smtClean="0"/>
              <a:t>falsch</a:t>
            </a:r>
            <a:r>
              <a:rPr lang="de-DE" sz="2400" dirty="0" smtClean="0"/>
              <a:t> ist.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14.11.2017</a:t>
            </a:fld>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98</a:t>
            </a:fld>
            <a:endParaRPr lang="de-DE" alt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p:cNvSpPr>
          <p:nvPr>
            <p:ph type="title" idx="4294967295"/>
          </p:nvPr>
        </p:nvSpPr>
        <p:spPr>
          <a:xfrm>
            <a:off x="457200" y="274638"/>
            <a:ext cx="7427913" cy="1143000"/>
          </a:xfrm>
        </p:spPr>
        <p:txBody>
          <a:bodyPr>
            <a:normAutofit fontScale="90000"/>
          </a:bodyPr>
          <a:lstStyle/>
          <a:p>
            <a:pPr algn="l"/>
            <a:r>
              <a:rPr lang="de-DE" sz="4000" dirty="0" smtClean="0">
                <a:solidFill>
                  <a:srgbClr val="4F81BD"/>
                </a:solidFill>
              </a:rPr>
              <a:t/>
            </a:r>
            <a:br>
              <a:rPr lang="de-DE" sz="40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2291" name="Rectangle 3"/>
          <p:cNvSpPr>
            <a:spLocks noGrp="1"/>
          </p:cNvSpPr>
          <p:nvPr>
            <p:ph type="body" idx="4294967295"/>
          </p:nvPr>
        </p:nvSpPr>
        <p:spPr>
          <a:xfrm>
            <a:off x="457200" y="1600200"/>
            <a:ext cx="8229600" cy="4492625"/>
          </a:xfrm>
        </p:spPr>
        <p:txBody>
          <a:bodyPr>
            <a:normAutofit/>
          </a:bodyPr>
          <a:lstStyle/>
          <a:p>
            <a:pPr>
              <a:lnSpc>
                <a:spcPct val="80000"/>
              </a:lnSpc>
            </a:pPr>
            <a:r>
              <a:rPr lang="de-DE" sz="2000" dirty="0" smtClean="0"/>
              <a:t>Ergebnis eines </a:t>
            </a:r>
            <a:r>
              <a:rPr lang="de-DE" sz="2000" dirty="0" err="1" smtClean="0"/>
              <a:t>Signifikanztests</a:t>
            </a:r>
            <a:r>
              <a:rPr lang="de-DE" sz="2000" dirty="0" smtClean="0"/>
              <a:t> ist die </a:t>
            </a:r>
            <a:r>
              <a:rPr lang="de-DE" sz="2000" b="1" dirty="0" smtClean="0"/>
              <a:t>Teststatistik</a:t>
            </a:r>
            <a:r>
              <a:rPr lang="de-DE" sz="2000" dirty="0" smtClean="0"/>
              <a:t>. </a:t>
            </a:r>
          </a:p>
          <a:p>
            <a:pPr>
              <a:lnSpc>
                <a:spcPct val="80000"/>
              </a:lnSpc>
            </a:pPr>
            <a:r>
              <a:rPr lang="de-DE" sz="2000" dirty="0" smtClean="0"/>
              <a:t>Der Wertebereich der Teststatistik wird in zwei Teilmengen zerlegt, den </a:t>
            </a:r>
            <a:r>
              <a:rPr lang="de-DE" sz="2000" b="1" dirty="0" smtClean="0"/>
              <a:t>Verwerfungsbereich</a:t>
            </a:r>
            <a:r>
              <a:rPr lang="de-DE" sz="2000" dirty="0" smtClean="0"/>
              <a:t> und den </a:t>
            </a:r>
            <a:r>
              <a:rPr lang="de-DE" sz="2000" b="1" dirty="0" smtClean="0"/>
              <a:t>Annahmebereich</a:t>
            </a:r>
            <a:r>
              <a:rPr lang="de-DE" sz="2000" dirty="0" smtClean="0"/>
              <a:t>. Wenn die Prüfgröße (=Realisation der Teststatistik) in den Verwerfungsbereich fällt, wird die Nullhypothese verworfen, ansonsten wird sie behalten. </a:t>
            </a:r>
          </a:p>
          <a:p>
            <a:pPr>
              <a:lnSpc>
                <a:spcPct val="80000"/>
              </a:lnSpc>
            </a:pPr>
            <a:r>
              <a:rPr lang="de-DE" sz="2000" dirty="0" smtClean="0"/>
              <a:t>Man wählt den Verwerfungsbereich so, dass unter H0 seine Wahrscheinlichkeit unter einen vorgegebenen Wert </a:t>
            </a:r>
            <a:r>
              <a:rPr lang="de-DE" sz="2000" b="1" i="1" dirty="0" smtClean="0"/>
              <a:t>α</a:t>
            </a:r>
            <a:r>
              <a:rPr lang="de-DE" sz="2000" dirty="0" smtClean="0"/>
              <a:t> fällt. </a:t>
            </a:r>
            <a:r>
              <a:rPr lang="de-DE" sz="2000" b="1" i="1" dirty="0" smtClean="0"/>
              <a:t>α</a:t>
            </a:r>
            <a:r>
              <a:rPr lang="de-DE" sz="2000" dirty="0" smtClean="0"/>
              <a:t>, das sogenannte </a:t>
            </a:r>
            <a:r>
              <a:rPr lang="de-DE" sz="2000" b="1" dirty="0" err="1" smtClean="0">
                <a:hlinkClick r:id="rId3"/>
              </a:rPr>
              <a:t>Signifikanzniveau</a:t>
            </a:r>
            <a:r>
              <a:rPr lang="de-DE" sz="2000" dirty="0" smtClean="0"/>
              <a:t> des Tests, ist damit die </a:t>
            </a:r>
            <a:r>
              <a:rPr lang="de-DE" sz="2000" b="1" dirty="0" smtClean="0"/>
              <a:t>Obergrenze</a:t>
            </a:r>
            <a:r>
              <a:rPr lang="de-DE" sz="2000" dirty="0" smtClean="0"/>
              <a:t> für die Wahrscheinlichkeit, den </a:t>
            </a:r>
            <a:r>
              <a:rPr lang="de-DE" sz="2000" b="1" dirty="0" smtClean="0"/>
              <a:t>Fehler 1. Art</a:t>
            </a:r>
            <a:r>
              <a:rPr lang="de-DE" sz="2000" dirty="0" smtClean="0"/>
              <a:t> zu begehen. α wird vom Versuchsleiter vorgegeben. </a:t>
            </a:r>
            <a:r>
              <a:rPr lang="de-DE" sz="2000" b="1" dirty="0" smtClean="0"/>
              <a:t>Übliche</a:t>
            </a:r>
            <a:r>
              <a:rPr lang="de-DE" sz="2000" dirty="0" smtClean="0"/>
              <a:t> Werte für </a:t>
            </a:r>
            <a:r>
              <a:rPr lang="de-DE" sz="2000" b="1" i="1" dirty="0" smtClean="0"/>
              <a:t>α</a:t>
            </a:r>
            <a:r>
              <a:rPr lang="de-DE" sz="2000" dirty="0" smtClean="0"/>
              <a:t> sind </a:t>
            </a:r>
            <a:r>
              <a:rPr lang="de-DE" sz="2000" b="1" dirty="0" smtClean="0"/>
              <a:t>0.05, 0.01 und 0.001</a:t>
            </a:r>
            <a:r>
              <a:rPr lang="de-DE" sz="2000" dirty="0" smtClean="0"/>
              <a:t>. </a:t>
            </a:r>
          </a:p>
          <a:p>
            <a:pPr>
              <a:lnSpc>
                <a:spcPct val="80000"/>
              </a:lnSpc>
            </a:pPr>
            <a:r>
              <a:rPr lang="de-DE" sz="2000" dirty="0" smtClean="0"/>
              <a:t>Welches α man wählt, hängt von den Konsequenzen ab, die der Fehler 1. Art hat. Der naheliegende Wunsch, </a:t>
            </a:r>
            <a:r>
              <a:rPr lang="de-DE" sz="2000" i="1" dirty="0" smtClean="0"/>
              <a:t>α</a:t>
            </a:r>
            <a:r>
              <a:rPr lang="de-DE" sz="2000" dirty="0" smtClean="0"/>
              <a:t> = 0 zu wählen, scheitert daran, dass dann </a:t>
            </a:r>
            <a:r>
              <a:rPr lang="de-DE" sz="2000" b="1" i="1" dirty="0" smtClean="0"/>
              <a:t>ß</a:t>
            </a:r>
            <a:r>
              <a:rPr lang="de-DE" sz="2000" dirty="0" smtClean="0"/>
              <a:t>, die Wahrscheinlichkeit für den </a:t>
            </a:r>
            <a:r>
              <a:rPr lang="de-DE" sz="2000" b="1" dirty="0" smtClean="0"/>
              <a:t>Fehler 2. Art</a:t>
            </a:r>
            <a:r>
              <a:rPr lang="de-DE" sz="2000" dirty="0" smtClean="0"/>
              <a:t>, groß wird.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14.11.2017</a:t>
            </a:fld>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99</a:t>
            </a:fld>
            <a:endParaRPr lang="de-DE" altLang="en-US" dirty="0"/>
          </a:p>
        </p:txBody>
      </p:sp>
      <p:sp>
        <p:nvSpPr>
          <p:cNvPr id="2" name="Rechteck 1"/>
          <p:cNvSpPr/>
          <p:nvPr/>
        </p:nvSpPr>
        <p:spPr>
          <a:xfrm>
            <a:off x="1403648" y="5301208"/>
            <a:ext cx="6624736" cy="646331"/>
          </a:xfrm>
          <a:prstGeom prst="rect">
            <a:avLst/>
          </a:prstGeom>
        </p:spPr>
        <p:txBody>
          <a:bodyPr wrap="square">
            <a:spAutoFit/>
          </a:bodyPr>
          <a:lstStyle/>
          <a:p>
            <a:r>
              <a:rPr lang="de-DE" dirty="0" smtClean="0">
                <a:latin typeface="+mn-lt"/>
              </a:rPr>
              <a:t>APSTATSGUY.COM: </a:t>
            </a:r>
            <a:r>
              <a:rPr lang="de-DE" dirty="0" err="1" smtClean="0">
                <a:latin typeface="+mn-lt"/>
              </a:rPr>
              <a:t>What</a:t>
            </a:r>
            <a:r>
              <a:rPr lang="de-DE" dirty="0" smtClean="0">
                <a:latin typeface="+mn-lt"/>
              </a:rPr>
              <a:t> </a:t>
            </a:r>
            <a:r>
              <a:rPr lang="de-DE" dirty="0" err="1" smtClean="0">
                <a:latin typeface="+mn-lt"/>
              </a:rPr>
              <a:t>is</a:t>
            </a:r>
            <a:r>
              <a:rPr lang="de-DE" dirty="0" smtClean="0">
                <a:latin typeface="+mn-lt"/>
              </a:rPr>
              <a:t> a p-</a:t>
            </a:r>
            <a:r>
              <a:rPr lang="de-DE" dirty="0" err="1" smtClean="0">
                <a:latin typeface="+mn-lt"/>
              </a:rPr>
              <a:t>value</a:t>
            </a:r>
            <a:r>
              <a:rPr lang="de-DE" dirty="0" smtClean="0">
                <a:latin typeface="+mn-lt"/>
              </a:rPr>
              <a:t>?</a:t>
            </a:r>
          </a:p>
          <a:p>
            <a:r>
              <a:rPr lang="de-DE" dirty="0" smtClean="0">
                <a:latin typeface="+mn-lt"/>
              </a:rPr>
              <a:t>https</a:t>
            </a:r>
            <a:r>
              <a:rPr lang="de-DE" dirty="0">
                <a:latin typeface="+mn-lt"/>
              </a:rPr>
              <a:t>://www.youtube.com/watch?v=-MKT3yLDkqk</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Template_MSIG</Template>
  <TotalTime>0</TotalTime>
  <Words>7211</Words>
  <Application>Microsoft Office PowerPoint</Application>
  <PresentationFormat>Bildschirmpräsentation (4:3)</PresentationFormat>
  <Paragraphs>1655</Paragraphs>
  <Slides>169</Slides>
  <Notes>53</Notes>
  <HiddenSlides>0</HiddenSlides>
  <MMClips>0</MMClips>
  <ScaleCrop>false</ScaleCrop>
  <HeadingPairs>
    <vt:vector size="6" baseType="variant">
      <vt:variant>
        <vt:lpstr>Design</vt:lpstr>
      </vt:variant>
      <vt:variant>
        <vt:i4>4</vt:i4>
      </vt:variant>
      <vt:variant>
        <vt:lpstr>Eingebettete OLE-Server</vt:lpstr>
      </vt:variant>
      <vt:variant>
        <vt:i4>4</vt:i4>
      </vt:variant>
      <vt:variant>
        <vt:lpstr>Folientitel</vt:lpstr>
      </vt:variant>
      <vt:variant>
        <vt:i4>169</vt:i4>
      </vt:variant>
    </vt:vector>
  </HeadingPairs>
  <TitlesOfParts>
    <vt:vector size="177" baseType="lpstr">
      <vt:lpstr>Template_MSIG</vt:lpstr>
      <vt:lpstr>DiscStat Lecture</vt:lpstr>
      <vt:lpstr>Benutzerdefiniertes Design</vt:lpstr>
      <vt:lpstr>1_DiscStat Lecture</vt:lpstr>
      <vt:lpstr>SPW 6.0 Graph</vt:lpstr>
      <vt:lpstr>Formel</vt:lpstr>
      <vt:lpstr>Equation</vt:lpstr>
      <vt:lpstr>Microsoft Formel-Editor 3.0</vt:lpstr>
      <vt:lpstr>Biostatistik  </vt:lpstr>
      <vt:lpstr>Ablauf der Lehrveranstaltung</vt:lpstr>
      <vt:lpstr>Medizinische Forschung</vt:lpstr>
      <vt:lpstr>Statistik in medizinischen Top Journals</vt:lpstr>
      <vt:lpstr>Methodik der Fallstudie</vt:lpstr>
      <vt:lpstr>Folie 6</vt:lpstr>
      <vt:lpstr>Häufig verwendete statistische Methoden</vt:lpstr>
      <vt:lpstr>Literaturhinweise</vt:lpstr>
      <vt:lpstr>Quellen, Internet, Software</vt:lpstr>
      <vt:lpstr>CakeMix Beispiel mit MODDE</vt:lpstr>
      <vt:lpstr>CakeMix Beispiel mit MODDE</vt:lpstr>
      <vt:lpstr>Medizinproduktestudie</vt:lpstr>
      <vt:lpstr>Medizinproduktestudie</vt:lpstr>
      <vt:lpstr>Medizinproduktestudie</vt:lpstr>
      <vt:lpstr>Medizinproduktestudie</vt:lpstr>
      <vt:lpstr>Medizinproduktestudie</vt:lpstr>
      <vt:lpstr>Arzneimittelstudie</vt:lpstr>
      <vt:lpstr>Arzneimittelstudie</vt:lpstr>
      <vt:lpstr>Arzneimittelstudie</vt:lpstr>
      <vt:lpstr>Arzneimittelstudie</vt:lpstr>
      <vt:lpstr>Arzneimittelstudie</vt:lpstr>
      <vt:lpstr>Arzneimittelstudie</vt:lpstr>
      <vt:lpstr>Deskriptive Statistik</vt:lpstr>
      <vt:lpstr>Merkmalstypen und statistische Maßzahlen, Grafiken</vt:lpstr>
      <vt:lpstr>Statistische Grafiken</vt:lpstr>
      <vt:lpstr>Deskriptive Statistik</vt:lpstr>
      <vt:lpstr>Mittelwert vs. Median - Beispiel</vt:lpstr>
      <vt:lpstr>Standardabweichung oder Standardfehler?</vt:lpstr>
      <vt:lpstr>Übung: Statistische Maßzahlen</vt:lpstr>
      <vt:lpstr>Folie 30</vt:lpstr>
      <vt:lpstr>Correlation</vt:lpstr>
      <vt:lpstr>What is a Correlation?</vt:lpstr>
      <vt:lpstr>Very small relationship</vt:lpstr>
      <vt:lpstr>Positive relationship</vt:lpstr>
      <vt:lpstr>Negative relationship</vt:lpstr>
      <vt:lpstr>Measuring (linear) relationships</vt:lpstr>
      <vt:lpstr>Covariance</vt:lpstr>
      <vt:lpstr>Example</vt:lpstr>
      <vt:lpstr>Pearson correlation coefficient (1)</vt:lpstr>
      <vt:lpstr>Pearson Correlation Coefficient (2)</vt:lpstr>
      <vt:lpstr>Examples</vt:lpstr>
      <vt:lpstr>Steepness of slope ≠ Strength of correlation! </vt:lpstr>
      <vt:lpstr>Non-linear dependencies</vt:lpstr>
      <vt:lpstr>Correlation/Association and causality (1)</vt:lpstr>
      <vt:lpstr>Correlation/Association and causality (2)</vt:lpstr>
      <vt:lpstr>Correlation/Association and causality (3)</vt:lpstr>
      <vt:lpstr>Nonparametric Correlation</vt:lpstr>
      <vt:lpstr>Conducting Correlation Analysis</vt:lpstr>
      <vt:lpstr>Reporting the results of a correlation analysis</vt:lpstr>
      <vt:lpstr>Exercise</vt:lpstr>
      <vt:lpstr>Importance of looking at a set of data graphically</vt:lpstr>
      <vt:lpstr>(Simple) linear regression (1)</vt:lpstr>
      <vt:lpstr>(Simple) linear regression (2)</vt:lpstr>
      <vt:lpstr>The Method of Least Squares (1)</vt:lpstr>
      <vt:lpstr>The Method of Least Squares (2)</vt:lpstr>
      <vt:lpstr>Example</vt:lpstr>
      <vt:lpstr>Example</vt:lpstr>
      <vt:lpstr>How Good is the model?</vt:lpstr>
      <vt:lpstr>Decomposition of variance (1)</vt:lpstr>
      <vt:lpstr>Decomposition of variance (2)</vt:lpstr>
      <vt:lpstr>Exercise: Album_Sales.sav</vt:lpstr>
      <vt:lpstr>What is Multiple Regression?</vt:lpstr>
      <vt:lpstr>Multiple regression: an example</vt:lpstr>
      <vt:lpstr>Multiple Regression as an Equation</vt:lpstr>
      <vt:lpstr>Model fit (1)</vt:lpstr>
      <vt:lpstr>Model fit (2)</vt:lpstr>
      <vt:lpstr>Which variables to include?</vt:lpstr>
      <vt:lpstr>Method 1: Forced entry</vt:lpstr>
      <vt:lpstr>Method 2: Stepwise entry</vt:lpstr>
      <vt:lpstr>Doing Multiple Regression in SPSS (1)</vt:lpstr>
      <vt:lpstr>Doing Multiple Regression in SPSS (2)</vt:lpstr>
      <vt:lpstr>How to interpret beta values?</vt:lpstr>
      <vt:lpstr>Reporting the model</vt:lpstr>
      <vt:lpstr>Generalization (1)</vt:lpstr>
      <vt:lpstr>Generalization (2)</vt:lpstr>
      <vt:lpstr>Regression plots</vt:lpstr>
      <vt:lpstr>Collinearity diagnostics</vt:lpstr>
      <vt:lpstr>Statistische Auswertung</vt:lpstr>
      <vt:lpstr>Ziel der schließenden Statistik</vt:lpstr>
      <vt:lpstr>Grundlagen der schließenden Statistik: Verteilungsannahmen</vt:lpstr>
      <vt:lpstr>Gauss- oder Normalverteilung</vt:lpstr>
      <vt:lpstr>Quantile der Standardnormalverteilung</vt:lpstr>
      <vt:lpstr>Für alle Normalverteilungen gilt  • ≈ 68% aller Beobachtungen liegen innerhalb einer Standardabweichung um den Mittelwert (zwischen μ − σ und μ + σ ) • ≈ 95% aller Beobachtungen liegen innerhalb zweier Standardabweichung (zwischen μ − 2σ und μ + 2σ) (Genau: zwischen μ − 1,96σ und μ + 1,96σ ) • 99.7% aller Beobachtungen liegen innerhalb dreier Standardabweichung (zwischen μ − 3σ und μ + 3σ</vt:lpstr>
      <vt:lpstr>Rolle der Normalverteilung</vt:lpstr>
      <vt:lpstr>Exercise 1</vt:lpstr>
      <vt:lpstr>Exercise 2</vt:lpstr>
      <vt:lpstr>t-Verteilung</vt:lpstr>
      <vt:lpstr>Inferenzstatistik I: Schätzen von Parametern (Konfidenzintervalle)</vt:lpstr>
      <vt:lpstr>(1-)-Konfidenzintervall</vt:lpstr>
      <vt:lpstr>Bsp.: Rule of three</vt:lpstr>
      <vt:lpstr>Zwei- und Einseitige Konfidenzintervalle</vt:lpstr>
      <vt:lpstr>(1-)-Konfidenzintervall</vt:lpstr>
      <vt:lpstr>Konfidenzintervall für den Mittelwert  (1) </vt:lpstr>
      <vt:lpstr>Beispiel</vt:lpstr>
      <vt:lpstr>Konfidenzintervall für den Mittelwert  (2) </vt:lpstr>
      <vt:lpstr>Konfidenzintervall für einen Anteil </vt:lpstr>
      <vt:lpstr>Beispiel: Schätzen von Parametern (Konfidenzintervalle)</vt:lpstr>
      <vt:lpstr> Inferenzstatistik II: Signifikanztests </vt:lpstr>
      <vt:lpstr> Inferenzstatistik II: Signifikanztests </vt:lpstr>
      <vt:lpstr> Inferenzstatistik II: Signifikanztests </vt:lpstr>
      <vt:lpstr>Fehler erster und zweiter Art </vt:lpstr>
      <vt:lpstr>Parallelgruppenstudie</vt:lpstr>
      <vt:lpstr>Die statistischen Hypothesen</vt:lpstr>
      <vt:lpstr>Vorgehen bei der Hypothesenüberprüfung</vt:lpstr>
      <vt:lpstr>2008: 100 Jahre Student`s t-Test:  William Sealy Gosset </vt:lpstr>
      <vt:lpstr>t-Test  quantitatives Merkmal</vt:lpstr>
      <vt:lpstr>Student`s t-Test für unabhängige Stichproben (1) </vt:lpstr>
      <vt:lpstr>Student`s t-Test für unabhängige Stichproben (2) </vt:lpstr>
      <vt:lpstr>Zusammenfassung Beispiel t-Test (1)</vt:lpstr>
      <vt:lpstr>Zusammenfassung Beispiel t-Test (2)</vt:lpstr>
      <vt:lpstr>Fehler 1. und 2. Art - Zusammenhang</vt:lpstr>
      <vt:lpstr>Was ist der p-Wert</vt:lpstr>
      <vt:lpstr>Student`s t-Test für unabhängige Stichproben (3) </vt:lpstr>
      <vt:lpstr>Student`s t-Test für unabhängige Stichproben (4) </vt:lpstr>
      <vt:lpstr>Gepaarter Zwei-Stichproben t-Test</vt:lpstr>
      <vt:lpstr>Beispiel</vt:lpstr>
      <vt:lpstr>Gruppenvergleich kategorialer Outcomes</vt:lpstr>
      <vt:lpstr>Chi-Quadrat-Test qualitatives Merkmal</vt:lpstr>
      <vt:lpstr>Chi-Quadrat-Test qualitatives Merkmal</vt:lpstr>
      <vt:lpstr>Beispiel</vt:lpstr>
      <vt:lpstr>Übung: Führen Sie einen Chi-Quadrat Test durch</vt:lpstr>
      <vt:lpstr>Regression – significance testing (1)</vt:lpstr>
      <vt:lpstr>Regression – significance testing (2)</vt:lpstr>
      <vt:lpstr>Regression – significance testing (3)</vt:lpstr>
      <vt:lpstr>Regression – significance testing (4)</vt:lpstr>
      <vt:lpstr>Nicht-parametrische Tests Mann-Whitney U Test (1)</vt:lpstr>
      <vt:lpstr>Nicht-parametrische Tests Mann-Whitney U Test (2)</vt:lpstr>
      <vt:lpstr>Overview of statistical tests (1)</vt:lpstr>
      <vt:lpstr>Overview of statistical tests (2)</vt:lpstr>
      <vt:lpstr>Overview of statistical tests (3)</vt:lpstr>
      <vt:lpstr>Overview of statistical tests (4)</vt:lpstr>
      <vt:lpstr>Comparing several means: ANOVA</vt:lpstr>
      <vt:lpstr>Why Not Use Lots of t-Tests?</vt:lpstr>
      <vt:lpstr>Multiples Testen</vt:lpstr>
      <vt:lpstr>ANOVA</vt:lpstr>
      <vt:lpstr>Theory of ANOVA (1)</vt:lpstr>
      <vt:lpstr>Theory of ANOVA (2)</vt:lpstr>
      <vt:lpstr>ANOVA by hand (1)</vt:lpstr>
      <vt:lpstr>ANOVA by hand (2)</vt:lpstr>
      <vt:lpstr>ANOVA by hand (3)</vt:lpstr>
      <vt:lpstr>ANOVA by hand (4)</vt:lpstr>
      <vt:lpstr>Follow-up tests</vt:lpstr>
      <vt:lpstr>Post-hoc tests</vt:lpstr>
      <vt:lpstr>ANOVA in SPSS</vt:lpstr>
      <vt:lpstr>ANOVA - Variants </vt:lpstr>
      <vt:lpstr>Two-way (independent) ANOVA</vt:lpstr>
      <vt:lpstr>Variance decomposition</vt:lpstr>
      <vt:lpstr>Two-way ANOVA – example (1)</vt:lpstr>
      <vt:lpstr>Two-way ANOVA – example (2)</vt:lpstr>
      <vt:lpstr>Two-way ANOVA – example (3)</vt:lpstr>
      <vt:lpstr>Two-way ANOVA – example (4)</vt:lpstr>
      <vt:lpstr>Two-way ANOVA – example (5)</vt:lpstr>
      <vt:lpstr>Two-way ANOVA – example (6)</vt:lpstr>
      <vt:lpstr>Interpretation: Main Effect Alcohol</vt:lpstr>
      <vt:lpstr>Interpretation: Main Effect Gender</vt:lpstr>
      <vt:lpstr>Interpretation: Interaction</vt:lpstr>
      <vt:lpstr>Is there likely to be a significant interaction effect?</vt:lpstr>
      <vt:lpstr>Das Problem der Multiplizität</vt:lpstr>
      <vt:lpstr>Beispiel für Adjustierung des Fehlers 1. Art in Zwischenauswertungen</vt:lpstr>
      <vt:lpstr>Subgruppenanalysen</vt:lpstr>
      <vt:lpstr>Lösungen für das Multiplizitätsproblem </vt:lpstr>
      <vt:lpstr>Design of Experiments - Grundlagen</vt:lpstr>
      <vt:lpstr>DOE Grundlagen</vt:lpstr>
      <vt:lpstr>Geschichte von DOE</vt:lpstr>
      <vt:lpstr>CakeMix Beispiel mit MODDE</vt:lpstr>
      <vt:lpstr>CakeMix Beispiel mit MODDE</vt:lpstr>
      <vt:lpstr>CakeMix Beispiel mit MODDE</vt:lpstr>
      <vt:lpstr>Designs</vt:lpstr>
      <vt:lpstr>DOE Beispiel Crash Test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Josef Fritz</cp:lastModifiedBy>
  <cp:revision>675</cp:revision>
  <cp:lastPrinted>2017-10-30T18:19:18Z</cp:lastPrinted>
  <dcterms:created xsi:type="dcterms:W3CDTF">2006-05-13T17:31:32Z</dcterms:created>
  <dcterms:modified xsi:type="dcterms:W3CDTF">2017-11-14T21:21:32Z</dcterms:modified>
</cp:coreProperties>
</file>