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34"/>
  </p:notesMasterIdLst>
  <p:handoutMasterIdLst>
    <p:handoutMasterId r:id="rId35"/>
  </p:handoutMasterIdLst>
  <p:sldIdLst>
    <p:sldId id="550" r:id="rId2"/>
    <p:sldId id="502" r:id="rId3"/>
    <p:sldId id="260" r:id="rId4"/>
    <p:sldId id="763" r:id="rId5"/>
    <p:sldId id="754" r:id="rId6"/>
    <p:sldId id="756" r:id="rId7"/>
    <p:sldId id="755" r:id="rId8"/>
    <p:sldId id="762" r:id="rId9"/>
    <p:sldId id="536" r:id="rId10"/>
    <p:sldId id="764" r:id="rId11"/>
    <p:sldId id="757" r:id="rId12"/>
    <p:sldId id="758" r:id="rId13"/>
    <p:sldId id="759" r:id="rId14"/>
    <p:sldId id="750" r:id="rId15"/>
    <p:sldId id="751" r:id="rId16"/>
    <p:sldId id="753" r:id="rId17"/>
    <p:sldId id="760" r:id="rId18"/>
    <p:sldId id="761" r:id="rId19"/>
    <p:sldId id="740" r:id="rId20"/>
    <p:sldId id="743" r:id="rId21"/>
    <p:sldId id="741" r:id="rId22"/>
    <p:sldId id="742" r:id="rId23"/>
    <p:sldId id="744" r:id="rId24"/>
    <p:sldId id="745" r:id="rId25"/>
    <p:sldId id="746" r:id="rId26"/>
    <p:sldId id="748" r:id="rId27"/>
    <p:sldId id="749" r:id="rId28"/>
    <p:sldId id="302" r:id="rId29"/>
    <p:sldId id="384" r:id="rId30"/>
    <p:sldId id="385" r:id="rId31"/>
    <p:sldId id="413" r:id="rId32"/>
    <p:sldId id="546" r:id="rId3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CC00"/>
    <a:srgbClr val="006600"/>
    <a:srgbClr val="FFFF00"/>
    <a:srgbClr val="00FF00"/>
    <a:srgbClr val="3399FF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623" autoAdjust="0"/>
    <p:restoredTop sz="90932" autoAdjust="0"/>
  </p:normalViewPr>
  <p:slideViewPr>
    <p:cSldViewPr>
      <p:cViewPr varScale="1">
        <p:scale>
          <a:sx n="70" d="100"/>
          <a:sy n="70" d="100"/>
        </p:scale>
        <p:origin x="1330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931" cy="51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4" tIns="49497" rIns="98994" bIns="49497" numCol="1" anchor="t" anchorCtr="0" compatLnSpc="1">
            <a:prstTxWarp prst="textNoShape">
              <a:avLst/>
            </a:prstTxWarp>
          </a:bodyPr>
          <a:lstStyle>
            <a:lvl1pPr defTabSz="987302" eaLnBrk="0" hangingPunct="0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69" y="1"/>
            <a:ext cx="3076931" cy="51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4" tIns="49497" rIns="98994" bIns="49497" numCol="1" anchor="t" anchorCtr="0" compatLnSpc="1">
            <a:prstTxWarp prst="textNoShape">
              <a:avLst/>
            </a:prstTxWarp>
          </a:bodyPr>
          <a:lstStyle>
            <a:lvl1pPr algn="r" defTabSz="987302" eaLnBrk="0" hangingPunct="0">
              <a:defRPr sz="1200"/>
            </a:lvl1pPr>
          </a:lstStyle>
          <a:p>
            <a:pPr>
              <a:defRPr/>
            </a:pPr>
            <a:fld id="{1B8C8823-6A19-4885-8196-885605E53012}" type="datetime1">
              <a:rPr lang="de-AT" smtClean="0"/>
              <a:t>02.04.2026</a:t>
            </a:fld>
            <a:endParaRPr lang="de-AT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525"/>
            <a:ext cx="3076931" cy="51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4" tIns="49497" rIns="98994" bIns="49497" numCol="1" anchor="b" anchorCtr="0" compatLnSpc="1">
            <a:prstTxWarp prst="textNoShape">
              <a:avLst/>
            </a:prstTxWarp>
          </a:bodyPr>
          <a:lstStyle>
            <a:lvl1pPr defTabSz="987302" eaLnBrk="0" hangingPunct="0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69" y="9722525"/>
            <a:ext cx="3076931" cy="51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4" tIns="49497" rIns="98994" bIns="49497" numCol="1" anchor="b" anchorCtr="0" compatLnSpc="1">
            <a:prstTxWarp prst="textNoShape">
              <a:avLst/>
            </a:prstTxWarp>
          </a:bodyPr>
          <a:lstStyle>
            <a:lvl1pPr algn="r" defTabSz="987302" eaLnBrk="0" hangingPunct="0">
              <a:defRPr sz="1200"/>
            </a:lvl1pPr>
          </a:lstStyle>
          <a:p>
            <a:pPr>
              <a:defRPr/>
            </a:pPr>
            <a:fld id="{D3B52248-8529-4357-9A16-8BCF0BA120B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3734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931" cy="51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4" tIns="49497" rIns="98994" bIns="49497" numCol="1" anchor="t" anchorCtr="0" compatLnSpc="1">
            <a:prstTxWarp prst="textNoShape">
              <a:avLst/>
            </a:prstTxWarp>
          </a:bodyPr>
          <a:lstStyle>
            <a:lvl1pPr defTabSz="987302" eaLnBrk="0" hangingPunct="0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69" y="1"/>
            <a:ext cx="3076931" cy="51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4" tIns="49497" rIns="98994" bIns="49497" numCol="1" anchor="t" anchorCtr="0" compatLnSpc="1">
            <a:prstTxWarp prst="textNoShape">
              <a:avLst/>
            </a:prstTxWarp>
          </a:bodyPr>
          <a:lstStyle>
            <a:lvl1pPr algn="r" defTabSz="987302" eaLnBrk="0" hangingPunct="0">
              <a:defRPr sz="1200"/>
            </a:lvl1pPr>
          </a:lstStyle>
          <a:p>
            <a:pPr>
              <a:defRPr/>
            </a:pPr>
            <a:fld id="{202A156E-B9ED-4B00-9924-2841AC5CA94F}" type="datetime1">
              <a:rPr lang="de-AT" smtClean="0"/>
              <a:t>02.04.2026</a:t>
            </a:fld>
            <a:endParaRPr lang="de-A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6513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5" y="4860065"/>
            <a:ext cx="5206153" cy="460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4" tIns="49497" rIns="98994" bIns="49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the formats of the template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525"/>
            <a:ext cx="3076931" cy="51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4" tIns="49497" rIns="98994" bIns="49497" numCol="1" anchor="b" anchorCtr="0" compatLnSpc="1">
            <a:prstTxWarp prst="textNoShape">
              <a:avLst/>
            </a:prstTxWarp>
          </a:bodyPr>
          <a:lstStyle>
            <a:lvl1pPr defTabSz="987302" eaLnBrk="0" hangingPunct="0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69" y="9722525"/>
            <a:ext cx="3076931" cy="51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4" tIns="49497" rIns="98994" bIns="49497" numCol="1" anchor="b" anchorCtr="0" compatLnSpc="1">
            <a:prstTxWarp prst="textNoShape">
              <a:avLst/>
            </a:prstTxWarp>
          </a:bodyPr>
          <a:lstStyle>
            <a:lvl1pPr algn="r" defTabSz="987302" eaLnBrk="0" hangingPunct="0">
              <a:defRPr sz="1200"/>
            </a:lvl1pPr>
          </a:lstStyle>
          <a:p>
            <a:pPr>
              <a:defRPr/>
            </a:pPr>
            <a:fld id="{99175DD5-AA00-4CC4-B5B2-2577F3A5AC61}" type="slidenum">
              <a:rPr lang="de-AT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942747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85812"/>
            <a:fld id="{57C74F54-E7A4-4BE4-B9FC-2CF07872872E}" type="datetime1">
              <a:rPr lang="de-AT" smtClean="0"/>
              <a:t>02.04.2026</a:t>
            </a:fld>
            <a:endParaRPr lang="de-AT" dirty="0"/>
          </a:p>
        </p:txBody>
      </p:sp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5812"/>
            <a:fld id="{C72390E3-F611-4298-8676-B4C82281AAF5}" type="slidenum">
              <a:rPr lang="de-AT" smtClean="0"/>
              <a:t>1</a:t>
            </a:fld>
            <a:endParaRPr lang="de-AT" dirty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02F0E-F190-4C47-9B6D-E63CB59CD1E2}" type="slidenum">
              <a:rPr lang="de-DE"/>
              <a:pPr/>
              <a:t>27</a:t>
            </a:fld>
            <a:endParaRPr lang="de-DE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1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6C868-6382-F9B7-28C8-191D945FA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1210C69F-12D4-D20A-F9CE-BBD9973E5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4ED455B0-2929-B8C8-597A-8463DF6D3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39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54960-1561-D3DF-7ABB-07910355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0EE30F51-1CEE-AB35-D6D0-2BF7A2EC2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009BE379-59DD-7A31-586B-AEC54EB56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26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EC741-C245-C6C5-F6C2-E37A7C1C6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A7BCFDBA-11C1-0061-E145-5C2A50BF20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FF34F7FB-A8FD-3FB4-C078-3B961A64B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2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3601C-9F6C-494B-AF2C-8F3189F13903}" type="slidenum">
              <a:rPr lang="de-DE"/>
              <a:pPr/>
              <a:t>19</a:t>
            </a:fld>
            <a:endParaRPr lang="de-DE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1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67F0-D288-427C-AA08-5733DF8897B9}" type="slidenum">
              <a:rPr lang="de-DE"/>
              <a:pPr/>
              <a:t>21</a:t>
            </a:fld>
            <a:endParaRPr lang="de-DE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62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67F0-D288-427C-AA08-5733DF8897B9}" type="slidenum">
              <a:rPr lang="de-DE"/>
              <a:pPr/>
              <a:t>22</a:t>
            </a:fld>
            <a:endParaRPr lang="de-DE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80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584F0-210D-4CBA-9C4E-98F4F272FA92}" type="slidenum">
              <a:rPr lang="de-DE"/>
              <a:pPr/>
              <a:t>25</a:t>
            </a:fld>
            <a:endParaRPr lang="de-DE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/>
        </p:nvCxnSpPr>
        <p:spPr>
          <a:xfrm>
            <a:off x="714375" y="3571875"/>
            <a:ext cx="7715250" cy="0"/>
          </a:xfrm>
          <a:prstGeom prst="line">
            <a:avLst/>
          </a:prstGeom>
          <a:ln w="2222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9"/>
          <p:cNvCxnSpPr/>
          <p:nvPr/>
        </p:nvCxnSpPr>
        <p:spPr>
          <a:xfrm>
            <a:off x="642938" y="5429250"/>
            <a:ext cx="7715250" cy="0"/>
          </a:xfrm>
          <a:prstGeom prst="line">
            <a:avLst/>
          </a:prstGeom>
          <a:ln w="158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4672018" cy="20288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F81BD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D0B19-BF25-4FEF-A866-AC093767523E}" type="datetime1">
              <a:rPr lang="de-AT" smtClean="0"/>
              <a:t>02.04.2026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hanno.ulmer@i-med.ac.at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CEDE-1B30-42A0-90EF-46B27040B7A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A49AB1C-5FF1-D26A-CE8C-38418C193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60" y="1186255"/>
            <a:ext cx="2266365" cy="2266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8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4F81BD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AD8FF43-5DB4-4F11-9887-E699C450935E}" type="datetime1">
              <a:rPr lang="de-AT" smtClean="0"/>
              <a:t>02.04.2026</a:t>
            </a:fld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17EA7-8282-4490-8342-3808E39E256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E35D0B9-93C0-96D0-93D3-3C140714E7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06" y="46578"/>
            <a:ext cx="1335594" cy="1335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54098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85BA-99E9-4FE4-8ACA-5C60B6B9B01C}" type="datetime1">
              <a:rPr lang="de-AT" smtClean="0"/>
              <a:t>02.04.2026</a:t>
            </a:fld>
            <a:endParaRPr lang="de-AT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hanno.ulmer@i-med.ac.at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BB6C4-B43D-4B00-9CD8-21110A4FBA1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FFB63A-CBBD-0375-E975-60ADDC5CDA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06" y="93142"/>
            <a:ext cx="1335594" cy="1335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14C3-2B86-456A-A9BD-1F0E6116BCFB}" type="datetime1">
              <a:rPr lang="de-AT" smtClean="0"/>
              <a:t>02.04.2026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3418-B802-468F-9AC4-EBECD591D2E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Edit title master format by clicking</a:t>
            </a:r>
          </a:p>
        </p:txBody>
      </p:sp>
      <p:sp>
        <p:nvSpPr>
          <p:cNvPr id="552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Edit text master formats by clicking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583D9A-B34C-40F0-8992-1450E99E1D80}" type="datetime1">
              <a:rPr lang="de-AT" smtClean="0"/>
              <a:t>02.04.2026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8B4076-1E7B-4125-9F22-35A22D877DB0}" type="slidenum">
              <a:rPr lang="de-AT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5" r:id="rId4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anno.ulmer@imed.ac.a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picenter.i-med.ac.at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5"/>
          <p:cNvSpPr>
            <a:spLocks noChangeArrowheads="1"/>
          </p:cNvSpPr>
          <p:nvPr/>
        </p:nvSpPr>
        <p:spPr bwMode="auto">
          <a:xfrm>
            <a:off x="4129088" y="30194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259632" y="5561013"/>
            <a:ext cx="64008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1800" dirty="0">
                <a:latin typeface="+mn-lt"/>
              </a:rPr>
              <a:t>Institute of Clinical Epidemiology, Public Health, Health Economics, Medical Statistics and Informatics</a:t>
            </a:r>
            <a:endParaRPr lang="de-DE" sz="1800" dirty="0">
              <a:solidFill>
                <a:srgbClr val="7F7F7F"/>
              </a:solidFill>
              <a:latin typeface="+mn-lt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1571625"/>
            <a:ext cx="5758408" cy="2028825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dirty="0" err="1"/>
              <a:t>Ethics</a:t>
            </a:r>
            <a:r>
              <a:rPr lang="de-DE" dirty="0"/>
              <a:t> Committee in </a:t>
            </a:r>
            <a:r>
              <a:rPr lang="de-DE" dirty="0" err="1"/>
              <a:t>the</a:t>
            </a:r>
            <a:r>
              <a:rPr lang="de-DE" dirty="0"/>
              <a:t> Clinical </a:t>
            </a:r>
            <a:r>
              <a:rPr lang="de-DE" dirty="0" err="1"/>
              <a:t>Context</a:t>
            </a:r>
            <a:endParaRPr lang="de-DE" dirty="0"/>
          </a:p>
          <a:p>
            <a:pPr algn="l">
              <a:defRPr/>
            </a:pPr>
            <a:br>
              <a:rPr lang="de-DE" dirty="0"/>
            </a:br>
            <a:br>
              <a:rPr lang="de-DE" dirty="0"/>
            </a:br>
            <a:br>
              <a:rPr lang="de-DE" sz="1000" dirty="0"/>
            </a:br>
            <a:endParaRPr lang="de-DE" sz="1000" dirty="0"/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1339850" y="4076700"/>
            <a:ext cx="6553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de-DE" sz="2000" dirty="0" err="1">
                <a:solidFill>
                  <a:srgbClr val="7F7F7F"/>
                </a:solidFill>
                <a:latin typeface="Calibri" pitchFamily="34" charset="0"/>
              </a:rPr>
              <a:t>ao</a:t>
            </a:r>
            <a:r>
              <a:rPr lang="de-DE" sz="2000" dirty="0">
                <a:solidFill>
                  <a:srgbClr val="7F7F7F"/>
                </a:solidFill>
                <a:latin typeface="Calibri" pitchFamily="34" charset="0"/>
              </a:rPr>
              <a:t>. Univ.-Prof. Mag. Dr. Hanno Ulmer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AT" sz="1600" i="1" dirty="0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sz="2000" dirty="0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dirty="0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2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46F7C-1FB6-81B6-8598-E3B4041FC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D133-B63B-8166-FF09-8AA458FF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trials</a:t>
            </a:r>
            <a:r>
              <a:rPr lang="de-DE" dirty="0"/>
              <a:t>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545C1E-2476-600E-5141-FE15D5D5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AC85BA-99E9-4FE4-8ACA-5C60B6B9B01C}" type="datetime1">
              <a:rPr lang="de-AT" smtClean="0"/>
              <a:t>02.04.2026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F9C106-3DF4-B695-5FB9-07E6EDF4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DEE3CB-55DF-D42F-0C2E-3C53B80F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BB6C4-B43D-4B00-9CD8-21110A4FBA18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D2EA40-78E1-9073-E9E9-D52C374B66A1}"/>
              </a:ext>
            </a:extLst>
          </p:cNvPr>
          <p:cNvSpPr txBox="1"/>
          <p:nvPr/>
        </p:nvSpPr>
        <p:spPr>
          <a:xfrm>
            <a:off x="623392" y="3068960"/>
            <a:ext cx="756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https://www.youtube.com/watch?v=mbKoXy3CRZU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3C78B9F-1990-0DDB-1341-DFA7E1D82276}"/>
              </a:ext>
            </a:extLst>
          </p:cNvPr>
          <p:cNvSpPr txBox="1"/>
          <p:nvPr/>
        </p:nvSpPr>
        <p:spPr>
          <a:xfrm>
            <a:off x="610495" y="1916832"/>
            <a:ext cx="71181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YouTube channel of Oregon Health &amp; Science University (OHSU):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E4BAB-D141-AB1A-0E51-BCF5EDDE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Ethics</a:t>
            </a:r>
            <a:r>
              <a:rPr lang="de-DE" dirty="0"/>
              <a:t> </a:t>
            </a:r>
            <a:r>
              <a:rPr lang="de-DE" dirty="0" err="1"/>
              <a:t>Committees</a:t>
            </a:r>
            <a:r>
              <a:rPr lang="de-DE" dirty="0"/>
              <a:t> in Austria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7B02D9-40D4-6184-23D8-F8C0BFDD0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Multiple </a:t>
            </a:r>
            <a:r>
              <a:rPr lang="de-DE" dirty="0" err="1"/>
              <a:t>ethics</a:t>
            </a:r>
            <a:r>
              <a:rPr lang="de-DE" dirty="0"/>
              <a:t> </a:t>
            </a:r>
            <a:r>
              <a:rPr lang="de-DE" dirty="0" err="1"/>
              <a:t>committees</a:t>
            </a:r>
            <a:r>
              <a:rPr lang="de-DE" dirty="0"/>
              <a:t> </a:t>
            </a:r>
            <a:r>
              <a:rPr lang="de-DE" dirty="0" err="1"/>
              <a:t>throughout</a:t>
            </a:r>
            <a:r>
              <a:rPr lang="de-DE" dirty="0"/>
              <a:t> Austria</a:t>
            </a:r>
          </a:p>
          <a:p>
            <a:r>
              <a:rPr lang="en-US" dirty="0"/>
              <a:t>Main types:</a:t>
            </a:r>
            <a:br>
              <a:rPr lang="en-US" dirty="0"/>
            </a:br>
            <a:r>
              <a:rPr lang="en-US" dirty="0"/>
              <a:t>Medical University ethics committees (Vienna, Graz, Innsbruck), Provincial ethics committees (one per federal state), Hospital-based ethics committees</a:t>
            </a:r>
          </a:p>
          <a:p>
            <a:r>
              <a:rPr lang="en-US" dirty="0"/>
              <a:t>Regulated by: Austrian Medicines Act (AMG) and Medical Devices Act (MPG)</a:t>
            </a:r>
          </a:p>
          <a:p>
            <a:r>
              <a:rPr lang="en-US" dirty="0"/>
              <a:t>Must comply with EU Clinical Trial Regulation since 2022</a:t>
            </a:r>
            <a:r>
              <a:rPr lang="de-DE" dirty="0"/>
              <a:t> Austria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41310B-F1F8-420D-8B07-9ADAA243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8FF43-5DB4-4F11-9887-E699C450935E}" type="datetime1">
              <a:rPr lang="de-AT" smtClean="0"/>
              <a:t>02.04.2026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740CE5-F3CE-5FA3-7CA2-79BC8A54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72F378-E8AB-4919-BA7E-E7B2D4E2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17EA7-8282-4490-8342-3808E39E256B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263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CE93B-366F-A9B4-BED0-D903A0FC9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Key Features </a:t>
            </a:r>
            <a:r>
              <a:rPr lang="de-DE" dirty="0" err="1"/>
              <a:t>of</a:t>
            </a:r>
            <a:r>
              <a:rPr lang="de-DE" dirty="0"/>
              <a:t> Austrian 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ADFECF-A0D3-6237-87F5-74A7F3850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Lead </a:t>
            </a:r>
            <a:r>
              <a:rPr lang="en-US" dirty="0"/>
              <a:t>ethics committee: One committee takes the lead for multi-center studies</a:t>
            </a:r>
          </a:p>
          <a:p>
            <a:r>
              <a:rPr lang="en-US" dirty="0"/>
              <a:t>Composition: Physicians, pharmacists, statisticians, lawyers, patient representatives, laypeople</a:t>
            </a:r>
          </a:p>
          <a:p>
            <a:r>
              <a:rPr lang="en-US" dirty="0"/>
              <a:t>Review timeline: Usually 60 days for decision (can be extended)</a:t>
            </a:r>
          </a:p>
          <a:p>
            <a:r>
              <a:rPr lang="en-US" dirty="0"/>
              <a:t>Registration: All trials registered in EU Clinical Trials Information System (CTIS)</a:t>
            </a:r>
          </a:p>
          <a:p>
            <a:r>
              <a:rPr lang="en-US" dirty="0"/>
              <a:t>Language: Applications can be submitted in German or English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0256B1-B950-B31D-EB95-FB7A7C3D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8FF43-5DB4-4F11-9887-E699C450935E}" type="datetime1">
              <a:rPr lang="de-AT" smtClean="0"/>
              <a:t>02.04.2026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5401CD-ED57-A44B-6628-772FD326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hanno.ulmer@i-med.ac.at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4D1045-E051-B55C-8A9E-A9611304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17EA7-8282-4490-8342-3808E39E256B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612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3A974-D742-7177-1BF1-26D118A4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in Austria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75ACDA-3A81-A1F8-8985-0D8D039D4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submission: Complete study protocol, informed consent forms, insurance</a:t>
            </a:r>
          </a:p>
          <a:p>
            <a:r>
              <a:rPr lang="en-US" dirty="0"/>
              <a:t>Submit to: Appropriate ethics committee based on study location</a:t>
            </a:r>
          </a:p>
          <a:p>
            <a:r>
              <a:rPr lang="en-US" dirty="0"/>
              <a:t>Documents required: Protocol, investigator brochure, consent forms, patient information</a:t>
            </a:r>
          </a:p>
          <a:p>
            <a:r>
              <a:rPr lang="en-US" dirty="0"/>
              <a:t>Review process: Committee meetings typically monthly</a:t>
            </a:r>
          </a:p>
          <a:p>
            <a:r>
              <a:rPr lang="en-US" dirty="0"/>
              <a:t>Decision types: Approval, conditional approval (with modifications), or rejection</a:t>
            </a:r>
          </a:p>
          <a:p>
            <a:r>
              <a:rPr lang="en-US" dirty="0"/>
              <a:t>Fees: Application fees vary by committee and study type</a:t>
            </a:r>
          </a:p>
          <a:p>
            <a:r>
              <a:rPr lang="en-US" dirty="0"/>
              <a:t>After approval: Annual safety reports, amendments require new approval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AA561C-60DA-2BF9-7828-79C96FC3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8FF43-5DB4-4F11-9887-E699C450935E}" type="datetime1">
              <a:rPr lang="de-AT" smtClean="0"/>
              <a:t>02.04.2026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F9A4FB-0601-1AD1-CE03-F7B81FAC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158A15-21F5-61A6-ADD9-F26A3129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17EA7-8282-4490-8342-3808E39E256B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187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E9425-1516-D909-901F-B0E4C8AFE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4AC327B-856B-585D-F9C4-A8AFF12AE2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European Clinical Trial Regulation?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FF0FB6BA-FC27-6014-BE6B-08C4CB1F27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7989888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 new EU law (since 2014, fully active from 2022) that governs how medical research studies are conducted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Applies to all clinical trials testing new medicines or treatments on people in EU countries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Replaced the old Clinical Trials Directive from 2001</a:t>
            </a:r>
            <a:endParaRPr lang="de-AT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Goal: Make clinical trials safer, more transparent, and easier to conduct across multiple countries</a:t>
            </a:r>
            <a:endParaRPr lang="de-AT" sz="2800" dirty="0"/>
          </a:p>
          <a:p>
            <a:pPr>
              <a:lnSpc>
                <a:spcPct val="90000"/>
              </a:lnSpc>
            </a:pPr>
            <a:endParaRPr lang="de-AT" sz="2800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A07688B-B9AF-455D-F443-98A06FF8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92714B4-1DB3-FC20-D474-41BBC908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FE51C-5DA2-4705-9C64-09FDD7DD938D}" type="slidenum">
              <a:rPr lang="de-AT">
                <a:latin typeface="+mj-lt"/>
              </a:rPr>
              <a:t>14</a:t>
            </a:fld>
            <a:endParaRPr lang="de-AT" dirty="0">
              <a:latin typeface="+mj-lt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7A7BDD7-7337-7575-60E1-CA72496C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4CD3D-9DFC-4252-9115-839431D45D3A}" type="datetime1">
              <a:rPr lang="de-AT" smtClean="0"/>
              <a:t>02.04.2026</a:t>
            </a:fld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B664081-6335-22FA-1D7F-AD6C364189D6}"/>
              </a:ext>
            </a:extLst>
          </p:cNvPr>
          <p:cNvSpPr txBox="1"/>
          <p:nvPr/>
        </p:nvSpPr>
        <p:spPr>
          <a:xfrm>
            <a:off x="838200" y="5254982"/>
            <a:ext cx="7694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https://www.youtube.com/watch?v=0nQ2ABHa9L0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97AB95-B2E5-FBB4-842D-77B60A9ADBA4}"/>
              </a:ext>
            </a:extLst>
          </p:cNvPr>
          <p:cNvSpPr txBox="1"/>
          <p:nvPr/>
        </p:nvSpPr>
        <p:spPr>
          <a:xfrm>
            <a:off x="755576" y="583088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https://euclinicaltrials.eu/</a:t>
            </a:r>
          </a:p>
        </p:txBody>
      </p:sp>
    </p:spTree>
    <p:extLst>
      <p:ext uri="{BB962C8B-B14F-4D97-AF65-F5344CB8AC3E}">
        <p14:creationId xmlns:p14="http://schemas.microsoft.com/office/powerpoint/2010/main" val="389414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D6473101-2E0B-EEAC-8BD8-2C3C6C6C9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1AC0B461-9E4C-0B33-8FD1-1CDDBD8FE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Was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?</a:t>
            </a:r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26D5F8-FBCB-2C91-0393-F863CFBA0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Old system problems:</a:t>
            </a:r>
            <a:r>
              <a:rPr lang="en-US" dirty="0"/>
              <a:t> Each EU country had different rules and approval processes</a:t>
            </a:r>
          </a:p>
          <a:p>
            <a:r>
              <a:rPr lang="en-US" dirty="0"/>
              <a:t>Very complicated and slow to start multi-country studies</a:t>
            </a:r>
          </a:p>
          <a:p>
            <a:r>
              <a:rPr lang="en-US" dirty="0"/>
              <a:t>Limited public access to trial information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New regulation benefits:</a:t>
            </a:r>
            <a:r>
              <a:rPr lang="en-US" dirty="0"/>
              <a:t> One application for all EU countries (instead of 27+ separate applications)</a:t>
            </a:r>
          </a:p>
          <a:p>
            <a:r>
              <a:rPr lang="en-US" dirty="0"/>
              <a:t>Faster approval process</a:t>
            </a:r>
          </a:p>
          <a:p>
            <a:r>
              <a:rPr lang="en-US" dirty="0"/>
              <a:t>All trial results must be made public</a:t>
            </a:r>
          </a:p>
          <a:p>
            <a:r>
              <a:rPr lang="en-US" dirty="0"/>
              <a:t>Better protection for study participants</a:t>
            </a: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5DFCB8-A9D8-B1A1-AFC3-A21789BF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4CD3D-9DFC-4252-9115-839431D45D3A}" type="datetime1">
              <a:rPr lang="de-AT" smtClean="0"/>
              <a:t>02.04.2026</a:t>
            </a:fld>
            <a:endParaRPr lang="de-AT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71BBCBA-E259-DE23-E35C-805921F8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1D0C79A-DEB2-78C1-5AD6-E0CA28F6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FE51C-5DA2-4705-9C64-09FDD7DD938D}" type="slidenum">
              <a:rPr lang="de-AT">
                <a:latin typeface="+mj-lt"/>
              </a:rPr>
              <a:t>15</a:t>
            </a:fld>
            <a:endParaRPr lang="de-A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411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96BD3-5FF2-9FE2-350D-8EC21C237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06B2661-5EDB-B90E-EAE3-02617B01F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dirty="0"/>
              <a:t>Key Features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7C9755C2-CADF-BDC8-B317-7F7854D09E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7989888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Single portal: CTIS (Clinical Trials Information System) - one website for all applications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Transparency: All trial results published, even negative ones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Simplified process: One assessment for all participating countries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Patient safety: Stricter rules for protecting people in trials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Faster innovation: Quicker approval means new treatments reach patients sooner</a:t>
            </a:r>
            <a:endParaRPr lang="de-AT" sz="2800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E300AA9-F5BF-1AA6-EDB6-C2500C20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C0D7B31-D94D-D8C9-9DBC-9886C992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FE51C-5DA2-4705-9C64-09FDD7DD938D}" type="slidenum">
              <a:rPr lang="de-AT">
                <a:latin typeface="+mj-lt"/>
              </a:rPr>
              <a:t>16</a:t>
            </a:fld>
            <a:endParaRPr lang="de-AT" dirty="0">
              <a:latin typeface="+mj-lt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C2457C-CD39-1682-5ADE-60DDFB23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4CD3D-9DFC-4252-9115-839431D45D3A}" type="datetime1">
              <a:rPr lang="de-AT" smtClean="0"/>
              <a:t>02.04.2026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18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0B13A-D76D-1769-6B8A-2F5D86FC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statistician</a:t>
            </a:r>
            <a:r>
              <a:rPr lang="de-DE" dirty="0"/>
              <a:t> in a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ethics</a:t>
            </a:r>
            <a:r>
              <a:rPr lang="de-DE" dirty="0"/>
              <a:t> </a:t>
            </a:r>
            <a:r>
              <a:rPr lang="de-DE" dirty="0" err="1"/>
              <a:t>committee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2BB34-5697-6DB6-340D-5E4A0E560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Scientific validity: Ensure studies are properly designed to answer research questions</a:t>
            </a:r>
          </a:p>
          <a:p>
            <a:r>
              <a:rPr lang="en-US" dirty="0"/>
              <a:t>Sample size: Verify that enough participants are enrolled to detect meaningful effects</a:t>
            </a:r>
          </a:p>
          <a:p>
            <a:r>
              <a:rPr lang="en-US" dirty="0"/>
              <a:t>Participant protection: Prevent exposing people to risks in poorly designed studies</a:t>
            </a:r>
          </a:p>
          <a:p>
            <a:r>
              <a:rPr lang="en-US" dirty="0"/>
              <a:t>Resource efficiency: Avoid wasting time and money on studies that can't provide reliable answers</a:t>
            </a:r>
          </a:p>
          <a:p>
            <a:r>
              <a:rPr lang="en-US" dirty="0"/>
              <a:t>Ethical principle: A study that cannot produce valid results is inherently unethical</a:t>
            </a:r>
          </a:p>
          <a:p>
            <a:r>
              <a:rPr lang="en-US" dirty="0"/>
              <a:t>Quote: "Bad statistics = bad ethics"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3A3316-FC67-BC04-5D63-BC9DA23E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8FF43-5DB4-4F11-9887-E699C450935E}" type="datetime1">
              <a:rPr lang="de-AT" smtClean="0"/>
              <a:t>02.04.2026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020892-AC27-8E55-1ACE-09167BA41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F09673-B239-9A11-64C3-DDCF76D4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17EA7-8282-4490-8342-3808E39E256B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604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0D5F7-8534-4D21-6444-7F90D98A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Key Statistical </a:t>
            </a:r>
            <a:r>
              <a:rPr lang="de-AT" dirty="0" err="1"/>
              <a:t>Responsibilities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8B1F88-AC0A-58C7-2C9A-B6B88539F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study design: Randomization, blinding, control groups</a:t>
            </a:r>
          </a:p>
          <a:p>
            <a:r>
              <a:rPr lang="en-US" dirty="0"/>
              <a:t>Assess sample size calculations: Power, effect size, dropout rates</a:t>
            </a:r>
          </a:p>
          <a:p>
            <a:r>
              <a:rPr lang="en-US" dirty="0"/>
              <a:t>Evaluate analysis plans: Appropriate statistical methods for the research question</a:t>
            </a:r>
          </a:p>
          <a:p>
            <a:r>
              <a:rPr lang="en-US" dirty="0"/>
              <a:t>Check endpoints: Are primary and secondary outcomes clearly defined and measurable?</a:t>
            </a:r>
          </a:p>
          <a:p>
            <a:r>
              <a:rPr lang="en-US" dirty="0"/>
              <a:t>Identify bias: Selection bias, confounding, missing data strategies</a:t>
            </a:r>
          </a:p>
          <a:p>
            <a:r>
              <a:rPr lang="en-US" dirty="0"/>
              <a:t>Interim analyses: Review stopping rules and safety monitoring plans</a:t>
            </a:r>
          </a:p>
          <a:p>
            <a:r>
              <a:rPr lang="en-US" dirty="0"/>
              <a:t>Data integrity: Assess data management and quality control procedures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C80F7B-F1C1-3277-DA08-30DCBF24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8FF43-5DB4-4F11-9887-E699C450935E}" type="datetime1">
              <a:rPr lang="de-AT" smtClean="0"/>
              <a:t>02.04.2026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128807-50F6-35CD-AF7D-D68B2D65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3B7684-9ACA-0160-1A26-8C6CC20E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17EA7-8282-4490-8342-3808E39E256B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9840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524000"/>
            <a:ext cx="7905750" cy="2120900"/>
          </a:xfrm>
        </p:spPr>
        <p:txBody>
          <a:bodyPr/>
          <a:lstStyle/>
          <a:p>
            <a:pPr algn="l"/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studies</a:t>
            </a:r>
            <a:br>
              <a:rPr lang="de-DE" dirty="0"/>
            </a:br>
            <a:br>
              <a:rPr lang="de-DE" sz="1200" dirty="0"/>
            </a:br>
            <a:endParaRPr lang="de-DE" sz="2500" b="1" i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39850" y="4077072"/>
            <a:ext cx="6553200" cy="1007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Dr. Hanno Ulmer</a:t>
            </a:r>
          </a:p>
          <a:p>
            <a:r>
              <a:rPr lang="de-AT" sz="1600" i="1" dirty="0">
                <a:hlinkClick r:id="rId3"/>
              </a:rPr>
              <a:t>hanno.ulmer@i-med.ac.at</a:t>
            </a:r>
            <a:endParaRPr lang="de-DE" sz="1600" i="1" dirty="0"/>
          </a:p>
          <a:p>
            <a:endParaRPr lang="de-DE" sz="20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9850" y="5589240"/>
            <a:ext cx="6400800" cy="98566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Institute of Clinical Epidemiology, Public Health, Health Economics, Medical Statistics and Informatics</a:t>
            </a:r>
          </a:p>
          <a:p>
            <a:pPr algn="ctr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6924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Department portfolio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43196"/>
          </a:xfrm>
        </p:spPr>
        <p:txBody>
          <a:bodyPr>
            <a:normAutofit/>
          </a:bodyPr>
          <a:lstStyle/>
          <a:p>
            <a:r>
              <a:rPr lang="de-AT" dirty="0">
                <a:hlinkClick r:id="rId2"/>
              </a:rPr>
              <a:t>EpiCenter</a:t>
            </a:r>
            <a:endParaRPr lang="de-AT" dirty="0"/>
          </a:p>
          <a:p>
            <a:endParaRPr lang="de-AT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A4E665E-3495-4DC9-9D20-AF27FE418D09}" type="datetime1">
              <a:rPr lang="de-AT" smtClean="0"/>
              <a:t>02.04.2026</a:t>
            </a:fld>
            <a:endParaRPr lang="de-DE"/>
          </a:p>
        </p:txBody>
      </p:sp>
      <p:sp>
        <p:nvSpPr>
          <p:cNvPr id="4301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altLang="en-US" dirty="0"/>
              <a:t>hanno.ulmer@i-med.ac.at</a:t>
            </a: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Strength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evidence</a:t>
            </a:r>
            <a:endParaRPr lang="de-AT" dirty="0"/>
          </a:p>
        </p:txBody>
      </p:sp>
      <p:pic>
        <p:nvPicPr>
          <p:cNvPr id="43016" name="Picture 9" descr="pyramid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84313"/>
            <a:ext cx="5932488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BE0F3011-52C4-4BC1-A5CB-FF9A0F79CDD4}" type="slidenum">
              <a:rPr lang="de-DE" altLang="en-US" smtClean="0"/>
              <a:pPr/>
              <a:t>20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3472626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dirty="0"/>
              <a:t>hanno.ulmer@i-med.ac.at</a:t>
            </a:r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395288" y="1484313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40000"/>
              </a:spcBef>
              <a:buClr>
                <a:schemeClr val="accent1"/>
              </a:buClr>
              <a:buSzPct val="95000"/>
            </a:pPr>
            <a:r>
              <a:rPr lang="de-DE" sz="2000" dirty="0">
                <a:solidFill>
                  <a:srgbClr val="26547C"/>
                </a:solidFill>
              </a:rPr>
              <a:t>a </a:t>
            </a:r>
            <a:r>
              <a:rPr lang="de-DE" sz="2000" dirty="0" err="1">
                <a:solidFill>
                  <a:srgbClr val="26547C"/>
                </a:solidFill>
              </a:rPr>
              <a:t>factor</a:t>
            </a:r>
            <a:r>
              <a:rPr lang="de-DE" sz="2000" dirty="0">
                <a:solidFill>
                  <a:srgbClr val="26547C"/>
                </a:solidFill>
              </a:rPr>
              <a:t> </a:t>
            </a:r>
            <a:r>
              <a:rPr lang="de-DE" sz="2000" dirty="0" err="1">
                <a:solidFill>
                  <a:srgbClr val="26547C"/>
                </a:solidFill>
              </a:rPr>
              <a:t>that</a:t>
            </a:r>
            <a:r>
              <a:rPr lang="de-DE" sz="2000" dirty="0">
                <a:solidFill>
                  <a:srgbClr val="26547C"/>
                </a:solidFill>
              </a:rPr>
              <a:t> </a:t>
            </a:r>
            <a:r>
              <a:rPr lang="de-DE" sz="2000" dirty="0" err="1">
                <a:solidFill>
                  <a:srgbClr val="26547C"/>
                </a:solidFill>
              </a:rPr>
              <a:t>is</a:t>
            </a:r>
            <a:r>
              <a:rPr lang="de-DE" sz="2000" dirty="0">
                <a:solidFill>
                  <a:srgbClr val="26547C"/>
                </a:solidFill>
              </a:rPr>
              <a:t> </a:t>
            </a:r>
            <a:r>
              <a:rPr lang="de-DE" sz="2000" dirty="0" err="1">
                <a:solidFill>
                  <a:srgbClr val="26547C"/>
                </a:solidFill>
              </a:rPr>
              <a:t>to</a:t>
            </a:r>
            <a:r>
              <a:rPr lang="de-DE" sz="2000" dirty="0">
                <a:solidFill>
                  <a:srgbClr val="26547C"/>
                </a:solidFill>
              </a:rPr>
              <a:t> </a:t>
            </a:r>
            <a:r>
              <a:rPr lang="de-DE" sz="2000" dirty="0" err="1">
                <a:solidFill>
                  <a:srgbClr val="26547C"/>
                </a:solidFill>
              </a:rPr>
              <a:t>be</a:t>
            </a:r>
            <a:r>
              <a:rPr lang="de-DE" sz="2000" dirty="0">
                <a:solidFill>
                  <a:srgbClr val="26547C"/>
                </a:solidFill>
              </a:rPr>
              <a:t> </a:t>
            </a:r>
            <a:r>
              <a:rPr lang="de-DE" sz="2000" dirty="0" err="1">
                <a:solidFill>
                  <a:srgbClr val="26547C"/>
                </a:solidFill>
              </a:rPr>
              <a:t>investigated</a:t>
            </a:r>
            <a:br>
              <a:rPr lang="de-DE" sz="2000" dirty="0">
                <a:solidFill>
                  <a:srgbClr val="000036"/>
                </a:solidFill>
              </a:rPr>
            </a:br>
            <a:r>
              <a:rPr lang="de-DE" sz="2000" dirty="0">
                <a:solidFill>
                  <a:srgbClr val="000036"/>
                </a:solidFill>
              </a:rPr>
              <a:t>(</a:t>
            </a:r>
            <a:r>
              <a:rPr lang="de-DE" sz="2000" dirty="0" err="1">
                <a:solidFill>
                  <a:srgbClr val="000036"/>
                </a:solidFill>
              </a:rPr>
              <a:t>efficacy</a:t>
            </a:r>
            <a:r>
              <a:rPr lang="de-DE" sz="2000" dirty="0">
                <a:solidFill>
                  <a:srgbClr val="000036"/>
                </a:solidFill>
              </a:rPr>
              <a:t> </a:t>
            </a:r>
            <a:r>
              <a:rPr lang="de-DE" sz="2000" dirty="0" err="1">
                <a:solidFill>
                  <a:srgbClr val="000036"/>
                </a:solidFill>
              </a:rPr>
              <a:t>of</a:t>
            </a:r>
            <a:r>
              <a:rPr lang="de-DE" sz="2000" dirty="0">
                <a:solidFill>
                  <a:srgbClr val="000036"/>
                </a:solidFill>
              </a:rPr>
              <a:t> a </a:t>
            </a:r>
            <a:r>
              <a:rPr lang="de-DE" sz="2000" dirty="0" err="1">
                <a:solidFill>
                  <a:srgbClr val="000036"/>
                </a:solidFill>
              </a:rPr>
              <a:t>therapy</a:t>
            </a:r>
            <a:r>
              <a:rPr lang="de-DE" sz="2000" dirty="0">
                <a:solidFill>
                  <a:srgbClr val="000036"/>
                </a:solidFill>
              </a:rPr>
              <a:t> such </a:t>
            </a:r>
            <a:r>
              <a:rPr lang="de-DE" sz="2000" dirty="0" err="1">
                <a:solidFill>
                  <a:srgbClr val="000036"/>
                </a:solidFill>
              </a:rPr>
              <a:t>as</a:t>
            </a:r>
            <a:r>
              <a:rPr lang="de-DE" sz="2000" dirty="0">
                <a:solidFill>
                  <a:srgbClr val="000036"/>
                </a:solidFill>
              </a:rPr>
              <a:t> a </a:t>
            </a:r>
            <a:r>
              <a:rPr lang="de-DE" sz="2000" dirty="0" err="1">
                <a:solidFill>
                  <a:srgbClr val="000036"/>
                </a:solidFill>
              </a:rPr>
              <a:t>new</a:t>
            </a:r>
            <a:r>
              <a:rPr lang="de-DE" sz="2000" dirty="0">
                <a:solidFill>
                  <a:srgbClr val="000036"/>
                </a:solidFill>
              </a:rPr>
              <a:t> </a:t>
            </a:r>
            <a:r>
              <a:rPr lang="de-DE" sz="2000" dirty="0" err="1">
                <a:solidFill>
                  <a:srgbClr val="000036"/>
                </a:solidFill>
              </a:rPr>
              <a:t>medication</a:t>
            </a:r>
            <a:r>
              <a:rPr lang="de-DE" sz="2000" dirty="0">
                <a:solidFill>
                  <a:srgbClr val="000036"/>
                </a:solidFill>
              </a:rPr>
              <a:t>, a </a:t>
            </a:r>
            <a:r>
              <a:rPr lang="de-DE" sz="2000" dirty="0" err="1">
                <a:solidFill>
                  <a:srgbClr val="000036"/>
                </a:solidFill>
              </a:rPr>
              <a:t>risk</a:t>
            </a:r>
            <a:r>
              <a:rPr lang="de-DE" sz="2000" dirty="0">
                <a:solidFill>
                  <a:srgbClr val="000036"/>
                </a:solidFill>
              </a:rPr>
              <a:t> </a:t>
            </a:r>
            <a:r>
              <a:rPr lang="de-DE" sz="2000" dirty="0" err="1">
                <a:solidFill>
                  <a:srgbClr val="000036"/>
                </a:solidFill>
              </a:rPr>
              <a:t>factor</a:t>
            </a:r>
            <a:r>
              <a:rPr lang="de-DE" sz="2000" dirty="0">
                <a:solidFill>
                  <a:srgbClr val="000036"/>
                </a:solidFill>
              </a:rPr>
              <a:t> such </a:t>
            </a:r>
            <a:r>
              <a:rPr lang="de-DE" sz="2000" dirty="0" err="1">
                <a:solidFill>
                  <a:srgbClr val="000036"/>
                </a:solidFill>
              </a:rPr>
              <a:t>as</a:t>
            </a:r>
            <a:r>
              <a:rPr lang="de-DE" sz="2000" dirty="0">
                <a:solidFill>
                  <a:srgbClr val="000036"/>
                </a:solidFill>
              </a:rPr>
              <a:t> </a:t>
            </a:r>
            <a:r>
              <a:rPr lang="de-DE" sz="2000" dirty="0" err="1">
                <a:solidFill>
                  <a:srgbClr val="000036"/>
                </a:solidFill>
              </a:rPr>
              <a:t>smoking</a:t>
            </a:r>
            <a:r>
              <a:rPr lang="de-DE" sz="2000" dirty="0">
                <a:solidFill>
                  <a:srgbClr val="000036"/>
                </a:solidFill>
              </a:rPr>
              <a:t>, a </a:t>
            </a:r>
            <a:r>
              <a:rPr lang="de-DE" sz="2000" dirty="0" err="1">
                <a:solidFill>
                  <a:srgbClr val="000036"/>
                </a:solidFill>
              </a:rPr>
              <a:t>protective</a:t>
            </a:r>
            <a:r>
              <a:rPr lang="de-DE" sz="2000" dirty="0">
                <a:solidFill>
                  <a:srgbClr val="000036"/>
                </a:solidFill>
              </a:rPr>
              <a:t> </a:t>
            </a:r>
            <a:r>
              <a:rPr lang="de-DE" sz="2000" dirty="0" err="1">
                <a:solidFill>
                  <a:srgbClr val="000036"/>
                </a:solidFill>
              </a:rPr>
              <a:t>factor</a:t>
            </a:r>
            <a:r>
              <a:rPr lang="de-DE" sz="2000" dirty="0">
                <a:solidFill>
                  <a:srgbClr val="000036"/>
                </a:solidFill>
              </a:rPr>
              <a:t> such </a:t>
            </a:r>
            <a:r>
              <a:rPr lang="de-DE" sz="2000" dirty="0" err="1">
                <a:solidFill>
                  <a:srgbClr val="000036"/>
                </a:solidFill>
              </a:rPr>
              <a:t>as</a:t>
            </a:r>
            <a:r>
              <a:rPr lang="de-DE" sz="2000" dirty="0">
                <a:solidFill>
                  <a:srgbClr val="000036"/>
                </a:solidFill>
              </a:rPr>
              <a:t> </a:t>
            </a:r>
            <a:r>
              <a:rPr lang="de-DE" sz="2000" dirty="0" err="1">
                <a:solidFill>
                  <a:srgbClr val="000036"/>
                </a:solidFill>
              </a:rPr>
              <a:t>physical</a:t>
            </a:r>
            <a:r>
              <a:rPr lang="de-DE" sz="2000" dirty="0">
                <a:solidFill>
                  <a:srgbClr val="000036"/>
                </a:solidFill>
              </a:rPr>
              <a:t> </a:t>
            </a:r>
            <a:r>
              <a:rPr lang="de-DE" sz="2000" dirty="0" err="1">
                <a:solidFill>
                  <a:srgbClr val="000036"/>
                </a:solidFill>
              </a:rPr>
              <a:t>activity</a:t>
            </a:r>
            <a:r>
              <a:rPr lang="de-DE" sz="2000" dirty="0">
                <a:solidFill>
                  <a:srgbClr val="000036"/>
                </a:solidFill>
              </a:rPr>
              <a:t>)</a:t>
            </a:r>
            <a:br>
              <a:rPr lang="de-DE" sz="2000" dirty="0">
                <a:solidFill>
                  <a:srgbClr val="000036"/>
                </a:solidFill>
              </a:rPr>
            </a:br>
            <a:endParaRPr lang="de-DE" sz="2000" dirty="0">
              <a:solidFill>
                <a:srgbClr val="000036"/>
              </a:solidFill>
            </a:endParaRPr>
          </a:p>
          <a:p>
            <a:pPr marL="342900" indent="-342900" algn="ctr">
              <a:spcBef>
                <a:spcPct val="4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endParaRPr lang="de-DE" sz="2000" dirty="0">
              <a:solidFill>
                <a:srgbClr val="000036"/>
              </a:solidFill>
            </a:endParaRPr>
          </a:p>
        </p:txBody>
      </p:sp>
      <p:sp>
        <p:nvSpPr>
          <p:cNvPr id="273414" name="Line 6"/>
          <p:cNvSpPr>
            <a:spLocks noChangeShapeType="1"/>
          </p:cNvSpPr>
          <p:nvPr/>
        </p:nvSpPr>
        <p:spPr bwMode="auto">
          <a:xfrm flipH="1">
            <a:off x="1908175" y="3248025"/>
            <a:ext cx="1901825" cy="154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15" name="Line 7"/>
          <p:cNvSpPr>
            <a:spLocks noChangeShapeType="1"/>
          </p:cNvSpPr>
          <p:nvPr/>
        </p:nvSpPr>
        <p:spPr bwMode="auto">
          <a:xfrm>
            <a:off x="4800600" y="3248025"/>
            <a:ext cx="16764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533400" y="3324225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2000" dirty="0" err="1">
                <a:solidFill>
                  <a:srgbClr val="26547C"/>
                </a:solidFill>
              </a:rPr>
              <a:t>interventional</a:t>
            </a:r>
            <a:endParaRPr lang="de-DE" sz="2000" dirty="0">
              <a:solidFill>
                <a:srgbClr val="26547C"/>
              </a:solidFill>
            </a:endParaRPr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5508625" y="3284538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err="1">
                <a:solidFill>
                  <a:srgbClr val="26547C"/>
                </a:solidFill>
              </a:rPr>
              <a:t>observational</a:t>
            </a:r>
            <a:endParaRPr lang="de-DE" sz="2000" dirty="0">
              <a:solidFill>
                <a:srgbClr val="26547C"/>
              </a:solidFill>
            </a:endParaRP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228600" y="4837113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trial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interventional</a:t>
            </a:r>
            <a:r>
              <a:rPr lang="de-DE" dirty="0"/>
              <a:t> </a:t>
            </a:r>
            <a:r>
              <a:rPr lang="de-DE" dirty="0" err="1"/>
              <a:t>cohort</a:t>
            </a:r>
            <a:r>
              <a:rPr lang="de-DE" dirty="0"/>
              <a:t> </a:t>
            </a:r>
            <a:r>
              <a:rPr lang="de-DE" dirty="0" err="1"/>
              <a:t>study</a:t>
            </a:r>
            <a:endParaRPr lang="de-DE" dirty="0"/>
          </a:p>
        </p:txBody>
      </p:sp>
      <p:sp>
        <p:nvSpPr>
          <p:cNvPr id="273419" name="Text Box 11"/>
          <p:cNvSpPr txBox="1">
            <a:spLocks noChangeArrowheads="1"/>
          </p:cNvSpPr>
          <p:nvPr/>
        </p:nvSpPr>
        <p:spPr bwMode="auto">
          <a:xfrm>
            <a:off x="5029200" y="4848225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/>
              <a:t>cohort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, </a:t>
            </a:r>
            <a:r>
              <a:rPr lang="de-DE" dirty="0" err="1"/>
              <a:t>case-control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, (</a:t>
            </a:r>
            <a:r>
              <a:rPr lang="de-DE" dirty="0" err="1"/>
              <a:t>cross-sectional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)</a:t>
            </a:r>
          </a:p>
        </p:txBody>
      </p:sp>
      <p:sp>
        <p:nvSpPr>
          <p:cNvPr id="273420" name="Rectangle 12"/>
          <p:cNvSpPr>
            <a:spLocks noChangeArrowheads="1"/>
          </p:cNvSpPr>
          <p:nvPr/>
        </p:nvSpPr>
        <p:spPr bwMode="auto">
          <a:xfrm>
            <a:off x="684213" y="620713"/>
            <a:ext cx="7543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3200" dirty="0" err="1">
                <a:solidFill>
                  <a:srgbClr val="4F81BD"/>
                </a:solidFill>
                <a:latin typeface="+mj-lt"/>
                <a:ea typeface="+mj-ea"/>
                <a:cs typeface="+mj-cs"/>
              </a:rPr>
              <a:t>Interventional</a:t>
            </a:r>
            <a:r>
              <a:rPr lang="de-DE" sz="320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 versus </a:t>
            </a:r>
            <a:r>
              <a:rPr lang="de-DE" sz="3200" dirty="0" err="1">
                <a:solidFill>
                  <a:srgbClr val="4F81BD"/>
                </a:solidFill>
                <a:latin typeface="+mj-lt"/>
                <a:ea typeface="+mj-ea"/>
                <a:cs typeface="+mj-cs"/>
              </a:rPr>
              <a:t>observational</a:t>
            </a:r>
            <a:r>
              <a:rPr lang="de-DE" sz="320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 	</a:t>
            </a:r>
            <a:r>
              <a:rPr lang="de-DE" sz="3200" dirty="0">
                <a:solidFill>
                  <a:srgbClr val="000036"/>
                </a:solidFill>
              </a:rPr>
              <a:t>	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6D0-2754-416E-A099-43AA8906E66E}" type="datetime1">
              <a:rPr lang="de-AT" altLang="en-US" smtClean="0"/>
              <a:t>02.04.2026</a:t>
            </a:fld>
            <a:endParaRPr lang="de-DE" alt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BE0F3011-52C4-4BC1-A5CB-FF9A0F79CDD4}" type="slidenum">
              <a:rPr lang="de-DE" altLang="en-US" smtClean="0"/>
              <a:pPr/>
              <a:t>21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33627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dirty="0"/>
              <a:t>hanno.ulmer@i-med.ac.at</a:t>
            </a:r>
          </a:p>
        </p:txBody>
      </p:sp>
      <p:sp>
        <p:nvSpPr>
          <p:cNvPr id="273420" name="Rectangle 12"/>
          <p:cNvSpPr>
            <a:spLocks noChangeArrowheads="1"/>
          </p:cNvSpPr>
          <p:nvPr/>
        </p:nvSpPr>
        <p:spPr bwMode="auto">
          <a:xfrm>
            <a:off x="684213" y="620713"/>
            <a:ext cx="7543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320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Longitudinal (</a:t>
            </a:r>
            <a:r>
              <a:rPr lang="de-DE" sz="3200" dirty="0" err="1">
                <a:solidFill>
                  <a:srgbClr val="4F81BD"/>
                </a:solidFill>
                <a:latin typeface="+mj-lt"/>
                <a:ea typeface="+mj-ea"/>
                <a:cs typeface="+mj-cs"/>
              </a:rPr>
              <a:t>incidence</a:t>
            </a:r>
            <a:r>
              <a:rPr lang="de-DE" sz="320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) versus </a:t>
            </a:r>
            <a:r>
              <a:rPr lang="de-DE" sz="3200" dirty="0" err="1">
                <a:solidFill>
                  <a:srgbClr val="4F81BD"/>
                </a:solidFill>
                <a:latin typeface="+mj-lt"/>
                <a:ea typeface="+mj-ea"/>
                <a:cs typeface="+mj-cs"/>
              </a:rPr>
              <a:t>cross-sectional</a:t>
            </a:r>
            <a:r>
              <a:rPr lang="de-DE" sz="320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 (</a:t>
            </a:r>
            <a:r>
              <a:rPr lang="de-DE" sz="3200" dirty="0" err="1">
                <a:solidFill>
                  <a:srgbClr val="4F81BD"/>
                </a:solidFill>
                <a:latin typeface="+mj-lt"/>
                <a:ea typeface="+mj-ea"/>
                <a:cs typeface="+mj-cs"/>
              </a:rPr>
              <a:t>prevalence</a:t>
            </a:r>
            <a:r>
              <a:rPr lang="de-DE" sz="320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) </a:t>
            </a:r>
            <a:r>
              <a:rPr lang="de-DE" sz="3200" dirty="0" err="1">
                <a:solidFill>
                  <a:srgbClr val="4F81BD"/>
                </a:solidFill>
                <a:latin typeface="+mj-lt"/>
                <a:ea typeface="+mj-ea"/>
                <a:cs typeface="+mj-cs"/>
              </a:rPr>
              <a:t>studies</a:t>
            </a:r>
            <a:r>
              <a:rPr lang="de-DE" sz="320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	</a:t>
            </a:r>
            <a:r>
              <a:rPr lang="de-DE" sz="3200" dirty="0">
                <a:solidFill>
                  <a:srgbClr val="000036"/>
                </a:solidFill>
              </a:rPr>
              <a:t>	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099C-47CE-49FE-A68B-E60415B028DF}" type="datetime1">
              <a:rPr lang="de-AT" altLang="en-US" smtClean="0"/>
              <a:t>02.04.2026</a:t>
            </a:fld>
            <a:endParaRPr lang="de-DE" alt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BE0F3011-52C4-4BC1-A5CB-FF9A0F79CDD4}" type="slidenum">
              <a:rPr lang="de-DE" altLang="en-US" smtClean="0"/>
              <a:pPr/>
              <a:t>22</a:t>
            </a:fld>
            <a:endParaRPr lang="de-DE" altLang="en-US"/>
          </a:p>
        </p:txBody>
      </p:sp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06" y="4221088"/>
            <a:ext cx="68310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9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3" y="1988840"/>
            <a:ext cx="666273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058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Clinical </a:t>
            </a:r>
            <a:r>
              <a:rPr lang="de-DE" dirty="0" err="1"/>
              <a:t>trial</a:t>
            </a:r>
            <a:endParaRPr lang="de-AT" sz="20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  <a:endParaRPr lang="de-DE" alt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872B-1892-4E2C-ACE1-5DAC1CF2CE43}" type="datetime1">
              <a:rPr lang="de-AT" altLang="en-US" smtClean="0"/>
              <a:t>02.04.2026</a:t>
            </a:fld>
            <a:endParaRPr lang="de-DE" altLang="en-US" dirty="0"/>
          </a:p>
        </p:txBody>
      </p:sp>
      <p:pic>
        <p:nvPicPr>
          <p:cNvPr id="69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6944890" cy="405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BE0F3011-52C4-4BC1-A5CB-FF9A0F79CDD4}" type="slidenum">
              <a:rPr lang="de-DE" altLang="en-US" smtClean="0"/>
              <a:pPr/>
              <a:t>23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6045424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 err="1"/>
              <a:t>Cohort</a:t>
            </a:r>
            <a:r>
              <a:rPr lang="de-DE" dirty="0"/>
              <a:t> </a:t>
            </a:r>
            <a:r>
              <a:rPr lang="de-DE" dirty="0" err="1"/>
              <a:t>studies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66A2-46F9-4DCE-885D-E5FF94631B8A}" type="datetime1">
              <a:rPr lang="de-AT" altLang="en-US" smtClean="0"/>
              <a:t>02.04.2026</a:t>
            </a:fld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  <a:endParaRPr lang="de-DE" altLang="en-US" dirty="0"/>
          </a:p>
        </p:txBody>
      </p:sp>
      <p:pic>
        <p:nvPicPr>
          <p:cNvPr id="69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6918452" cy="411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BE0F3011-52C4-4BC1-A5CB-FF9A0F79CDD4}" type="slidenum">
              <a:rPr lang="de-DE" altLang="en-US" smtClean="0"/>
              <a:pPr/>
              <a:t>24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60440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539552" y="404664"/>
            <a:ext cx="8029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Framingham Heart Study</a:t>
            </a:r>
            <a:endParaRPr lang="de-DE" sz="3200" dirty="0">
              <a:solidFill>
                <a:srgbClr val="4F81B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3653" name="Picture 5"/>
          <p:cNvPicPr>
            <a:picLocks noChangeAspect="1" noChangeArrowheads="1"/>
          </p:cNvPicPr>
          <p:nvPr/>
        </p:nvPicPr>
        <p:blipFill>
          <a:blip r:embed="rId3" cstate="print"/>
          <a:srcRect l="72476" t="70033" r="11604" b="9636"/>
          <a:stretch>
            <a:fillRect/>
          </a:stretch>
        </p:blipFill>
        <p:spPr bwMode="auto">
          <a:xfrm>
            <a:off x="6948488" y="4221163"/>
            <a:ext cx="17287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3654" name="Picture 6"/>
          <p:cNvPicPr>
            <a:picLocks noChangeAspect="1" noChangeArrowheads="1"/>
          </p:cNvPicPr>
          <p:nvPr/>
        </p:nvPicPr>
        <p:blipFill>
          <a:blip r:embed="rId3" cstate="print"/>
          <a:srcRect l="16780" t="49037" r="15952" b="36195"/>
          <a:stretch>
            <a:fillRect/>
          </a:stretch>
        </p:blipFill>
        <p:spPr bwMode="auto">
          <a:xfrm>
            <a:off x="4885" y="2348880"/>
            <a:ext cx="88931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395288" y="1773238"/>
            <a:ext cx="741759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dirty="0"/>
              <a:t>1948	Recruiting </a:t>
            </a:r>
            <a:r>
              <a:rPr lang="de-DE" dirty="0" err="1"/>
              <a:t>of</a:t>
            </a:r>
            <a:r>
              <a:rPr lang="de-DE" dirty="0"/>
              <a:t> 5209 </a:t>
            </a:r>
            <a:r>
              <a:rPr lang="de-DE" dirty="0" err="1"/>
              <a:t>healthy</a:t>
            </a:r>
            <a:r>
              <a:rPr lang="de-DE" dirty="0"/>
              <a:t> </a:t>
            </a:r>
            <a:r>
              <a:rPr lang="de-DE" dirty="0" err="1"/>
              <a:t>individuals</a:t>
            </a:r>
            <a:r>
              <a:rPr lang="de-DE" dirty="0"/>
              <a:t> (</a:t>
            </a:r>
            <a:r>
              <a:rPr lang="de-DE" dirty="0" err="1"/>
              <a:t>age</a:t>
            </a:r>
            <a:r>
              <a:rPr lang="de-DE" dirty="0"/>
              <a:t> 30-62 </a:t>
            </a:r>
            <a:r>
              <a:rPr lang="de-DE" dirty="0" err="1"/>
              <a:t>years</a:t>
            </a:r>
            <a:r>
              <a:rPr lang="de-DE" dirty="0"/>
              <a:t>)</a:t>
            </a:r>
          </a:p>
          <a:p>
            <a:pPr eaLnBrk="0" hangingPunct="0">
              <a:spcBef>
                <a:spcPct val="50000"/>
              </a:spcBef>
            </a:pPr>
            <a:endParaRPr lang="de-DE" dirty="0"/>
          </a:p>
        </p:txBody>
      </p:sp>
      <p:sp>
        <p:nvSpPr>
          <p:cNvPr id="283656" name="Line 8"/>
          <p:cNvSpPr>
            <a:spLocks noChangeShapeType="1"/>
          </p:cNvSpPr>
          <p:nvPr/>
        </p:nvSpPr>
        <p:spPr bwMode="auto">
          <a:xfrm>
            <a:off x="2022475" y="3500438"/>
            <a:ext cx="0" cy="433387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7" name="Rectangle 9"/>
          <p:cNvSpPr>
            <a:spLocks noChangeArrowheads="1"/>
          </p:cNvSpPr>
          <p:nvPr/>
        </p:nvSpPr>
        <p:spPr bwMode="auto">
          <a:xfrm>
            <a:off x="1331913" y="4005263"/>
            <a:ext cx="37449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de-DE" sz="1600" dirty="0"/>
              <a:t>1970</a:t>
            </a:r>
          </a:p>
          <a:p>
            <a:pPr algn="ctr" eaLnBrk="0" hangingPunct="0"/>
            <a:r>
              <a:rPr lang="de-DE" sz="1600" dirty="0" err="1"/>
              <a:t>hypertension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>
                <a:cs typeface="Arial" charset="0"/>
              </a:rPr>
              <a:t>↑  </a:t>
            </a:r>
            <a:r>
              <a:rPr lang="de-DE" sz="1600" dirty="0" err="1">
                <a:cs typeface="Arial" charset="0"/>
              </a:rPr>
              <a:t>stroke</a:t>
            </a:r>
            <a:endParaRPr lang="de-DE" sz="1600" dirty="0">
              <a:cs typeface="Arial" charset="0"/>
            </a:endParaRPr>
          </a:p>
        </p:txBody>
      </p:sp>
      <p:sp>
        <p:nvSpPr>
          <p:cNvPr id="283658" name="Rectangle 10"/>
          <p:cNvSpPr>
            <a:spLocks noChangeArrowheads="1"/>
          </p:cNvSpPr>
          <p:nvPr/>
        </p:nvSpPr>
        <p:spPr bwMode="auto">
          <a:xfrm>
            <a:off x="1632340" y="5699125"/>
            <a:ext cx="23487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e-DE" sz="1600" dirty="0"/>
              <a:t>1967</a:t>
            </a:r>
          </a:p>
          <a:p>
            <a:pPr algn="ctr" eaLnBrk="0" hangingPunct="0"/>
            <a:r>
              <a:rPr lang="de-DE" sz="1600" dirty="0" err="1"/>
              <a:t>physical</a:t>
            </a:r>
            <a:r>
              <a:rPr lang="de-DE" sz="1600" dirty="0"/>
              <a:t> </a:t>
            </a:r>
            <a:r>
              <a:rPr lang="de-DE" sz="1600" dirty="0" err="1"/>
              <a:t>activity</a:t>
            </a:r>
            <a:r>
              <a:rPr lang="de-DE" sz="1600" dirty="0"/>
              <a:t> </a:t>
            </a:r>
            <a:r>
              <a:rPr lang="de-DE" sz="1600" dirty="0">
                <a:cs typeface="Arial" charset="0"/>
              </a:rPr>
              <a:t>↓ CHD</a:t>
            </a:r>
          </a:p>
          <a:p>
            <a:pPr algn="ctr" eaLnBrk="0" hangingPunct="0"/>
            <a:r>
              <a:rPr lang="de-DE" sz="1600" dirty="0" err="1">
                <a:cs typeface="Arial" charset="0"/>
              </a:rPr>
              <a:t>obesity</a:t>
            </a:r>
            <a:r>
              <a:rPr lang="de-DE" sz="1600" dirty="0">
                <a:cs typeface="Arial" charset="0"/>
              </a:rPr>
              <a:t> ↑ CHD</a:t>
            </a:r>
          </a:p>
        </p:txBody>
      </p:sp>
      <p:sp>
        <p:nvSpPr>
          <p:cNvPr id="283659" name="Rectangle 11"/>
          <p:cNvSpPr>
            <a:spLocks noChangeArrowheads="1"/>
          </p:cNvSpPr>
          <p:nvPr/>
        </p:nvSpPr>
        <p:spPr bwMode="auto">
          <a:xfrm>
            <a:off x="539750" y="4732338"/>
            <a:ext cx="3311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de-DE" sz="1600" dirty="0"/>
              <a:t>1961</a:t>
            </a:r>
          </a:p>
          <a:p>
            <a:pPr algn="ctr" eaLnBrk="0" hangingPunct="0"/>
            <a:r>
              <a:rPr lang="de-DE" sz="1600" dirty="0" err="1"/>
              <a:t>cholesterol</a:t>
            </a:r>
            <a:r>
              <a:rPr lang="de-DE" sz="1600" dirty="0"/>
              <a:t>, </a:t>
            </a:r>
            <a:r>
              <a:rPr lang="de-DE" sz="1600" dirty="0" err="1"/>
              <a:t>hypertension</a:t>
            </a:r>
            <a:r>
              <a:rPr lang="de-DE" sz="1600" dirty="0"/>
              <a:t> </a:t>
            </a:r>
            <a:r>
              <a:rPr lang="de-DE" sz="1600" dirty="0">
                <a:cs typeface="Arial" charset="0"/>
              </a:rPr>
              <a:t>↑ CHD</a:t>
            </a:r>
          </a:p>
        </p:txBody>
      </p:sp>
      <p:sp>
        <p:nvSpPr>
          <p:cNvPr id="283660" name="Rectangle 12"/>
          <p:cNvSpPr>
            <a:spLocks noChangeArrowheads="1"/>
          </p:cNvSpPr>
          <p:nvPr/>
        </p:nvSpPr>
        <p:spPr bwMode="auto">
          <a:xfrm>
            <a:off x="149225" y="4005263"/>
            <a:ext cx="2119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de-DE" sz="1600" dirty="0"/>
              <a:t>1960</a:t>
            </a:r>
          </a:p>
          <a:p>
            <a:pPr algn="r" eaLnBrk="0" hangingPunct="0"/>
            <a:r>
              <a:rPr lang="de-DE" sz="1600" dirty="0" err="1"/>
              <a:t>smoking</a:t>
            </a:r>
            <a:r>
              <a:rPr lang="de-DE" sz="1600" dirty="0"/>
              <a:t> </a:t>
            </a:r>
            <a:r>
              <a:rPr lang="de-DE" sz="1600" dirty="0">
                <a:cs typeface="Arial" charset="0"/>
              </a:rPr>
              <a:t>↑ CHD</a:t>
            </a:r>
          </a:p>
        </p:txBody>
      </p:sp>
      <p:sp>
        <p:nvSpPr>
          <p:cNvPr id="283661" name="Rectangle 13"/>
          <p:cNvSpPr>
            <a:spLocks noChangeArrowheads="1"/>
          </p:cNvSpPr>
          <p:nvPr/>
        </p:nvSpPr>
        <p:spPr bwMode="auto">
          <a:xfrm>
            <a:off x="2484438" y="5157788"/>
            <a:ext cx="287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de-DE" sz="1600" dirty="0"/>
              <a:t>1976</a:t>
            </a:r>
          </a:p>
          <a:p>
            <a:pPr algn="ctr" eaLnBrk="0" hangingPunct="0"/>
            <a:r>
              <a:rPr lang="de-DE" sz="1600" dirty="0" err="1"/>
              <a:t>menopause</a:t>
            </a:r>
            <a:r>
              <a:rPr lang="de-DE" sz="1600" dirty="0"/>
              <a:t> </a:t>
            </a:r>
            <a:r>
              <a:rPr lang="de-DE" sz="1600" dirty="0">
                <a:cs typeface="Arial" charset="0"/>
              </a:rPr>
              <a:t>↑ CHD</a:t>
            </a:r>
          </a:p>
        </p:txBody>
      </p:sp>
      <p:sp>
        <p:nvSpPr>
          <p:cNvPr id="283662" name="Rectangle 14"/>
          <p:cNvSpPr>
            <a:spLocks noChangeArrowheads="1"/>
          </p:cNvSpPr>
          <p:nvPr/>
        </p:nvSpPr>
        <p:spPr bwMode="auto">
          <a:xfrm>
            <a:off x="3924300" y="4005263"/>
            <a:ext cx="3384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 sz="1600" dirty="0"/>
              <a:t>1978</a:t>
            </a:r>
          </a:p>
          <a:p>
            <a:pPr eaLnBrk="0" hangingPunct="0"/>
            <a:r>
              <a:rPr lang="de-DE" sz="1600" dirty="0" err="1"/>
              <a:t>Psychosocial</a:t>
            </a:r>
            <a:r>
              <a:rPr lang="de-DE" sz="1600" dirty="0"/>
              <a:t>  </a:t>
            </a:r>
            <a:br>
              <a:rPr lang="de-DE" sz="1600" dirty="0"/>
            </a:br>
            <a:r>
              <a:rPr lang="de-DE" sz="1600" dirty="0" err="1"/>
              <a:t>factors</a:t>
            </a:r>
            <a:r>
              <a:rPr lang="de-DE" sz="1600" dirty="0"/>
              <a:t> </a:t>
            </a:r>
            <a:r>
              <a:rPr lang="de-DE" sz="1600" dirty="0">
                <a:cs typeface="Arial" charset="0"/>
              </a:rPr>
              <a:t>↑ CHD</a:t>
            </a:r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5076825" y="5008563"/>
            <a:ext cx="2447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 sz="1600" dirty="0"/>
              <a:t>1988</a:t>
            </a:r>
          </a:p>
          <a:p>
            <a:pPr eaLnBrk="0" hangingPunct="0"/>
            <a:r>
              <a:rPr lang="de-DE" sz="1600" dirty="0"/>
              <a:t>HDL </a:t>
            </a:r>
            <a:r>
              <a:rPr lang="de-DE" sz="1600" dirty="0">
                <a:cs typeface="Arial" charset="0"/>
              </a:rPr>
              <a:t>↓ CHD</a:t>
            </a:r>
          </a:p>
        </p:txBody>
      </p:sp>
      <p:sp>
        <p:nvSpPr>
          <p:cNvPr id="283664" name="Line 16"/>
          <p:cNvSpPr>
            <a:spLocks noChangeShapeType="1"/>
          </p:cNvSpPr>
          <p:nvPr/>
        </p:nvSpPr>
        <p:spPr bwMode="auto">
          <a:xfrm>
            <a:off x="3203575" y="3500438"/>
            <a:ext cx="0" cy="433387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65" name="Line 17"/>
          <p:cNvSpPr>
            <a:spLocks noChangeShapeType="1"/>
          </p:cNvSpPr>
          <p:nvPr/>
        </p:nvSpPr>
        <p:spPr bwMode="auto">
          <a:xfrm>
            <a:off x="4140200" y="3500438"/>
            <a:ext cx="0" cy="433387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66" name="Line 18"/>
          <p:cNvSpPr>
            <a:spLocks noChangeShapeType="1"/>
          </p:cNvSpPr>
          <p:nvPr/>
        </p:nvSpPr>
        <p:spPr bwMode="auto">
          <a:xfrm>
            <a:off x="5364163" y="3500438"/>
            <a:ext cx="0" cy="1512887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67" name="Line 19"/>
          <p:cNvSpPr>
            <a:spLocks noChangeShapeType="1"/>
          </p:cNvSpPr>
          <p:nvPr/>
        </p:nvSpPr>
        <p:spPr bwMode="auto">
          <a:xfrm>
            <a:off x="2166938" y="3487738"/>
            <a:ext cx="0" cy="1236662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68" name="Line 20"/>
          <p:cNvSpPr>
            <a:spLocks noChangeShapeType="1"/>
          </p:cNvSpPr>
          <p:nvPr/>
        </p:nvSpPr>
        <p:spPr bwMode="auto">
          <a:xfrm>
            <a:off x="2846388" y="3475038"/>
            <a:ext cx="0" cy="2259012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69" name="Line 21"/>
          <p:cNvSpPr>
            <a:spLocks noChangeShapeType="1"/>
          </p:cNvSpPr>
          <p:nvPr/>
        </p:nvSpPr>
        <p:spPr bwMode="auto">
          <a:xfrm>
            <a:off x="3884613" y="3500438"/>
            <a:ext cx="0" cy="165735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0346-BCCB-4863-A7F6-1DF17CDBB402}" type="datetime1">
              <a:rPr lang="de-AT" altLang="en-US" smtClean="0"/>
              <a:t>02.04.2026</a:t>
            </a:fld>
            <a:endParaRPr lang="de-DE" alt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BE0F3011-52C4-4BC1-A5CB-FF9A0F79CDD4}" type="slidenum">
              <a:rPr lang="de-DE" altLang="en-US" smtClean="0"/>
              <a:pPr/>
              <a:t>25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97847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study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E5E1-BEFB-4687-9544-FB95F39624DF}" type="datetime1">
              <a:rPr lang="de-AT" altLang="en-US" smtClean="0"/>
              <a:t>02.04.2026</a:t>
            </a:fld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  <a:endParaRPr lang="de-DE" altLang="en-US" dirty="0"/>
          </a:p>
        </p:txBody>
      </p:sp>
      <p:pic>
        <p:nvPicPr>
          <p:cNvPr id="69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729413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BE0F3011-52C4-4BC1-A5CB-FF9A0F79CDD4}" type="slidenum">
              <a:rPr lang="de-DE" altLang="en-US" smtClean="0"/>
              <a:pPr/>
              <a:t>26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78557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539552" y="404664"/>
            <a:ext cx="7543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320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UCP </a:t>
            </a:r>
            <a:r>
              <a:rPr lang="de-DE" sz="3200" dirty="0" err="1">
                <a:solidFill>
                  <a:srgbClr val="4F81BD"/>
                </a:solidFill>
                <a:latin typeface="+mj-lt"/>
                <a:ea typeface="+mj-ea"/>
                <a:cs typeface="+mj-cs"/>
              </a:rPr>
              <a:t>breast</a:t>
            </a:r>
            <a:r>
              <a:rPr lang="de-DE" sz="320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200" dirty="0" err="1">
                <a:solidFill>
                  <a:srgbClr val="4F81BD"/>
                </a:solidFill>
                <a:latin typeface="+mj-lt"/>
                <a:ea typeface="+mj-ea"/>
                <a:cs typeface="+mj-cs"/>
              </a:rPr>
              <a:t>cancer</a:t>
            </a:r>
            <a:r>
              <a:rPr lang="de-DE" sz="320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200" dirty="0" err="1">
                <a:solidFill>
                  <a:srgbClr val="4F81BD"/>
                </a:solidFill>
                <a:latin typeface="+mj-lt"/>
                <a:ea typeface="+mj-ea"/>
                <a:cs typeface="+mj-cs"/>
              </a:rPr>
              <a:t>case-control</a:t>
            </a:r>
            <a:r>
              <a:rPr lang="de-DE" sz="320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200" dirty="0" err="1">
                <a:solidFill>
                  <a:srgbClr val="4F81BD"/>
                </a:solidFill>
                <a:latin typeface="+mj-lt"/>
                <a:ea typeface="+mj-ea"/>
                <a:cs typeface="+mj-cs"/>
              </a:rPr>
              <a:t>study</a:t>
            </a:r>
            <a:endParaRPr lang="de-DE" sz="3200" dirty="0">
              <a:solidFill>
                <a:srgbClr val="4F81B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A608-0A1C-4346-B6DA-A8667309588B}" type="datetime1">
              <a:rPr lang="de-AT" altLang="en-US" smtClean="0"/>
              <a:t>02.04.2026</a:t>
            </a:fld>
            <a:endParaRPr lang="de-DE" altLang="en-US"/>
          </a:p>
        </p:txBody>
      </p:sp>
      <p:pic>
        <p:nvPicPr>
          <p:cNvPr id="70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3" y="1484784"/>
            <a:ext cx="6157689" cy="497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BE0F3011-52C4-4BC1-A5CB-FF9A0F79CDD4}" type="slidenum">
              <a:rPr lang="de-DE" altLang="en-US" smtClean="0"/>
              <a:pPr/>
              <a:t>27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53374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727280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AT" sz="3600" dirty="0" err="1">
                <a:cs typeface="Calibri" pitchFamily="34" charset="0"/>
              </a:rPr>
              <a:t>Randomized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controlled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DE" sz="3600" dirty="0">
                <a:cs typeface="Calibri" pitchFamily="34" charset="0"/>
              </a:rPr>
              <a:t>(</a:t>
            </a:r>
            <a:r>
              <a:rPr lang="de-AT" sz="3600" dirty="0" err="1">
                <a:cs typeface="Calibri" pitchFamily="34" charset="0"/>
              </a:rPr>
              <a:t>clinical</a:t>
            </a:r>
            <a:r>
              <a:rPr lang="de-DE" sz="3600" dirty="0">
                <a:cs typeface="Calibri" pitchFamily="34" charset="0"/>
              </a:rPr>
              <a:t>) </a:t>
            </a:r>
            <a:r>
              <a:rPr lang="de-AT" sz="3600" dirty="0" err="1">
                <a:cs typeface="Calibri" pitchFamily="34" charset="0"/>
              </a:rPr>
              <a:t>trial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b="1" dirty="0"/>
              <a:t>(RCT)</a:t>
            </a:r>
            <a:endParaRPr lang="de-AT" sz="3600" dirty="0">
              <a:cs typeface="Calibri" pitchFamily="34" charset="0"/>
            </a:endParaRP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de-AT" sz="2000" dirty="0"/>
              <a:t>Studies for the approval of drugs </a:t>
            </a:r>
            <a:r>
              <a:rPr lang="de-AT" sz="2000" dirty="0" err="1"/>
              <a:t>or</a:t>
            </a:r>
            <a:r>
              <a:rPr lang="de-AT" sz="2000" dirty="0"/>
              <a:t> </a:t>
            </a:r>
            <a:r>
              <a:rPr lang="de-AT" sz="2000" dirty="0" err="1"/>
              <a:t>products</a:t>
            </a:r>
            <a:r>
              <a:rPr lang="de-AT" sz="2000" dirty="0"/>
              <a:t> </a:t>
            </a:r>
          </a:p>
          <a:p>
            <a:pPr lvl="2"/>
            <a:r>
              <a:rPr lang="de-AT" sz="1800" dirty="0"/>
              <a:t>Experiment, </a:t>
            </a:r>
            <a:r>
              <a:rPr lang="de-AT" sz="1800" b="1" dirty="0" err="1">
                <a:solidFill>
                  <a:srgbClr val="FF0000"/>
                </a:solidFill>
              </a:rPr>
              <a:t>trial</a:t>
            </a:r>
            <a:endParaRPr lang="de-AT" sz="1800" b="1" dirty="0">
              <a:solidFill>
                <a:srgbClr val="FF0000"/>
              </a:solidFill>
            </a:endParaRPr>
          </a:p>
          <a:p>
            <a:pPr lvl="2"/>
            <a:r>
              <a:rPr lang="de-AT" sz="1800" dirty="0" err="1"/>
              <a:t>Influencing</a:t>
            </a:r>
            <a:r>
              <a:rPr lang="de-AT" sz="1800" dirty="0"/>
              <a:t> </a:t>
            </a:r>
            <a:r>
              <a:rPr lang="de-AT" sz="1800" dirty="0" err="1"/>
              <a:t>factors</a:t>
            </a:r>
            <a:r>
              <a:rPr lang="de-AT" sz="1800" dirty="0"/>
              <a:t> </a:t>
            </a:r>
            <a:r>
              <a:rPr lang="de-AT" sz="1800" dirty="0" err="1"/>
              <a:t>are</a:t>
            </a:r>
            <a:r>
              <a:rPr lang="de-AT" sz="1800" dirty="0"/>
              <a:t> </a:t>
            </a:r>
            <a:r>
              <a:rPr lang="de-AT" sz="1800" dirty="0" err="1"/>
              <a:t>controlled</a:t>
            </a:r>
            <a:r>
              <a:rPr lang="de-AT" sz="1800" dirty="0"/>
              <a:t> </a:t>
            </a:r>
          </a:p>
          <a:p>
            <a:pPr lvl="2"/>
            <a:endParaRPr lang="de-AT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sz="2000" dirty="0" err="1"/>
              <a:t>Avoidance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bias</a:t>
            </a:r>
            <a:r>
              <a:rPr lang="de-AT" sz="2000" dirty="0"/>
              <a:t> due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b="1" dirty="0" err="1">
                <a:solidFill>
                  <a:srgbClr val="FF0000"/>
                </a:solidFill>
              </a:rPr>
              <a:t>randomization</a:t>
            </a:r>
            <a:endParaRPr lang="de-AT" sz="2000" b="1" dirty="0">
              <a:solidFill>
                <a:srgbClr val="FF0000"/>
              </a:solidFill>
            </a:endParaRPr>
          </a:p>
          <a:p>
            <a:pPr lvl="2"/>
            <a:r>
              <a:rPr lang="de-AT" dirty="0"/>
              <a:t>Random assignment to a group, avoi</a:t>
            </a:r>
            <a:r>
              <a:rPr lang="de-AT" sz="1800" dirty="0"/>
              <a:t>dance of selection</a:t>
            </a:r>
          </a:p>
          <a:p>
            <a:pPr lvl="3"/>
            <a:r>
              <a:rPr lang="de-AT" sz="1600" dirty="0"/>
              <a:t>e.g.: New therapy - standard </a:t>
            </a:r>
            <a:r>
              <a:rPr lang="de-AT" sz="1600" dirty="0" err="1"/>
              <a:t>therapy</a:t>
            </a:r>
            <a:r>
              <a:rPr lang="de-AT" sz="1600" dirty="0"/>
              <a:t> (= </a:t>
            </a:r>
            <a:r>
              <a:rPr lang="de-AT" sz="1600" dirty="0" err="1"/>
              <a:t>control</a:t>
            </a:r>
            <a:r>
              <a:rPr lang="de-AT" sz="1600" dirty="0"/>
              <a:t> </a:t>
            </a:r>
            <a:r>
              <a:rPr lang="de-AT" sz="1600" dirty="0" err="1"/>
              <a:t>group</a:t>
            </a:r>
            <a:r>
              <a:rPr lang="de-AT" sz="1600" dirty="0"/>
              <a:t>).</a:t>
            </a:r>
          </a:p>
          <a:p>
            <a:pPr marL="1371600" lvl="3" indent="0">
              <a:buNone/>
            </a:pPr>
            <a:endParaRPr lang="de-DE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Comparison with at least one second group (</a:t>
            </a:r>
            <a:r>
              <a:rPr lang="de-DE" sz="2000" b="1" dirty="0">
                <a:solidFill>
                  <a:srgbClr val="FF3300"/>
                </a:solidFill>
              </a:rPr>
              <a:t>control</a:t>
            </a:r>
            <a:r>
              <a:rPr lang="de-DE" sz="2000" dirty="0"/>
              <a:t>) </a:t>
            </a:r>
            <a:endParaRPr lang="de-AT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sz="2000" dirty="0"/>
              <a:t>Achieving structural equality</a:t>
            </a:r>
          </a:p>
          <a:p>
            <a:pPr lvl="3"/>
            <a:r>
              <a:rPr lang="de-AT" sz="1600" dirty="0"/>
              <a:t>e.g.: same mean age, same gender distribution, ...</a:t>
            </a:r>
          </a:p>
          <a:p>
            <a:pPr lvl="3"/>
            <a:endParaRPr lang="de-AT" sz="1600" dirty="0"/>
          </a:p>
          <a:p>
            <a:pPr lvl="3"/>
            <a:endParaRPr lang="de-AT" sz="1600" dirty="0"/>
          </a:p>
          <a:p>
            <a:pPr lvl="3"/>
            <a:endParaRPr lang="de-AT" sz="16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>
                <a:cs typeface="Calibri" pitchFamily="34" charset="0"/>
              </a:rPr>
              <a:t>hanno.ulmer@i-med.ac.at</a:t>
            </a:r>
            <a:endParaRPr lang="de-AT" dirty="0">
              <a:cs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93F96-1E94-4F35-BEA9-438012D88527}" type="slidenum">
              <a:rPr lang="de-AT">
                <a:latin typeface="Calibri" pitchFamily="34" charset="0"/>
                <a:cs typeface="Calibri" pitchFamily="34" charset="0"/>
              </a:rPr>
              <a:t>28</a:t>
            </a:fld>
            <a:endParaRPr lang="de-AT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4E857-6EF3-4B93-8E36-2C2D855FE7B4}" type="datetime1">
              <a:rPr lang="de-AT" smtClean="0"/>
              <a:t>02.04.2026</a:t>
            </a:fld>
            <a:endParaRPr lang="de-A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/>
              <a:t>Randomization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AT" dirty="0">
                <a:latin typeface="+mj-lt"/>
              </a:rPr>
              <a:t>Random </a:t>
            </a:r>
            <a:r>
              <a:rPr lang="de-AT" dirty="0" err="1">
                <a:latin typeface="+mj-lt"/>
              </a:rPr>
              <a:t>assignment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of</a:t>
            </a:r>
            <a:r>
              <a:rPr lang="de-AT" dirty="0">
                <a:latin typeface="+mj-lt"/>
              </a:rPr>
              <a:t> a </a:t>
            </a:r>
            <a:r>
              <a:rPr lang="de-AT" dirty="0" err="1">
                <a:latin typeface="+mj-lt"/>
              </a:rPr>
              <a:t>subject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to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one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of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the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groups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of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the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influencing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factor</a:t>
            </a:r>
            <a:r>
              <a:rPr lang="de-AT" dirty="0">
                <a:latin typeface="+mj-lt"/>
              </a:rPr>
              <a:t>.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AT" sz="2000" dirty="0" err="1">
                <a:latin typeface="+mj-lt"/>
              </a:rPr>
              <a:t>With</a:t>
            </a:r>
            <a:r>
              <a:rPr lang="de-AT" sz="2000" dirty="0">
                <a:latin typeface="+mj-lt"/>
              </a:rPr>
              <a:t> </a:t>
            </a:r>
            <a:r>
              <a:rPr lang="de-AT" sz="2000" dirty="0" err="1">
                <a:latin typeface="+mj-lt"/>
              </a:rPr>
              <a:t>the</a:t>
            </a:r>
            <a:r>
              <a:rPr lang="de-AT" sz="2000" dirty="0">
                <a:latin typeface="+mj-lt"/>
              </a:rPr>
              <a:t> </a:t>
            </a:r>
            <a:r>
              <a:rPr lang="de-AT" sz="2000" dirty="0" err="1">
                <a:latin typeface="+mj-lt"/>
              </a:rPr>
              <a:t>help</a:t>
            </a:r>
            <a:r>
              <a:rPr lang="de-AT" sz="2000" dirty="0">
                <a:latin typeface="+mj-lt"/>
              </a:rPr>
              <a:t> </a:t>
            </a:r>
            <a:r>
              <a:rPr lang="de-AT" sz="2000" dirty="0" err="1">
                <a:latin typeface="+mj-lt"/>
              </a:rPr>
              <a:t>of</a:t>
            </a:r>
            <a:r>
              <a:rPr lang="de-AT" sz="2000" dirty="0">
                <a:latin typeface="+mj-lt"/>
              </a:rPr>
              <a:t> a </a:t>
            </a:r>
            <a:r>
              <a:rPr lang="de-AT" sz="2000" dirty="0" err="1">
                <a:latin typeface="+mj-lt"/>
              </a:rPr>
              <a:t>random</a:t>
            </a:r>
            <a:r>
              <a:rPr lang="de-AT" sz="2000" dirty="0">
                <a:latin typeface="+mj-lt"/>
              </a:rPr>
              <a:t> </a:t>
            </a:r>
            <a:r>
              <a:rPr lang="de-AT" sz="2000" dirty="0" err="1">
                <a:latin typeface="+mj-lt"/>
              </a:rPr>
              <a:t>generator</a:t>
            </a:r>
            <a:endParaRPr lang="de-AT" sz="2000" dirty="0">
              <a:latin typeface="+mj-lt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de-AT" sz="2000" dirty="0">
              <a:latin typeface="+mj-lt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AT" sz="2800" dirty="0" err="1">
                <a:latin typeface="+mj-lt"/>
              </a:rPr>
              <a:t>Aim</a:t>
            </a:r>
            <a:r>
              <a:rPr lang="de-AT" sz="2800" dirty="0">
                <a:latin typeface="+mj-lt"/>
              </a:rPr>
              <a:t>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AT" sz="2400" dirty="0">
                <a:latin typeface="+mj-lt"/>
              </a:rPr>
              <a:t> </a:t>
            </a:r>
            <a:r>
              <a:rPr lang="de-AT" sz="2400" dirty="0" err="1">
                <a:latin typeface="+mj-lt"/>
              </a:rPr>
              <a:t>Avoidance</a:t>
            </a:r>
            <a:r>
              <a:rPr lang="de-AT" sz="2400" dirty="0">
                <a:latin typeface="+mj-lt"/>
              </a:rPr>
              <a:t> </a:t>
            </a:r>
            <a:r>
              <a:rPr lang="de-AT" sz="2400" dirty="0" err="1">
                <a:latin typeface="+mj-lt"/>
              </a:rPr>
              <a:t>of</a:t>
            </a:r>
            <a:r>
              <a:rPr lang="de-AT" sz="2400" dirty="0">
                <a:latin typeface="+mj-lt"/>
              </a:rPr>
              <a:t> </a:t>
            </a:r>
            <a:r>
              <a:rPr lang="de-AT" sz="2400" dirty="0" err="1">
                <a:latin typeface="+mj-lt"/>
              </a:rPr>
              <a:t>selection</a:t>
            </a:r>
            <a:r>
              <a:rPr lang="de-AT" sz="2400" dirty="0">
                <a:latin typeface="+mj-lt"/>
              </a:rPr>
              <a:t> </a:t>
            </a:r>
            <a:r>
              <a:rPr lang="de-AT" sz="2400" dirty="0" err="1">
                <a:latin typeface="+mj-lt"/>
              </a:rPr>
              <a:t>bias</a:t>
            </a:r>
            <a:r>
              <a:rPr lang="de-AT" sz="2400" dirty="0">
                <a:latin typeface="+mj-lt"/>
              </a:rPr>
              <a:t> 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AT" dirty="0" err="1">
                <a:latin typeface="+mj-lt"/>
              </a:rPr>
              <a:t>Each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subject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has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the</a:t>
            </a:r>
            <a:r>
              <a:rPr lang="de-AT" dirty="0">
                <a:latin typeface="+mj-lt"/>
              </a:rPr>
              <a:t> same </a:t>
            </a:r>
            <a:r>
              <a:rPr lang="de-AT" dirty="0" err="1">
                <a:latin typeface="+mj-lt"/>
              </a:rPr>
              <a:t>chance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to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be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randomly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assigned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to</a:t>
            </a:r>
            <a:r>
              <a:rPr lang="de-AT" dirty="0">
                <a:latin typeface="+mj-lt"/>
              </a:rPr>
              <a:t> a </a:t>
            </a:r>
            <a:r>
              <a:rPr lang="de-AT" dirty="0" err="1">
                <a:latin typeface="+mj-lt"/>
              </a:rPr>
              <a:t>group</a:t>
            </a:r>
            <a:endParaRPr lang="de-AT" dirty="0">
              <a:latin typeface="+mj-lt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AT" sz="2400" dirty="0" err="1">
                <a:latin typeface="+mj-lt"/>
              </a:rPr>
              <a:t>Structural</a:t>
            </a:r>
            <a:r>
              <a:rPr lang="de-AT" sz="2400" dirty="0">
                <a:latin typeface="+mj-lt"/>
              </a:rPr>
              <a:t> </a:t>
            </a:r>
            <a:r>
              <a:rPr lang="de-AT" sz="2400" dirty="0" err="1">
                <a:latin typeface="+mj-lt"/>
              </a:rPr>
              <a:t>equality</a:t>
            </a:r>
            <a:endParaRPr lang="de-DE" sz="2400" dirty="0">
              <a:latin typeface="+mj-lt"/>
            </a:endParaRP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sz="1800" dirty="0" err="1"/>
              <a:t>Regarding</a:t>
            </a:r>
            <a:r>
              <a:rPr lang="de-DE" sz="1800" dirty="0"/>
              <a:t> </a:t>
            </a:r>
            <a:r>
              <a:rPr lang="de-DE" sz="1800" dirty="0" err="1"/>
              <a:t>measured</a:t>
            </a:r>
            <a:r>
              <a:rPr lang="de-DE" sz="1800" dirty="0"/>
              <a:t> </a:t>
            </a:r>
            <a:r>
              <a:rPr lang="de-DE" sz="1800" dirty="0" err="1"/>
              <a:t>characteristics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unmeasured</a:t>
            </a:r>
            <a:r>
              <a:rPr lang="de-DE" sz="1800" dirty="0"/>
              <a:t> </a:t>
            </a:r>
            <a:r>
              <a:rPr lang="de-DE" sz="1800" dirty="0" err="1"/>
              <a:t>characteristics</a:t>
            </a:r>
            <a:endParaRPr lang="de-DE" dirty="0">
              <a:latin typeface="+mj-lt"/>
            </a:endParaRP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dirty="0">
                <a:latin typeface="+mj-lt"/>
              </a:rPr>
              <a:t>Additional </a:t>
            </a:r>
            <a:r>
              <a:rPr lang="de-DE" dirty="0" err="1">
                <a:latin typeface="+mj-lt"/>
              </a:rPr>
              <a:t>stratification</a:t>
            </a:r>
            <a:endParaRPr lang="de-DE" dirty="0">
              <a:latin typeface="+mj-lt"/>
            </a:endParaRP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endParaRPr lang="de-DE" dirty="0">
              <a:latin typeface="+mj-lt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dirty="0" err="1">
                <a:latin typeface="+mj-lt"/>
              </a:rPr>
              <a:t>When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randomisation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is</a:t>
            </a:r>
            <a:r>
              <a:rPr lang="de-DE" dirty="0">
                <a:latin typeface="+mj-lt"/>
              </a:rPr>
              <a:t> not </a:t>
            </a:r>
            <a:r>
              <a:rPr lang="de-DE" dirty="0" err="1">
                <a:latin typeface="+mj-lt"/>
              </a:rPr>
              <a:t>appropriate</a:t>
            </a:r>
            <a:r>
              <a:rPr lang="de-DE" dirty="0">
                <a:latin typeface="+mj-lt"/>
              </a:rPr>
              <a:t>: </a:t>
            </a:r>
            <a:r>
              <a:rPr lang="de-DE" dirty="0"/>
              <a:t>Pairing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sz="2000" dirty="0" err="1"/>
              <a:t>Twins</a:t>
            </a:r>
            <a:r>
              <a:rPr lang="de-DE" sz="2000" dirty="0"/>
              <a:t>, </a:t>
            </a:r>
            <a:r>
              <a:rPr lang="de-DE" sz="2000" dirty="0" err="1"/>
              <a:t>Matching</a:t>
            </a:r>
            <a:endParaRPr lang="de-DE" sz="2000" dirty="0"/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sz="2000" dirty="0"/>
              <a:t>e.g.: </a:t>
            </a:r>
            <a:r>
              <a:rPr lang="de-DE" sz="2000" dirty="0" err="1"/>
              <a:t>matched</a:t>
            </a:r>
            <a:r>
              <a:rPr lang="de-DE" sz="2000" dirty="0"/>
              <a:t> </a:t>
            </a:r>
            <a:r>
              <a:rPr lang="de-DE" sz="2000" dirty="0" err="1"/>
              <a:t>case</a:t>
            </a:r>
            <a:r>
              <a:rPr lang="de-DE" sz="2000" dirty="0"/>
              <a:t> </a:t>
            </a:r>
            <a:r>
              <a:rPr lang="de-DE" sz="2000" dirty="0" err="1"/>
              <a:t>control</a:t>
            </a:r>
            <a:r>
              <a:rPr lang="de-DE" sz="2000" dirty="0"/>
              <a:t> </a:t>
            </a:r>
            <a:r>
              <a:rPr lang="de-DE" sz="2000" dirty="0" err="1"/>
              <a:t>study</a:t>
            </a:r>
            <a:endParaRPr lang="de-AT" sz="2000" dirty="0"/>
          </a:p>
          <a:p>
            <a:pPr marL="457200" fontAlgn="auto">
              <a:lnSpc>
                <a:spcPct val="90000"/>
              </a:lnSpc>
              <a:spcAft>
                <a:spcPts val="0"/>
              </a:spcAft>
              <a:defRPr/>
            </a:pPr>
            <a:endParaRPr lang="de-DE" dirty="0">
              <a:latin typeface="+mj-lt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4679-BE25-456E-9864-7B64EB87AE57}" type="slidenum">
              <a:rPr lang="de-AT">
                <a:latin typeface="+mj-lt"/>
              </a:rPr>
              <a:t>29</a:t>
            </a:fld>
            <a:endParaRPr lang="de-AT">
              <a:latin typeface="+mj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D20A08-43DF-4F5E-80CD-E00925CB6E35}" type="datetime1">
              <a:rPr lang="de-AT" smtClean="0"/>
              <a:t>02.04.2026</a:t>
            </a:fld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dirty="0" err="1"/>
              <a:t>Objectives</a:t>
            </a:r>
            <a:r>
              <a:rPr lang="de-AT" dirty="0"/>
              <a:t> of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lecture</a:t>
            </a:r>
            <a:endParaRPr lang="de-AT" dirty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7989888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sz="2800" dirty="0" err="1"/>
              <a:t>What</a:t>
            </a:r>
            <a:r>
              <a:rPr lang="de-AT" sz="2800" dirty="0"/>
              <a:t> </a:t>
            </a:r>
            <a:r>
              <a:rPr lang="de-AT" sz="2800" dirty="0" err="1"/>
              <a:t>are</a:t>
            </a:r>
            <a:r>
              <a:rPr lang="de-AT" sz="2800" dirty="0"/>
              <a:t> </a:t>
            </a:r>
            <a:r>
              <a:rPr lang="de-AT" sz="2800" dirty="0" err="1"/>
              <a:t>clinical</a:t>
            </a:r>
            <a:r>
              <a:rPr lang="de-AT" sz="2800" dirty="0"/>
              <a:t> </a:t>
            </a:r>
            <a:r>
              <a:rPr lang="de-AT" sz="2800" dirty="0" err="1"/>
              <a:t>ethics</a:t>
            </a:r>
            <a:r>
              <a:rPr lang="de-AT" sz="2800" dirty="0"/>
              <a:t> </a:t>
            </a:r>
            <a:r>
              <a:rPr lang="de-AT" sz="2800" dirty="0" err="1"/>
              <a:t>committees</a:t>
            </a:r>
            <a:r>
              <a:rPr lang="de-AT" sz="2800" dirty="0"/>
              <a:t>?</a:t>
            </a:r>
          </a:p>
          <a:p>
            <a:pPr>
              <a:lnSpc>
                <a:spcPct val="90000"/>
              </a:lnSpc>
            </a:pPr>
            <a:r>
              <a:rPr lang="de-AT" sz="2800" dirty="0" err="1"/>
              <a:t>Types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studies</a:t>
            </a:r>
            <a:r>
              <a:rPr lang="de-AT" sz="2800" dirty="0"/>
              <a:t> </a:t>
            </a:r>
            <a:r>
              <a:rPr lang="de-AT" sz="2800" dirty="0" err="1"/>
              <a:t>submitted</a:t>
            </a:r>
            <a:r>
              <a:rPr lang="de-AT" sz="2800" dirty="0"/>
              <a:t> </a:t>
            </a:r>
            <a:r>
              <a:rPr lang="de-AT" sz="2800" dirty="0" err="1"/>
              <a:t>to</a:t>
            </a:r>
            <a:r>
              <a:rPr lang="de-AT" sz="2800" dirty="0"/>
              <a:t> </a:t>
            </a:r>
            <a:r>
              <a:rPr lang="de-AT" sz="2800" dirty="0" err="1"/>
              <a:t>ethic</a:t>
            </a:r>
            <a:r>
              <a:rPr lang="de-AT" sz="2800" dirty="0"/>
              <a:t> </a:t>
            </a:r>
            <a:r>
              <a:rPr lang="de-AT" sz="2800" dirty="0" err="1"/>
              <a:t>committees</a:t>
            </a:r>
            <a:endParaRPr lang="de-AT" sz="2800" dirty="0"/>
          </a:p>
          <a:p>
            <a:pPr>
              <a:lnSpc>
                <a:spcPct val="90000"/>
              </a:lnSpc>
            </a:pPr>
            <a:r>
              <a:rPr lang="de-AT" sz="2800" dirty="0" err="1"/>
              <a:t>Ethics</a:t>
            </a:r>
            <a:r>
              <a:rPr lang="de-AT" sz="2800" dirty="0"/>
              <a:t> </a:t>
            </a:r>
            <a:r>
              <a:rPr lang="de-AT" sz="2800" dirty="0" err="1"/>
              <a:t>committees</a:t>
            </a:r>
            <a:r>
              <a:rPr lang="de-AT" sz="2800" dirty="0"/>
              <a:t> in Austria</a:t>
            </a:r>
          </a:p>
          <a:p>
            <a:pPr>
              <a:lnSpc>
                <a:spcPct val="90000"/>
              </a:lnSpc>
            </a:pPr>
            <a:r>
              <a:rPr lang="de-AT" sz="2800" dirty="0"/>
              <a:t>Clinical trial </a:t>
            </a:r>
            <a:r>
              <a:rPr lang="de-AT" sz="2800" dirty="0" err="1"/>
              <a:t>regulation</a:t>
            </a:r>
            <a:r>
              <a:rPr lang="de-AT" sz="2800" dirty="0"/>
              <a:t> (CRT)</a:t>
            </a:r>
          </a:p>
          <a:p>
            <a:pPr>
              <a:lnSpc>
                <a:spcPct val="90000"/>
              </a:lnSpc>
            </a:pPr>
            <a:r>
              <a:rPr lang="de-AT" sz="2800" dirty="0"/>
              <a:t>The </a:t>
            </a:r>
            <a:r>
              <a:rPr lang="de-AT" sz="2800" dirty="0" err="1"/>
              <a:t>role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a </a:t>
            </a:r>
            <a:r>
              <a:rPr lang="de-AT" sz="2800" dirty="0" err="1"/>
              <a:t>statistican</a:t>
            </a:r>
            <a:r>
              <a:rPr lang="de-AT" sz="2800" dirty="0"/>
              <a:t> in </a:t>
            </a:r>
            <a:r>
              <a:rPr lang="de-AT" sz="2800" dirty="0" err="1"/>
              <a:t>the</a:t>
            </a:r>
            <a:r>
              <a:rPr lang="de-AT" sz="2800" dirty="0"/>
              <a:t> </a:t>
            </a:r>
            <a:r>
              <a:rPr lang="de-AT" sz="2800" dirty="0" err="1"/>
              <a:t>ethics</a:t>
            </a:r>
            <a:r>
              <a:rPr lang="de-AT" sz="2800" dirty="0"/>
              <a:t> </a:t>
            </a:r>
            <a:r>
              <a:rPr lang="de-AT" sz="2800" dirty="0" err="1"/>
              <a:t>committee</a:t>
            </a:r>
            <a:endParaRPr lang="de-AT" sz="2800" dirty="0"/>
          </a:p>
          <a:p>
            <a:pPr>
              <a:lnSpc>
                <a:spcPct val="90000"/>
              </a:lnSpc>
            </a:pPr>
            <a:r>
              <a:rPr lang="de-AT" sz="2800" dirty="0" err="1"/>
              <a:t>Types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research</a:t>
            </a:r>
            <a:r>
              <a:rPr lang="de-AT" sz="2800" dirty="0"/>
              <a:t> </a:t>
            </a:r>
            <a:r>
              <a:rPr lang="de-AT" sz="2800" dirty="0" err="1"/>
              <a:t>studies</a:t>
            </a:r>
            <a:endParaRPr lang="de-AT" sz="2800" dirty="0"/>
          </a:p>
          <a:p>
            <a:pPr>
              <a:lnSpc>
                <a:spcPct val="90000"/>
              </a:lnSpc>
            </a:pPr>
            <a:r>
              <a:rPr lang="de-AT" sz="2800" dirty="0" err="1"/>
              <a:t>Randomized</a:t>
            </a:r>
            <a:r>
              <a:rPr lang="de-AT" sz="2800" dirty="0"/>
              <a:t> </a:t>
            </a:r>
            <a:r>
              <a:rPr lang="de-AT" sz="2800" dirty="0" err="1"/>
              <a:t>controlled</a:t>
            </a:r>
            <a:r>
              <a:rPr lang="de-AT" sz="2800" dirty="0"/>
              <a:t> trial (RCT)</a:t>
            </a:r>
          </a:p>
          <a:p>
            <a:pPr>
              <a:lnSpc>
                <a:spcPct val="90000"/>
              </a:lnSpc>
            </a:pPr>
            <a:endParaRPr lang="de-AT" sz="2800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FE51C-5DA2-4705-9C64-09FDD7DD938D}" type="slidenum">
              <a:rPr lang="de-AT">
                <a:latin typeface="+mj-lt"/>
              </a:rPr>
              <a:t>3</a:t>
            </a:fld>
            <a:endParaRPr lang="de-AT" dirty="0">
              <a:latin typeface="+mj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4CD3D-9DFC-4252-9115-839431D45D3A}" type="datetime1">
              <a:rPr lang="de-AT" smtClean="0"/>
              <a:t>02.04.2026</a:t>
            </a:fld>
            <a:endParaRPr lang="de-AT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/>
              <a:t>Blinding</a:t>
            </a:r>
          </a:p>
        </p:txBody>
      </p:sp>
      <p:sp>
        <p:nvSpPr>
          <p:cNvPr id="10854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AT" dirty="0">
                <a:latin typeface="+mj-lt"/>
              </a:rPr>
              <a:t>Elimination of bias due to prior information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AT" dirty="0">
                <a:latin typeface="+mj-lt"/>
              </a:rPr>
              <a:t>Selection bias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AT" dirty="0">
                <a:latin typeface="+mj-lt"/>
              </a:rPr>
              <a:t>Observer Bias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AT" dirty="0">
                <a:latin typeface="+mj-lt"/>
              </a:rPr>
              <a:t>Characteristics of the influencing factor are unknown for the observer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AT" dirty="0">
                <a:latin typeface="+mj-lt"/>
              </a:rPr>
              <a:t>Double-blind study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AT" dirty="0">
                <a:latin typeface="+mj-lt"/>
              </a:rPr>
              <a:t>Patient and doctor do not know which form of therapy is used</a:t>
            </a:r>
            <a:br>
              <a:rPr lang="de-AT" dirty="0">
                <a:latin typeface="+mj-lt"/>
              </a:rPr>
            </a:br>
            <a:br>
              <a:rPr lang="de-AT" dirty="0">
                <a:latin typeface="+mj-lt"/>
              </a:rPr>
            </a:br>
            <a:endParaRPr lang="de-AT" dirty="0">
              <a:latin typeface="+mj-lt"/>
            </a:endParaRPr>
          </a:p>
          <a:p>
            <a:pPr marL="914400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de-AT" dirty="0">
              <a:latin typeface="+mj-lt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F3E1A-8A29-4AC1-B8E6-4F2BF3C5686E}" type="slidenum">
              <a:rPr lang="de-AT">
                <a:latin typeface="+mj-lt"/>
              </a:rPr>
              <a:t>30</a:t>
            </a:fld>
            <a:endParaRPr lang="de-AT">
              <a:latin typeface="+mj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2E5BB4-4CEC-4E03-8453-7CEA3A31E832}" type="datetime1">
              <a:rPr lang="de-AT" smtClean="0"/>
              <a:t>02.04.2026</a:t>
            </a:fld>
            <a:endParaRPr lang="de-AT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DE" dirty="0"/>
              <a:t>Validity</a:t>
            </a:r>
            <a:endParaRPr lang="de-AT" dirty="0"/>
          </a:p>
        </p:txBody>
      </p:sp>
      <p:sp>
        <p:nvSpPr>
          <p:cNvPr id="10752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dirty="0">
                <a:latin typeface="+mj-lt"/>
              </a:rPr>
              <a:t>Representativeness of the sample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dirty="0">
                <a:latin typeface="+mj-lt"/>
              </a:rPr>
              <a:t>Random selection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sz="2000" dirty="0">
                <a:latin typeface="+mj-lt"/>
              </a:rPr>
              <a:t>Selection of subjects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sz="2000" dirty="0">
                <a:latin typeface="+mj-lt"/>
              </a:rPr>
              <a:t>Center selection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sz="1800" dirty="0">
                <a:latin typeface="+mj-lt"/>
              </a:rPr>
              <a:t>Monocentric / multicentric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sz="1800" dirty="0">
                <a:latin typeface="+mj-lt"/>
              </a:rPr>
              <a:t>National, international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dirty="0">
                <a:latin typeface="+mj-lt"/>
              </a:rPr>
              <a:t>Inclusion criteria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sz="2000" dirty="0">
                <a:latin typeface="+mj-lt"/>
              </a:rPr>
              <a:t>Stage of disease, age, ...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dirty="0">
                <a:latin typeface="+mj-lt"/>
              </a:rPr>
              <a:t>Exclusion criteria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sz="2000" dirty="0">
                <a:latin typeface="+mj-lt"/>
              </a:rPr>
              <a:t>Additional diseases, additional medication, ...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e-DE" dirty="0">
                <a:latin typeface="+mj-lt"/>
              </a:rPr>
              <a:t>Voluntariness</a:t>
            </a:r>
            <a:endParaRPr lang="de-AT" dirty="0">
              <a:latin typeface="+mj-lt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BF1D3-80FF-456E-B2F5-F4BB4C2AC5D0}" type="slidenum">
              <a:rPr lang="de-AT">
                <a:latin typeface="+mj-lt"/>
              </a:rPr>
              <a:t>31</a:t>
            </a:fld>
            <a:endParaRPr lang="de-AT">
              <a:latin typeface="+mj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443B9D-C494-4ED8-94AC-E181E5202FCA}" type="datetime1">
              <a:rPr lang="de-AT" smtClean="0"/>
              <a:t>02.04.2026</a:t>
            </a:fld>
            <a:endParaRPr lang="de-AT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Clinicial </a:t>
            </a:r>
            <a:r>
              <a:rPr lang="de-DE" dirty="0"/>
              <a:t>Trials.gov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17EA7-8282-4490-8342-3808E39E256B}" type="slidenum">
              <a:rPr lang="de-AT" smtClean="0"/>
              <a:t>32</a:t>
            </a:fld>
            <a:endParaRPr lang="de-A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7767"/>
            <a:ext cx="8424936" cy="41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FC53A13-F837-6701-67E9-1A5D64D2EF63}"/>
              </a:ext>
            </a:extLst>
          </p:cNvPr>
          <p:cNvSpPr txBox="1"/>
          <p:nvPr/>
        </p:nvSpPr>
        <p:spPr>
          <a:xfrm>
            <a:off x="457200" y="5767804"/>
            <a:ext cx="807224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de-AT" sz="1200" u="sng" dirty="0"/>
          </a:p>
          <a:p>
            <a:pPr algn="ctr"/>
            <a:r>
              <a:rPr lang="de-AT" sz="1200" u="sng" dirty="0"/>
              <a:t>As of </a:t>
            </a:r>
            <a:r>
              <a:rPr lang="de-AT" sz="1200" b="1" u="sng" dirty="0"/>
              <a:t>10.2022</a:t>
            </a:r>
            <a:r>
              <a:rPr lang="de-AT" sz="1200" u="sng" dirty="0"/>
              <a:t>: </a:t>
            </a:r>
            <a:r>
              <a:rPr lang="de-AT" sz="1200" dirty="0"/>
              <a:t>430,108 </a:t>
            </a:r>
            <a:r>
              <a:rPr lang="de-AT" sz="1200" dirty="0" err="1"/>
              <a:t>research studies </a:t>
            </a:r>
            <a:r>
              <a:rPr lang="de-AT" sz="1200" dirty="0"/>
              <a:t>in all 50 </a:t>
            </a:r>
            <a:r>
              <a:rPr lang="de-AT" sz="1200" dirty="0" err="1"/>
              <a:t>states </a:t>
            </a:r>
            <a:r>
              <a:rPr lang="de-AT" sz="1200" dirty="0"/>
              <a:t>and 221 countries</a:t>
            </a:r>
          </a:p>
          <a:p>
            <a:endParaRPr lang="de-AT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211C0-3F90-4129-BA27-5CB94178025C}" type="datetime1">
              <a:rPr lang="de-AT" smtClean="0"/>
              <a:t>02.04.2026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275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D5BB9-687C-7AB6-8069-D31DCD1F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ethics</a:t>
            </a:r>
            <a:r>
              <a:rPr lang="de-DE" dirty="0"/>
              <a:t>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C6A7F0-31C0-16D5-57A1-CA6321F3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AC85BA-99E9-4FE4-8ACA-5C60B6B9B01C}" type="datetime1">
              <a:rPr lang="de-AT" smtClean="0"/>
              <a:t>02.04.2026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262264-F246-79AE-C723-1AD609CA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728579-1368-9AA2-8E12-20A62F17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BB6C4-B43D-4B00-9CD8-21110A4FBA18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7221EB3-CA30-E407-9544-BBAA02B1CC02}"/>
              </a:ext>
            </a:extLst>
          </p:cNvPr>
          <p:cNvSpPr txBox="1"/>
          <p:nvPr/>
        </p:nvSpPr>
        <p:spPr>
          <a:xfrm>
            <a:off x="610495" y="1916832"/>
            <a:ext cx="7118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YouTube channel of Science in Motion: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211ECEB-59CC-DB76-2DE7-CEA3F750A504}"/>
              </a:ext>
            </a:extLst>
          </p:cNvPr>
          <p:cNvSpPr txBox="1"/>
          <p:nvPr/>
        </p:nvSpPr>
        <p:spPr>
          <a:xfrm>
            <a:off x="610494" y="3013501"/>
            <a:ext cx="7489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https://www.youtube.com/watch?v=kA1dL6NqVyw</a:t>
            </a:r>
          </a:p>
        </p:txBody>
      </p:sp>
    </p:spTree>
    <p:extLst>
      <p:ext uri="{BB962C8B-B14F-4D97-AF65-F5344CB8AC3E}">
        <p14:creationId xmlns:p14="http://schemas.microsoft.com/office/powerpoint/2010/main" val="282070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7C128-CB42-A0C0-93B3-772524FE0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ethics</a:t>
            </a:r>
            <a:r>
              <a:rPr lang="de-DE" dirty="0"/>
              <a:t> </a:t>
            </a:r>
            <a:r>
              <a:rPr lang="de-DE" dirty="0" err="1"/>
              <a:t>committees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94482B-2269-D37F-2894-17AEF36D3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review boards that evaluate research involving human participants</a:t>
            </a:r>
          </a:p>
          <a:p>
            <a:r>
              <a:rPr lang="en-US" dirty="0"/>
              <a:t>Protect the rights, safety, and well-being of study participants</a:t>
            </a:r>
          </a:p>
          <a:p>
            <a:r>
              <a:rPr lang="en-US" dirty="0"/>
              <a:t>Review research proposals before studies can begin</a:t>
            </a:r>
          </a:p>
          <a:p>
            <a:r>
              <a:rPr lang="en-US" dirty="0"/>
              <a:t>Ensure studies follow ethical principles and legal requirements</a:t>
            </a:r>
          </a:p>
          <a:p>
            <a:r>
              <a:rPr lang="en-US" dirty="0"/>
              <a:t>Also called: Ethics Review Boards, IRBs (Institutional Review Boards), Research Ethics Committees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64CF3B-C828-BFCD-951C-9FBCFB0B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8FF43-5DB4-4F11-9887-E699C450935E}" type="datetime1">
              <a:rPr lang="de-AT" smtClean="0"/>
              <a:t>02.04.2026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A533B4-E376-1026-825D-5DFDE7A6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B94F5-F7A0-B394-4901-459BF708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17EA7-8282-4490-8342-3808E39E256B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636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E3D69-9AD3-6557-7838-4E68E5987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00231-1149-B2B7-12AE-8AA85A16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Main </a:t>
            </a:r>
            <a:r>
              <a:rPr lang="de-DE" dirty="0" err="1"/>
              <a:t>responsibilities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506756-FD4B-B4DF-69C6-DF60D9811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research protocols: Assess risks and benefits to participants</a:t>
            </a:r>
          </a:p>
          <a:p>
            <a:r>
              <a:rPr lang="en-US" dirty="0"/>
              <a:t>Informed consent: Ensure participants understand what they're agreeing to</a:t>
            </a:r>
          </a:p>
          <a:p>
            <a:r>
              <a:rPr lang="en-US" dirty="0"/>
              <a:t>Vulnerable populations: Extra protection for children, pregnant women, mentally ill</a:t>
            </a:r>
          </a:p>
          <a:p>
            <a:r>
              <a:rPr lang="en-US" dirty="0"/>
              <a:t>Data protection: Check that personal information is kept confidential</a:t>
            </a:r>
          </a:p>
          <a:p>
            <a:r>
              <a:rPr lang="en-US" dirty="0"/>
              <a:t>Ongoing monitoring: Review safety reports during the study</a:t>
            </a:r>
          </a:p>
          <a:p>
            <a:r>
              <a:rPr lang="en-US" dirty="0"/>
              <a:t>Approve or reject: Can request changes or stop unethical studies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B0014A-6F44-DF56-D17C-5435A702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8FF43-5DB4-4F11-9887-E699C450935E}" type="datetime1">
              <a:rPr lang="de-AT" smtClean="0"/>
              <a:t>02.04.2026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06287A-7252-3A7F-7329-9442707D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34529F-E398-BA18-520A-0C051AF8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17EA7-8282-4490-8342-3808E39E256B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394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9C8CA-1420-57AE-1FC5-A44CA6D89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3CCBF-9708-92B9-8CD9-3F8B94A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Key </a:t>
            </a:r>
            <a:r>
              <a:rPr lang="de-DE" dirty="0" err="1"/>
              <a:t>ethical</a:t>
            </a:r>
            <a:r>
              <a:rPr lang="de-DE" dirty="0"/>
              <a:t> </a:t>
            </a:r>
            <a:r>
              <a:rPr lang="de-DE" dirty="0" err="1"/>
              <a:t>principles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AB9B18-6638-CCCB-C1B2-3055E6A61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Respect for persons: Voluntary participation, informed consent</a:t>
            </a:r>
          </a:p>
          <a:p>
            <a:r>
              <a:rPr lang="en-US" dirty="0"/>
              <a:t>Beneficence: Maximize benefits, minimize harms</a:t>
            </a:r>
          </a:p>
          <a:p>
            <a:r>
              <a:rPr lang="en-US" dirty="0"/>
              <a:t>Justice: Fair selection of participants, equitable distribution of risks/benefits</a:t>
            </a:r>
          </a:p>
          <a:p>
            <a:r>
              <a:rPr lang="en-US" dirty="0"/>
              <a:t>Based on: Declaration of Helsinki, Nuremberg Code</a:t>
            </a:r>
          </a:p>
          <a:p>
            <a:r>
              <a:rPr lang="en-US" dirty="0"/>
              <a:t>Goal: Balance scientific progress with human rights protection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D18B58-BEB9-0B0B-F3D9-5DEB4FCA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8FF43-5DB4-4F11-9887-E699C450935E}" type="datetime1">
              <a:rPr lang="de-AT" smtClean="0"/>
              <a:t>02.04.2026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BF0CE2-2B55-A2B6-C506-F52DD429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4BF857-32D5-8C9E-4706-1046088F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17EA7-8282-4490-8342-3808E39E256B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037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D222D-D9D9-5661-2E27-AEC6A4AE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 err="1"/>
              <a:t>reviewed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ethics</a:t>
            </a:r>
            <a:r>
              <a:rPr lang="de-DE" dirty="0"/>
              <a:t> </a:t>
            </a:r>
            <a:r>
              <a:rPr lang="de-DE" dirty="0" err="1"/>
              <a:t>committees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90977A-98DE-F7A1-8E18-796252E9C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Clinical Trials: Drug </a:t>
            </a:r>
            <a:r>
              <a:rPr lang="de-DE" dirty="0" err="1"/>
              <a:t>trials</a:t>
            </a:r>
            <a:r>
              <a:rPr lang="de-DE" dirty="0"/>
              <a:t> (Phase I-IV), Medical </a:t>
            </a:r>
            <a:r>
              <a:rPr lang="de-DE" dirty="0" err="1"/>
              <a:t>device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, Vaccine </a:t>
            </a:r>
            <a:r>
              <a:rPr lang="de-DE" dirty="0" err="1"/>
              <a:t>trials</a:t>
            </a:r>
            <a:endParaRPr lang="de-DE" dirty="0"/>
          </a:p>
          <a:p>
            <a:r>
              <a:rPr lang="de-DE" dirty="0"/>
              <a:t>Non-Interventional Studies: </a:t>
            </a:r>
            <a:r>
              <a:rPr lang="de-DE" dirty="0" err="1"/>
              <a:t>Observational</a:t>
            </a:r>
            <a:r>
              <a:rPr lang="de-DE" dirty="0"/>
              <a:t> </a:t>
            </a:r>
            <a:r>
              <a:rPr lang="de-DE" dirty="0" err="1"/>
              <a:t>cohort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, Case-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, Registry </a:t>
            </a:r>
            <a:r>
              <a:rPr lang="de-DE" dirty="0" err="1"/>
              <a:t>studies</a:t>
            </a:r>
            <a:endParaRPr lang="de-DE" dirty="0"/>
          </a:p>
          <a:p>
            <a:r>
              <a:rPr lang="de-DE" dirty="0"/>
              <a:t>Other Research: </a:t>
            </a:r>
            <a:r>
              <a:rPr lang="de-DE" dirty="0" err="1"/>
              <a:t>Surgical</a:t>
            </a:r>
            <a:r>
              <a:rPr lang="de-DE" dirty="0"/>
              <a:t> </a:t>
            </a:r>
            <a:r>
              <a:rPr lang="de-DE" dirty="0" err="1"/>
              <a:t>procedure</a:t>
            </a:r>
            <a:r>
              <a:rPr lang="de-DE" dirty="0"/>
              <a:t> </a:t>
            </a:r>
            <a:r>
              <a:rPr lang="de-DE" dirty="0" err="1"/>
              <a:t>trials</a:t>
            </a:r>
            <a:r>
              <a:rPr lang="de-DE" dirty="0"/>
              <a:t>, </a:t>
            </a:r>
            <a:r>
              <a:rPr lang="de-DE" dirty="0" err="1"/>
              <a:t>Diagnostic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, Behavioral </a:t>
            </a:r>
            <a:r>
              <a:rPr lang="de-DE" dirty="0" err="1"/>
              <a:t>interventions</a:t>
            </a:r>
            <a:r>
              <a:rPr lang="de-DE" dirty="0"/>
              <a:t>, Quality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assessments</a:t>
            </a:r>
            <a:r>
              <a:rPr lang="de-DE" dirty="0"/>
              <a:t>, Biobank and </a:t>
            </a:r>
            <a:r>
              <a:rPr lang="de-DE" dirty="0" err="1"/>
              <a:t>genetic</a:t>
            </a:r>
            <a:r>
              <a:rPr lang="de-DE" dirty="0"/>
              <a:t> </a:t>
            </a:r>
            <a:r>
              <a:rPr lang="de-DE" dirty="0" err="1"/>
              <a:t>studies</a:t>
            </a:r>
            <a:endParaRPr lang="de-DE" dirty="0"/>
          </a:p>
          <a:p>
            <a:r>
              <a:rPr lang="en-US" b="1" dirty="0"/>
              <a:t>Note:</a:t>
            </a:r>
            <a:r>
              <a:rPr lang="en-US" dirty="0"/>
              <a:t> Any research involving human participants, their data, or biological samples requires ethics committee approval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BA15AA-C4BB-BA1A-BC15-10F7FC13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8FF43-5DB4-4F11-9887-E699C450935E}" type="datetime1">
              <a:rPr lang="de-AT" smtClean="0"/>
              <a:t>02.04.2026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73BE34-D46C-71CE-E692-07CCBFEC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9CE737-D7AC-5F13-0C57-1FACC75D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17EA7-8282-4490-8342-3808E39E256B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883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Medical research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0199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E22EB-41E1-4CF4-9581-4D1A20C0A8A1}" type="datetime1">
              <a:rPr lang="de-AT" smtClean="0"/>
              <a:t>02.04.2026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BB6C4-B43D-4B00-9CD8-21110A4FBA18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MSI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1725</Words>
  <Application>Microsoft Office PowerPoint</Application>
  <PresentationFormat>Bildschirmpräsentation (4:3)</PresentationFormat>
  <Paragraphs>280</Paragraphs>
  <Slides>32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</vt:lpstr>
      <vt:lpstr>Calibri</vt:lpstr>
      <vt:lpstr>Comic Sans MS</vt:lpstr>
      <vt:lpstr>Roboto</vt:lpstr>
      <vt:lpstr>Times New Roman</vt:lpstr>
      <vt:lpstr>Template_MSIG</vt:lpstr>
      <vt:lpstr>PowerPoint-Präsentation</vt:lpstr>
      <vt:lpstr>Department portfolio</vt:lpstr>
      <vt:lpstr>Objectives of the lecture</vt:lpstr>
      <vt:lpstr>Why research needs ethics?</vt:lpstr>
      <vt:lpstr>What are clinical ethics committees?</vt:lpstr>
      <vt:lpstr>Main responsibilities?</vt:lpstr>
      <vt:lpstr>Key ethical principles</vt:lpstr>
      <vt:lpstr>Types of studies reviewed by ethics committees</vt:lpstr>
      <vt:lpstr>Medical research</vt:lpstr>
      <vt:lpstr>What are clinical trials?</vt:lpstr>
      <vt:lpstr>Ethics Committees in Austria</vt:lpstr>
      <vt:lpstr>Key Features of Austrian System</vt:lpstr>
      <vt:lpstr>Application process in Austria</vt:lpstr>
      <vt:lpstr>What is the European Clinical Trial Regulation?</vt:lpstr>
      <vt:lpstr>Why Was It Needed?</vt:lpstr>
      <vt:lpstr>Key Features</vt:lpstr>
      <vt:lpstr>The role of a statistician in a clinical ethics committee</vt:lpstr>
      <vt:lpstr>Key Statistical Responsibilities</vt:lpstr>
      <vt:lpstr>Types of research studies  </vt:lpstr>
      <vt:lpstr>Strength of evidence</vt:lpstr>
      <vt:lpstr>PowerPoint-Präsentation</vt:lpstr>
      <vt:lpstr>PowerPoint-Präsentation</vt:lpstr>
      <vt:lpstr>Clinical trial</vt:lpstr>
      <vt:lpstr> Cohort studies </vt:lpstr>
      <vt:lpstr>PowerPoint-Präsentation</vt:lpstr>
      <vt:lpstr>Case control study </vt:lpstr>
      <vt:lpstr>PowerPoint-Präsentation</vt:lpstr>
      <vt:lpstr>Randomized controlled (clinical) trial (RCT)</vt:lpstr>
      <vt:lpstr>Randomization</vt:lpstr>
      <vt:lpstr>Blinding</vt:lpstr>
      <vt:lpstr>Validity</vt:lpstr>
      <vt:lpstr>Clinicial Trials.gov</vt:lpstr>
    </vt:vector>
  </TitlesOfParts>
  <Company>Universität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Medizinische Wissenschaften: Medizinische Statistik Medizinische Informatik</dc:title>
  <dc:creator>Karl Peter Pfeiffer</dc:creator>
  <cp:keywords>, docId:AE1C7F1C0812517958BD0CD056A1D263</cp:keywords>
  <cp:lastModifiedBy>Ulmer Hanno</cp:lastModifiedBy>
  <cp:revision>394</cp:revision>
  <cp:lastPrinted>2019-09-23T10:52:14Z</cp:lastPrinted>
  <dcterms:created xsi:type="dcterms:W3CDTF">2002-11-11T16:19:31Z</dcterms:created>
  <dcterms:modified xsi:type="dcterms:W3CDTF">2026-04-02T09:29:41Z</dcterms:modified>
</cp:coreProperties>
</file>