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vsd" ContentType="application/vnd.visio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85" r:id="rId2"/>
    <p:sldMasterId id="2147483700" r:id="rId3"/>
  </p:sldMasterIdLst>
  <p:notesMasterIdLst>
    <p:notesMasterId r:id="rId79"/>
  </p:notesMasterIdLst>
  <p:handoutMasterIdLst>
    <p:handoutMasterId r:id="rId80"/>
  </p:handoutMasterIdLst>
  <p:sldIdLst>
    <p:sldId id="645" r:id="rId4"/>
    <p:sldId id="546" r:id="rId5"/>
    <p:sldId id="281" r:id="rId6"/>
    <p:sldId id="361" r:id="rId7"/>
    <p:sldId id="263" r:id="rId8"/>
    <p:sldId id="338" r:id="rId9"/>
    <p:sldId id="383" r:id="rId10"/>
    <p:sldId id="394" r:id="rId11"/>
    <p:sldId id="499" r:id="rId12"/>
    <p:sldId id="681" r:id="rId13"/>
    <p:sldId id="682" r:id="rId14"/>
    <p:sldId id="683" r:id="rId15"/>
    <p:sldId id="684" r:id="rId16"/>
    <p:sldId id="686" r:id="rId17"/>
    <p:sldId id="685" r:id="rId18"/>
    <p:sldId id="687" r:id="rId19"/>
    <p:sldId id="711" r:id="rId20"/>
    <p:sldId id="712" r:id="rId21"/>
    <p:sldId id="713" r:id="rId22"/>
    <p:sldId id="715" r:id="rId23"/>
    <p:sldId id="707" r:id="rId24"/>
    <p:sldId id="708" r:id="rId25"/>
    <p:sldId id="646" r:id="rId26"/>
    <p:sldId id="699" r:id="rId27"/>
    <p:sldId id="698" r:id="rId28"/>
    <p:sldId id="397" r:id="rId29"/>
    <p:sldId id="700" r:id="rId30"/>
    <p:sldId id="701" r:id="rId31"/>
    <p:sldId id="702" r:id="rId32"/>
    <p:sldId id="703" r:id="rId33"/>
    <p:sldId id="647" r:id="rId34"/>
    <p:sldId id="648" r:id="rId35"/>
    <p:sldId id="705" r:id="rId36"/>
    <p:sldId id="710" r:id="rId37"/>
    <p:sldId id="704" r:id="rId38"/>
    <p:sldId id="706" r:id="rId39"/>
    <p:sldId id="709" r:id="rId40"/>
    <p:sldId id="696" r:id="rId41"/>
    <p:sldId id="694" r:id="rId42"/>
    <p:sldId id="689" r:id="rId43"/>
    <p:sldId id="690" r:id="rId44"/>
    <p:sldId id="691" r:id="rId45"/>
    <p:sldId id="692" r:id="rId46"/>
    <p:sldId id="693" r:id="rId47"/>
    <p:sldId id="688" r:id="rId48"/>
    <p:sldId id="714" r:id="rId49"/>
    <p:sldId id="672" r:id="rId50"/>
    <p:sldId id="671" r:id="rId51"/>
    <p:sldId id="666" r:id="rId52"/>
    <p:sldId id="667" r:id="rId53"/>
    <p:sldId id="668" r:id="rId54"/>
    <p:sldId id="669" r:id="rId55"/>
    <p:sldId id="670" r:id="rId56"/>
    <p:sldId id="673" r:id="rId57"/>
    <p:sldId id="674" r:id="rId58"/>
    <p:sldId id="675" r:id="rId59"/>
    <p:sldId id="676" r:id="rId60"/>
    <p:sldId id="677" r:id="rId61"/>
    <p:sldId id="678" r:id="rId62"/>
    <p:sldId id="649" r:id="rId63"/>
    <p:sldId id="651" r:id="rId64"/>
    <p:sldId id="652" r:id="rId65"/>
    <p:sldId id="653" r:id="rId66"/>
    <p:sldId id="654" r:id="rId67"/>
    <p:sldId id="655" r:id="rId68"/>
    <p:sldId id="656" r:id="rId69"/>
    <p:sldId id="657" r:id="rId70"/>
    <p:sldId id="658" r:id="rId71"/>
    <p:sldId id="659" r:id="rId72"/>
    <p:sldId id="660" r:id="rId73"/>
    <p:sldId id="661" r:id="rId74"/>
    <p:sldId id="662" r:id="rId75"/>
    <p:sldId id="663" r:id="rId76"/>
    <p:sldId id="664" r:id="rId77"/>
    <p:sldId id="665" r:id="rId78"/>
  </p:sldIdLst>
  <p:sldSz cx="9144000" cy="6858000" type="screen4x3"/>
  <p:notesSz cx="6794500" cy="99822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61" autoAdjust="0"/>
    <p:restoredTop sz="94717" autoAdjust="0"/>
  </p:normalViewPr>
  <p:slideViewPr>
    <p:cSldViewPr>
      <p:cViewPr>
        <p:scale>
          <a:sx n="50" d="100"/>
          <a:sy n="50" d="100"/>
        </p:scale>
        <p:origin x="-2148" y="-4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192.168.62.215\pub\fritz\Direct_Indirect_Effects\Figure_Paper_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Tabelle1!$A$37</c:f>
              <c:strCache>
                <c:ptCount val="1"/>
                <c:pt idx="0">
                  <c:v>Direct effect (not explained by risk factors)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cat>
            <c:strRef>
              <c:f>Tabelle1!$B$36:$E$36</c:f>
              <c:strCache>
                <c:ptCount val="4"/>
                <c:pt idx="0">
                  <c:v>Age &lt;50</c:v>
                </c:pt>
                <c:pt idx="1">
                  <c:v>Age 50-64</c:v>
                </c:pt>
                <c:pt idx="2">
                  <c:v>Age 65-74</c:v>
                </c:pt>
                <c:pt idx="3">
                  <c:v>Age 75+</c:v>
                </c:pt>
              </c:strCache>
            </c:strRef>
          </c:cat>
          <c:val>
            <c:numRef>
              <c:f>Tabelle1!$B$37:$E$37</c:f>
              <c:numCache>
                <c:formatCode>General</c:formatCode>
                <c:ptCount val="4"/>
                <c:pt idx="0">
                  <c:v>0.90825856017689077</c:v>
                </c:pt>
                <c:pt idx="1">
                  <c:v>1.0006318803079048</c:v>
                </c:pt>
                <c:pt idx="2">
                  <c:v>0.51282362642866375</c:v>
                </c:pt>
                <c:pt idx="3">
                  <c:v>0.33647223662121317</c:v>
                </c:pt>
              </c:numCache>
            </c:numRef>
          </c:val>
        </c:ser>
        <c:ser>
          <c:idx val="1"/>
          <c:order val="1"/>
          <c:tx>
            <c:strRef>
              <c:f>Tabelle1!$A$38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Tabelle1!$B$36:$E$36</c:f>
              <c:strCache>
                <c:ptCount val="4"/>
                <c:pt idx="0">
                  <c:v>Age &lt;50</c:v>
                </c:pt>
                <c:pt idx="1">
                  <c:v>Age 50-64</c:v>
                </c:pt>
                <c:pt idx="2">
                  <c:v>Age 65-74</c:v>
                </c:pt>
                <c:pt idx="3">
                  <c:v>Age 75+</c:v>
                </c:pt>
              </c:strCache>
            </c:strRef>
          </c:cat>
          <c:val>
            <c:numRef>
              <c:f>Tabelle1!$B$38:$E$38</c:f>
              <c:numCache>
                <c:formatCode>General</c:formatCode>
                <c:ptCount val="4"/>
                <c:pt idx="0">
                  <c:v>6.7658648473814864E-2</c:v>
                </c:pt>
                <c:pt idx="1">
                  <c:v>0.12221763272424918</c:v>
                </c:pt>
                <c:pt idx="2">
                  <c:v>6.7658648473814864E-2</c:v>
                </c:pt>
                <c:pt idx="3">
                  <c:v>1.9802627296179751E-2</c:v>
                </c:pt>
              </c:numCache>
            </c:numRef>
          </c:val>
        </c:ser>
        <c:ser>
          <c:idx val="2"/>
          <c:order val="2"/>
          <c:tx>
            <c:strRef>
              <c:f>Tabelle1!$A$39</c:f>
              <c:strCache>
                <c:ptCount val="1"/>
                <c:pt idx="0">
                  <c:v>Cholesterol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Tabelle1!$B$36:$E$36</c:f>
              <c:strCache>
                <c:ptCount val="4"/>
                <c:pt idx="0">
                  <c:v>Age &lt;50</c:v>
                </c:pt>
                <c:pt idx="1">
                  <c:v>Age 50-64</c:v>
                </c:pt>
                <c:pt idx="2">
                  <c:v>Age 65-74</c:v>
                </c:pt>
                <c:pt idx="3">
                  <c:v>Age 75+</c:v>
                </c:pt>
              </c:strCache>
            </c:strRef>
          </c:cat>
          <c:val>
            <c:numRef>
              <c:f>Tabelle1!$B$39:$E$39</c:f>
              <c:numCache>
                <c:formatCode>General</c:formatCode>
                <c:ptCount val="4"/>
                <c:pt idx="0">
                  <c:v>0.15700374880966483</c:v>
                </c:pt>
                <c:pt idx="1">
                  <c:v>-3.0459207484708629E-2</c:v>
                </c:pt>
                <c:pt idx="2">
                  <c:v>-2.0202707317519511E-2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Tabelle1!$A$40</c:f>
              <c:strCache>
                <c:ptCount val="1"/>
                <c:pt idx="0">
                  <c:v>Glucose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Tabelle1!$B$36:$E$36</c:f>
              <c:strCache>
                <c:ptCount val="4"/>
                <c:pt idx="0">
                  <c:v>Age &lt;50</c:v>
                </c:pt>
                <c:pt idx="1">
                  <c:v>Age 50-64</c:v>
                </c:pt>
                <c:pt idx="2">
                  <c:v>Age 65-74</c:v>
                </c:pt>
                <c:pt idx="3">
                  <c:v>Age 75+</c:v>
                </c:pt>
              </c:strCache>
            </c:strRef>
          </c:cat>
          <c:val>
            <c:numRef>
              <c:f>Tabelle1!$B$40:$E$40</c:f>
              <c:numCache>
                <c:formatCode>General</c:formatCode>
                <c:ptCount val="4"/>
                <c:pt idx="0">
                  <c:v>7.6961041136128464E-2</c:v>
                </c:pt>
                <c:pt idx="1">
                  <c:v>3.922071315328135E-2</c:v>
                </c:pt>
                <c:pt idx="2">
                  <c:v>0</c:v>
                </c:pt>
                <c:pt idx="3">
                  <c:v>-2.0202707317519511E-2</c:v>
                </c:pt>
              </c:numCache>
            </c:numRef>
          </c:val>
        </c:ser>
        <c:ser>
          <c:idx val="4"/>
          <c:order val="4"/>
          <c:tx>
            <c:strRef>
              <c:f>Tabelle1!$A$41</c:f>
              <c:strCache>
                <c:ptCount val="1"/>
                <c:pt idx="0">
                  <c:v>Blood pressure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Tabelle1!$B$36:$E$36</c:f>
              <c:strCache>
                <c:ptCount val="4"/>
                <c:pt idx="0">
                  <c:v>Age &lt;50</c:v>
                </c:pt>
                <c:pt idx="1">
                  <c:v>Age 50-64</c:v>
                </c:pt>
                <c:pt idx="2">
                  <c:v>Age 65-74</c:v>
                </c:pt>
                <c:pt idx="3">
                  <c:v>Age 75+</c:v>
                </c:pt>
              </c:strCache>
            </c:strRef>
          </c:cat>
          <c:val>
            <c:numRef>
              <c:f>Tabelle1!$B$41:$E$41</c:f>
              <c:numCache>
                <c:formatCode>General</c:formatCode>
                <c:ptCount val="4"/>
                <c:pt idx="0">
                  <c:v>0.33647223662121317</c:v>
                </c:pt>
                <c:pt idx="1">
                  <c:v>0</c:v>
                </c:pt>
                <c:pt idx="2">
                  <c:v>-1.0050335853501451E-2</c:v>
                </c:pt>
                <c:pt idx="3">
                  <c:v>-2.0202707317519511E-2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21538048"/>
        <c:axId val="121539584"/>
      </c:barChart>
      <c:catAx>
        <c:axId val="121538048"/>
        <c:scaling>
          <c:orientation val="minMax"/>
        </c:scaling>
        <c:delete val="0"/>
        <c:axPos val="b"/>
        <c:majorTickMark val="none"/>
        <c:minorTickMark val="none"/>
        <c:tickLblPos val="low"/>
        <c:crossAx val="121539584"/>
        <c:crosses val="autoZero"/>
        <c:auto val="1"/>
        <c:lblAlgn val="ctr"/>
        <c:lblOffset val="100"/>
        <c:noMultiLvlLbl val="0"/>
      </c:catAx>
      <c:valAx>
        <c:axId val="1215395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baseline="0" dirty="0" err="1" smtClean="0"/>
                  <a:t>ln</a:t>
                </a:r>
                <a:r>
                  <a:rPr lang="de-DE" baseline="0" dirty="0" smtClean="0"/>
                  <a:t>(HR)</a:t>
                </a:r>
                <a:endParaRPr lang="de-DE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crossAx val="121538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4874862389027588"/>
          <c:y val="0.23992241602784889"/>
          <c:w val="0.34832461296187633"/>
          <c:h val="0.50328664799252976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</cdr:x>
      <cdr:y>0.21185</cdr:y>
    </cdr:from>
    <cdr:to>
      <cdr:x>0.26375</cdr:x>
      <cdr:y>0.25988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845840" y="635304"/>
          <a:ext cx="36004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  <cdr:relSizeAnchor xmlns:cdr="http://schemas.openxmlformats.org/drawingml/2006/chartDrawing">
    <cdr:from>
      <cdr:x>0.13095</cdr:x>
      <cdr:y>0.06726</cdr:y>
    </cdr:from>
    <cdr:to>
      <cdr:x>0.31994</cdr:x>
      <cdr:y>0.1393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792088" y="247020"/>
          <a:ext cx="1143138" cy="264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800" dirty="0" smtClean="0"/>
            <a:t>HR = 4.65</a:t>
          </a:r>
          <a:endParaRPr lang="de-DE" sz="800" dirty="0"/>
        </a:p>
      </cdr:txBody>
    </cdr:sp>
  </cdr:relSizeAnchor>
  <cdr:relSizeAnchor xmlns:cdr="http://schemas.openxmlformats.org/drawingml/2006/chartDrawing">
    <cdr:from>
      <cdr:x>0.51831</cdr:x>
      <cdr:y>0.59035</cdr:y>
    </cdr:from>
    <cdr:to>
      <cdr:x>0.70731</cdr:x>
      <cdr:y>0.65967</cdr:y>
    </cdr:to>
    <cdr:sp macro="" textlink="">
      <cdr:nvSpPr>
        <cdr:cNvPr id="4" name="Textfeld 1"/>
        <cdr:cNvSpPr txBox="1"/>
      </cdr:nvSpPr>
      <cdr:spPr>
        <a:xfrm xmlns:a="http://schemas.openxmlformats.org/drawingml/2006/main">
          <a:off x="3135089" y="2167989"/>
          <a:ext cx="1143199" cy="2545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800" dirty="0" smtClean="0"/>
            <a:t>HR = 1.40</a:t>
          </a:r>
          <a:endParaRPr lang="de-DE" sz="800" dirty="0"/>
        </a:p>
      </cdr:txBody>
    </cdr:sp>
  </cdr:relSizeAnchor>
  <cdr:relSizeAnchor xmlns:cdr="http://schemas.openxmlformats.org/drawingml/2006/chartDrawing">
    <cdr:from>
      <cdr:x>0.37802</cdr:x>
      <cdr:y>0.49515</cdr:y>
    </cdr:from>
    <cdr:to>
      <cdr:x>0.56702</cdr:x>
      <cdr:y>0.565</cdr:y>
    </cdr:to>
    <cdr:sp macro="" textlink="">
      <cdr:nvSpPr>
        <cdr:cNvPr id="5" name="Textfeld 1"/>
        <cdr:cNvSpPr txBox="1"/>
      </cdr:nvSpPr>
      <cdr:spPr>
        <a:xfrm xmlns:a="http://schemas.openxmlformats.org/drawingml/2006/main">
          <a:off x="1796551" y="1497495"/>
          <a:ext cx="898227" cy="211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800" dirty="0" smtClean="0"/>
            <a:t>HR = 1.74</a:t>
          </a:r>
          <a:endParaRPr lang="de-DE" sz="800" dirty="0"/>
        </a:p>
      </cdr:txBody>
    </cdr:sp>
  </cdr:relSizeAnchor>
  <cdr:relSizeAnchor xmlns:cdr="http://schemas.openxmlformats.org/drawingml/2006/chartDrawing">
    <cdr:from>
      <cdr:x>0.25953</cdr:x>
      <cdr:y>0.2455</cdr:y>
    </cdr:from>
    <cdr:to>
      <cdr:x>0.45623</cdr:x>
      <cdr:y>0.31607</cdr:y>
    </cdr:to>
    <cdr:sp macro="" textlink="">
      <cdr:nvSpPr>
        <cdr:cNvPr id="6" name="Textfeld 1"/>
        <cdr:cNvSpPr txBox="1"/>
      </cdr:nvSpPr>
      <cdr:spPr>
        <a:xfrm xmlns:a="http://schemas.openxmlformats.org/drawingml/2006/main">
          <a:off x="1233413" y="742478"/>
          <a:ext cx="934822" cy="213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800" dirty="0" smtClean="0"/>
            <a:t>HR = 3.09</a:t>
          </a:r>
          <a:endParaRPr lang="de-DE" sz="800" dirty="0"/>
        </a:p>
      </cdr:txBody>
    </cdr:sp>
  </cdr:relSizeAnchor>
  <cdr:relSizeAnchor xmlns:cdr="http://schemas.openxmlformats.org/drawingml/2006/chartDrawing">
    <cdr:from>
      <cdr:x>0.72619</cdr:x>
      <cdr:y>0.07843</cdr:y>
    </cdr:from>
    <cdr:to>
      <cdr:x>0.90476</cdr:x>
      <cdr:y>0.17647</cdr:y>
    </cdr:to>
    <cdr:sp macro="" textlink="">
      <cdr:nvSpPr>
        <cdr:cNvPr id="15" name="Textfeld 14"/>
        <cdr:cNvSpPr txBox="1"/>
      </cdr:nvSpPr>
      <cdr:spPr>
        <a:xfrm xmlns:a="http://schemas.openxmlformats.org/drawingml/2006/main">
          <a:off x="4392488" y="288032"/>
          <a:ext cx="108012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0.84524</cdr:x>
      <cdr:y>0.37255</cdr:y>
    </cdr:from>
    <cdr:to>
      <cdr:x>0.97619</cdr:x>
      <cdr:y>0.52941</cdr:y>
    </cdr:to>
    <cdr:sp macro="" textlink="">
      <cdr:nvSpPr>
        <cdr:cNvPr id="16" name="Textfeld 15"/>
        <cdr:cNvSpPr txBox="1"/>
      </cdr:nvSpPr>
      <cdr:spPr>
        <a:xfrm xmlns:a="http://schemas.openxmlformats.org/drawingml/2006/main">
          <a:off x="5112568" y="1368152"/>
          <a:ext cx="792088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Indirect effect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0.82344</cdr:x>
      <cdr:y>0.25542</cdr:y>
    </cdr:from>
    <cdr:to>
      <cdr:x>0.84725</cdr:x>
      <cdr:y>0.60836</cdr:y>
    </cdr:to>
    <cdr:sp macro="" textlink="">
      <cdr:nvSpPr>
        <cdr:cNvPr id="10" name="Geschweifte Klammer rechts 9"/>
        <cdr:cNvSpPr/>
      </cdr:nvSpPr>
      <cdr:spPr>
        <a:xfrm xmlns:a="http://schemas.openxmlformats.org/drawingml/2006/main">
          <a:off x="4980731" y="937989"/>
          <a:ext cx="144016" cy="1296144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82138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82138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00AF1D-984C-41E1-ABCD-32D24942A49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74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9300"/>
            <a:ext cx="499110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41863"/>
            <a:ext cx="5435600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82138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82138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7E13CB-9724-48A8-8F93-6352444F531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773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D2D28-3C3A-485F-A047-B68F757A4B37}" type="slidenum">
              <a:rPr lang="de-DE"/>
              <a:pPr/>
              <a:t>1</a:t>
            </a:fld>
            <a:endParaRPr lang="de-DE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767F0-D288-427C-AA08-5733DF8897B9}" type="slidenum">
              <a:rPr lang="de-DE"/>
              <a:pPr/>
              <a:t>32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584F0-210D-4CBA-9C4E-98F4F272FA92}" type="slidenum">
              <a:rPr lang="de-DE"/>
              <a:pPr/>
              <a:t>33</a:t>
            </a:fld>
            <a:endParaRPr lang="de-DE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02F0E-F190-4C47-9B6D-E63CB59CD1E2}" type="slidenum">
              <a:rPr lang="de-DE"/>
              <a:pPr/>
              <a:t>34</a:t>
            </a:fld>
            <a:endParaRPr lang="de-DE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BBC4B-8646-4333-B06E-4FABAE587403}" type="slidenum">
              <a:rPr lang="de-DE"/>
              <a:pPr/>
              <a:t>3</a:t>
            </a:fld>
            <a:endParaRPr lang="de-DE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D8D89-2FAF-4E41-AF18-D3975FF42D85}" type="slidenum">
              <a:rPr lang="de-DE"/>
              <a:pPr/>
              <a:t>35</a:t>
            </a:fld>
            <a:endParaRPr lang="de-D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17337-8B9B-45C5-98D2-A0BAEE80ABE5}" type="slidenum">
              <a:rPr lang="de-DE"/>
              <a:pPr/>
              <a:t>36</a:t>
            </a:fld>
            <a:endParaRPr lang="de-DE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9C159-80A6-4D1E-A3C9-9FDA97A8B764}" type="slidenum">
              <a:rPr lang="de-DE"/>
              <a:pPr/>
              <a:t>37</a:t>
            </a:fld>
            <a:endParaRPr lang="de-DE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5B571-794A-4740-9A42-C0D080324FDC}" type="slidenum">
              <a:rPr lang="de-DE"/>
              <a:pPr/>
              <a:t>43</a:t>
            </a:fld>
            <a:endParaRPr lang="de-DE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5B571-794A-4740-9A42-C0D080324FDC}" type="slidenum">
              <a:rPr lang="de-DE"/>
              <a:pPr/>
              <a:t>44</a:t>
            </a:fld>
            <a:endParaRPr lang="de-DE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2E564-C695-4AD4-B83A-10E446AED444}" type="slidenum">
              <a:rPr lang="de-DE" altLang="de-DE"/>
              <a:pPr/>
              <a:t>47</a:t>
            </a:fld>
            <a:endParaRPr lang="de-DE" altLang="de-DE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9300"/>
            <a:ext cx="4987925" cy="3741738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5A8A3-D020-471E-8395-4D415C23EEB7}" type="slidenum">
              <a:rPr lang="de-DE" altLang="de-DE"/>
              <a:pPr/>
              <a:t>48</a:t>
            </a:fld>
            <a:endParaRPr lang="de-DE" altLang="de-DE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49300"/>
            <a:ext cx="4987925" cy="3741738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528" y="4741042"/>
            <a:ext cx="4983444" cy="4491758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B21272-ED05-4583-B398-3AB386C7DEC4}" type="slidenum">
              <a:rPr lang="de-DE" altLang="de-DE"/>
              <a:pPr/>
              <a:t>49</a:t>
            </a:fld>
            <a:endParaRPr lang="de-DE" altLang="de-DE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9300"/>
            <a:ext cx="4987925" cy="3741738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4A178-17FA-4437-B095-E8F96AD8FA01}" type="slidenum">
              <a:rPr lang="de-DE" altLang="de-DE"/>
              <a:pPr/>
              <a:t>50</a:t>
            </a:fld>
            <a:endParaRPr lang="de-DE" altLang="de-DE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9300"/>
            <a:ext cx="4987925" cy="3741738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8CA4EF-7BBB-4116-9CBD-2F41C839F230}" type="slidenum">
              <a:rPr lang="de-DE" altLang="de-DE"/>
              <a:pPr/>
              <a:t>51</a:t>
            </a:fld>
            <a:endParaRPr lang="de-DE" altLang="de-DE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9300"/>
            <a:ext cx="4987925" cy="3741738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19CD5B-C863-4031-A979-401FF8F35482}" type="slidenum">
              <a:rPr lang="de-DE"/>
              <a:pPr/>
              <a:t>4</a:t>
            </a:fld>
            <a:endParaRPr lang="de-DE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D7FB3D-5F41-42AF-8C38-E1474D8BDBB3}" type="slidenum">
              <a:rPr lang="de-DE" altLang="de-DE"/>
              <a:pPr/>
              <a:t>52</a:t>
            </a:fld>
            <a:endParaRPr lang="de-DE" altLang="de-DE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9300"/>
            <a:ext cx="4987925" cy="3741738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7AAA5B-FBAB-41EA-B858-208197CD95F3}" type="slidenum">
              <a:rPr lang="de-DE" altLang="de-DE"/>
              <a:pPr/>
              <a:t>53</a:t>
            </a:fld>
            <a:endParaRPr lang="de-DE" altLang="de-DE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49300"/>
            <a:ext cx="4987925" cy="3741738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Folie</a:t>
            </a:r>
            <a:r>
              <a:rPr lang="de-DE" baseline="0" dirty="0" smtClean="0">
                <a:solidFill>
                  <a:srgbClr val="FF0000"/>
                </a:solidFill>
              </a:rPr>
              <a:t> zu DOI noch ergänzen!!!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1F173-A520-4A49-A562-F3FCA544F6CB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16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2AF930-35AF-4960-9297-54194CBC2C87}" type="slidenum">
              <a:rPr lang="de-DE"/>
              <a:pPr/>
              <a:t>5</a:t>
            </a:fld>
            <a:endParaRPr lang="de-DE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9450F-2605-43E4-B91B-42B53966EA8C}" type="slidenum">
              <a:rPr lang="de-DE"/>
              <a:pPr/>
              <a:t>6</a:t>
            </a:fld>
            <a:endParaRPr lang="de-D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FA2CA-B736-432F-9467-0C937C017757}" type="slidenum">
              <a:rPr lang="de-DE"/>
              <a:pPr/>
              <a:t>8</a:t>
            </a:fld>
            <a:endParaRPr 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FA2CA-B736-432F-9467-0C937C017757}" type="slidenum">
              <a:rPr lang="de-DE"/>
              <a:pPr/>
              <a:t>9</a:t>
            </a:fld>
            <a:endParaRPr 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2B3EAE-E9F6-40FF-8590-9D3A6751A429}" type="slidenum">
              <a:rPr lang="de-DE"/>
              <a:pPr/>
              <a:t>21</a:t>
            </a:fld>
            <a:endParaRPr lang="de-DE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3B67F-D115-4F06-BDEC-30A87BB0AF94}" type="slidenum">
              <a:rPr lang="de-DE"/>
              <a:pPr/>
              <a:t>22</a:t>
            </a:fld>
            <a:endParaRPr lang="de-DE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4672018" cy="20288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F81BD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B848-23E2-4CAD-B5CD-8F6753B40006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CD7A-BA10-4B84-A201-1D61352CF74D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cxnSp>
        <p:nvCxnSpPr>
          <p:cNvPr id="9" name="Gerade Verbindung 8"/>
          <p:cNvCxnSpPr/>
          <p:nvPr/>
        </p:nvCxnSpPr>
        <p:spPr>
          <a:xfrm>
            <a:off x="714348" y="3571876"/>
            <a:ext cx="7715304" cy="0"/>
          </a:xfrm>
          <a:prstGeom prst="line">
            <a:avLst/>
          </a:prstGeom>
          <a:ln w="2222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358" y="1357298"/>
            <a:ext cx="3188805" cy="21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9"/>
          <p:cNvCxnSpPr/>
          <p:nvPr/>
        </p:nvCxnSpPr>
        <p:spPr>
          <a:xfrm>
            <a:off x="642910" y="5429264"/>
            <a:ext cx="7715304" cy="0"/>
          </a:xfrm>
          <a:prstGeom prst="line">
            <a:avLst/>
          </a:prstGeom>
          <a:ln w="158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3697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1901" y="1600200"/>
            <a:ext cx="3644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100" y="1535113"/>
            <a:ext cx="35702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100" y="2174875"/>
            <a:ext cx="35702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4100" y="1535113"/>
            <a:ext cx="38227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595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2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637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6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612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465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274638"/>
            <a:ext cx="1730375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3713" y="274638"/>
            <a:ext cx="5040312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49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63713" y="274638"/>
            <a:ext cx="6923087" cy="58515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92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274638"/>
            <a:ext cx="77089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7901" y="1600200"/>
            <a:ext cx="77089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901" y="3938588"/>
            <a:ext cx="77089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309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4F81BD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2050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1600200"/>
            <a:ext cx="338455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0663" y="1600200"/>
            <a:ext cx="3386137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3397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063BFBD-7148-4DA3-8AC9-D5D7C51A748E}" type="datetimeFigureOut">
              <a:rPr lang="en-US" smtClean="0">
                <a:solidFill>
                  <a:prstClr val="black"/>
                </a:solidFill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6/9/2016</a:t>
            </a:fld>
            <a:endParaRPr lang="en-GB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57479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2130425"/>
            <a:ext cx="73406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6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69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599" y="4406900"/>
            <a:ext cx="7377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599" y="2906713"/>
            <a:ext cx="7377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4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36972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1901" y="1600200"/>
            <a:ext cx="3644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534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100" y="1535113"/>
            <a:ext cx="35702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100" y="2174875"/>
            <a:ext cx="35702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4100" y="1535113"/>
            <a:ext cx="38227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93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8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2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273050"/>
            <a:ext cx="4800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143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72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43000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AA24-A546-4220-830B-0727B150A643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C4E3EE93-887C-4FD7-8049-BDB2035FF5F2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8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7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274638"/>
            <a:ext cx="1730375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3713" y="274638"/>
            <a:ext cx="5040312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514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63713" y="274638"/>
            <a:ext cx="6923087" cy="58515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422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274638"/>
            <a:ext cx="77089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7901" y="1600200"/>
            <a:ext cx="77089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901" y="3938588"/>
            <a:ext cx="77089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763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54098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947E-E2B1-447B-92C9-68B1426AE906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EE29F858-1221-4A12-AB43-D242F2C02AC7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EA0B-995C-418D-8FBD-A414591A3DD7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868A1E8A-DB60-4AF5-B189-6B5C31AFD598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8096C6-D3A5-4E9A-8663-0E5BA572035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539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2130425"/>
            <a:ext cx="73406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9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4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599" y="4406900"/>
            <a:ext cx="7377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599" y="2906713"/>
            <a:ext cx="7377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37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8BE37-A6B4-4AA2-9FA8-A1365D73CC40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 smtClean="0"/>
              <a:t>Seite </a:t>
            </a:r>
            <a:fld id="{B7FB2C29-9651-485E-BCB4-E404F19011D2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714" r:id="rId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1" y="274638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Heading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1" y="1600200"/>
            <a:ext cx="7531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1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>
              <a:lumMod val="50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1" y="274638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Heading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1" y="1600200"/>
            <a:ext cx="7531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9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>
              <a:lumMod val="50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>
              <a:lumMod val="50000"/>
            </a:schemeClr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nno.ulmer@i-med.ac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Concin%20H%5bAuthor%5d&amp;cauthor=true&amp;cauthor_uid=26363437" TargetMode="External"/><Relationship Id="rId3" Type="http://schemas.openxmlformats.org/officeDocument/2006/relationships/hyperlink" Target="http://www.ncbi.nlm.nih.gov/pubmed/?term=Fritz%20J%5bAuthor%5d&amp;cauthor=true&amp;cauthor_uid=26363437" TargetMode="External"/><Relationship Id="rId7" Type="http://schemas.openxmlformats.org/officeDocument/2006/relationships/hyperlink" Target="http://www.ncbi.nlm.nih.gov/pubmed/?term=Nagel%20G%5bAuthor%5d&amp;cauthor=true&amp;cauthor_uid=26363437" TargetMode="External"/><Relationship Id="rId2" Type="http://schemas.openxmlformats.org/officeDocument/2006/relationships/hyperlink" Target="http://www.ncbi.nlm.nih.gov/pubmed/2636343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Strohmaier%20S%5bAuthor%5d&amp;cauthor=true&amp;cauthor_uid=26363437" TargetMode="External"/><Relationship Id="rId11" Type="http://schemas.openxmlformats.org/officeDocument/2006/relationships/hyperlink" Target="http://www.ncbi.nlm.nih.gov/pubmed/?term=Ulmer%20H%5bAuthor%5d&amp;cauthor=true&amp;cauthor_uid=26363437" TargetMode="External"/><Relationship Id="rId5" Type="http://schemas.openxmlformats.org/officeDocument/2006/relationships/hyperlink" Target="http://www.ncbi.nlm.nih.gov/pubmed/?term=Kelleher%20C%5bAuthor%5d&amp;cauthor=true&amp;cauthor_uid=26363437" TargetMode="External"/><Relationship Id="rId10" Type="http://schemas.openxmlformats.org/officeDocument/2006/relationships/hyperlink" Target="http://www.ncbi.nlm.nih.gov/pubmed/?term=Hochleitner%20M%5bAuthor%5d&amp;cauthor=true&amp;cauthor_uid=26363437" TargetMode="External"/><Relationship Id="rId4" Type="http://schemas.openxmlformats.org/officeDocument/2006/relationships/hyperlink" Target="http://www.ncbi.nlm.nih.gov/pubmed/?term=Edlinger%20M%5bAuthor%5d&amp;cauthor=true&amp;cauthor_uid=26363437" TargetMode="External"/><Relationship Id="rId9" Type="http://schemas.openxmlformats.org/officeDocument/2006/relationships/hyperlink" Target="http://www.ncbi.nlm.nih.gov/pubmed/?term=Ruttmann%20E%5bAuthor%5d&amp;cauthor=true&amp;cauthor_uid=26363437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St%C3%A4ttner%20S%5bAuthor%5d&amp;cauthor=true&amp;cauthor_uid=24247204" TargetMode="External"/><Relationship Id="rId3" Type="http://schemas.openxmlformats.org/officeDocument/2006/relationships/hyperlink" Target="http://www.ncbi.nlm.nih.gov/pubmed/?term=Hohla%20F%5bAuthor%5d&amp;cauthor=true&amp;cauthor_uid=24247204" TargetMode="External"/><Relationship Id="rId7" Type="http://schemas.openxmlformats.org/officeDocument/2006/relationships/hyperlink" Target="http://www.ncbi.nlm.nih.gov/pubmed/?term=Bezan%20A%5bAuthor%5d&amp;cauthor=true&amp;cauthor_uid=24247204" TargetMode="External"/><Relationship Id="rId2" Type="http://schemas.openxmlformats.org/officeDocument/2006/relationships/hyperlink" Target="http://www.ncbi.nlm.nih.gov/pubmed/242472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Rinnerthaler%20G%5bAuthor%5d&amp;cauthor=true&amp;cauthor_uid=24247204" TargetMode="External"/><Relationship Id="rId11" Type="http://schemas.openxmlformats.org/officeDocument/2006/relationships/hyperlink" Target="http://www.ncbi.nlm.nih.gov/pubmed/?term=Greil%20R%5bAuthor%5d&amp;cauthor=true&amp;cauthor_uid=24247204" TargetMode="External"/><Relationship Id="rId5" Type="http://schemas.openxmlformats.org/officeDocument/2006/relationships/hyperlink" Target="http://www.ncbi.nlm.nih.gov/pubmed/?term=Romeder%20F%5bAuthor%5d&amp;cauthor=true&amp;cauthor_uid=24247204" TargetMode="External"/><Relationship Id="rId10" Type="http://schemas.openxmlformats.org/officeDocument/2006/relationships/hyperlink" Target="http://www.ncbi.nlm.nih.gov/pubmed/?term=Ulmer%20H%5bAuthor%5d&amp;cauthor=true&amp;cauthor_uid=24247204" TargetMode="External"/><Relationship Id="rId4" Type="http://schemas.openxmlformats.org/officeDocument/2006/relationships/hyperlink" Target="http://www.ncbi.nlm.nih.gov/pubmed/?term=Hopfinger%20G%5bAuthor%5d&amp;cauthor=true&amp;cauthor_uid=24247204" TargetMode="External"/><Relationship Id="rId9" Type="http://schemas.openxmlformats.org/officeDocument/2006/relationships/hyperlink" Target="http://www.ncbi.nlm.nih.gov/pubmed/?term=Hauser-Kronberger%20C%5bAuthor%5d&amp;cauthor=true&amp;cauthor_uid=2424720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Kelleher%20CC%5bAuthor%5d&amp;cauthor=true&amp;cauthor_uid=21195361" TargetMode="External"/><Relationship Id="rId3" Type="http://schemas.openxmlformats.org/officeDocument/2006/relationships/hyperlink" Target="http://www.ncbi.nlm.nih.gov/pubmed/?term=Brant%20LJ%5bAuthor%5d&amp;cauthor=true&amp;cauthor_uid=21195361" TargetMode="External"/><Relationship Id="rId7" Type="http://schemas.openxmlformats.org/officeDocument/2006/relationships/hyperlink" Target="http://www.ncbi.nlm.nih.gov/pubmed/?term=Zonderman%20AB%5bAuthor%5d&amp;cauthor=true&amp;cauthor_uid=21195361" TargetMode="External"/><Relationship Id="rId2" Type="http://schemas.openxmlformats.org/officeDocument/2006/relationships/hyperlink" Target="http://www.ncbi.nlm.nih.gov/pubmed/2119536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Concin%20H%5bAuthor%5d&amp;cauthor=true&amp;cauthor_uid=21195361" TargetMode="External"/><Relationship Id="rId11" Type="http://schemas.openxmlformats.org/officeDocument/2006/relationships/hyperlink" Target="http://www.ncbi.nlm.nih.gov/pubmed/?term=Strasak%20AM%5bAuthor%5d&amp;cauthor=true&amp;cauthor_uid=21195361" TargetMode="External"/><Relationship Id="rId5" Type="http://schemas.openxmlformats.org/officeDocument/2006/relationships/hyperlink" Target="http://www.ncbi.nlm.nih.gov/pubmed/?term=Sheng%20SL%5bAuthor%5d&amp;cauthor=true&amp;cauthor_uid=21195361" TargetMode="External"/><Relationship Id="rId10" Type="http://schemas.openxmlformats.org/officeDocument/2006/relationships/hyperlink" Target="http://www.ncbi.nlm.nih.gov/pubmed/?term=Ulmer%20H%5bAuthor%5d&amp;cauthor=true&amp;cauthor_uid=21195361" TargetMode="External"/><Relationship Id="rId4" Type="http://schemas.openxmlformats.org/officeDocument/2006/relationships/hyperlink" Target="http://www.ncbi.nlm.nih.gov/pubmed/?term=Ferrucci%20L%5bAuthor%5d&amp;cauthor=true&amp;cauthor_uid=21195361" TargetMode="External"/><Relationship Id="rId9" Type="http://schemas.openxmlformats.org/officeDocument/2006/relationships/hyperlink" Target="http://www.ncbi.nlm.nih.gov/pubmed/?term=Longo%20DL%5bAuthor%5d&amp;cauthor=true&amp;cauthor_uid=2119536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?term=Ulmer%20H%5bAuthor%5d&amp;cauthor=true&amp;cauthor_uid=15006277" TargetMode="External"/><Relationship Id="rId2" Type="http://schemas.openxmlformats.org/officeDocument/2006/relationships/hyperlink" Target="http://www.ncbi.nlm.nih.gov/pubmed/1500627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Concin%20H%5bAuthor%5d&amp;cauthor=true&amp;cauthor_uid=15006277" TargetMode="External"/><Relationship Id="rId5" Type="http://schemas.openxmlformats.org/officeDocument/2006/relationships/hyperlink" Target="http://www.ncbi.nlm.nih.gov/pubmed/?term=Diem%20G%5bAuthor%5d&amp;cauthor=true&amp;cauthor_uid=15006277" TargetMode="External"/><Relationship Id="rId4" Type="http://schemas.openxmlformats.org/officeDocument/2006/relationships/hyperlink" Target="http://www.ncbi.nlm.nih.gov/pubmed/?term=Kelleher%20C%5bAuthor%5d&amp;cauthor=true&amp;cauthor_uid=1500627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?term=Strauss%20R%5bAuthor%5d&amp;cauthor=true&amp;cauthor_uid=10355307" TargetMode="External"/><Relationship Id="rId7" Type="http://schemas.openxmlformats.org/officeDocument/2006/relationships/hyperlink" Target="http://www.ncbi.nlm.nih.gov/pubmed/?term=Pfeiffer%20KP%5bAuthor%5d&amp;cauthor=true&amp;cauthor_uid=10355307" TargetMode="External"/><Relationship Id="rId2" Type="http://schemas.openxmlformats.org/officeDocument/2006/relationships/hyperlink" Target="http://www.ncbi.nlm.nih.gov/pubmed/103553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Ulmer%20H%5bAuthor%5d&amp;cauthor=true&amp;cauthor_uid=10355307" TargetMode="External"/><Relationship Id="rId5" Type="http://schemas.openxmlformats.org/officeDocument/2006/relationships/hyperlink" Target="http://www.ncbi.nlm.nih.gov/pubmed/?term=Muhlberger%20V%5bAuthor%5d&amp;cauthor=true&amp;cauthor_uid=10355307" TargetMode="External"/><Relationship Id="rId4" Type="http://schemas.openxmlformats.org/officeDocument/2006/relationships/hyperlink" Target="http://www.ncbi.nlm.nih.gov/pubmed/?term=Pfeifer%20C%5bAuthor%5d&amp;cauthor=true&amp;cauthor_uid=10355307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nia.nih.gov/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-Zeichnung11111111111111111111.vsd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jpeg"/><Relationship Id="rId4" Type="http://schemas.openxmlformats.org/officeDocument/2006/relationships/image" Target="../media/image50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Causal Inference</a:t>
            </a:r>
            <a:br>
              <a:rPr lang="en-US" b="1" dirty="0" smtClean="0"/>
            </a:br>
            <a:r>
              <a:rPr lang="en-US" b="1" dirty="0" err="1" smtClean="0"/>
              <a:t>Neue</a:t>
            </a:r>
            <a:r>
              <a:rPr lang="en-US" b="1" dirty="0" smtClean="0"/>
              <a:t> </a:t>
            </a:r>
            <a:r>
              <a:rPr lang="en-US" b="1" dirty="0" err="1" smtClean="0"/>
              <a:t>statistische</a:t>
            </a:r>
            <a:r>
              <a:rPr lang="en-US" b="1" dirty="0" smtClean="0"/>
              <a:t> </a:t>
            </a:r>
            <a:r>
              <a:rPr lang="en-US" b="1" dirty="0" err="1" smtClean="0"/>
              <a:t>Konzepte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für</a:t>
            </a:r>
            <a:r>
              <a:rPr lang="en-US" b="1" dirty="0" smtClean="0"/>
              <a:t> die Gender </a:t>
            </a:r>
            <a:r>
              <a:rPr lang="en-US" b="1" dirty="0" err="1" smtClean="0"/>
              <a:t>Medizin</a:t>
            </a:r>
            <a:r>
              <a:rPr lang="de-DE" sz="4000" b="1" i="1" dirty="0" smtClean="0"/>
              <a:t> </a:t>
            </a:r>
            <a:br>
              <a:rPr lang="de-DE" sz="4000" b="1" i="1" dirty="0" smtClean="0"/>
            </a:br>
            <a:endParaRPr lang="de-DE" sz="2000" b="1" i="1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 smtClean="0"/>
              <a:t>Department </a:t>
            </a:r>
            <a:r>
              <a:rPr lang="de-DE" sz="2000" dirty="0"/>
              <a:t>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331640" y="4149080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 smtClean="0"/>
              <a:t>ao</a:t>
            </a:r>
            <a:r>
              <a:rPr lang="de-DE" sz="2000" dirty="0" smtClean="0"/>
              <a:t>. Univ.-Prof. Mag. Dr. Hanno Ulmer</a:t>
            </a:r>
          </a:p>
          <a:p>
            <a:r>
              <a:rPr lang="de-AT" sz="1600" i="1" dirty="0" smtClean="0">
                <a:hlinkClick r:id="rId3"/>
              </a:rPr>
              <a:t>hanno.ulmer@i-med.ac.at</a:t>
            </a:r>
            <a:endParaRPr lang="de-DE" sz="1600" i="1" dirty="0" smtClean="0"/>
          </a:p>
          <a:p>
            <a:endParaRPr lang="de-DE" sz="2000" dirty="0" smtClean="0"/>
          </a:p>
          <a:p>
            <a:endParaRPr lang="de-DE" sz="2400" dirty="0" smtClean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821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Pubmed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(</a:t>
            </a:r>
            <a:r>
              <a:rPr lang="en-US" sz="2000" dirty="0" err="1"/>
              <a:t>ulmer</a:t>
            </a:r>
            <a:r>
              <a:rPr lang="en-US" sz="2000" dirty="0"/>
              <a:t> h[Author] OR </a:t>
            </a:r>
            <a:r>
              <a:rPr lang="en-US" sz="2000" dirty="0" err="1"/>
              <a:t>ulmer</a:t>
            </a:r>
            <a:r>
              <a:rPr lang="en-US" sz="2000" dirty="0"/>
              <a:t> h[Investigator]) AND ("sex"[</a:t>
            </a:r>
            <a:r>
              <a:rPr lang="en-US" sz="2000" dirty="0" err="1"/>
              <a:t>MeSH</a:t>
            </a:r>
            <a:r>
              <a:rPr lang="en-US" sz="2000" dirty="0"/>
              <a:t> Terms] OR "sex"[All Fields] OR "gender"[All Fields] OR "gender identity"[</a:t>
            </a:r>
            <a:r>
              <a:rPr lang="en-US" sz="2000" dirty="0" err="1"/>
              <a:t>MeSH</a:t>
            </a:r>
            <a:r>
              <a:rPr lang="en-US" sz="2000" dirty="0"/>
              <a:t> Terms] OR ("gender"[All Fields] AND "identity"[All Fields]) OR "gender identity"[All Fields</a:t>
            </a:r>
            <a:r>
              <a:rPr lang="en-US" sz="2000" dirty="0" smtClean="0"/>
              <a:t>])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10</a:t>
            </a:fld>
            <a:endParaRPr lang="de-DE" altLang="en-US"/>
          </a:p>
        </p:txBody>
      </p:sp>
      <p:pic>
        <p:nvPicPr>
          <p:cNvPr id="714754" name="Picture 2" descr="C:\Users\q001hu\OneDrive\Bilder\Screenshots\2016-06-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6840760" cy="36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Publications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u="sng" dirty="0" err="1">
                <a:hlinkClick r:id="rId2" tooltip="Atherosclerosis."/>
              </a:rPr>
              <a:t>Atherosclerosis</a:t>
            </a:r>
            <a:r>
              <a:rPr lang="de-DE" u="sng" dirty="0">
                <a:hlinkClick r:id="rId2" tooltip="Atherosclerosis."/>
              </a:rPr>
              <a:t>.</a:t>
            </a:r>
            <a:r>
              <a:rPr lang="de-DE" dirty="0"/>
              <a:t> 2015 Nov;243(1):86-92. </a:t>
            </a:r>
            <a:endParaRPr lang="de-DE" dirty="0" smtClean="0"/>
          </a:p>
          <a:p>
            <a:r>
              <a:rPr lang="de-DE" b="1" dirty="0" smtClean="0"/>
              <a:t>Mediation </a:t>
            </a:r>
            <a:r>
              <a:rPr lang="de-DE" b="1" dirty="0" err="1"/>
              <a:t>analysis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relationship</a:t>
            </a:r>
            <a:r>
              <a:rPr lang="de-DE" b="1" dirty="0"/>
              <a:t> </a:t>
            </a:r>
            <a:r>
              <a:rPr lang="de-DE" b="1" dirty="0" err="1"/>
              <a:t>between</a:t>
            </a:r>
            <a:r>
              <a:rPr lang="de-DE" b="1" dirty="0"/>
              <a:t> </a:t>
            </a:r>
            <a:r>
              <a:rPr lang="de-DE" b="1" dirty="0" err="1"/>
              <a:t>sex</a:t>
            </a:r>
            <a:r>
              <a:rPr lang="de-DE" b="1" dirty="0"/>
              <a:t>, </a:t>
            </a:r>
            <a:r>
              <a:rPr lang="de-DE" b="1" dirty="0" err="1"/>
              <a:t>cardiovascular</a:t>
            </a:r>
            <a:r>
              <a:rPr lang="de-DE" b="1" dirty="0"/>
              <a:t> </a:t>
            </a:r>
            <a:r>
              <a:rPr lang="de-DE" b="1" dirty="0" err="1"/>
              <a:t>risk</a:t>
            </a:r>
            <a:r>
              <a:rPr lang="de-DE" b="1" dirty="0"/>
              <a:t> </a:t>
            </a:r>
            <a:r>
              <a:rPr lang="de-DE" b="1" dirty="0" err="1"/>
              <a:t>factors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mortality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coronary</a:t>
            </a:r>
            <a:r>
              <a:rPr lang="de-DE" b="1" dirty="0"/>
              <a:t> </a:t>
            </a:r>
            <a:r>
              <a:rPr lang="de-DE" b="1" dirty="0" err="1"/>
              <a:t>heart</a:t>
            </a:r>
            <a:r>
              <a:rPr lang="de-DE" b="1" dirty="0"/>
              <a:t> </a:t>
            </a:r>
            <a:r>
              <a:rPr lang="de-DE" b="1" dirty="0" err="1"/>
              <a:t>disease</a:t>
            </a:r>
            <a:r>
              <a:rPr lang="de-DE" b="1" dirty="0"/>
              <a:t>: </a:t>
            </a:r>
            <a:r>
              <a:rPr lang="de-DE" b="1" dirty="0" err="1"/>
              <a:t>Findings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population-based</a:t>
            </a:r>
            <a:r>
              <a:rPr lang="de-DE" b="1" dirty="0"/>
              <a:t> VHM&amp;PP </a:t>
            </a:r>
            <a:r>
              <a:rPr lang="de-DE" b="1" dirty="0" err="1"/>
              <a:t>cohort</a:t>
            </a:r>
            <a:r>
              <a:rPr lang="de-DE" b="1" dirty="0"/>
              <a:t>.</a:t>
            </a:r>
          </a:p>
          <a:p>
            <a:r>
              <a:rPr lang="de-DE" u="sng" dirty="0">
                <a:hlinkClick r:id="rId3"/>
              </a:rPr>
              <a:t>Fritz J</a:t>
            </a:r>
            <a:r>
              <a:rPr lang="de-DE" baseline="30000" dirty="0"/>
              <a:t>1</a:t>
            </a:r>
            <a:r>
              <a:rPr lang="de-DE" dirty="0"/>
              <a:t>, </a:t>
            </a:r>
            <a:r>
              <a:rPr lang="de-DE" u="sng" dirty="0">
                <a:hlinkClick r:id="rId4"/>
              </a:rPr>
              <a:t>Edlinger M</a:t>
            </a:r>
            <a:r>
              <a:rPr lang="de-DE" baseline="30000" dirty="0"/>
              <a:t>1</a:t>
            </a:r>
            <a:r>
              <a:rPr lang="de-DE" dirty="0"/>
              <a:t>, </a:t>
            </a:r>
            <a:r>
              <a:rPr lang="de-DE" u="sng" dirty="0" err="1">
                <a:hlinkClick r:id="rId5"/>
              </a:rPr>
              <a:t>Kelleher</a:t>
            </a:r>
            <a:r>
              <a:rPr lang="de-DE" u="sng" dirty="0">
                <a:hlinkClick r:id="rId5"/>
              </a:rPr>
              <a:t> C</a:t>
            </a:r>
            <a:r>
              <a:rPr lang="de-DE" baseline="30000" dirty="0"/>
              <a:t>2</a:t>
            </a:r>
            <a:r>
              <a:rPr lang="de-DE" dirty="0"/>
              <a:t>, </a:t>
            </a:r>
            <a:r>
              <a:rPr lang="de-DE" u="sng" dirty="0" err="1">
                <a:hlinkClick r:id="rId6"/>
              </a:rPr>
              <a:t>Strohmaier</a:t>
            </a:r>
            <a:r>
              <a:rPr lang="de-DE" u="sng" dirty="0">
                <a:hlinkClick r:id="rId6"/>
              </a:rPr>
              <a:t> S</a:t>
            </a:r>
            <a:r>
              <a:rPr lang="de-DE" baseline="30000" dirty="0"/>
              <a:t>3</a:t>
            </a:r>
            <a:r>
              <a:rPr lang="de-DE" dirty="0"/>
              <a:t>, </a:t>
            </a:r>
            <a:r>
              <a:rPr lang="de-DE" u="sng" dirty="0">
                <a:hlinkClick r:id="rId7"/>
              </a:rPr>
              <a:t>Nagel G</a:t>
            </a:r>
            <a:r>
              <a:rPr lang="de-DE" baseline="30000" dirty="0"/>
              <a:t>4</a:t>
            </a:r>
            <a:r>
              <a:rPr lang="de-DE" dirty="0"/>
              <a:t>, </a:t>
            </a:r>
            <a:r>
              <a:rPr lang="de-DE" u="sng" dirty="0" err="1">
                <a:hlinkClick r:id="rId8"/>
              </a:rPr>
              <a:t>Concin</a:t>
            </a:r>
            <a:r>
              <a:rPr lang="de-DE" u="sng" dirty="0">
                <a:hlinkClick r:id="rId8"/>
              </a:rPr>
              <a:t> H</a:t>
            </a:r>
            <a:r>
              <a:rPr lang="de-DE" baseline="30000" dirty="0"/>
              <a:t>5</a:t>
            </a:r>
            <a:r>
              <a:rPr lang="de-DE" dirty="0"/>
              <a:t>, </a:t>
            </a:r>
            <a:r>
              <a:rPr lang="de-DE" u="sng" dirty="0" err="1">
                <a:hlinkClick r:id="rId9"/>
              </a:rPr>
              <a:t>Ruttmann</a:t>
            </a:r>
            <a:r>
              <a:rPr lang="de-DE" u="sng" dirty="0">
                <a:hlinkClick r:id="rId9"/>
              </a:rPr>
              <a:t> E</a:t>
            </a:r>
            <a:r>
              <a:rPr lang="de-DE" baseline="30000" dirty="0"/>
              <a:t>6</a:t>
            </a:r>
            <a:r>
              <a:rPr lang="de-DE" dirty="0"/>
              <a:t>, </a:t>
            </a:r>
            <a:r>
              <a:rPr lang="de-DE" u="sng" dirty="0">
                <a:hlinkClick r:id="rId10"/>
              </a:rPr>
              <a:t>Hochleitner M</a:t>
            </a:r>
            <a:r>
              <a:rPr lang="de-DE" baseline="30000" dirty="0"/>
              <a:t>7</a:t>
            </a:r>
            <a:r>
              <a:rPr lang="de-DE" dirty="0"/>
              <a:t>, </a:t>
            </a:r>
            <a:r>
              <a:rPr lang="de-DE" u="sng" dirty="0">
                <a:hlinkClick r:id="rId11"/>
              </a:rPr>
              <a:t>Ulmer H</a:t>
            </a:r>
            <a:r>
              <a:rPr lang="de-DE" baseline="30000" dirty="0"/>
              <a:t>8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3784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Publications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u="sng" dirty="0" err="1">
                <a:hlinkClick r:id="rId2" tooltip="International journal of oncology."/>
              </a:rPr>
              <a:t>Int</a:t>
            </a:r>
            <a:r>
              <a:rPr lang="de-DE" u="sng" dirty="0">
                <a:hlinkClick r:id="rId2" tooltip="International journal of oncology."/>
              </a:rPr>
              <a:t> J </a:t>
            </a:r>
            <a:r>
              <a:rPr lang="de-DE" u="sng" dirty="0" err="1">
                <a:hlinkClick r:id="rId2" tooltip="International journal of oncology."/>
              </a:rPr>
              <a:t>Oncol</a:t>
            </a:r>
            <a:r>
              <a:rPr lang="de-DE" u="sng" dirty="0">
                <a:hlinkClick r:id="rId2" tooltip="International journal of oncology."/>
              </a:rPr>
              <a:t>.</a:t>
            </a:r>
            <a:r>
              <a:rPr lang="de-DE" dirty="0"/>
              <a:t> 2014 Jan;44(1):319-26. </a:t>
            </a:r>
            <a:endParaRPr lang="de-DE" dirty="0" smtClean="0"/>
          </a:p>
          <a:p>
            <a:r>
              <a:rPr lang="de-DE" b="1" dirty="0" err="1" smtClean="0"/>
              <a:t>Female</a:t>
            </a:r>
            <a:r>
              <a:rPr lang="de-DE" b="1" dirty="0"/>
              <a:t> </a:t>
            </a:r>
            <a:r>
              <a:rPr lang="de-DE" b="1" dirty="0" err="1"/>
              <a:t>gender</a:t>
            </a:r>
            <a:r>
              <a:rPr lang="de-DE" b="1" dirty="0"/>
              <a:t> </a:t>
            </a:r>
            <a:r>
              <a:rPr lang="de-DE" b="1" dirty="0" err="1"/>
              <a:t>may</a:t>
            </a:r>
            <a:r>
              <a:rPr lang="de-DE" b="1" dirty="0"/>
              <a:t> </a:t>
            </a:r>
            <a:r>
              <a:rPr lang="de-DE" b="1" dirty="0" err="1"/>
              <a:t>predict</a:t>
            </a:r>
            <a:r>
              <a:rPr lang="de-DE" b="1" dirty="0"/>
              <a:t> </a:t>
            </a:r>
            <a:r>
              <a:rPr lang="de-DE" b="1" dirty="0" err="1"/>
              <a:t>response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FOLFIRINOX in </a:t>
            </a:r>
            <a:r>
              <a:rPr lang="de-DE" b="1" dirty="0" err="1"/>
              <a:t>patients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unresectable</a:t>
            </a:r>
            <a:r>
              <a:rPr lang="de-DE" b="1" dirty="0"/>
              <a:t> </a:t>
            </a:r>
            <a:r>
              <a:rPr lang="de-DE" b="1" dirty="0" err="1"/>
              <a:t>pancreatic</a:t>
            </a:r>
            <a:r>
              <a:rPr lang="de-DE" b="1" dirty="0"/>
              <a:t> </a:t>
            </a:r>
            <a:r>
              <a:rPr lang="de-DE" b="1" dirty="0" err="1"/>
              <a:t>cancer</a:t>
            </a:r>
            <a:r>
              <a:rPr lang="de-DE" b="1" dirty="0"/>
              <a:t>: a </a:t>
            </a:r>
            <a:r>
              <a:rPr lang="de-DE" b="1" dirty="0" err="1"/>
              <a:t>single</a:t>
            </a:r>
            <a:r>
              <a:rPr lang="de-DE" b="1" dirty="0"/>
              <a:t> </a:t>
            </a:r>
            <a:r>
              <a:rPr lang="de-DE" b="1" dirty="0" err="1"/>
              <a:t>institution</a:t>
            </a:r>
            <a:r>
              <a:rPr lang="de-DE" b="1" dirty="0"/>
              <a:t> </a:t>
            </a:r>
            <a:r>
              <a:rPr lang="de-DE" b="1" dirty="0" err="1"/>
              <a:t>retrospective</a:t>
            </a:r>
            <a:r>
              <a:rPr lang="de-DE" b="1" dirty="0"/>
              <a:t> </a:t>
            </a:r>
            <a:r>
              <a:rPr lang="de-DE" b="1" dirty="0" err="1"/>
              <a:t>review</a:t>
            </a:r>
            <a:r>
              <a:rPr lang="de-DE" b="1" dirty="0"/>
              <a:t>.</a:t>
            </a:r>
          </a:p>
          <a:p>
            <a:r>
              <a:rPr lang="de-DE" u="sng" dirty="0" err="1">
                <a:hlinkClick r:id="rId3"/>
              </a:rPr>
              <a:t>Hohla</a:t>
            </a:r>
            <a:r>
              <a:rPr lang="de-DE" u="sng" dirty="0">
                <a:hlinkClick r:id="rId3"/>
              </a:rPr>
              <a:t> F</a:t>
            </a:r>
            <a:r>
              <a:rPr lang="de-DE" baseline="30000" dirty="0"/>
              <a:t>1</a:t>
            </a:r>
            <a:r>
              <a:rPr lang="de-DE" dirty="0"/>
              <a:t>, </a:t>
            </a:r>
            <a:r>
              <a:rPr lang="de-DE" u="sng" dirty="0" err="1">
                <a:hlinkClick r:id="rId4"/>
              </a:rPr>
              <a:t>Hopfinger</a:t>
            </a:r>
            <a:r>
              <a:rPr lang="de-DE" u="sng" dirty="0">
                <a:hlinkClick r:id="rId4"/>
              </a:rPr>
              <a:t> G</a:t>
            </a:r>
            <a:r>
              <a:rPr lang="de-DE" dirty="0"/>
              <a:t>, </a:t>
            </a:r>
            <a:r>
              <a:rPr lang="de-DE" u="sng" dirty="0" err="1">
                <a:hlinkClick r:id="rId5"/>
              </a:rPr>
              <a:t>Romeder</a:t>
            </a:r>
            <a:r>
              <a:rPr lang="de-DE" u="sng" dirty="0">
                <a:hlinkClick r:id="rId5"/>
              </a:rPr>
              <a:t> F</a:t>
            </a:r>
            <a:r>
              <a:rPr lang="de-DE" dirty="0"/>
              <a:t>, </a:t>
            </a:r>
            <a:r>
              <a:rPr lang="de-DE" u="sng" dirty="0" err="1">
                <a:hlinkClick r:id="rId6"/>
              </a:rPr>
              <a:t>Rinnerthaler</a:t>
            </a:r>
            <a:r>
              <a:rPr lang="de-DE" u="sng" dirty="0">
                <a:hlinkClick r:id="rId6"/>
              </a:rPr>
              <a:t> G</a:t>
            </a:r>
            <a:r>
              <a:rPr lang="de-DE" dirty="0"/>
              <a:t>, </a:t>
            </a:r>
            <a:r>
              <a:rPr lang="de-DE" u="sng" dirty="0" err="1">
                <a:hlinkClick r:id="rId7"/>
              </a:rPr>
              <a:t>Bezan</a:t>
            </a:r>
            <a:r>
              <a:rPr lang="de-DE" u="sng" dirty="0">
                <a:hlinkClick r:id="rId7"/>
              </a:rPr>
              <a:t> A</a:t>
            </a:r>
            <a:r>
              <a:rPr lang="de-DE" dirty="0"/>
              <a:t>, </a:t>
            </a:r>
            <a:r>
              <a:rPr lang="de-DE" u="sng" dirty="0" err="1">
                <a:hlinkClick r:id="rId8"/>
              </a:rPr>
              <a:t>Stättner</a:t>
            </a:r>
            <a:r>
              <a:rPr lang="de-DE" u="sng" dirty="0">
                <a:hlinkClick r:id="rId8"/>
              </a:rPr>
              <a:t> S</a:t>
            </a:r>
            <a:r>
              <a:rPr lang="de-DE" dirty="0"/>
              <a:t>, </a:t>
            </a:r>
            <a:r>
              <a:rPr lang="de-DE" u="sng" dirty="0">
                <a:hlinkClick r:id="rId9"/>
              </a:rPr>
              <a:t>Hauser-Kronberger C</a:t>
            </a:r>
            <a:r>
              <a:rPr lang="de-DE" dirty="0"/>
              <a:t>, </a:t>
            </a:r>
            <a:r>
              <a:rPr lang="de-DE" u="sng" dirty="0">
                <a:hlinkClick r:id="rId10"/>
              </a:rPr>
              <a:t>Ulmer H</a:t>
            </a:r>
            <a:r>
              <a:rPr lang="de-DE" dirty="0"/>
              <a:t>, </a:t>
            </a:r>
            <a:r>
              <a:rPr lang="de-DE" u="sng" dirty="0">
                <a:hlinkClick r:id="rId11"/>
              </a:rPr>
              <a:t>Greil R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9861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Publications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u="sng" dirty="0" err="1">
                <a:hlinkClick r:id="rId2" tooltip="Gender medicine."/>
              </a:rPr>
              <a:t>Gend</a:t>
            </a:r>
            <a:r>
              <a:rPr lang="de-DE" u="sng" dirty="0">
                <a:hlinkClick r:id="rId2" tooltip="Gender medicine."/>
              </a:rPr>
              <a:t> Med.</a:t>
            </a:r>
            <a:r>
              <a:rPr lang="de-DE" dirty="0"/>
              <a:t> 2010 Dec;7(6):616-27. </a:t>
            </a:r>
          </a:p>
          <a:p>
            <a:r>
              <a:rPr lang="de-DE" b="1" dirty="0"/>
              <a:t>Gender </a:t>
            </a:r>
            <a:r>
              <a:rPr lang="de-DE" b="1" dirty="0" err="1"/>
              <a:t>differences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accuracy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time-</a:t>
            </a:r>
            <a:r>
              <a:rPr lang="de-DE" b="1" dirty="0" err="1"/>
              <a:t>dependent</a:t>
            </a:r>
            <a:r>
              <a:rPr lang="de-DE" b="1" dirty="0"/>
              <a:t> </a:t>
            </a:r>
            <a:r>
              <a:rPr lang="de-DE" b="1" dirty="0" err="1"/>
              <a:t>blood</a:t>
            </a:r>
            <a:r>
              <a:rPr lang="de-DE" b="1" dirty="0"/>
              <a:t> </a:t>
            </a:r>
            <a:r>
              <a:rPr lang="de-DE" b="1" dirty="0" err="1"/>
              <a:t>pressure</a:t>
            </a:r>
            <a:r>
              <a:rPr lang="de-DE" b="1" dirty="0"/>
              <a:t> </a:t>
            </a:r>
            <a:r>
              <a:rPr lang="de-DE" b="1" dirty="0" err="1"/>
              <a:t>indices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predicting</a:t>
            </a:r>
            <a:r>
              <a:rPr lang="de-DE" b="1" dirty="0"/>
              <a:t> </a:t>
            </a:r>
            <a:r>
              <a:rPr lang="de-DE" b="1" dirty="0" err="1"/>
              <a:t>coronary</a:t>
            </a:r>
            <a:r>
              <a:rPr lang="de-DE" b="1" dirty="0"/>
              <a:t> </a:t>
            </a:r>
            <a:r>
              <a:rPr lang="de-DE" b="1" dirty="0" err="1"/>
              <a:t>heart</a:t>
            </a:r>
            <a:r>
              <a:rPr lang="de-DE" b="1" dirty="0"/>
              <a:t> </a:t>
            </a:r>
            <a:r>
              <a:rPr lang="de-DE" b="1" dirty="0" err="1"/>
              <a:t>disease</a:t>
            </a:r>
            <a:r>
              <a:rPr lang="de-DE" b="1" dirty="0"/>
              <a:t>: A </a:t>
            </a:r>
            <a:r>
              <a:rPr lang="de-DE" b="1" dirty="0" err="1"/>
              <a:t>random-effects</a:t>
            </a:r>
            <a:r>
              <a:rPr lang="de-DE" b="1" dirty="0"/>
              <a:t> </a:t>
            </a:r>
            <a:r>
              <a:rPr lang="de-DE" b="1" dirty="0" err="1"/>
              <a:t>modeling</a:t>
            </a:r>
            <a:r>
              <a:rPr lang="de-DE" b="1" dirty="0"/>
              <a:t> </a:t>
            </a:r>
            <a:r>
              <a:rPr lang="de-DE" b="1" dirty="0" err="1"/>
              <a:t>approach</a:t>
            </a:r>
            <a:r>
              <a:rPr lang="de-DE" b="1" dirty="0"/>
              <a:t>.</a:t>
            </a:r>
          </a:p>
          <a:p>
            <a:r>
              <a:rPr lang="de-DE" u="sng" dirty="0">
                <a:hlinkClick r:id="rId3"/>
              </a:rPr>
              <a:t>Brant LJ</a:t>
            </a:r>
            <a:r>
              <a:rPr lang="de-DE" baseline="30000" dirty="0"/>
              <a:t>1</a:t>
            </a:r>
            <a:r>
              <a:rPr lang="de-DE" dirty="0"/>
              <a:t>, </a:t>
            </a:r>
            <a:r>
              <a:rPr lang="de-DE" u="sng" dirty="0" err="1">
                <a:hlinkClick r:id="rId4"/>
              </a:rPr>
              <a:t>Ferrucci</a:t>
            </a:r>
            <a:r>
              <a:rPr lang="de-DE" u="sng" dirty="0">
                <a:hlinkClick r:id="rId4"/>
              </a:rPr>
              <a:t> L</a:t>
            </a:r>
            <a:r>
              <a:rPr lang="de-DE" dirty="0"/>
              <a:t>, </a:t>
            </a:r>
            <a:r>
              <a:rPr lang="de-DE" u="sng" dirty="0">
                <a:hlinkClick r:id="rId5"/>
              </a:rPr>
              <a:t>Sheng SL</a:t>
            </a:r>
            <a:r>
              <a:rPr lang="de-DE" dirty="0"/>
              <a:t>, </a:t>
            </a:r>
            <a:r>
              <a:rPr lang="de-DE" u="sng" dirty="0" err="1">
                <a:hlinkClick r:id="rId6"/>
              </a:rPr>
              <a:t>Concin</a:t>
            </a:r>
            <a:r>
              <a:rPr lang="de-DE" u="sng" dirty="0">
                <a:hlinkClick r:id="rId6"/>
              </a:rPr>
              <a:t> H</a:t>
            </a:r>
            <a:r>
              <a:rPr lang="de-DE" dirty="0"/>
              <a:t>, </a:t>
            </a:r>
            <a:r>
              <a:rPr lang="de-DE" u="sng" dirty="0" err="1">
                <a:hlinkClick r:id="rId7"/>
              </a:rPr>
              <a:t>Zonderman</a:t>
            </a:r>
            <a:r>
              <a:rPr lang="de-DE" u="sng" dirty="0">
                <a:hlinkClick r:id="rId7"/>
              </a:rPr>
              <a:t> AB</a:t>
            </a:r>
            <a:r>
              <a:rPr lang="de-DE" dirty="0"/>
              <a:t>, </a:t>
            </a:r>
            <a:r>
              <a:rPr lang="de-DE" u="sng" dirty="0" err="1">
                <a:hlinkClick r:id="rId8"/>
              </a:rPr>
              <a:t>Kelleher</a:t>
            </a:r>
            <a:r>
              <a:rPr lang="de-DE" u="sng" dirty="0">
                <a:hlinkClick r:id="rId8"/>
              </a:rPr>
              <a:t> CC</a:t>
            </a:r>
            <a:r>
              <a:rPr lang="de-DE" dirty="0"/>
              <a:t>, </a:t>
            </a:r>
            <a:r>
              <a:rPr lang="de-DE" u="sng" dirty="0" err="1">
                <a:hlinkClick r:id="rId9"/>
              </a:rPr>
              <a:t>Longo</a:t>
            </a:r>
            <a:r>
              <a:rPr lang="de-DE" u="sng" dirty="0">
                <a:hlinkClick r:id="rId9"/>
              </a:rPr>
              <a:t> DL</a:t>
            </a:r>
            <a:r>
              <a:rPr lang="de-DE" dirty="0"/>
              <a:t>, </a:t>
            </a:r>
            <a:r>
              <a:rPr lang="de-DE" u="sng" dirty="0">
                <a:hlinkClick r:id="rId10"/>
              </a:rPr>
              <a:t>Ulmer H</a:t>
            </a:r>
            <a:r>
              <a:rPr lang="de-DE" dirty="0"/>
              <a:t>, </a:t>
            </a:r>
            <a:r>
              <a:rPr lang="de-DE" u="sng" dirty="0" err="1">
                <a:hlinkClick r:id="rId11"/>
              </a:rPr>
              <a:t>Strasak</a:t>
            </a:r>
            <a:r>
              <a:rPr lang="de-DE" u="sng" dirty="0">
                <a:hlinkClick r:id="rId11"/>
              </a:rPr>
              <a:t> AM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790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Publications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 tooltip="Journal of women's health (2002)."/>
              </a:rPr>
              <a:t>J </a:t>
            </a:r>
            <a:r>
              <a:rPr lang="en-US" u="sng" dirty="0" err="1">
                <a:hlinkClick r:id="rId2" tooltip="Journal of women's health (2002)."/>
              </a:rPr>
              <a:t>Womens</a:t>
            </a:r>
            <a:r>
              <a:rPr lang="en-US" u="sng" dirty="0">
                <a:hlinkClick r:id="rId2" tooltip="Journal of women's health (2002)."/>
              </a:rPr>
              <a:t> Health (</a:t>
            </a:r>
            <a:r>
              <a:rPr lang="en-US" u="sng" dirty="0" err="1">
                <a:hlinkClick r:id="rId2" tooltip="Journal of women's health (2002)."/>
              </a:rPr>
              <a:t>Larchmt</a:t>
            </a:r>
            <a:r>
              <a:rPr lang="en-US" u="sng" dirty="0">
                <a:hlinkClick r:id="rId2" tooltip="Journal of women's health (2002)."/>
              </a:rPr>
              <a:t>).</a:t>
            </a:r>
            <a:r>
              <a:rPr lang="en-US" dirty="0"/>
              <a:t> 2004 Jan-Feb;13(1):41-53.</a:t>
            </a:r>
          </a:p>
          <a:p>
            <a:r>
              <a:rPr lang="en-US" b="1" dirty="0"/>
              <a:t>Why Eve is not Adam: prospective follow-up in 149650 women and men of cholesterol and other risk factors related to cardiovascular and all-cause mortality.</a:t>
            </a:r>
          </a:p>
          <a:p>
            <a:r>
              <a:rPr lang="en-US" u="sng" dirty="0">
                <a:hlinkClick r:id="rId3"/>
              </a:rPr>
              <a:t>Ulmer H</a:t>
            </a:r>
            <a:r>
              <a:rPr lang="en-US" baseline="30000" dirty="0"/>
              <a:t>1</a:t>
            </a:r>
            <a:r>
              <a:rPr lang="en-US" dirty="0"/>
              <a:t>, </a:t>
            </a:r>
            <a:r>
              <a:rPr lang="en-US" u="sng" dirty="0">
                <a:hlinkClick r:id="rId4"/>
              </a:rPr>
              <a:t>Kelleher C</a:t>
            </a:r>
            <a:r>
              <a:rPr lang="en-US" dirty="0"/>
              <a:t>, </a:t>
            </a:r>
            <a:r>
              <a:rPr lang="en-US" u="sng" dirty="0">
                <a:hlinkClick r:id="rId5"/>
              </a:rPr>
              <a:t>Diem G</a:t>
            </a:r>
            <a:r>
              <a:rPr lang="en-US" dirty="0"/>
              <a:t>, </a:t>
            </a:r>
            <a:r>
              <a:rPr lang="en-US" u="sng" dirty="0" err="1">
                <a:hlinkClick r:id="rId6"/>
              </a:rPr>
              <a:t>Concin</a:t>
            </a:r>
            <a:r>
              <a:rPr lang="en-US" u="sng" dirty="0">
                <a:hlinkClick r:id="rId6"/>
              </a:rPr>
              <a:t> H</a:t>
            </a:r>
            <a:r>
              <a:rPr lang="en-US" dirty="0"/>
              <a:t>.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70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Publications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u="sng" dirty="0">
                <a:hlinkClick r:id="rId2" tooltip="Public health."/>
              </a:rPr>
              <a:t>Public </a:t>
            </a:r>
            <a:r>
              <a:rPr lang="de-DE" u="sng" dirty="0" err="1">
                <a:hlinkClick r:id="rId2" tooltip="Public health."/>
              </a:rPr>
              <a:t>Health</a:t>
            </a:r>
            <a:r>
              <a:rPr lang="de-DE" u="sng" dirty="0">
                <a:hlinkClick r:id="rId2" tooltip="Public health."/>
              </a:rPr>
              <a:t>.</a:t>
            </a:r>
            <a:r>
              <a:rPr lang="de-DE" dirty="0"/>
              <a:t> 1999 Mar;113(2):79-87.</a:t>
            </a:r>
          </a:p>
          <a:p>
            <a:r>
              <a:rPr lang="de-DE" b="1" dirty="0" err="1"/>
              <a:t>Effects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morbidity</a:t>
            </a:r>
            <a:r>
              <a:rPr lang="de-DE" b="1" dirty="0"/>
              <a:t>, </a:t>
            </a:r>
            <a:r>
              <a:rPr lang="de-DE" b="1" dirty="0" err="1"/>
              <a:t>age</a:t>
            </a:r>
            <a:r>
              <a:rPr lang="de-DE" b="1" dirty="0"/>
              <a:t>, </a:t>
            </a:r>
            <a:r>
              <a:rPr lang="de-DE" b="1" dirty="0" err="1"/>
              <a:t>gender</a:t>
            </a:r>
            <a:r>
              <a:rPr lang="de-DE" b="1" dirty="0"/>
              <a:t> 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region</a:t>
            </a:r>
            <a:r>
              <a:rPr lang="de-DE" b="1" dirty="0"/>
              <a:t> on </a:t>
            </a:r>
            <a:r>
              <a:rPr lang="de-DE" b="1" dirty="0" err="1"/>
              <a:t>percutaneous</a:t>
            </a:r>
            <a:r>
              <a:rPr lang="de-DE" b="1" dirty="0"/>
              <a:t> </a:t>
            </a:r>
            <a:r>
              <a:rPr lang="de-DE" b="1" dirty="0" err="1"/>
              <a:t>transluminal</a:t>
            </a:r>
            <a:r>
              <a:rPr lang="de-DE" b="1" dirty="0"/>
              <a:t> </a:t>
            </a:r>
            <a:r>
              <a:rPr lang="de-DE" b="1" dirty="0" err="1"/>
              <a:t>coronary</a:t>
            </a:r>
            <a:r>
              <a:rPr lang="de-DE" b="1" dirty="0"/>
              <a:t> </a:t>
            </a:r>
            <a:r>
              <a:rPr lang="de-DE" b="1" dirty="0" err="1"/>
              <a:t>angioplasty</a:t>
            </a:r>
            <a:r>
              <a:rPr lang="de-DE" b="1" dirty="0"/>
              <a:t> (PTCA) </a:t>
            </a:r>
            <a:r>
              <a:rPr lang="de-DE" b="1" dirty="0" err="1"/>
              <a:t>utilisation</a:t>
            </a:r>
            <a:r>
              <a:rPr lang="de-DE" b="1" dirty="0"/>
              <a:t>.</a:t>
            </a:r>
          </a:p>
          <a:p>
            <a:r>
              <a:rPr lang="de-DE" u="sng" dirty="0" err="1">
                <a:hlinkClick r:id="rId3"/>
              </a:rPr>
              <a:t>Strauss</a:t>
            </a:r>
            <a:r>
              <a:rPr lang="de-DE" u="sng" dirty="0">
                <a:hlinkClick r:id="rId3"/>
              </a:rPr>
              <a:t> R</a:t>
            </a:r>
            <a:r>
              <a:rPr lang="de-DE" baseline="30000" dirty="0"/>
              <a:t>1</a:t>
            </a:r>
            <a:r>
              <a:rPr lang="de-DE" dirty="0"/>
              <a:t>, </a:t>
            </a:r>
            <a:r>
              <a:rPr lang="de-DE" u="sng" dirty="0">
                <a:hlinkClick r:id="rId4"/>
              </a:rPr>
              <a:t>Pfeifer C</a:t>
            </a:r>
            <a:r>
              <a:rPr lang="de-DE" dirty="0"/>
              <a:t>, </a:t>
            </a:r>
            <a:r>
              <a:rPr lang="de-DE" u="sng" dirty="0" err="1">
                <a:hlinkClick r:id="rId5"/>
              </a:rPr>
              <a:t>Muhlberger</a:t>
            </a:r>
            <a:r>
              <a:rPr lang="de-DE" u="sng" dirty="0">
                <a:hlinkClick r:id="rId5"/>
              </a:rPr>
              <a:t> V</a:t>
            </a:r>
            <a:r>
              <a:rPr lang="de-DE" dirty="0"/>
              <a:t>, </a:t>
            </a:r>
            <a:r>
              <a:rPr lang="de-DE" u="sng" dirty="0">
                <a:hlinkClick r:id="rId6"/>
              </a:rPr>
              <a:t>Ulmer H</a:t>
            </a:r>
            <a:r>
              <a:rPr lang="de-DE" dirty="0"/>
              <a:t>, </a:t>
            </a:r>
            <a:r>
              <a:rPr lang="de-DE" u="sng" dirty="0">
                <a:hlinkClick r:id="rId7"/>
              </a:rPr>
              <a:t>Pfeiffer KP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843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Verwendung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sex-</a:t>
            </a:r>
            <a:r>
              <a:rPr lang="de-DE" dirty="0" err="1" smtClean="0"/>
              <a:t>specific</a:t>
            </a:r>
            <a:endParaRPr lang="de-DE" dirty="0" smtClean="0"/>
          </a:p>
          <a:p>
            <a:r>
              <a:rPr lang="de-DE" dirty="0" err="1" smtClean="0"/>
              <a:t>by</a:t>
            </a:r>
            <a:r>
              <a:rPr lang="de-DE" dirty="0"/>
              <a:t> </a:t>
            </a:r>
            <a:r>
              <a:rPr lang="de-DE" dirty="0" err="1"/>
              <a:t>sex</a:t>
            </a:r>
            <a:r>
              <a:rPr lang="de-DE" dirty="0"/>
              <a:t> </a:t>
            </a:r>
            <a:endParaRPr lang="de-DE" dirty="0" smtClean="0"/>
          </a:p>
          <a:p>
            <a:r>
              <a:rPr lang="de-DE" dirty="0" err="1" smtClean="0"/>
              <a:t>age</a:t>
            </a:r>
            <a:r>
              <a:rPr lang="de-DE" dirty="0" smtClean="0"/>
              <a:t>-sex-groups</a:t>
            </a:r>
          </a:p>
          <a:p>
            <a:r>
              <a:rPr lang="de-DE" dirty="0" smtClean="0"/>
              <a:t>Independent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sex</a:t>
            </a:r>
            <a:endParaRPr lang="de-DE" dirty="0" smtClean="0"/>
          </a:p>
          <a:p>
            <a:r>
              <a:rPr lang="de-DE" dirty="0" smtClean="0"/>
              <a:t>sex-</a:t>
            </a:r>
            <a:r>
              <a:rPr lang="de-DE" dirty="0" err="1" smtClean="0"/>
              <a:t>matched</a:t>
            </a:r>
            <a:endParaRPr lang="de-DE" dirty="0" smtClean="0"/>
          </a:p>
          <a:p>
            <a:r>
              <a:rPr lang="de-DE" dirty="0" smtClean="0"/>
              <a:t>after </a:t>
            </a:r>
            <a:r>
              <a:rPr lang="de-DE" dirty="0" err="1" smtClean="0"/>
              <a:t>adjustment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sex</a:t>
            </a:r>
            <a:r>
              <a:rPr lang="de-DE" dirty="0" smtClean="0"/>
              <a:t>, </a:t>
            </a:r>
            <a:r>
              <a:rPr lang="de-DE" dirty="0" err="1" smtClean="0"/>
              <a:t>adjusting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sex</a:t>
            </a:r>
            <a:endParaRPr lang="de-DE" dirty="0" smtClean="0"/>
          </a:p>
          <a:p>
            <a:r>
              <a:rPr lang="de-DE" dirty="0" err="1" smtClean="0"/>
              <a:t>stratified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sex</a:t>
            </a:r>
            <a:endParaRPr lang="de-DE" dirty="0" smtClean="0"/>
          </a:p>
          <a:p>
            <a:r>
              <a:rPr lang="de-DE" dirty="0" err="1" smtClean="0"/>
              <a:t>age</a:t>
            </a:r>
            <a:r>
              <a:rPr lang="de-DE" dirty="0" smtClean="0"/>
              <a:t>-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sex</a:t>
            </a:r>
            <a:r>
              <a:rPr lang="de-DE" dirty="0" smtClean="0"/>
              <a:t> </a:t>
            </a:r>
            <a:r>
              <a:rPr lang="de-DE" dirty="0" err="1" smtClean="0"/>
              <a:t>standardized</a:t>
            </a:r>
            <a:r>
              <a:rPr lang="de-DE" dirty="0" smtClean="0"/>
              <a:t> </a:t>
            </a:r>
            <a:r>
              <a:rPr lang="de-DE" dirty="0"/>
              <a:t> 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546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Verwendung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Auswertung separat für Männer und Frauen, Unterschiede zwischen Männer und Frauen</a:t>
            </a:r>
            <a:br>
              <a:rPr lang="de-DE" dirty="0" smtClean="0"/>
            </a:br>
            <a:r>
              <a:rPr lang="de-DE" dirty="0" smtClean="0"/>
              <a:t>sex-</a:t>
            </a:r>
            <a:r>
              <a:rPr lang="de-DE" dirty="0" err="1" smtClean="0"/>
              <a:t>specific</a:t>
            </a:r>
            <a:r>
              <a:rPr lang="de-DE" dirty="0" smtClean="0"/>
              <a:t>,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sex</a:t>
            </a:r>
            <a:r>
              <a:rPr lang="de-DE" dirty="0" smtClean="0"/>
              <a:t>, sex-groups</a:t>
            </a:r>
          </a:p>
          <a:p>
            <a:endParaRPr lang="de-DE" dirty="0" smtClean="0"/>
          </a:p>
          <a:p>
            <a:r>
              <a:rPr lang="de-DE" dirty="0" smtClean="0"/>
              <a:t>Geschlecht </a:t>
            </a:r>
            <a:r>
              <a:rPr lang="de-DE" dirty="0"/>
              <a:t>als Störvariable (</a:t>
            </a:r>
            <a:r>
              <a:rPr lang="de-DE" dirty="0" err="1"/>
              <a:t>Confounder</a:t>
            </a:r>
            <a:r>
              <a:rPr lang="de-DE" dirty="0"/>
              <a:t>) und Berücksichtigung dieses Einflusses</a:t>
            </a:r>
            <a:br>
              <a:rPr lang="de-DE" dirty="0"/>
            </a:br>
            <a:r>
              <a:rPr lang="de-DE" dirty="0" err="1"/>
              <a:t>adjusting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sex</a:t>
            </a:r>
            <a:r>
              <a:rPr lang="de-DE" dirty="0"/>
              <a:t>,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sex</a:t>
            </a:r>
            <a:r>
              <a:rPr lang="de-DE" dirty="0"/>
              <a:t>, </a:t>
            </a:r>
            <a:r>
              <a:rPr lang="de-DE" dirty="0" err="1"/>
              <a:t>stratified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sex</a:t>
            </a:r>
            <a:r>
              <a:rPr lang="de-DE" dirty="0"/>
              <a:t>, </a:t>
            </a:r>
            <a:r>
              <a:rPr lang="de-DE" dirty="0" err="1"/>
              <a:t>sex</a:t>
            </a:r>
            <a:r>
              <a:rPr lang="de-DE" dirty="0"/>
              <a:t> </a:t>
            </a:r>
            <a:r>
              <a:rPr lang="de-DE" dirty="0" err="1"/>
              <a:t>standardized</a:t>
            </a:r>
            <a:r>
              <a:rPr lang="de-DE" dirty="0"/>
              <a:t>  </a:t>
            </a:r>
          </a:p>
          <a:p>
            <a:endParaRPr lang="de-DE" dirty="0"/>
          </a:p>
          <a:p>
            <a:r>
              <a:rPr lang="de-DE" dirty="0" smtClean="0"/>
              <a:t>Im Studiendesign (z.B. Fall-</a:t>
            </a:r>
            <a:r>
              <a:rPr lang="de-DE" dirty="0" err="1" smtClean="0"/>
              <a:t>Kontroll</a:t>
            </a:r>
            <a:r>
              <a:rPr lang="de-DE" dirty="0" smtClean="0"/>
              <a:t> Studie) wird jedem männlichen Fall eine männliche Kontrolle und jedem weiblichen Fall eine weibliche Kontrolle zugewiesen  </a:t>
            </a:r>
            <a:br>
              <a:rPr lang="de-DE" dirty="0" smtClean="0"/>
            </a:br>
            <a:r>
              <a:rPr lang="de-DE" dirty="0" smtClean="0"/>
              <a:t>sex-</a:t>
            </a:r>
            <a:r>
              <a:rPr lang="de-DE" dirty="0" err="1" smtClean="0"/>
              <a:t>matched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Randomisierung führt zu gleicher Anzahl von Männern und Frauen</a:t>
            </a:r>
          </a:p>
          <a:p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149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Für den Statistiker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Ist Geschlecht in der Regel oft ein Störfaktor  (</a:t>
            </a:r>
            <a:r>
              <a:rPr lang="de-DE" dirty="0" err="1" smtClean="0"/>
              <a:t>Confounder</a:t>
            </a:r>
            <a:r>
              <a:rPr lang="de-DE" dirty="0" smtClean="0"/>
              <a:t>) oder </a:t>
            </a:r>
            <a:r>
              <a:rPr lang="de-DE" dirty="0" err="1" smtClean="0"/>
              <a:t>Effektmodifikator</a:t>
            </a:r>
            <a:r>
              <a:rPr lang="de-DE" dirty="0" smtClean="0"/>
              <a:t> (</a:t>
            </a:r>
            <a:r>
              <a:rPr lang="de-DE" dirty="0" err="1" smtClean="0"/>
              <a:t>effect</a:t>
            </a:r>
            <a:r>
              <a:rPr lang="de-DE" dirty="0" smtClean="0"/>
              <a:t> </a:t>
            </a:r>
            <a:r>
              <a:rPr lang="de-DE" dirty="0" err="1" smtClean="0"/>
              <a:t>modifier</a:t>
            </a:r>
            <a:r>
              <a:rPr lang="de-DE" dirty="0" smtClean="0"/>
              <a:t>)</a:t>
            </a:r>
          </a:p>
          <a:p>
            <a:r>
              <a:rPr lang="de-DE" dirty="0" smtClean="0"/>
              <a:t>Alter und Geschlecht sind die wichtigsten Einflussfaktoren in der Medizin, </a:t>
            </a:r>
          </a:p>
          <a:p>
            <a:r>
              <a:rPr lang="de-DE" dirty="0" smtClean="0"/>
              <a:t>deren Einfluss muss entweder</a:t>
            </a:r>
            <a:br>
              <a:rPr lang="de-DE" dirty="0" smtClean="0"/>
            </a:br>
            <a:r>
              <a:rPr lang="de-DE" dirty="0" smtClean="0"/>
              <a:t>im Studiendesign durch Randomisierung und </a:t>
            </a:r>
            <a:r>
              <a:rPr lang="de-DE" dirty="0" err="1" smtClean="0"/>
              <a:t>Matching</a:t>
            </a:r>
            <a:r>
              <a:rPr lang="de-DE" dirty="0" smtClean="0"/>
              <a:t>  </a:t>
            </a:r>
            <a:br>
              <a:rPr lang="de-DE" dirty="0" smtClean="0"/>
            </a:br>
            <a:r>
              <a:rPr lang="de-DE" dirty="0" smtClean="0"/>
              <a:t>oder nachträglich in der Analyse durch separate Auswertung, Standardisierung, Adjustierung oder Stratifizierung (Gewichtung)</a:t>
            </a:r>
            <a:br>
              <a:rPr lang="de-DE" dirty="0" smtClean="0"/>
            </a:br>
            <a:r>
              <a:rPr lang="de-DE" dirty="0" smtClean="0"/>
              <a:t>berücksichtigt werden</a:t>
            </a:r>
          </a:p>
          <a:p>
            <a:endParaRPr lang="de-DE" dirty="0" smtClean="0"/>
          </a:p>
          <a:p>
            <a:r>
              <a:rPr lang="de-DE" dirty="0" smtClean="0"/>
              <a:t>Voraussetzung: Variable Geschlecht muss vorhanden sein! </a:t>
            </a:r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30453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DAG: Geschlecht und Alter als </a:t>
            </a:r>
            <a:r>
              <a:rPr lang="de-DE" dirty="0" err="1" smtClean="0"/>
              <a:t>Confounder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19</a:t>
            </a:fld>
            <a:endParaRPr lang="de-DE" alt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2" y="1700808"/>
            <a:ext cx="650174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50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Ablauf der Lehrveranstaltung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Statistik in den medizinischen Wissenschaften </a:t>
            </a:r>
          </a:p>
          <a:p>
            <a:r>
              <a:rPr lang="de-DE" dirty="0" smtClean="0"/>
              <a:t>Beobachtungs- versus Interventionsstudien (RCT)</a:t>
            </a:r>
            <a:br>
              <a:rPr lang="de-DE" dirty="0" smtClean="0"/>
            </a:br>
            <a:r>
              <a:rPr lang="de-DE" dirty="0" smtClean="0"/>
              <a:t>statistische Zusammenhänge, Kausalität</a:t>
            </a:r>
          </a:p>
          <a:p>
            <a:r>
              <a:rPr lang="de-DE" dirty="0" smtClean="0"/>
              <a:t>Eigene Gender Medizin Studien:</a:t>
            </a:r>
            <a:br>
              <a:rPr lang="de-DE" dirty="0" smtClean="0"/>
            </a:br>
            <a:r>
              <a:rPr lang="de-DE" dirty="0" smtClean="0"/>
              <a:t>Cholesterin</a:t>
            </a:r>
            <a:br>
              <a:rPr lang="de-DE" dirty="0" smtClean="0"/>
            </a:br>
            <a:r>
              <a:rPr lang="de-DE" dirty="0" smtClean="0"/>
              <a:t>KHK Sterblichkeit - Mediationsanalyse </a:t>
            </a:r>
          </a:p>
          <a:p>
            <a:r>
              <a:rPr lang="de-DE" dirty="0" err="1" smtClean="0"/>
              <a:t>Causal</a:t>
            </a:r>
            <a:r>
              <a:rPr lang="de-DE" dirty="0" smtClean="0"/>
              <a:t> </a:t>
            </a:r>
            <a:r>
              <a:rPr lang="de-DE" dirty="0" err="1" smtClean="0"/>
              <a:t>Inference</a:t>
            </a:r>
            <a:r>
              <a:rPr lang="de-DE" dirty="0" smtClean="0"/>
              <a:t> und Gender: </a:t>
            </a:r>
            <a:br>
              <a:rPr lang="de-DE" dirty="0" smtClean="0"/>
            </a:br>
            <a:r>
              <a:rPr lang="de-DE" dirty="0" err="1" smtClean="0"/>
              <a:t>Confounding</a:t>
            </a:r>
            <a:r>
              <a:rPr lang="de-DE" dirty="0" smtClean="0"/>
              <a:t>, Effektmodifikation (Moderation), </a:t>
            </a:r>
            <a:r>
              <a:rPr lang="de-DE" dirty="0" err="1" smtClean="0"/>
              <a:t>Intermediärvariablen</a:t>
            </a:r>
            <a:r>
              <a:rPr lang="de-DE" dirty="0" smtClean="0"/>
              <a:t>  (Mediation)</a:t>
            </a:r>
          </a:p>
          <a:p>
            <a:r>
              <a:rPr lang="de-DE" dirty="0" smtClean="0"/>
              <a:t>Kausales Denken, Ursache und Wirkung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594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1143000"/>
          </a:xfrm>
        </p:spPr>
        <p:txBody>
          <a:bodyPr/>
          <a:lstStyle/>
          <a:p>
            <a:r>
              <a:rPr lang="de-DE" dirty="0" err="1" smtClean="0"/>
              <a:t>Confounding</a:t>
            </a:r>
            <a:r>
              <a:rPr lang="de-DE" dirty="0" smtClean="0"/>
              <a:t>/</a:t>
            </a:r>
            <a:r>
              <a:rPr lang="de-DE" dirty="0" err="1" smtClean="0"/>
              <a:t>Modification</a:t>
            </a:r>
            <a:r>
              <a:rPr lang="de-DE" dirty="0" smtClean="0"/>
              <a:t>/Mediation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Epidemiologen</a:t>
            </a:r>
            <a:r>
              <a:rPr lang="de-DE" dirty="0" smtClean="0"/>
              <a:t> sprechen von Verschleierung oder </a:t>
            </a:r>
            <a:r>
              <a:rPr lang="de-DE" b="1" dirty="0" err="1" smtClean="0"/>
              <a:t>Confounding</a:t>
            </a:r>
            <a:r>
              <a:rPr lang="de-DE" b="1" dirty="0" smtClean="0"/>
              <a:t>, </a:t>
            </a:r>
            <a:r>
              <a:rPr lang="de-DE" dirty="0" smtClean="0"/>
              <a:t>wenn die Assoziation zwischen einer Exposition und einem Outcome durch eine Störgröße überlagert oder verzerrt wird. Diese Störgröße heißt </a:t>
            </a:r>
            <a:r>
              <a:rPr lang="de-DE" dirty="0" err="1" smtClean="0"/>
              <a:t>Confounder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smtClean="0"/>
              <a:t>Zitat </a:t>
            </a:r>
            <a:r>
              <a:rPr lang="de-DE" dirty="0" smtClean="0"/>
              <a:t>aus </a:t>
            </a:r>
            <a:r>
              <a:rPr lang="de-DE" dirty="0" err="1" smtClean="0"/>
              <a:t>Razum</a:t>
            </a:r>
            <a:r>
              <a:rPr lang="de-DE" dirty="0" smtClean="0"/>
              <a:t> O et al. Epidemiologie für </a:t>
            </a:r>
            <a:r>
              <a:rPr lang="de-DE" dirty="0" err="1" smtClean="0"/>
              <a:t>Dummies</a:t>
            </a:r>
            <a:r>
              <a:rPr lang="de-DE" dirty="0" smtClean="0"/>
              <a:t>).</a:t>
            </a:r>
          </a:p>
          <a:p>
            <a:pPr marL="0" indent="0">
              <a:buNone/>
            </a:pPr>
            <a:r>
              <a:rPr lang="de-DE" dirty="0" smtClean="0"/>
              <a:t>Zu unterscheiden von:</a:t>
            </a:r>
          </a:p>
          <a:p>
            <a:r>
              <a:rPr lang="de-DE" dirty="0" smtClean="0"/>
              <a:t>Wenn sich die Stärke einer Exposition und einem Outcome verändert wenn eine oder mehrere weitere Variablen hinzukommen, dann spricht man von </a:t>
            </a:r>
            <a:r>
              <a:rPr lang="de-DE" b="1" dirty="0" smtClean="0"/>
              <a:t>Effektmodifikation </a:t>
            </a:r>
            <a:r>
              <a:rPr lang="de-DE" dirty="0"/>
              <a:t>(Cholesterin Beispiel</a:t>
            </a:r>
            <a:r>
              <a:rPr lang="de-DE" dirty="0" smtClean="0"/>
              <a:t>).</a:t>
            </a:r>
            <a:endParaRPr lang="de-DE" b="1" dirty="0" smtClean="0"/>
          </a:p>
          <a:p>
            <a:r>
              <a:rPr lang="de-DE" dirty="0" err="1" smtClean="0"/>
              <a:t>Intermediärvariablen</a:t>
            </a:r>
            <a:r>
              <a:rPr lang="de-DE" dirty="0" smtClean="0"/>
              <a:t> (</a:t>
            </a:r>
            <a:r>
              <a:rPr lang="de-DE" b="1" dirty="0" smtClean="0"/>
              <a:t>Mediatoren</a:t>
            </a:r>
            <a:r>
              <a:rPr lang="de-DE" dirty="0" smtClean="0"/>
              <a:t>) sind Zwischenstufen in der Kausalkette Exposition und Outcome (KHK Beispiel).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20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43267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44D07DD7-A0C9-40C3-9B33-93002845AE44}" type="slidenum">
              <a:rPr lang="de-DE" altLang="en-US"/>
              <a:pPr/>
              <a:t>21</a:t>
            </a:fld>
            <a:endParaRPr lang="de-DE" altLang="en-US"/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683568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Glauben Sie den Ergebnissen </a:t>
            </a:r>
            <a:endParaRPr lang="de-DE" sz="4000" dirty="0" smtClean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  <a:p>
            <a:r>
              <a:rPr lang="de-DE" sz="40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einer </a:t>
            </a:r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Studie?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395288" y="1916113"/>
            <a:ext cx="38893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Konzepte zur Kausalität z.B. von </a:t>
            </a:r>
            <a:br>
              <a:rPr lang="de-DE" sz="1600" b="1" dirty="0">
                <a:solidFill>
                  <a:srgbClr val="000036"/>
                </a:solidFill>
              </a:rPr>
            </a:br>
            <a:r>
              <a:rPr lang="de-DE" sz="1600" dirty="0" err="1">
                <a:solidFill>
                  <a:srgbClr val="000036"/>
                </a:solidFill>
              </a:rPr>
              <a:t>Henle&amp;Koch</a:t>
            </a:r>
            <a:r>
              <a:rPr lang="de-DE" sz="1600" dirty="0">
                <a:solidFill>
                  <a:srgbClr val="000036"/>
                </a:solidFill>
              </a:rPr>
              <a:t> (1880),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Hill (1965) oder </a:t>
            </a:r>
            <a:r>
              <a:rPr lang="de-DE" sz="1600" dirty="0" err="1">
                <a:solidFill>
                  <a:srgbClr val="000036"/>
                </a:solidFill>
              </a:rPr>
              <a:t>Rothman</a:t>
            </a:r>
            <a:r>
              <a:rPr lang="de-DE" sz="1600" dirty="0">
                <a:solidFill>
                  <a:srgbClr val="000036"/>
                </a:solidFill>
              </a:rPr>
              <a:t> (1976)</a:t>
            </a:r>
            <a:endParaRPr lang="de-DE" sz="1600" b="1" dirty="0">
              <a:solidFill>
                <a:srgbClr val="000036"/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Assoziation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(negativer oder positiver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Zusammenhang)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Kausalität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(Risikofaktor als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(Mit-)Ursache einer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Krankheit)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1600" dirty="0">
              <a:solidFill>
                <a:srgbClr val="000036"/>
              </a:solidFill>
            </a:endParaRPr>
          </a:p>
        </p:txBody>
      </p:sp>
      <p:pic>
        <p:nvPicPr>
          <p:cNvPr id="287750" name="Picture 6"/>
          <p:cNvPicPr>
            <a:picLocks noChangeAspect="1" noChangeArrowheads="1"/>
          </p:cNvPicPr>
          <p:nvPr/>
        </p:nvPicPr>
        <p:blipFill>
          <a:blip r:embed="rId3" cstate="print"/>
          <a:srcRect b="22227"/>
          <a:stretch>
            <a:fillRect/>
          </a:stretch>
        </p:blipFill>
        <p:spPr bwMode="auto">
          <a:xfrm>
            <a:off x="4067175" y="1916113"/>
            <a:ext cx="48514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96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02" name="Rectangle 10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543800" cy="1008112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de-DE" dirty="0" smtClean="0">
                <a:sym typeface="Symbol" pitchFamily="18" charset="2"/>
              </a:rPr>
              <a:t>Statistische Assoziation</a:t>
            </a:r>
            <a:r>
              <a:rPr lang="de-DE" dirty="0" smtClean="0"/>
              <a:t> </a:t>
            </a:r>
            <a:r>
              <a:rPr lang="de-DE" dirty="0"/>
              <a:t>oder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Kausalität </a:t>
            </a:r>
            <a:r>
              <a:rPr lang="de-DE" dirty="0">
                <a:sym typeface="Symbol" pitchFamily="18" charset="2"/>
              </a:rPr>
              <a:t>??</a:t>
            </a:r>
          </a:p>
        </p:txBody>
      </p:sp>
      <p:sp>
        <p:nvSpPr>
          <p:cNvPr id="289803" name="Rectangle 11"/>
          <p:cNvSpPr>
            <a:spLocks noGrp="1" noChangeArrowheads="1"/>
          </p:cNvSpPr>
          <p:nvPr>
            <p:ph idx="1"/>
          </p:nvPr>
        </p:nvSpPr>
        <p:spPr>
          <a:xfrm>
            <a:off x="457200" y="1700213"/>
            <a:ext cx="8458200" cy="4752975"/>
          </a:xfrm>
          <a:noFill/>
          <a:ln/>
        </p:spPr>
        <p:txBody>
          <a:bodyPr/>
          <a:lstStyle/>
          <a:p>
            <a:r>
              <a:rPr lang="de-DE"/>
              <a:t>Kausalitätskriterien nach</a:t>
            </a:r>
          </a:p>
          <a:p>
            <a:r>
              <a:rPr lang="de-DE"/>
              <a:t>Sir Austin Bradford-Hill:</a:t>
            </a:r>
          </a:p>
          <a:p>
            <a:pPr lvl="1"/>
            <a:r>
              <a:rPr lang="de-DE" b="1"/>
              <a:t>Temporalität</a:t>
            </a:r>
            <a:endParaRPr lang="de-DE"/>
          </a:p>
          <a:p>
            <a:pPr lvl="1"/>
            <a:r>
              <a:rPr lang="de-DE" b="1"/>
              <a:t>Konsistenz (Meta-Analysen,</a:t>
            </a:r>
            <a:br>
              <a:rPr lang="de-DE" b="1"/>
            </a:br>
            <a:r>
              <a:rPr lang="de-DE" b="1"/>
              <a:t>Systematische Reviews)</a:t>
            </a:r>
            <a:r>
              <a:rPr lang="de-DE"/>
              <a:t> </a:t>
            </a:r>
          </a:p>
          <a:p>
            <a:pPr lvl="1"/>
            <a:r>
              <a:rPr lang="de-DE" b="1"/>
              <a:t>Biologischer Gradient</a:t>
            </a:r>
            <a:r>
              <a:rPr lang="de-DE"/>
              <a:t> </a:t>
            </a:r>
          </a:p>
          <a:p>
            <a:pPr lvl="1"/>
            <a:r>
              <a:rPr lang="de-DE" b="1"/>
              <a:t>Stärke des Effekts</a:t>
            </a:r>
            <a:r>
              <a:rPr lang="de-DE"/>
              <a:t> (z.B. doppeltes Risiko)</a:t>
            </a:r>
          </a:p>
          <a:p>
            <a:pPr lvl="1"/>
            <a:r>
              <a:rPr lang="de-DE"/>
              <a:t>u.a.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F1F2D7-4484-4A15-A4E3-5F7D1031C1FF}" type="slidenum">
              <a:rPr lang="de-DE" altLang="en-US"/>
              <a:pPr/>
              <a:t>22</a:t>
            </a:fld>
            <a:endParaRPr lang="de-DE" altLang="en-US"/>
          </a:p>
        </p:txBody>
      </p:sp>
      <p:pic>
        <p:nvPicPr>
          <p:cNvPr id="289804" name="Picture 12"/>
          <p:cNvPicPr>
            <a:picLocks noChangeAspect="1" noChangeArrowheads="1"/>
          </p:cNvPicPr>
          <p:nvPr/>
        </p:nvPicPr>
        <p:blipFill>
          <a:blip r:embed="rId3" cstate="print"/>
          <a:srcRect l="3615"/>
          <a:stretch>
            <a:fillRect/>
          </a:stretch>
        </p:blipFill>
        <p:spPr bwMode="auto">
          <a:xfrm>
            <a:off x="6300192" y="170080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8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ECAC804-CEEA-4826-8D83-846C731BF1AC}" type="datetime1">
              <a:rPr lang="de-DE"/>
              <a:pPr/>
              <a:t>09.06.2016</a:t>
            </a:fld>
            <a:endParaRPr lang="de-DE"/>
          </a:p>
        </p:txBody>
      </p:sp>
      <p:sp>
        <p:nvSpPr>
          <p:cNvPr id="4301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altLang="en-US" dirty="0" smtClean="0"/>
              <a:t>hanno.ulmer@i-med.ac.at</a:t>
            </a:r>
            <a:endParaRPr lang="de-DE" altLang="en-US" dirty="0"/>
          </a:p>
        </p:txBody>
      </p:sp>
      <p:sp>
        <p:nvSpPr>
          <p:cNvPr id="4301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7C17BF-A17A-4E30-B19C-4021E9CFB1E1}" type="slidenum">
              <a:rPr lang="de-DE"/>
              <a:pPr/>
              <a:t>23</a:t>
            </a:fld>
            <a:endParaRPr lang="de-DE"/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Hierarchie von Medizinischen Studien</a:t>
            </a:r>
            <a:endParaRPr lang="de-AT" dirty="0" smtClean="0"/>
          </a:p>
        </p:txBody>
      </p:sp>
      <p:pic>
        <p:nvPicPr>
          <p:cNvPr id="43016" name="Picture 9" descr="pyramid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84313"/>
            <a:ext cx="5932488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376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750" cy="1143000"/>
          </a:xfrm>
        </p:spPr>
        <p:txBody>
          <a:bodyPr>
            <a:normAutofit/>
          </a:bodyPr>
          <a:lstStyle/>
          <a:p>
            <a:r>
              <a:rPr lang="de-AT" sz="2800" dirty="0" smtClean="0">
                <a:latin typeface="Calibri" pitchFamily="34" charset="0"/>
              </a:rPr>
              <a:t>Arzneimittelstudie</a:t>
            </a:r>
            <a:endParaRPr lang="de-DE" sz="2800" dirty="0">
              <a:latin typeface="Calibri" pitchFamily="34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hanno.ulmer@i-med.ac.at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61250-8765-430E-BE13-35F1CABC58C0}" type="slidenum">
              <a:rPr lang="de-AT">
                <a:latin typeface="+mj-lt"/>
              </a:rPr>
              <a:pPr>
                <a:defRPr/>
              </a:pPr>
              <a:t>24</a:t>
            </a:fld>
            <a:endParaRPr lang="de-AT">
              <a:latin typeface="+mj-lt"/>
            </a:endParaRPr>
          </a:p>
        </p:txBody>
      </p:sp>
      <p:pic>
        <p:nvPicPr>
          <p:cNvPr id="277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54768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556792"/>
            <a:ext cx="33123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99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750" cy="1143000"/>
          </a:xfrm>
        </p:spPr>
        <p:txBody>
          <a:bodyPr>
            <a:normAutofit/>
          </a:bodyPr>
          <a:lstStyle/>
          <a:p>
            <a:r>
              <a:rPr lang="de-AT" sz="2800" dirty="0" smtClean="0">
                <a:latin typeface="Calibri" pitchFamily="34" charset="0"/>
              </a:rPr>
              <a:t>Arzneimittelstudie</a:t>
            </a:r>
            <a:endParaRPr lang="de-DE" sz="2800" dirty="0">
              <a:latin typeface="Calibri" pitchFamily="34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hanno.ulmer@i-med.ac.at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61250-8765-430E-BE13-35F1CABC58C0}" type="slidenum">
              <a:rPr lang="de-AT">
                <a:latin typeface="+mj-lt"/>
              </a:rPr>
              <a:pPr>
                <a:defRPr/>
              </a:pPr>
              <a:t>25</a:t>
            </a:fld>
            <a:endParaRPr lang="de-AT">
              <a:latin typeface="+mj-lt"/>
            </a:endParaRPr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77152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3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750" cy="1143000"/>
          </a:xfrm>
        </p:spPr>
        <p:txBody>
          <a:bodyPr>
            <a:normAutofit/>
          </a:bodyPr>
          <a:lstStyle/>
          <a:p>
            <a:r>
              <a:rPr lang="de-AT" sz="2800" dirty="0" smtClean="0">
                <a:latin typeface="Calibri" pitchFamily="34" charset="0"/>
              </a:rPr>
              <a:t>Arzneimittelstudie</a:t>
            </a:r>
            <a:endParaRPr lang="de-DE" sz="2800" dirty="0">
              <a:latin typeface="Calibri" pitchFamily="34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hanno.ulmer@i-med.ac.at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61250-8765-430E-BE13-35F1CABC58C0}" type="slidenum">
              <a:rPr lang="de-AT">
                <a:latin typeface="+mj-lt"/>
              </a:rPr>
              <a:pPr>
                <a:defRPr/>
              </a:pPr>
              <a:t>26</a:t>
            </a:fld>
            <a:endParaRPr lang="de-AT">
              <a:latin typeface="+mj-lt"/>
            </a:endParaRPr>
          </a:p>
        </p:txBody>
      </p:sp>
      <p:pic>
        <p:nvPicPr>
          <p:cNvPr id="277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54768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556792"/>
            <a:ext cx="33123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750" cy="1143000"/>
          </a:xfrm>
        </p:spPr>
        <p:txBody>
          <a:bodyPr>
            <a:normAutofit/>
          </a:bodyPr>
          <a:lstStyle/>
          <a:p>
            <a:r>
              <a:rPr lang="de-AT" sz="2800" dirty="0" smtClean="0">
                <a:latin typeface="Calibri" pitchFamily="34" charset="0"/>
              </a:rPr>
              <a:t>Arzneimittelstudie</a:t>
            </a:r>
            <a:endParaRPr lang="de-DE" sz="2800" dirty="0">
              <a:latin typeface="Calibri" pitchFamily="34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hanno.ulmer@i-med.ac.at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61250-8765-430E-BE13-35F1CABC58C0}" type="slidenum">
              <a:rPr lang="de-AT">
                <a:latin typeface="+mj-lt"/>
              </a:rPr>
              <a:pPr>
                <a:defRPr/>
              </a:pPr>
              <a:t>27</a:t>
            </a:fld>
            <a:endParaRPr lang="de-AT">
              <a:latin typeface="+mj-lt"/>
            </a:endParaRP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6840760" cy="491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54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750" cy="1143000"/>
          </a:xfrm>
        </p:spPr>
        <p:txBody>
          <a:bodyPr>
            <a:normAutofit/>
          </a:bodyPr>
          <a:lstStyle/>
          <a:p>
            <a:r>
              <a:rPr lang="de-AT" sz="2800" dirty="0" smtClean="0">
                <a:latin typeface="Calibri" pitchFamily="34" charset="0"/>
              </a:rPr>
              <a:t>Arzneimittelstudie</a:t>
            </a:r>
            <a:endParaRPr lang="de-DE" sz="2800" dirty="0">
              <a:latin typeface="Calibri" pitchFamily="34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hanno.ulmer@i-med.ac.at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61250-8765-430E-BE13-35F1CABC58C0}" type="slidenum">
              <a:rPr lang="de-AT">
                <a:latin typeface="+mj-lt"/>
              </a:rPr>
              <a:pPr>
                <a:defRPr/>
              </a:pPr>
              <a:t>28</a:t>
            </a:fld>
            <a:endParaRPr lang="de-AT">
              <a:latin typeface="+mj-lt"/>
            </a:endParaRPr>
          </a:p>
        </p:txBody>
      </p:sp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2109788"/>
            <a:ext cx="85820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9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750" cy="1143000"/>
          </a:xfrm>
        </p:spPr>
        <p:txBody>
          <a:bodyPr>
            <a:normAutofit/>
          </a:bodyPr>
          <a:lstStyle/>
          <a:p>
            <a:r>
              <a:rPr lang="de-AT" sz="2800" dirty="0" smtClean="0">
                <a:latin typeface="Calibri" pitchFamily="34" charset="0"/>
              </a:rPr>
              <a:t>Arzneimittelstudie</a:t>
            </a:r>
            <a:endParaRPr lang="de-DE" sz="2800" dirty="0">
              <a:latin typeface="Calibri" pitchFamily="34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hanno.ulmer@i-med.ac.at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61250-8765-430E-BE13-35F1CABC58C0}" type="slidenum">
              <a:rPr lang="de-AT">
                <a:latin typeface="+mj-lt"/>
              </a:rPr>
              <a:pPr>
                <a:defRPr/>
              </a:pPr>
              <a:t>29</a:t>
            </a:fld>
            <a:endParaRPr lang="de-AT">
              <a:latin typeface="+mj-lt"/>
            </a:endParaRPr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82772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422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Statistik in medizinischen</a:t>
            </a:r>
            <a:br>
              <a:rPr lang="de-DE" dirty="0"/>
            </a:br>
            <a:r>
              <a:rPr lang="de-DE" dirty="0"/>
              <a:t>Top Journals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B6A8-9BA0-4F03-8DD3-3928E90387A7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65E4688-3EEF-406A-9AF3-FFDEE079E459}" type="slidenum">
              <a:rPr lang="de-DE" altLang="en-US"/>
              <a:pPr/>
              <a:t>3</a:t>
            </a:fld>
            <a:endParaRPr lang="de-DE" altLang="en-US"/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500438"/>
            <a:ext cx="6840538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068638"/>
            <a:ext cx="55435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00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556792"/>
            <a:ext cx="2562225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750" cy="1143000"/>
          </a:xfrm>
        </p:spPr>
        <p:txBody>
          <a:bodyPr>
            <a:normAutofit/>
          </a:bodyPr>
          <a:lstStyle/>
          <a:p>
            <a:r>
              <a:rPr lang="de-AT" sz="2800" dirty="0" smtClean="0">
                <a:latin typeface="Calibri" pitchFamily="34" charset="0"/>
              </a:rPr>
              <a:t>Arzneimittelstudie</a:t>
            </a:r>
            <a:endParaRPr lang="de-DE" sz="2800" dirty="0">
              <a:latin typeface="Calibri" pitchFamily="34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AT"/>
              <a:t>hanno.ulmer@i-med.ac.at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61250-8765-430E-BE13-35F1CABC58C0}" type="slidenum">
              <a:rPr lang="de-AT">
                <a:latin typeface="+mj-lt"/>
              </a:rPr>
              <a:pPr>
                <a:defRPr/>
              </a:pPr>
              <a:t>30</a:t>
            </a:fld>
            <a:endParaRPr lang="de-AT">
              <a:latin typeface="+mj-lt"/>
            </a:endParaRPr>
          </a:p>
        </p:txBody>
      </p:sp>
      <p:pic>
        <p:nvPicPr>
          <p:cNvPr id="534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41814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4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76872"/>
            <a:ext cx="41338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37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RCT: Randomisierte kontrollierte Studie</a:t>
            </a:r>
            <a:endParaRPr lang="de-AT" sz="2000" dirty="0" smtClean="0"/>
          </a:p>
        </p:txBody>
      </p:sp>
      <p:sp>
        <p:nvSpPr>
          <p:cNvPr id="7680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de-DE" sz="2500" b="1" dirty="0" smtClean="0"/>
          </a:p>
          <a:p>
            <a:pPr eaLnBrk="1" hangingPunct="1">
              <a:lnSpc>
                <a:spcPct val="90000"/>
              </a:lnSpc>
            </a:pPr>
            <a:r>
              <a:rPr lang="de-DE" sz="2500" b="1" dirty="0" smtClean="0"/>
              <a:t>Klinische Studien sind ein Experiment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 smtClean="0"/>
              <a:t>Einflussfaktor wird gesteuert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 smtClean="0"/>
              <a:t>Alle anderen Faktoren sollen möglichst konstant gehalten werden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 smtClean="0"/>
              <a:t>Randomisierung</a:t>
            </a:r>
            <a:endParaRPr lang="de-DE" sz="25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de-DE" sz="2100" dirty="0" smtClean="0"/>
              <a:t>Zufällige Behandlungszuteilung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 smtClean="0"/>
              <a:t>Ausschluss von Verzerrungen (Bias) durch Selektion</a:t>
            </a:r>
          </a:p>
          <a:p>
            <a:pPr>
              <a:lnSpc>
                <a:spcPct val="90000"/>
              </a:lnSpc>
            </a:pPr>
            <a:r>
              <a:rPr lang="de-DE" sz="2500" b="1" dirty="0" err="1" smtClean="0"/>
              <a:t>Verblindung</a:t>
            </a:r>
            <a:endParaRPr lang="de-DE" sz="2500" b="1" dirty="0"/>
          </a:p>
          <a:p>
            <a:pPr lvl="1">
              <a:lnSpc>
                <a:spcPct val="90000"/>
              </a:lnSpc>
            </a:pPr>
            <a:r>
              <a:rPr lang="de-DE" sz="2100" dirty="0" smtClean="0"/>
              <a:t>Ausschluss von Verzerrungen </a:t>
            </a:r>
            <a:r>
              <a:rPr lang="de-DE" sz="2100" smtClean="0"/>
              <a:t>(Bias) durch </a:t>
            </a:r>
            <a:r>
              <a:rPr lang="de-DE" sz="2100" dirty="0" smtClean="0"/>
              <a:t>Information</a:t>
            </a:r>
            <a:endParaRPr lang="de-DE" sz="2000" dirty="0" smtClean="0"/>
          </a:p>
        </p:txBody>
      </p:sp>
      <p:sp>
        <p:nvSpPr>
          <p:cNvPr id="768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285759-7282-4738-8940-1AAD18F5EF5F}" type="slidenum">
              <a:rPr lang="de-DE"/>
              <a:pPr/>
              <a:t>31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116449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8791C86-A101-4DA7-84C1-DC3E0E5B0139}" type="slidenum">
              <a:rPr lang="de-DE" altLang="en-US"/>
              <a:pPr/>
              <a:t>32</a:t>
            </a:fld>
            <a:endParaRPr lang="de-DE" altLang="en-US"/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95288" y="1484313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2000" dirty="0">
                <a:solidFill>
                  <a:srgbClr val="26547C"/>
                </a:solidFill>
              </a:rPr>
              <a:t>Zu untersuchender Faktor</a:t>
            </a:r>
            <a:r>
              <a:rPr lang="de-DE" sz="2000" dirty="0">
                <a:solidFill>
                  <a:srgbClr val="000036"/>
                </a:solidFill>
              </a:rPr>
              <a:t/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(z.B. Wirksamkeit einer Therapie oder eines Medikaments,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schädlicher Einfluss von Rauchen oder Übergewicht,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Schützender Einfluss von Obst/Gemüse, Sport...)</a:t>
            </a:r>
          </a:p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2000" dirty="0">
              <a:solidFill>
                <a:srgbClr val="000036"/>
              </a:solidFill>
            </a:endParaRPr>
          </a:p>
        </p:txBody>
      </p:sp>
      <p:sp>
        <p:nvSpPr>
          <p:cNvPr id="273414" name="Line 6"/>
          <p:cNvSpPr>
            <a:spLocks noChangeShapeType="1"/>
          </p:cNvSpPr>
          <p:nvPr/>
        </p:nvSpPr>
        <p:spPr bwMode="auto">
          <a:xfrm flipH="1">
            <a:off x="1908175" y="3248025"/>
            <a:ext cx="1901825" cy="154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5" name="Line 7"/>
          <p:cNvSpPr>
            <a:spLocks noChangeShapeType="1"/>
          </p:cNvSpPr>
          <p:nvPr/>
        </p:nvSpPr>
        <p:spPr bwMode="auto">
          <a:xfrm>
            <a:off x="4800600" y="3248025"/>
            <a:ext cx="16764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533400" y="33242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Intervention</a:t>
            </a: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5508625" y="3284538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Beobachtung</a:t>
            </a:r>
          </a:p>
        </p:txBody>
      </p:sp>
      <p:sp>
        <p:nvSpPr>
          <p:cNvPr id="273418" name="Text Box 10"/>
          <p:cNvSpPr txBox="1">
            <a:spLocks noChangeArrowheads="1"/>
          </p:cNvSpPr>
          <p:nvPr/>
        </p:nvSpPr>
        <p:spPr bwMode="auto">
          <a:xfrm>
            <a:off x="228600" y="4837113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gezielt eingesetzt und vorgegeben. Wirksamkeit (und Verträglichkeit) in Hinblick auf die Zielerkrankung werden geprüft.</a:t>
            </a:r>
          </a:p>
        </p:txBody>
      </p:sp>
      <p:sp>
        <p:nvSpPr>
          <p:cNvPr id="273419" name="Text Box 11"/>
          <p:cNvSpPr txBox="1">
            <a:spLocks noChangeArrowheads="1"/>
          </p:cNvSpPr>
          <p:nvPr/>
        </p:nvSpPr>
        <p:spPr bwMode="auto">
          <a:xfrm>
            <a:off x="5029200" y="4848225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beobachtet und Zusammenhänge mit bzw. sein Einfluss auf das Auftreten von Krankheit  geprüft.</a:t>
            </a:r>
          </a:p>
        </p:txBody>
      </p:sp>
      <p:sp>
        <p:nvSpPr>
          <p:cNvPr id="273420" name="Rectangle 12"/>
          <p:cNvSpPr>
            <a:spLocks noChangeArrowheads="1"/>
          </p:cNvSpPr>
          <p:nvPr/>
        </p:nvSpPr>
        <p:spPr bwMode="auto">
          <a:xfrm>
            <a:off x="684213" y="620713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Experiment vs. Erhebung 	</a:t>
            </a:r>
            <a:r>
              <a:rPr lang="de-DE" sz="3200" dirty="0">
                <a:solidFill>
                  <a:srgbClr val="000036"/>
                </a:solidFill>
              </a:rPr>
              <a:t>	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273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E638F10-C31D-4158-82C4-CEE8F975A39D}" type="slidenum">
              <a:rPr lang="de-DE" altLang="en-US"/>
              <a:pPr/>
              <a:t>33</a:t>
            </a:fld>
            <a:endParaRPr lang="de-DE" altLang="en-US"/>
          </a:p>
        </p:txBody>
      </p:sp>
      <p:sp>
        <p:nvSpPr>
          <p:cNvPr id="283652" name="Rectangle 4"/>
          <p:cNvSpPr>
            <a:spLocks noChangeArrowheads="1"/>
          </p:cNvSpPr>
          <p:nvPr/>
        </p:nvSpPr>
        <p:spPr bwMode="auto">
          <a:xfrm>
            <a:off x="539552" y="404664"/>
            <a:ext cx="80295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Kohorten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Studie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: </a:t>
            </a:r>
            <a:endParaRPr lang="en-US" sz="4000" dirty="0" smtClean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  <a:p>
            <a:r>
              <a:rPr lang="en-US" sz="40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Framingham 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Heart Study</a:t>
            </a:r>
            <a:endParaRPr lang="de-DE" sz="40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3" cstate="print"/>
          <a:srcRect l="72476" t="70033" r="11604" b="9636"/>
          <a:stretch>
            <a:fillRect/>
          </a:stretch>
        </p:blipFill>
        <p:spPr bwMode="auto">
          <a:xfrm>
            <a:off x="6948488" y="4221163"/>
            <a:ext cx="17287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3" cstate="print"/>
          <a:srcRect l="16780" t="49037" r="15952" b="36195"/>
          <a:stretch>
            <a:fillRect/>
          </a:stretch>
        </p:blipFill>
        <p:spPr bwMode="auto">
          <a:xfrm>
            <a:off x="0" y="2565400"/>
            <a:ext cx="88931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395288" y="1773238"/>
            <a:ext cx="66246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/>
              <a:t>1948	Rekrutierung von 5209 gesunden Probanden (30-62J)</a:t>
            </a:r>
          </a:p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sp>
        <p:nvSpPr>
          <p:cNvPr id="283656" name="Line 8"/>
          <p:cNvSpPr>
            <a:spLocks noChangeShapeType="1"/>
          </p:cNvSpPr>
          <p:nvPr/>
        </p:nvSpPr>
        <p:spPr bwMode="auto">
          <a:xfrm>
            <a:off x="20224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1331913" y="4005263"/>
            <a:ext cx="3744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1970</a:t>
            </a:r>
          </a:p>
          <a:p>
            <a:pPr algn="ctr" eaLnBrk="0" hangingPunct="0"/>
            <a:r>
              <a:rPr lang="de-DE" sz="1600"/>
              <a:t>Bluthochdruck </a:t>
            </a:r>
            <a:br>
              <a:rPr lang="de-DE" sz="1600"/>
            </a:br>
            <a:r>
              <a:rPr lang="de-DE" sz="1600">
                <a:cs typeface="Arial" charset="0"/>
              </a:rPr>
              <a:t>↑  Schlaganfall</a:t>
            </a:r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1835150" y="5699125"/>
            <a:ext cx="1943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/>
              <a:t>1967</a:t>
            </a:r>
          </a:p>
          <a:p>
            <a:pPr algn="ctr" eaLnBrk="0" hangingPunct="0"/>
            <a:r>
              <a:rPr lang="de-DE" sz="1600"/>
              <a:t>Bewegung </a:t>
            </a:r>
            <a:r>
              <a:rPr lang="de-DE" sz="1600">
                <a:cs typeface="Arial" charset="0"/>
              </a:rPr>
              <a:t>↓ KHK</a:t>
            </a:r>
          </a:p>
          <a:p>
            <a:pPr algn="ctr" eaLnBrk="0" hangingPunct="0"/>
            <a:r>
              <a:rPr lang="de-DE" sz="1600">
                <a:cs typeface="Arial" charset="0"/>
              </a:rPr>
              <a:t>Übergewicht ↑ KHK</a:t>
            </a:r>
          </a:p>
        </p:txBody>
      </p:sp>
      <p:sp>
        <p:nvSpPr>
          <p:cNvPr id="283659" name="Rectangle 11"/>
          <p:cNvSpPr>
            <a:spLocks noChangeArrowheads="1"/>
          </p:cNvSpPr>
          <p:nvPr/>
        </p:nvSpPr>
        <p:spPr bwMode="auto">
          <a:xfrm>
            <a:off x="539750" y="4732338"/>
            <a:ext cx="3311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1961</a:t>
            </a:r>
          </a:p>
          <a:p>
            <a:pPr algn="ctr" eaLnBrk="0" hangingPunct="0"/>
            <a:r>
              <a:rPr lang="de-DE" sz="1600"/>
              <a:t>Cholesterin, Blutdruck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149225" y="4005263"/>
            <a:ext cx="2119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de-DE" sz="1600"/>
              <a:t>1960</a:t>
            </a:r>
          </a:p>
          <a:p>
            <a:pPr algn="r" eaLnBrk="0" hangingPunct="0"/>
            <a:r>
              <a:rPr lang="de-DE" sz="1600"/>
              <a:t>Rauchen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1" name="Rectangle 13"/>
          <p:cNvSpPr>
            <a:spLocks noChangeArrowheads="1"/>
          </p:cNvSpPr>
          <p:nvPr/>
        </p:nvSpPr>
        <p:spPr bwMode="auto">
          <a:xfrm>
            <a:off x="2484438" y="5157788"/>
            <a:ext cx="2879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1976</a:t>
            </a:r>
          </a:p>
          <a:p>
            <a:pPr algn="ctr" eaLnBrk="0" hangingPunct="0"/>
            <a:r>
              <a:rPr lang="de-DE" sz="1600"/>
              <a:t>Menopause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2" name="Rectangle 14"/>
          <p:cNvSpPr>
            <a:spLocks noChangeArrowheads="1"/>
          </p:cNvSpPr>
          <p:nvPr/>
        </p:nvSpPr>
        <p:spPr bwMode="auto">
          <a:xfrm>
            <a:off x="3924300" y="4005263"/>
            <a:ext cx="3384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1978</a:t>
            </a:r>
          </a:p>
          <a:p>
            <a:pPr eaLnBrk="0" hangingPunct="0"/>
            <a:r>
              <a:rPr lang="de-DE" sz="1600"/>
              <a:t>Psychosoziale </a:t>
            </a:r>
            <a:br>
              <a:rPr lang="de-DE" sz="1600"/>
            </a:br>
            <a:r>
              <a:rPr lang="de-DE" sz="1600"/>
              <a:t>Faktoren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3" name="Rectangle 15"/>
          <p:cNvSpPr>
            <a:spLocks noChangeArrowheads="1"/>
          </p:cNvSpPr>
          <p:nvPr/>
        </p:nvSpPr>
        <p:spPr bwMode="auto">
          <a:xfrm>
            <a:off x="5076825" y="5008563"/>
            <a:ext cx="244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1988</a:t>
            </a:r>
          </a:p>
          <a:p>
            <a:pPr eaLnBrk="0" hangingPunct="0"/>
            <a:r>
              <a:rPr lang="de-DE" sz="1600"/>
              <a:t>HDL </a:t>
            </a:r>
            <a:r>
              <a:rPr lang="de-DE" sz="1600">
                <a:cs typeface="Arial" charset="0"/>
              </a:rPr>
              <a:t>↓ KHK</a:t>
            </a:r>
          </a:p>
        </p:txBody>
      </p:sp>
      <p:sp>
        <p:nvSpPr>
          <p:cNvPr id="283664" name="Line 16"/>
          <p:cNvSpPr>
            <a:spLocks noChangeShapeType="1"/>
          </p:cNvSpPr>
          <p:nvPr/>
        </p:nvSpPr>
        <p:spPr bwMode="auto">
          <a:xfrm>
            <a:off x="32035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5" name="Line 17"/>
          <p:cNvSpPr>
            <a:spLocks noChangeShapeType="1"/>
          </p:cNvSpPr>
          <p:nvPr/>
        </p:nvSpPr>
        <p:spPr bwMode="auto">
          <a:xfrm>
            <a:off x="4140200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6" name="Line 18"/>
          <p:cNvSpPr>
            <a:spLocks noChangeShapeType="1"/>
          </p:cNvSpPr>
          <p:nvPr/>
        </p:nvSpPr>
        <p:spPr bwMode="auto">
          <a:xfrm>
            <a:off x="5364163" y="3500438"/>
            <a:ext cx="0" cy="15128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7" name="Line 19"/>
          <p:cNvSpPr>
            <a:spLocks noChangeShapeType="1"/>
          </p:cNvSpPr>
          <p:nvPr/>
        </p:nvSpPr>
        <p:spPr bwMode="auto">
          <a:xfrm>
            <a:off x="2166938" y="3487738"/>
            <a:ext cx="0" cy="123666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8" name="Line 20"/>
          <p:cNvSpPr>
            <a:spLocks noChangeShapeType="1"/>
          </p:cNvSpPr>
          <p:nvPr/>
        </p:nvSpPr>
        <p:spPr bwMode="auto">
          <a:xfrm>
            <a:off x="2846388" y="3475038"/>
            <a:ext cx="0" cy="225901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9" name="Line 21"/>
          <p:cNvSpPr>
            <a:spLocks noChangeShapeType="1"/>
          </p:cNvSpPr>
          <p:nvPr/>
        </p:nvSpPr>
        <p:spPr bwMode="auto">
          <a:xfrm>
            <a:off x="3884613" y="3500438"/>
            <a:ext cx="0" cy="165735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6DB84DA-8C7D-4449-97E4-A0D59F1D2DA2}" type="slidenum">
              <a:rPr lang="de-DE" altLang="en-US"/>
              <a:pPr/>
              <a:t>34</a:t>
            </a:fld>
            <a:endParaRPr lang="de-DE" altLang="en-US"/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539552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Fall-</a:t>
            </a:r>
            <a:r>
              <a:rPr lang="de-DE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Kontroll</a:t>
            </a:r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Studie</a:t>
            </a:r>
            <a:r>
              <a:rPr lang="de-DE" sz="40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r>
              <a:rPr lang="de-DE" sz="28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Passivrauchen </a:t>
            </a:r>
            <a:r>
              <a:rPr lang="de-DE" sz="28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(ETS) und Lungenkrebs</a:t>
            </a:r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179388" y="6092825"/>
            <a:ext cx="756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/>
              <a:t>Kreuzer, Krauss, Kreienbrock, Jöckel, Wichmann in AJE, 1999</a:t>
            </a:r>
          </a:p>
        </p:txBody>
      </p:sp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3" cstate="print"/>
          <a:srcRect b="2371"/>
          <a:stretch>
            <a:fillRect/>
          </a:stretch>
        </p:blipFill>
        <p:spPr bwMode="auto">
          <a:xfrm>
            <a:off x="971550" y="1700213"/>
            <a:ext cx="6904038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77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E4F8-4A7B-424C-840A-542EC3CBA214}" type="datetime1">
              <a:rPr lang="de-AT"/>
              <a:pPr/>
              <a:t>09.06.2016</a:t>
            </a:fld>
            <a:endParaRPr lang="de-DE" altLang="en-US"/>
          </a:p>
        </p:txBody>
      </p:sp>
      <p:sp>
        <p:nvSpPr>
          <p:cNvPr id="9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AE1321D-9A30-449F-AEC0-3514C8474F42}" type="slidenum">
              <a:rPr lang="de-DE" altLang="en-US"/>
              <a:pPr/>
              <a:t>35</a:t>
            </a:fld>
            <a:endParaRPr lang="de-DE" alt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685800"/>
            <a:ext cx="4267200" cy="609600"/>
            <a:chOff x="96" y="432"/>
            <a:chExt cx="2688" cy="384"/>
          </a:xfrm>
        </p:grpSpPr>
        <p:sp>
          <p:nvSpPr>
            <p:cNvPr id="267267" name="Line 3"/>
            <p:cNvSpPr>
              <a:spLocks noChangeShapeType="1"/>
            </p:cNvSpPr>
            <p:nvPr/>
          </p:nvSpPr>
          <p:spPr bwMode="auto">
            <a:xfrm flipV="1">
              <a:off x="96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68" name="Rectangle 4"/>
            <p:cNvSpPr>
              <a:spLocks noChangeArrowheads="1"/>
            </p:cNvSpPr>
            <p:nvPr/>
          </p:nvSpPr>
          <p:spPr bwMode="auto">
            <a:xfrm>
              <a:off x="384" y="432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prospektiv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648200" y="685800"/>
            <a:ext cx="4267200" cy="609600"/>
            <a:chOff x="2928" y="432"/>
            <a:chExt cx="2688" cy="384"/>
          </a:xfrm>
        </p:grpSpPr>
        <p:sp>
          <p:nvSpPr>
            <p:cNvPr id="267270" name="Line 6"/>
            <p:cNvSpPr>
              <a:spLocks noChangeShapeType="1"/>
            </p:cNvSpPr>
            <p:nvPr/>
          </p:nvSpPr>
          <p:spPr bwMode="auto">
            <a:xfrm>
              <a:off x="2928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1" name="Rectangle 7"/>
            <p:cNvSpPr>
              <a:spLocks noChangeArrowheads="1"/>
            </p:cNvSpPr>
            <p:nvPr/>
          </p:nvSpPr>
          <p:spPr bwMode="auto">
            <a:xfrm>
              <a:off x="4176" y="432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retrospektiv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sp>
        <p:nvSpPr>
          <p:cNvPr id="267272" name="Rectangle 8"/>
          <p:cNvSpPr>
            <a:spLocks noChangeArrowheads="1"/>
          </p:cNvSpPr>
          <p:nvPr/>
        </p:nvSpPr>
        <p:spPr bwMode="auto">
          <a:xfrm>
            <a:off x="533400" y="106363"/>
            <a:ext cx="3124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Kohortenstudie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67273" name="Rectangle 9"/>
          <p:cNvSpPr>
            <a:spLocks noChangeArrowheads="1"/>
          </p:cNvSpPr>
          <p:nvPr/>
        </p:nvSpPr>
        <p:spPr bwMode="auto">
          <a:xfrm>
            <a:off x="4876800" y="106363"/>
            <a:ext cx="449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Fall-Kontroll-Studie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371600" y="1585913"/>
            <a:ext cx="1981200" cy="2300287"/>
            <a:chOff x="864" y="999"/>
            <a:chExt cx="1248" cy="1449"/>
          </a:xfrm>
        </p:grpSpPr>
        <p:sp>
          <p:nvSpPr>
            <p:cNvPr id="267275" name="Line 11"/>
            <p:cNvSpPr>
              <a:spLocks noChangeShapeType="1"/>
            </p:cNvSpPr>
            <p:nvPr/>
          </p:nvSpPr>
          <p:spPr bwMode="auto">
            <a:xfrm flipH="1" flipV="1">
              <a:off x="908" y="1278"/>
              <a:ext cx="4" cy="8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6" name="Rectangle 12"/>
            <p:cNvSpPr>
              <a:spLocks noChangeArrowheads="1"/>
            </p:cNvSpPr>
            <p:nvPr/>
          </p:nvSpPr>
          <p:spPr bwMode="auto">
            <a:xfrm>
              <a:off x="864" y="999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endParaRPr lang="de-DE" sz="200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267277" name="Rectangle 13"/>
            <p:cNvSpPr>
              <a:spLocks noChangeArrowheads="1"/>
            </p:cNvSpPr>
            <p:nvPr/>
          </p:nvSpPr>
          <p:spPr bwMode="auto">
            <a:xfrm>
              <a:off x="864" y="2198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49388" y="1508125"/>
            <a:ext cx="3046412" cy="2530475"/>
            <a:chOff x="913" y="950"/>
            <a:chExt cx="1919" cy="1594"/>
          </a:xfrm>
        </p:grpSpPr>
        <p:sp>
          <p:nvSpPr>
            <p:cNvPr id="267279" name="Line 15"/>
            <p:cNvSpPr>
              <a:spLocks noChangeShapeType="1"/>
            </p:cNvSpPr>
            <p:nvPr/>
          </p:nvSpPr>
          <p:spPr bwMode="auto">
            <a:xfrm flipV="1">
              <a:off x="1763" y="1021"/>
              <a:ext cx="344" cy="2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0" name="Line 16"/>
            <p:cNvSpPr>
              <a:spLocks noChangeShapeType="1"/>
            </p:cNvSpPr>
            <p:nvPr/>
          </p:nvSpPr>
          <p:spPr bwMode="auto">
            <a:xfrm>
              <a:off x="1764" y="1284"/>
              <a:ext cx="340" cy="2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1" name="Line 17"/>
            <p:cNvSpPr>
              <a:spLocks noChangeShapeType="1"/>
            </p:cNvSpPr>
            <p:nvPr/>
          </p:nvSpPr>
          <p:spPr bwMode="auto">
            <a:xfrm flipV="1">
              <a:off x="1773" y="1872"/>
              <a:ext cx="339" cy="2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2" name="Line 18"/>
            <p:cNvSpPr>
              <a:spLocks noChangeShapeType="1"/>
            </p:cNvSpPr>
            <p:nvPr/>
          </p:nvSpPr>
          <p:spPr bwMode="auto">
            <a:xfrm>
              <a:off x="1776" y="2160"/>
              <a:ext cx="329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 flipH="1">
              <a:off x="918" y="1278"/>
              <a:ext cx="8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4" name="Line 20"/>
            <p:cNvSpPr>
              <a:spLocks noChangeShapeType="1"/>
            </p:cNvSpPr>
            <p:nvPr/>
          </p:nvSpPr>
          <p:spPr bwMode="auto">
            <a:xfrm flipH="1">
              <a:off x="913" y="2160"/>
              <a:ext cx="86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5" name="Rectangle 21"/>
            <p:cNvSpPr>
              <a:spLocks noChangeArrowheads="1"/>
            </p:cNvSpPr>
            <p:nvPr/>
          </p:nvSpPr>
          <p:spPr bwMode="auto">
            <a:xfrm>
              <a:off x="2112" y="950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6" name="Rectangle 22"/>
            <p:cNvSpPr>
              <a:spLocks noChangeArrowheads="1"/>
            </p:cNvSpPr>
            <p:nvPr/>
          </p:nvSpPr>
          <p:spPr bwMode="auto">
            <a:xfrm>
              <a:off x="2112" y="1412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7" name="Rectangle 23"/>
            <p:cNvSpPr>
              <a:spLocks noChangeArrowheads="1"/>
            </p:cNvSpPr>
            <p:nvPr/>
          </p:nvSpPr>
          <p:spPr bwMode="auto">
            <a:xfrm>
              <a:off x="2064" y="2294"/>
              <a:ext cx="7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8" name="Rectangle 24"/>
            <p:cNvSpPr>
              <a:spLocks noChangeArrowheads="1"/>
            </p:cNvSpPr>
            <p:nvPr/>
          </p:nvSpPr>
          <p:spPr bwMode="auto">
            <a:xfrm>
              <a:off x="2112" y="176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800600" y="1600200"/>
            <a:ext cx="2849563" cy="2586038"/>
            <a:chOff x="3024" y="1008"/>
            <a:chExt cx="1795" cy="1629"/>
          </a:xfrm>
        </p:grpSpPr>
        <p:sp>
          <p:nvSpPr>
            <p:cNvPr id="267290" name="Line 26"/>
            <p:cNvSpPr>
              <a:spLocks noChangeShapeType="1"/>
            </p:cNvSpPr>
            <p:nvPr/>
          </p:nvSpPr>
          <p:spPr bwMode="auto">
            <a:xfrm>
              <a:off x="4032" y="1144"/>
              <a:ext cx="78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1" name="Line 27"/>
            <p:cNvSpPr>
              <a:spLocks noChangeShapeType="1"/>
            </p:cNvSpPr>
            <p:nvPr/>
          </p:nvSpPr>
          <p:spPr bwMode="auto">
            <a:xfrm flipV="1">
              <a:off x="4033" y="1326"/>
              <a:ext cx="786" cy="21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2" name="Line 28"/>
            <p:cNvSpPr>
              <a:spLocks noChangeShapeType="1"/>
            </p:cNvSpPr>
            <p:nvPr/>
          </p:nvSpPr>
          <p:spPr bwMode="auto">
            <a:xfrm>
              <a:off x="4080" y="2064"/>
              <a:ext cx="732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3" name="Line 29"/>
            <p:cNvSpPr>
              <a:spLocks noChangeShapeType="1"/>
            </p:cNvSpPr>
            <p:nvPr/>
          </p:nvSpPr>
          <p:spPr bwMode="auto">
            <a:xfrm flipV="1">
              <a:off x="4113" y="2246"/>
              <a:ext cx="702" cy="24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4" name="Rectangle 30"/>
            <p:cNvSpPr>
              <a:spLocks noChangeArrowheads="1"/>
            </p:cNvSpPr>
            <p:nvPr/>
          </p:nvSpPr>
          <p:spPr bwMode="auto">
            <a:xfrm>
              <a:off x="3024" y="100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5" name="Rectangle 31"/>
            <p:cNvSpPr>
              <a:spLocks noChangeArrowheads="1"/>
            </p:cNvSpPr>
            <p:nvPr/>
          </p:nvSpPr>
          <p:spPr bwMode="auto">
            <a:xfrm>
              <a:off x="3024" y="1402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FF3300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296" name="Rectangle 32"/>
            <p:cNvSpPr>
              <a:spLocks noChangeArrowheads="1"/>
            </p:cNvSpPr>
            <p:nvPr/>
          </p:nvSpPr>
          <p:spPr bwMode="auto">
            <a:xfrm>
              <a:off x="3072" y="195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7" name="Rectangle 33"/>
            <p:cNvSpPr>
              <a:spLocks noChangeArrowheads="1"/>
            </p:cNvSpPr>
            <p:nvPr/>
          </p:nvSpPr>
          <p:spPr bwMode="auto">
            <a:xfrm>
              <a:off x="3072" y="2387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696200" y="1676400"/>
            <a:ext cx="1371600" cy="2225675"/>
            <a:chOff x="4848" y="1056"/>
            <a:chExt cx="864" cy="1402"/>
          </a:xfrm>
        </p:grpSpPr>
        <p:sp>
          <p:nvSpPr>
            <p:cNvPr id="267299" name="Rectangle 35"/>
            <p:cNvSpPr>
              <a:spLocks noChangeArrowheads="1"/>
            </p:cNvSpPr>
            <p:nvPr/>
          </p:nvSpPr>
          <p:spPr bwMode="auto">
            <a:xfrm>
              <a:off x="4848" y="1056"/>
              <a:ext cx="72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Fälle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(Krank)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00" name="Rectangle 36"/>
            <p:cNvSpPr>
              <a:spLocks noChangeArrowheads="1"/>
            </p:cNvSpPr>
            <p:nvPr/>
          </p:nvSpPr>
          <p:spPr bwMode="auto">
            <a:xfrm>
              <a:off x="4848" y="1996"/>
              <a:ext cx="86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Kontrollen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(Gesund)</a:t>
              </a:r>
              <a:endParaRPr lang="de-DE" sz="2000" b="1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267301" name="Line 37"/>
          <p:cNvSpPr>
            <a:spLocks noChangeShapeType="1"/>
          </p:cNvSpPr>
          <p:nvPr/>
        </p:nvSpPr>
        <p:spPr bwMode="auto">
          <a:xfrm>
            <a:off x="4495800" y="0"/>
            <a:ext cx="0" cy="6858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76200" y="4343400"/>
            <a:ext cx="4495800" cy="1371600"/>
            <a:chOff x="144" y="2640"/>
            <a:chExt cx="2832" cy="864"/>
          </a:xfrm>
        </p:grpSpPr>
        <p:sp>
          <p:nvSpPr>
            <p:cNvPr id="267303" name="Rectangle 39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4" name="Rectangle 40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5" name="Rectangle 41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06" name="Rectangle 42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07" name="Rectangle 43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08" name="Text Box 44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09" name="Text Box 45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10" name="Text Box 46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11" name="Text Box 47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12" name="Rectangle 48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13" name="Line 49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4" name="Line 50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5" name="Line 51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6" name="Line 52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7" name="Line 53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8" name="Line 54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4572000" y="4343400"/>
            <a:ext cx="4495800" cy="1371600"/>
            <a:chOff x="144" y="2640"/>
            <a:chExt cx="2832" cy="864"/>
          </a:xfrm>
        </p:grpSpPr>
        <p:sp>
          <p:nvSpPr>
            <p:cNvPr id="267320" name="Rectangle 56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1" name="Rectangle 57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2" name="Rectangle 58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23" name="Rectangle 59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24" name="Rectangle 60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25" name="Text Box 61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26" name="Text Box 62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27" name="Text Box 63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28" name="Text Box 64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29" name="Rectangle 65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30" name="Line 66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1" name="Line 67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2" name="Line 68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3" name="Line 69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4" name="Line 70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5" name="Line 71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572000" y="5867400"/>
            <a:ext cx="4637088" cy="838200"/>
            <a:chOff x="2880" y="3648"/>
            <a:chExt cx="2745" cy="528"/>
          </a:xfrm>
        </p:grpSpPr>
        <p:sp>
          <p:nvSpPr>
            <p:cNvPr id="267337" name="Line 73"/>
            <p:cNvSpPr>
              <a:spLocks noChangeShapeType="1"/>
            </p:cNvSpPr>
            <p:nvPr/>
          </p:nvSpPr>
          <p:spPr bwMode="auto">
            <a:xfrm>
              <a:off x="3600" y="3936"/>
              <a:ext cx="129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8" name="Line 74"/>
            <p:cNvSpPr>
              <a:spLocks noChangeShapeType="1"/>
            </p:cNvSpPr>
            <p:nvPr/>
          </p:nvSpPr>
          <p:spPr bwMode="auto">
            <a:xfrm>
              <a:off x="5136" y="3936"/>
              <a:ext cx="43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75"/>
            <p:cNvGrpSpPr>
              <a:grpSpLocks/>
            </p:cNvGrpSpPr>
            <p:nvPr/>
          </p:nvGrpSpPr>
          <p:grpSpPr bwMode="auto">
            <a:xfrm>
              <a:off x="2880" y="3648"/>
              <a:ext cx="2745" cy="528"/>
              <a:chOff x="2887" y="3610"/>
              <a:chExt cx="2745" cy="528"/>
            </a:xfrm>
          </p:grpSpPr>
          <p:sp>
            <p:nvSpPr>
              <p:cNvPr id="267340" name="Text Box 76"/>
              <p:cNvSpPr txBox="1">
                <a:spLocks noChangeArrowheads="1"/>
              </p:cNvSpPr>
              <p:nvPr/>
            </p:nvSpPr>
            <p:spPr bwMode="auto">
              <a:xfrm>
                <a:off x="4907" y="3830"/>
                <a:ext cx="21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Arial Narrow" pitchFamily="34" charset="0"/>
                  </a:rPr>
                  <a:t> =</a:t>
                </a:r>
              </a:p>
            </p:txBody>
          </p:sp>
          <p:sp>
            <p:nvSpPr>
              <p:cNvPr id="267341" name="Text Box 77"/>
              <p:cNvSpPr txBox="1">
                <a:spLocks noChangeArrowheads="1"/>
              </p:cNvSpPr>
              <p:nvPr/>
            </p:nvSpPr>
            <p:spPr bwMode="auto">
              <a:xfrm>
                <a:off x="3564" y="3638"/>
                <a:ext cx="162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Helvetica Condensed" pitchFamily="34" charset="0"/>
                  </a:rPr>
                  <a:t>(A / A+B) / (B / A+B) </a:t>
                </a:r>
              </a:p>
            </p:txBody>
          </p:sp>
          <p:sp>
            <p:nvSpPr>
              <p:cNvPr id="267342" name="Text Box 78"/>
              <p:cNvSpPr txBox="1">
                <a:spLocks noChangeArrowheads="1"/>
              </p:cNvSpPr>
              <p:nvPr/>
            </p:nvSpPr>
            <p:spPr bwMode="auto">
              <a:xfrm>
                <a:off x="3552" y="3888"/>
                <a:ext cx="163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Helvetica Condensed" pitchFamily="34" charset="0"/>
                  </a:rPr>
                  <a:t>(C / C+D) / (D / C+D) </a:t>
                </a:r>
              </a:p>
            </p:txBody>
          </p:sp>
          <p:sp>
            <p:nvSpPr>
              <p:cNvPr id="267343" name="Text Box 79"/>
              <p:cNvSpPr txBox="1">
                <a:spLocks noChangeArrowheads="1"/>
              </p:cNvSpPr>
              <p:nvPr/>
            </p:nvSpPr>
            <p:spPr bwMode="auto">
              <a:xfrm>
                <a:off x="2887" y="3610"/>
                <a:ext cx="535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O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dds </a:t>
                </a:r>
              </a:p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R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atio</a:t>
                </a:r>
              </a:p>
            </p:txBody>
          </p:sp>
          <p:sp>
            <p:nvSpPr>
              <p:cNvPr id="267344" name="Text Box 80"/>
              <p:cNvSpPr txBox="1">
                <a:spLocks noChangeArrowheads="1"/>
              </p:cNvSpPr>
              <p:nvPr/>
            </p:nvSpPr>
            <p:spPr bwMode="auto">
              <a:xfrm>
                <a:off x="5139" y="3638"/>
                <a:ext cx="49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Helvetica Condensed" pitchFamily="34" charset="0"/>
                  </a:rPr>
                  <a:t>A x D</a:t>
                </a:r>
              </a:p>
            </p:txBody>
          </p:sp>
          <p:sp>
            <p:nvSpPr>
              <p:cNvPr id="267345" name="Text Box 81"/>
              <p:cNvSpPr txBox="1">
                <a:spLocks noChangeArrowheads="1"/>
              </p:cNvSpPr>
              <p:nvPr/>
            </p:nvSpPr>
            <p:spPr bwMode="auto">
              <a:xfrm>
                <a:off x="5136" y="3888"/>
                <a:ext cx="49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Helvetica Condensed" pitchFamily="34" charset="0"/>
                  </a:rPr>
                  <a:t>B x C</a:t>
                </a:r>
              </a:p>
            </p:txBody>
          </p:sp>
          <p:sp>
            <p:nvSpPr>
              <p:cNvPr id="267346" name="Text Box 82"/>
              <p:cNvSpPr txBox="1">
                <a:spLocks noChangeArrowheads="1"/>
              </p:cNvSpPr>
              <p:nvPr/>
            </p:nvSpPr>
            <p:spPr bwMode="auto">
              <a:xfrm>
                <a:off x="3323" y="3782"/>
                <a:ext cx="2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Arial Narrow" pitchFamily="34" charset="0"/>
                  </a:rPr>
                  <a:t> =</a:t>
                </a:r>
              </a:p>
            </p:txBody>
          </p:sp>
        </p:grpSp>
      </p:grp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685800" y="5807075"/>
            <a:ext cx="2597150" cy="838200"/>
            <a:chOff x="544" y="3658"/>
            <a:chExt cx="1636" cy="528"/>
          </a:xfrm>
        </p:grpSpPr>
        <p:sp>
          <p:nvSpPr>
            <p:cNvPr id="267348" name="Text Box 84"/>
            <p:cNvSpPr txBox="1">
              <a:spLocks noChangeArrowheads="1"/>
            </p:cNvSpPr>
            <p:nvPr/>
          </p:nvSpPr>
          <p:spPr bwMode="auto">
            <a:xfrm>
              <a:off x="1588" y="3696"/>
              <a:ext cx="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A / A+B</a:t>
              </a:r>
            </a:p>
          </p:txBody>
        </p:sp>
        <p:sp>
          <p:nvSpPr>
            <p:cNvPr id="267349" name="Line 85"/>
            <p:cNvSpPr>
              <a:spLocks noChangeShapeType="1"/>
            </p:cNvSpPr>
            <p:nvPr/>
          </p:nvSpPr>
          <p:spPr bwMode="auto">
            <a:xfrm>
              <a:off x="1584" y="3936"/>
              <a:ext cx="5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50" name="Rectangle 86"/>
            <p:cNvSpPr>
              <a:spLocks noChangeArrowheads="1"/>
            </p:cNvSpPr>
            <p:nvPr/>
          </p:nvSpPr>
          <p:spPr bwMode="auto">
            <a:xfrm>
              <a:off x="1584" y="3936"/>
              <a:ext cx="5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C / C+D</a:t>
              </a:r>
            </a:p>
          </p:txBody>
        </p:sp>
        <p:sp>
          <p:nvSpPr>
            <p:cNvPr id="267351" name="Text Box 87"/>
            <p:cNvSpPr txBox="1">
              <a:spLocks noChangeArrowheads="1"/>
            </p:cNvSpPr>
            <p:nvPr/>
          </p:nvSpPr>
          <p:spPr bwMode="auto">
            <a:xfrm>
              <a:off x="544" y="3658"/>
              <a:ext cx="85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elatives </a:t>
              </a:r>
            </a:p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isiko </a:t>
              </a:r>
            </a:p>
          </p:txBody>
        </p:sp>
        <p:sp>
          <p:nvSpPr>
            <p:cNvPr id="267352" name="Text Box 88"/>
            <p:cNvSpPr txBox="1">
              <a:spLocks noChangeArrowheads="1"/>
            </p:cNvSpPr>
            <p:nvPr/>
          </p:nvSpPr>
          <p:spPr bwMode="auto">
            <a:xfrm>
              <a:off x="1307" y="3790"/>
              <a:ext cx="2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=</a:t>
              </a:r>
            </a:p>
          </p:txBody>
        </p:sp>
      </p:grpSp>
      <p:grpSp>
        <p:nvGrpSpPr>
          <p:cNvPr id="13" name="Group 89"/>
          <p:cNvGrpSpPr>
            <a:grpSpLocks/>
          </p:cNvGrpSpPr>
          <p:nvPr/>
        </p:nvGrpSpPr>
        <p:grpSpPr bwMode="auto">
          <a:xfrm>
            <a:off x="76200" y="2117725"/>
            <a:ext cx="1489075" cy="1311275"/>
            <a:chOff x="48" y="1334"/>
            <a:chExt cx="938" cy="826"/>
          </a:xfrm>
        </p:grpSpPr>
        <p:sp>
          <p:nvSpPr>
            <p:cNvPr id="267354" name="Rectangle 90"/>
            <p:cNvSpPr>
              <a:spLocks noChangeArrowheads="1"/>
            </p:cNvSpPr>
            <p:nvPr/>
          </p:nvSpPr>
          <p:spPr bwMode="auto">
            <a:xfrm>
              <a:off x="48" y="1334"/>
              <a:ext cx="81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Studien-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population 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von </a:t>
              </a:r>
              <a:b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</a:b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Gesunden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55" name="Oval 91"/>
            <p:cNvSpPr>
              <a:spLocks noChangeArrowheads="1"/>
            </p:cNvSpPr>
            <p:nvPr/>
          </p:nvSpPr>
          <p:spPr bwMode="auto">
            <a:xfrm>
              <a:off x="819" y="1632"/>
              <a:ext cx="167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42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1143000"/>
          </a:xfrm>
        </p:spPr>
        <p:txBody>
          <a:bodyPr/>
          <a:lstStyle/>
          <a:p>
            <a:r>
              <a:rPr lang="de-DE" sz="2800" dirty="0"/>
              <a:t>Interventionsstudie: </a:t>
            </a:r>
            <a:r>
              <a:rPr lang="de-DE" sz="2800" dirty="0" err="1"/>
              <a:t>Women`s</a:t>
            </a:r>
            <a:r>
              <a:rPr lang="de-DE" sz="2800" dirty="0"/>
              <a:t> </a:t>
            </a:r>
            <a:r>
              <a:rPr lang="de-DE" sz="2800" dirty="0" err="1"/>
              <a:t>Health</a:t>
            </a:r>
            <a:r>
              <a:rPr lang="de-DE" sz="2800" dirty="0"/>
              <a:t> Initiative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3909F36-76EB-404B-8FE0-481B04A2C88B}" type="slidenum">
              <a:rPr lang="de-DE" altLang="en-US"/>
              <a:pPr/>
              <a:t>36</a:t>
            </a:fld>
            <a:endParaRPr lang="de-DE" altLang="en-US"/>
          </a:p>
        </p:txBody>
      </p:sp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72816"/>
            <a:ext cx="4614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711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Konsistenz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3613C93-B0C7-4DE2-A0B6-E3687AE9890C}" type="slidenum">
              <a:rPr lang="de-DE" altLang="en-US"/>
              <a:pPr/>
              <a:t>37</a:t>
            </a:fld>
            <a:endParaRPr lang="de-DE" altLang="en-US"/>
          </a:p>
        </p:txBody>
      </p:sp>
      <p:pic>
        <p:nvPicPr>
          <p:cNvPr id="295942" name="Picture 6"/>
          <p:cNvPicPr>
            <a:picLocks noChangeAspect="1" noChangeArrowheads="1"/>
          </p:cNvPicPr>
          <p:nvPr/>
        </p:nvPicPr>
        <p:blipFill>
          <a:blip r:embed="rId3" cstate="print"/>
          <a:srcRect l="7178" t="15538" r="16780" b="7683"/>
          <a:stretch>
            <a:fillRect/>
          </a:stretch>
        </p:blipFill>
        <p:spPr bwMode="auto">
          <a:xfrm>
            <a:off x="2411760" y="1628800"/>
            <a:ext cx="6179895" cy="46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179388" y="4437063"/>
            <a:ext cx="17557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Davey Smith &amp; Ebrahim, Int J Epidemiol  2001</a:t>
            </a:r>
            <a:endParaRPr lang="de-DE" sz="1600"/>
          </a:p>
        </p:txBody>
      </p:sp>
      <p:sp>
        <p:nvSpPr>
          <p:cNvPr id="295944" name="Rectangle 8"/>
          <p:cNvSpPr>
            <a:spLocks noChangeArrowheads="1"/>
          </p:cNvSpPr>
          <p:nvPr/>
        </p:nvSpPr>
        <p:spPr bwMode="auto">
          <a:xfrm>
            <a:off x="684213" y="1989138"/>
            <a:ext cx="13414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000"/>
              <a:t>Beta-</a:t>
            </a:r>
          </a:p>
          <a:p>
            <a:pPr eaLnBrk="0" hangingPunct="0"/>
            <a:r>
              <a:rPr lang="de-DE" sz="2000"/>
              <a:t>Carotin </a:t>
            </a:r>
          </a:p>
          <a:p>
            <a:pPr eaLnBrk="0" hangingPunct="0"/>
            <a:r>
              <a:rPr lang="de-DE" sz="2000"/>
              <a:t>und </a:t>
            </a:r>
          </a:p>
          <a:p>
            <a:pPr eaLnBrk="0" hangingPunct="0"/>
            <a:r>
              <a:rPr lang="de-DE" sz="2000"/>
              <a:t>kardio-</a:t>
            </a:r>
          </a:p>
          <a:p>
            <a:pPr eaLnBrk="0" hangingPunct="0"/>
            <a:r>
              <a:rPr lang="de-DE" sz="2000"/>
              <a:t>vaskuläre </a:t>
            </a:r>
          </a:p>
          <a:p>
            <a:pPr eaLnBrk="0" hangingPunct="0"/>
            <a:r>
              <a:rPr lang="de-DE" sz="2000"/>
              <a:t>Mortalität</a:t>
            </a:r>
          </a:p>
        </p:txBody>
      </p:sp>
    </p:spTree>
    <p:extLst>
      <p:ext uri="{BB962C8B-B14F-4D97-AF65-F5344CB8AC3E}">
        <p14:creationId xmlns:p14="http://schemas.microsoft.com/office/powerpoint/2010/main" val="18901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Systematischer Fehler (Bias)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947E-E2B1-447B-92C9-68B1426AE906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EE29F858-1221-4A12-AB43-D242F2C02AC7}" type="slidenum">
              <a:rPr lang="de-DE" altLang="en-US" smtClean="0"/>
              <a:pPr/>
              <a:t>38</a:t>
            </a:fld>
            <a:endParaRPr lang="de-DE" altLang="en-US"/>
          </a:p>
        </p:txBody>
      </p:sp>
      <p:sp>
        <p:nvSpPr>
          <p:cNvPr id="6" name="Rechteck 5"/>
          <p:cNvSpPr/>
          <p:nvPr/>
        </p:nvSpPr>
        <p:spPr>
          <a:xfrm>
            <a:off x="539552" y="1628800"/>
            <a:ext cx="6840760" cy="389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400" dirty="0" smtClean="0">
                <a:latin typeface="+mn-lt"/>
              </a:rPr>
              <a:t>Selektionsbias kann auftreten, wenn Vergleiche angestellt werden zwischen Gruppen von Individuen, die unterschiedliche Charakteristika aufweisen (außer dem der untersucht wird)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400" dirty="0" smtClean="0">
                <a:latin typeface="+mn-lt"/>
              </a:rPr>
              <a:t>Informationsbias kann auftreten, wenn </a:t>
            </a:r>
            <a:r>
              <a:rPr lang="de-DE" sz="2400" dirty="0" err="1" smtClean="0">
                <a:latin typeface="+mn-lt"/>
              </a:rPr>
              <a:t>Meß</a:t>
            </a:r>
            <a:r>
              <a:rPr lang="de-DE" sz="2400" dirty="0" smtClean="0">
                <a:latin typeface="+mn-lt"/>
              </a:rPr>
              <a:t>- und Erhebungsmethoden zwischen Gruppen unterschiedlich sind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400" dirty="0" err="1" smtClean="0">
                <a:latin typeface="+mn-lt"/>
              </a:rPr>
              <a:t>Confounding</a:t>
            </a:r>
            <a:r>
              <a:rPr lang="de-DE" sz="2400" dirty="0" smtClean="0">
                <a:latin typeface="+mn-lt"/>
              </a:rPr>
              <a:t> kann auftreten, wenn zwei Faktoren miteinander assoziiert sind und der Effekt des einen mit dem anderen vermengt oder durch den Effekt des anderen verzerrt wird. </a:t>
            </a:r>
            <a:endParaRPr lang="de-D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1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Interpretation von Studien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39</a:t>
            </a:fld>
            <a:endParaRPr lang="de-DE" altLang="en-US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7380312" cy="499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91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Methodik der Fallstudie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981325"/>
          </a:xfrm>
        </p:spPr>
        <p:txBody>
          <a:bodyPr/>
          <a:lstStyle/>
          <a:p>
            <a:r>
              <a:rPr lang="de-DE" sz="2000"/>
              <a:t>Alle Originalarbeiten publiziert im ersten Halbjahr 2004: </a:t>
            </a:r>
          </a:p>
          <a:p>
            <a:pPr marL="2336800" lvl="1" indent="-279400"/>
            <a:r>
              <a:rPr lang="de-DE" sz="2000"/>
              <a:t>Vol. 350 No. 1–26 of NEJM</a:t>
            </a:r>
          </a:p>
          <a:p>
            <a:pPr marL="2336800" lvl="1" indent="-279400"/>
            <a:r>
              <a:rPr lang="de-DE" sz="2000"/>
              <a:t>Vol. 10 No. 1–6 of NatMed</a:t>
            </a:r>
          </a:p>
          <a:p>
            <a:pPr>
              <a:buFont typeface="Arial" charset="0"/>
              <a:buNone/>
            </a:pPr>
            <a:r>
              <a:rPr lang="de-DE" sz="2000"/>
              <a:t>	wurde für die bibliometrische Analyse ausgewählt</a:t>
            </a:r>
          </a:p>
          <a:p>
            <a:pPr>
              <a:buSzTx/>
            </a:pPr>
            <a:r>
              <a:rPr lang="de-DE" sz="2000"/>
              <a:t>Editorials, Letters, Case Reports wurden nicht analysiert</a:t>
            </a:r>
          </a:p>
          <a:p>
            <a:pPr>
              <a:buSzTx/>
            </a:pPr>
            <a:r>
              <a:rPr lang="de-DE" sz="2000"/>
              <a:t>Zusätzlich wurden die Wiener klinische und die Wiener medizinische Wochenschrift untersucht: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BEED-165C-417A-A389-69AED1FE3EA5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7ED0702-5A74-4EBB-8044-4F000D76B40D}" type="slidenum">
              <a:rPr lang="de-DE" altLang="en-US"/>
              <a:pPr/>
              <a:t>4</a:t>
            </a:fld>
            <a:endParaRPr lang="de-DE" altLang="en-US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652963"/>
            <a:ext cx="4319587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5146675"/>
            <a:ext cx="3233737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9770-BD5A-46F9-BFBF-FA2694655CE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40</a:t>
            </a:fld>
            <a:endParaRPr lang="de-DE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8820150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1714480" y="4500570"/>
            <a:ext cx="63103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z.B. unterschiedliches Alter in den Therapiegruppen</a:t>
            </a:r>
          </a:p>
          <a:p>
            <a:r>
              <a:rPr lang="de-AT" dirty="0" smtClean="0"/>
              <a:t>Alter beeinflusst den Blutdruck und womöglich die Therapie.</a:t>
            </a:r>
          </a:p>
          <a:p>
            <a:endParaRPr lang="de-AT" dirty="0" smtClean="0"/>
          </a:p>
          <a:p>
            <a:r>
              <a:rPr lang="de-AT" dirty="0" smtClean="0"/>
              <a:t>Mögliche Lösung: Adjustierung für Alter</a:t>
            </a:r>
          </a:p>
          <a:p>
            <a:r>
              <a:rPr lang="de-AT" dirty="0" smtClean="0"/>
              <a:t>mittels multivariater Analyse</a:t>
            </a:r>
          </a:p>
          <a:p>
            <a:endParaRPr lang="de-A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B832-265E-4873-9AF4-D33CA03E594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41</a:t>
            </a:fld>
            <a:endParaRPr lang="de-DE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888"/>
            <a:ext cx="8964613" cy="633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87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9598-F0FB-460C-9271-8A2835964608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42</a:t>
            </a:fld>
            <a:endParaRPr lang="de-DE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03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9B5B-2E88-458B-A392-5026D3AFC03E}" type="datetime1">
              <a:rPr lang="de-AT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1FD966B-ABC8-4CFB-9CB8-329B5F3D8FC7}" type="slidenum">
              <a:rPr lang="de-DE" altLang="en-US"/>
              <a:pPr/>
              <a:t>43</a:t>
            </a:fld>
            <a:endParaRPr lang="de-DE" altLang="en-US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Logistische Regressionsanalyse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30725"/>
          </a:xfrm>
          <a:noFill/>
          <a:ln/>
        </p:spPr>
        <p:txBody>
          <a:bodyPr/>
          <a:lstStyle/>
          <a:p>
            <a:r>
              <a:rPr lang="de-AT" dirty="0"/>
              <a:t>Untersuchung / Modellierung von prognostischen Faktoren für binäre </a:t>
            </a:r>
            <a:r>
              <a:rPr lang="de-AT" dirty="0" err="1"/>
              <a:t>Outcomes</a:t>
            </a:r>
            <a:r>
              <a:rPr lang="de-AT" dirty="0"/>
              <a:t> bei gleichzeitiger Adjustierung für Störfaktoren („</a:t>
            </a:r>
            <a:r>
              <a:rPr lang="de-AT" dirty="0" err="1"/>
              <a:t>confounders</a:t>
            </a:r>
            <a:r>
              <a:rPr lang="de-AT" dirty="0"/>
              <a:t>“)</a:t>
            </a:r>
          </a:p>
          <a:p>
            <a:r>
              <a:rPr lang="de-AT" dirty="0"/>
              <a:t>Multivariate Erweiterung zur Kontingenztafelanalyse und Chi-Quadrat Test </a:t>
            </a:r>
          </a:p>
          <a:p>
            <a:r>
              <a:rPr lang="de-AT" dirty="0"/>
              <a:t>Berechnet wird das adjustierte </a:t>
            </a:r>
            <a:r>
              <a:rPr lang="de-AT" dirty="0" smtClean="0"/>
              <a:t>Odds Ratio</a:t>
            </a:r>
          </a:p>
          <a:p>
            <a:r>
              <a:rPr lang="en-US" dirty="0" err="1" smtClean="0"/>
              <a:t>Cytisine</a:t>
            </a:r>
            <a:r>
              <a:rPr lang="en-US" dirty="0" smtClean="0"/>
              <a:t> for smoking cessation: Adjustment for all baseline characteristics shown in Table 1 had a negligible effect.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452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9B5B-2E88-458B-A392-5026D3AFC03E}" type="datetime1">
              <a:rPr lang="de-AT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1FD966B-ABC8-4CFB-9CB8-329B5F3D8FC7}" type="slidenum">
              <a:rPr lang="de-DE" altLang="en-US"/>
              <a:pPr/>
              <a:t>44</a:t>
            </a:fld>
            <a:endParaRPr lang="de-DE" altLang="en-US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Logistische Regressionsanalyse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2060848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sz="1600" dirty="0" smtClean="0"/>
              <a:t>	B	S.E.	Wald	</a:t>
            </a:r>
            <a:r>
              <a:rPr lang="en-US" sz="1600" dirty="0" err="1" smtClean="0"/>
              <a:t>df</a:t>
            </a:r>
            <a:r>
              <a:rPr lang="en-US" sz="1600" dirty="0" smtClean="0"/>
              <a:t>	Sig.	Exp(B)	95% C.I. for EXP(B)	</a:t>
            </a:r>
          </a:p>
          <a:p>
            <a:r>
              <a:rPr lang="en-US" sz="1600" dirty="0" smtClean="0"/>
              <a:t>							Lower	Upper	</a:t>
            </a:r>
          </a:p>
          <a:p>
            <a:r>
              <a:rPr lang="en-US" sz="1600" dirty="0" err="1" smtClean="0"/>
              <a:t>reserpin</a:t>
            </a:r>
            <a:r>
              <a:rPr lang="en-US" sz="1600" dirty="0" smtClean="0"/>
              <a:t>	,280	,242	1,339	1	,247	1,323	,824	2,123	</a:t>
            </a:r>
          </a:p>
          <a:p>
            <a:r>
              <a:rPr lang="fr-FR" sz="1600" dirty="0" smtClean="0"/>
              <a:t>			</a:t>
            </a:r>
          </a:p>
          <a:p>
            <a:endParaRPr lang="en-US" dirty="0" smtClean="0"/>
          </a:p>
        </p:txBody>
      </p:sp>
      <p:sp>
        <p:nvSpPr>
          <p:cNvPr id="9" name="Rechteck 8"/>
          <p:cNvSpPr/>
          <p:nvPr/>
        </p:nvSpPr>
        <p:spPr>
          <a:xfrm>
            <a:off x="179512" y="4005064"/>
            <a:ext cx="87129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sz="1600" dirty="0" smtClean="0"/>
              <a:t>	B	S.E.	Wald	</a:t>
            </a:r>
            <a:r>
              <a:rPr lang="en-US" sz="1600" dirty="0" err="1" smtClean="0"/>
              <a:t>df</a:t>
            </a:r>
            <a:r>
              <a:rPr lang="en-US" sz="1600" dirty="0" smtClean="0"/>
              <a:t>	Sig.	Exp(B)	95% C.I. for EXP(B)	</a:t>
            </a:r>
          </a:p>
          <a:p>
            <a:r>
              <a:rPr lang="en-US" sz="1600" dirty="0" smtClean="0"/>
              <a:t>							Lower	Upper	</a:t>
            </a:r>
          </a:p>
          <a:p>
            <a:r>
              <a:rPr lang="en-US" sz="1600" dirty="0" err="1" smtClean="0"/>
              <a:t>reserpin</a:t>
            </a:r>
            <a:r>
              <a:rPr lang="en-US" sz="1600" dirty="0" smtClean="0"/>
              <a:t>	-,179	,255	,491	1	,483	,836	,507	1,379	</a:t>
            </a:r>
          </a:p>
          <a:p>
            <a:r>
              <a:rPr lang="en-US" sz="1600" dirty="0" smtClean="0"/>
              <a:t>alter50	1,474	,205	51,497	1	,000	4,367	2,920	6,532	</a:t>
            </a:r>
          </a:p>
          <a:p>
            <a:r>
              <a:rPr lang="fr-FR" sz="1600" dirty="0" smtClean="0"/>
              <a:t>	</a:t>
            </a:r>
            <a:endParaRPr lang="en-US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395536" y="162880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Modell mit </a:t>
            </a:r>
            <a:r>
              <a:rPr lang="de-AT" b="1" dirty="0" err="1" smtClean="0"/>
              <a:t>Reserpin</a:t>
            </a:r>
            <a:r>
              <a:rPr lang="de-AT" b="1" dirty="0" smtClean="0"/>
              <a:t>:</a:t>
            </a:r>
            <a:endParaRPr lang="en-US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251520" y="3717032"/>
            <a:ext cx="352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Modell mit </a:t>
            </a:r>
            <a:r>
              <a:rPr lang="de-AT" b="1" dirty="0" err="1" smtClean="0"/>
              <a:t>Reserpin</a:t>
            </a:r>
            <a:r>
              <a:rPr lang="de-AT" b="1" dirty="0" smtClean="0"/>
              <a:t> und Alter: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038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Geschlechtsunterschiede und Kausalität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Geschlechtsunterschiede können nur beobachtet werden</a:t>
            </a:r>
          </a:p>
          <a:p>
            <a:r>
              <a:rPr lang="de-DE" dirty="0" smtClean="0"/>
              <a:t>Geschlechtsunterschiede können zwar in einem RCT beobachtet werden, aber nicht per se durch einen RCT untersucht werden </a:t>
            </a:r>
          </a:p>
          <a:p>
            <a:r>
              <a:rPr lang="de-DE" dirty="0" smtClean="0"/>
              <a:t>Der Faktor Geschlecht kann nicht randomisiert werden</a:t>
            </a:r>
          </a:p>
          <a:p>
            <a:r>
              <a:rPr lang="de-DE" dirty="0" smtClean="0"/>
              <a:t>Aber: Geschlecht ist ab Geburt </a:t>
            </a:r>
            <a:r>
              <a:rPr lang="de-DE" dirty="0" err="1" smtClean="0"/>
              <a:t>defacto</a:t>
            </a:r>
            <a:r>
              <a:rPr lang="de-DE" dirty="0" smtClean="0"/>
              <a:t> natürlich randomisiert</a:t>
            </a:r>
          </a:p>
          <a:p>
            <a:r>
              <a:rPr lang="de-DE" dirty="0" smtClean="0"/>
              <a:t>Für die Gender Medizin Forschung gelten die Limitationen der Beobachtungsstudien ,</a:t>
            </a:r>
            <a:br>
              <a:rPr lang="de-DE" dirty="0" smtClean="0"/>
            </a:br>
            <a:r>
              <a:rPr lang="de-DE" dirty="0" smtClean="0"/>
              <a:t>Cave: </a:t>
            </a:r>
            <a:r>
              <a:rPr lang="de-DE" dirty="0" err="1" smtClean="0"/>
              <a:t>Selection</a:t>
            </a:r>
            <a:r>
              <a:rPr lang="de-DE" dirty="0" smtClean="0"/>
              <a:t> Bias und </a:t>
            </a:r>
            <a:r>
              <a:rPr lang="de-DE" dirty="0" err="1" smtClean="0"/>
              <a:t>Informations</a:t>
            </a:r>
            <a:r>
              <a:rPr lang="de-DE" dirty="0" smtClean="0"/>
              <a:t> Bias! </a:t>
            </a:r>
          </a:p>
          <a:p>
            <a:r>
              <a:rPr lang="de-DE" dirty="0" err="1" smtClean="0"/>
              <a:t>Confounding</a:t>
            </a:r>
            <a:r>
              <a:rPr lang="de-DE" dirty="0" smtClean="0"/>
              <a:t> ist per Definition nicht möglich </a:t>
            </a:r>
          </a:p>
          <a:p>
            <a:r>
              <a:rPr lang="de-DE" dirty="0" smtClean="0"/>
              <a:t>Außer Frage stehende Fakten: Männer Prostatakrebs, etc.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45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440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DAG: Geschlecht als Untersuchungsobjekt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CD19-B8E7-4B92-AA63-E361BAB7E5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BE0F3011-52C4-4BC1-A5CB-FF9A0F79CDD4}" type="slidenum">
              <a:rPr lang="de-DE" altLang="en-US" smtClean="0"/>
              <a:pPr/>
              <a:t>46</a:t>
            </a:fld>
            <a:endParaRPr lang="de-DE" alt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076249" cy="346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755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5050-BD56-4833-9235-7BD0B0279EFE}" type="slidenum">
              <a:rPr lang="de-DE" altLang="de-DE"/>
              <a:pPr/>
              <a:t>47</a:t>
            </a:fld>
            <a:endParaRPr lang="de-DE" altLang="de-DE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454400" y="549275"/>
            <a:ext cx="5689600" cy="460851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800" dirty="0"/>
              <a:t>Studien zur Epidemiologie von Herz-Kreislauf-Erkrankungen</a:t>
            </a:r>
            <a:br>
              <a:rPr lang="de-DE" altLang="de-DE" sz="28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>basierend auf den</a:t>
            </a:r>
            <a:br>
              <a:rPr lang="de-DE" altLang="de-DE" sz="2400" dirty="0"/>
            </a:br>
            <a:r>
              <a:rPr lang="de-DE" altLang="de-DE" sz="2400" dirty="0"/>
              <a:t> Vorarlberger </a:t>
            </a:r>
            <a:r>
              <a:rPr lang="de-DE" altLang="de-DE" sz="2400" dirty="0" err="1"/>
              <a:t>Gesundenuntersuchungen</a:t>
            </a:r>
            <a:r>
              <a:rPr lang="de-DE" altLang="de-DE" sz="2400" dirty="0"/>
              <a:t>  </a:t>
            </a:r>
            <a:br>
              <a:rPr lang="de-DE" altLang="de-DE" sz="2400" dirty="0"/>
            </a:br>
            <a:r>
              <a:rPr lang="de-DE" altLang="de-DE" sz="2400" dirty="0"/>
              <a:t> 1985 bis 2005</a:t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>„Vorarlberg </a:t>
            </a:r>
            <a:r>
              <a:rPr lang="de-DE" altLang="de-DE" sz="2400" dirty="0" err="1"/>
              <a:t>Health</a:t>
            </a:r>
            <a:r>
              <a:rPr lang="de-DE" altLang="de-DE" sz="2400" dirty="0"/>
              <a:t> Monitoring &amp; Promotion Programme“</a:t>
            </a:r>
            <a:br>
              <a:rPr lang="de-DE" altLang="de-DE" sz="2400" dirty="0"/>
            </a:br>
            <a:r>
              <a:rPr lang="de-DE" altLang="de-DE" sz="2400" dirty="0"/>
              <a:t> </a:t>
            </a:r>
            <a:br>
              <a:rPr lang="de-DE" altLang="de-DE" sz="2400" dirty="0"/>
            </a:br>
            <a:r>
              <a:rPr lang="de-DE" altLang="de-DE" sz="2000" dirty="0"/>
              <a:t>Hanno Ulmer, </a:t>
            </a:r>
            <a:r>
              <a:rPr lang="de-DE" altLang="de-DE" sz="2000" dirty="0" err="1" smtClean="0"/>
              <a:t>Cecily</a:t>
            </a:r>
            <a:r>
              <a:rPr lang="de-DE" altLang="de-DE" sz="2000" dirty="0" smtClean="0"/>
              <a:t> </a:t>
            </a:r>
            <a:r>
              <a:rPr lang="de-DE" altLang="de-DE" sz="2000" dirty="0" err="1"/>
              <a:t>Kelleher</a:t>
            </a:r>
            <a:r>
              <a:rPr lang="de-DE" altLang="de-DE" sz="2000" dirty="0"/>
              <a:t>, Larry Brant, Stephan Weiland, Kilian Rapp</a:t>
            </a:r>
            <a:r>
              <a:rPr lang="de-DE" altLang="de-DE" sz="2000" dirty="0" smtClean="0"/>
              <a:t>, </a:t>
            </a:r>
            <a:r>
              <a:rPr lang="de-DE" altLang="de-DE" sz="2000" dirty="0"/>
              <a:t>Günter Diem, Hans </a:t>
            </a:r>
            <a:r>
              <a:rPr lang="de-DE" altLang="de-DE" sz="2000" dirty="0" err="1"/>
              <a:t>Concin</a:t>
            </a:r>
            <a:r>
              <a:rPr lang="de-DE" altLang="de-DE" sz="2000" dirty="0"/>
              <a:t/>
            </a:r>
            <a:br>
              <a:rPr lang="de-DE" altLang="de-DE" sz="2000" dirty="0"/>
            </a:br>
            <a:r>
              <a:rPr lang="de-DE" altLang="de-DE" sz="2200" dirty="0"/>
              <a:t/>
            </a:r>
            <a:br>
              <a:rPr lang="de-DE" altLang="de-DE" sz="22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endParaRPr lang="de-DE" altLang="de-DE" sz="24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148263" y="3429000"/>
            <a:ext cx="3452812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 sz="2800"/>
          </a:p>
        </p:txBody>
      </p:sp>
      <p:pic>
        <p:nvPicPr>
          <p:cNvPr id="2054" name="Picture 6" descr="logo med uni Neues B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64163"/>
            <a:ext cx="2195512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4462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33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14001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National Institute on Agi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49950"/>
            <a:ext cx="32385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33825"/>
            <a:ext cx="10302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34050"/>
            <a:ext cx="16557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6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91C18-1F9C-4961-8444-48359F45A548}" type="slidenum">
              <a:rPr lang="de-DE" altLang="de-DE"/>
              <a:pPr/>
              <a:t>48</a:t>
            </a:fld>
            <a:endParaRPr lang="de-DE" altLang="de-DE"/>
          </a:p>
        </p:txBody>
      </p:sp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230188" y="336550"/>
            <a:ext cx="8720137" cy="1076325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3200">
                <a:cs typeface="Times New Roman" pitchFamily="18" charset="0"/>
              </a:rPr>
              <a:t>Mittleres Gesamtcholesterin f</a:t>
            </a:r>
            <a:r>
              <a:rPr lang="en-US" altLang="de-DE" sz="3200">
                <a:latin typeface="Verdana"/>
                <a:cs typeface="Times New Roman" pitchFamily="18" charset="0"/>
              </a:rPr>
              <a:t>ü</a:t>
            </a:r>
            <a:r>
              <a:rPr lang="en-US" altLang="de-DE" sz="3200">
                <a:cs typeface="Times New Roman" pitchFamily="18" charset="0"/>
              </a:rPr>
              <a:t>r M</a:t>
            </a:r>
            <a:r>
              <a:rPr lang="en-US" altLang="de-DE" sz="3200">
                <a:latin typeface="Verdana"/>
                <a:cs typeface="Times New Roman" pitchFamily="18" charset="0"/>
              </a:rPr>
              <a:t>ä</a:t>
            </a:r>
            <a:r>
              <a:rPr lang="en-US" altLang="de-DE" sz="3200">
                <a:cs typeface="Times New Roman" pitchFamily="18" charset="0"/>
              </a:rPr>
              <a:t>nner und Frauen nach Alter bei der Erstuntersuchung </a:t>
            </a:r>
            <a:endParaRPr lang="de-AT" altLang="de-DE" sz="3200">
              <a:cs typeface="Times New Roman" pitchFamily="18" charset="0"/>
            </a:endParaRPr>
          </a:p>
        </p:txBody>
      </p:sp>
      <p:graphicFrame>
        <p:nvGraphicFramePr>
          <p:cNvPr id="190467" name="Object 3"/>
          <p:cNvGraphicFramePr>
            <a:graphicFrameLocks noGrp="1" noChangeAspect="1"/>
          </p:cNvGraphicFramePr>
          <p:nvPr>
            <p:ph/>
          </p:nvPr>
        </p:nvGraphicFramePr>
        <p:xfrm>
          <a:off x="152400" y="1517650"/>
          <a:ext cx="8880475" cy="463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768" name="Diagramm" r:id="rId4" imgW="5076994" imgH="2647922" progId="Excel.Chart.8">
                  <p:embed/>
                </p:oleObj>
              </mc:Choice>
              <mc:Fallback>
                <p:oleObj name="Diagramm" r:id="rId4" imgW="5076994" imgH="264792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17650"/>
                        <a:ext cx="8880475" cy="463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33333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folHlink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13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E718-9023-4B98-A67B-7C4691D142AF}" type="slidenum">
              <a:rPr lang="de-DE" altLang="de-DE"/>
              <a:pPr/>
              <a:t>49</a:t>
            </a:fld>
            <a:endParaRPr lang="de-DE" altLang="de-DE"/>
          </a:p>
        </p:txBody>
      </p:sp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547100" cy="38576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/>
              <a:t>Mittleres Gesamtcholesterin für Männer und Frauen mit kardiovaskulärer Mortalität</a:t>
            </a:r>
            <a:endParaRPr kumimoji="1" lang="en-US" altLang="ja-JP" sz="1800">
              <a:ea typeface="ＭＳ Ｐゴシック" pitchFamily="50" charset="-128"/>
            </a:endParaRPr>
          </a:p>
        </p:txBody>
      </p:sp>
      <p:grpSp>
        <p:nvGrpSpPr>
          <p:cNvPr id="192515" name="Group 3"/>
          <p:cNvGrpSpPr>
            <a:grpSpLocks/>
          </p:cNvGrpSpPr>
          <p:nvPr/>
        </p:nvGrpSpPr>
        <p:grpSpPr bwMode="auto">
          <a:xfrm>
            <a:off x="423863" y="836613"/>
            <a:ext cx="8720137" cy="6021387"/>
            <a:chOff x="267" y="527"/>
            <a:chExt cx="5493" cy="3793"/>
          </a:xfrm>
        </p:grpSpPr>
        <p:sp>
          <p:nvSpPr>
            <p:cNvPr id="192516" name="AutoShape 4"/>
            <p:cNvSpPr>
              <a:spLocks noChangeArrowheads="1"/>
            </p:cNvSpPr>
            <p:nvPr/>
          </p:nvSpPr>
          <p:spPr bwMode="auto">
            <a:xfrm>
              <a:off x="975" y="527"/>
              <a:ext cx="4354" cy="40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92517" name="Group 5"/>
            <p:cNvGrpSpPr>
              <a:grpSpLocks/>
            </p:cNvGrpSpPr>
            <p:nvPr/>
          </p:nvGrpSpPr>
          <p:grpSpPr bwMode="auto">
            <a:xfrm>
              <a:off x="1155" y="603"/>
              <a:ext cx="294" cy="90"/>
              <a:chOff x="4899" y="1722"/>
              <a:chExt cx="294" cy="90"/>
            </a:xfrm>
          </p:grpSpPr>
          <p:sp>
            <p:nvSpPr>
              <p:cNvPr id="192518" name="Line 6"/>
              <p:cNvSpPr>
                <a:spLocks noChangeShapeType="1"/>
              </p:cNvSpPr>
              <p:nvPr/>
            </p:nvSpPr>
            <p:spPr bwMode="auto">
              <a:xfrm>
                <a:off x="4899" y="1770"/>
                <a:ext cx="294" cy="1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19" name="Rectangle 7"/>
              <p:cNvSpPr>
                <a:spLocks noChangeArrowheads="1"/>
              </p:cNvSpPr>
              <p:nvPr/>
            </p:nvSpPr>
            <p:spPr bwMode="auto">
              <a:xfrm>
                <a:off x="4995" y="1722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518" y="559"/>
              <a:ext cx="4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>
                  <a:ea typeface="ＭＳ Ｐゴシック" pitchFamily="50" charset="-128"/>
                </a:rPr>
                <a:t>Männer</a:t>
              </a:r>
            </a:p>
          </p:txBody>
        </p:sp>
        <p:grpSp>
          <p:nvGrpSpPr>
            <p:cNvPr id="192521" name="Group 9"/>
            <p:cNvGrpSpPr>
              <a:grpSpLocks/>
            </p:cNvGrpSpPr>
            <p:nvPr/>
          </p:nvGrpSpPr>
          <p:grpSpPr bwMode="auto">
            <a:xfrm>
              <a:off x="1155" y="765"/>
              <a:ext cx="294" cy="90"/>
              <a:chOff x="4899" y="1950"/>
              <a:chExt cx="294" cy="90"/>
            </a:xfrm>
          </p:grpSpPr>
          <p:sp>
            <p:nvSpPr>
              <p:cNvPr id="192522" name="Line 10"/>
              <p:cNvSpPr>
                <a:spLocks noChangeShapeType="1"/>
              </p:cNvSpPr>
              <p:nvPr/>
            </p:nvSpPr>
            <p:spPr bwMode="auto">
              <a:xfrm>
                <a:off x="4899" y="1998"/>
                <a:ext cx="294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23" name="Oval 11"/>
              <p:cNvSpPr>
                <a:spLocks noChangeArrowheads="1"/>
              </p:cNvSpPr>
              <p:nvPr/>
            </p:nvSpPr>
            <p:spPr bwMode="auto">
              <a:xfrm>
                <a:off x="4995" y="1950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92524" name="Group 12"/>
            <p:cNvGrpSpPr>
              <a:grpSpLocks/>
            </p:cNvGrpSpPr>
            <p:nvPr/>
          </p:nvGrpSpPr>
          <p:grpSpPr bwMode="auto">
            <a:xfrm>
              <a:off x="2721" y="621"/>
              <a:ext cx="294" cy="54"/>
              <a:chOff x="4899" y="2202"/>
              <a:chExt cx="294" cy="54"/>
            </a:xfrm>
          </p:grpSpPr>
          <p:sp>
            <p:nvSpPr>
              <p:cNvPr id="192525" name="Rectangle 13"/>
              <p:cNvSpPr>
                <a:spLocks noChangeArrowheads="1"/>
              </p:cNvSpPr>
              <p:nvPr/>
            </p:nvSpPr>
            <p:spPr bwMode="auto">
              <a:xfrm>
                <a:off x="4899" y="2226"/>
                <a:ext cx="84" cy="1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26" name="Rectangle 14"/>
              <p:cNvSpPr>
                <a:spLocks noChangeArrowheads="1"/>
              </p:cNvSpPr>
              <p:nvPr/>
            </p:nvSpPr>
            <p:spPr bwMode="auto">
              <a:xfrm>
                <a:off x="5031" y="2226"/>
                <a:ext cx="84" cy="1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27" name="Rectangle 15"/>
              <p:cNvSpPr>
                <a:spLocks noChangeArrowheads="1"/>
              </p:cNvSpPr>
              <p:nvPr/>
            </p:nvSpPr>
            <p:spPr bwMode="auto">
              <a:xfrm>
                <a:off x="5163" y="2226"/>
                <a:ext cx="30" cy="1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28" name="Rectangle 16"/>
              <p:cNvSpPr>
                <a:spLocks noChangeArrowheads="1"/>
              </p:cNvSpPr>
              <p:nvPr/>
            </p:nvSpPr>
            <p:spPr bwMode="auto">
              <a:xfrm>
                <a:off x="5013" y="2202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92529" name="Group 17"/>
            <p:cNvGrpSpPr>
              <a:grpSpLocks/>
            </p:cNvGrpSpPr>
            <p:nvPr/>
          </p:nvGrpSpPr>
          <p:grpSpPr bwMode="auto">
            <a:xfrm>
              <a:off x="2721" y="777"/>
              <a:ext cx="294" cy="66"/>
              <a:chOff x="4899" y="2424"/>
              <a:chExt cx="294" cy="66"/>
            </a:xfrm>
          </p:grpSpPr>
          <p:sp>
            <p:nvSpPr>
              <p:cNvPr id="192530" name="Rectangle 18"/>
              <p:cNvSpPr>
                <a:spLocks noChangeArrowheads="1"/>
              </p:cNvSpPr>
              <p:nvPr/>
            </p:nvSpPr>
            <p:spPr bwMode="auto">
              <a:xfrm>
                <a:off x="4899" y="2454"/>
                <a:ext cx="84" cy="12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31" name="Rectangle 19"/>
              <p:cNvSpPr>
                <a:spLocks noChangeArrowheads="1"/>
              </p:cNvSpPr>
              <p:nvPr/>
            </p:nvSpPr>
            <p:spPr bwMode="auto">
              <a:xfrm>
                <a:off x="5031" y="2454"/>
                <a:ext cx="84" cy="12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32" name="Rectangle 20"/>
              <p:cNvSpPr>
                <a:spLocks noChangeArrowheads="1"/>
              </p:cNvSpPr>
              <p:nvPr/>
            </p:nvSpPr>
            <p:spPr bwMode="auto">
              <a:xfrm>
                <a:off x="5163" y="2454"/>
                <a:ext cx="30" cy="12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33" name="Oval 21"/>
              <p:cNvSpPr>
                <a:spLocks noChangeArrowheads="1"/>
              </p:cNvSpPr>
              <p:nvPr/>
            </p:nvSpPr>
            <p:spPr bwMode="auto">
              <a:xfrm>
                <a:off x="5007" y="2424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92534" name="Rectangle 22"/>
            <p:cNvSpPr>
              <a:spLocks noChangeArrowheads="1"/>
            </p:cNvSpPr>
            <p:nvPr/>
          </p:nvSpPr>
          <p:spPr bwMode="auto">
            <a:xfrm>
              <a:off x="1518" y="734"/>
              <a:ext cx="4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>
                  <a:ea typeface="ＭＳ Ｐゴシック" pitchFamily="50" charset="-128"/>
                </a:rPr>
                <a:t>Frauen</a:t>
              </a:r>
            </a:p>
          </p:txBody>
        </p:sp>
        <p:sp>
          <p:nvSpPr>
            <p:cNvPr id="192535" name="Rectangle 23"/>
            <p:cNvSpPr>
              <a:spLocks noChangeArrowheads="1"/>
            </p:cNvSpPr>
            <p:nvPr/>
          </p:nvSpPr>
          <p:spPr bwMode="auto">
            <a:xfrm>
              <a:off x="3070" y="559"/>
              <a:ext cx="196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>
                  <a:ea typeface="ＭＳ Ｐゴシック" pitchFamily="50" charset="-128"/>
                </a:rPr>
                <a:t>Männer, kardiovaskuläres Ereignis</a:t>
              </a:r>
            </a:p>
          </p:txBody>
        </p:sp>
        <p:sp>
          <p:nvSpPr>
            <p:cNvPr id="192536" name="Rectangle 24"/>
            <p:cNvSpPr>
              <a:spLocks noChangeArrowheads="1"/>
            </p:cNvSpPr>
            <p:nvPr/>
          </p:nvSpPr>
          <p:spPr bwMode="auto">
            <a:xfrm>
              <a:off x="3070" y="734"/>
              <a:ext cx="193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>
                  <a:ea typeface="ＭＳ Ｐゴシック" pitchFamily="50" charset="-128"/>
                </a:rPr>
                <a:t>Frauen, kardiovaskuläres Ereignis</a:t>
              </a:r>
            </a:p>
          </p:txBody>
        </p:sp>
        <p:sp>
          <p:nvSpPr>
            <p:cNvPr id="192537" name="Rectangle 25"/>
            <p:cNvSpPr>
              <a:spLocks noChangeArrowheads="1"/>
            </p:cNvSpPr>
            <p:nvPr/>
          </p:nvSpPr>
          <p:spPr bwMode="auto">
            <a:xfrm>
              <a:off x="657" y="898"/>
              <a:ext cx="2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ea typeface="ＭＳ Ｐゴシック" pitchFamily="50" charset="-128"/>
                </a:rPr>
                <a:t>275</a:t>
              </a:r>
              <a:endParaRPr kumimoji="1" lang="en-US" altLang="ja-JP" sz="1800" b="1">
                <a:ea typeface="ＭＳ Ｐゴシック" pitchFamily="50" charset="-128"/>
              </a:endParaRPr>
            </a:p>
          </p:txBody>
        </p:sp>
        <p:grpSp>
          <p:nvGrpSpPr>
            <p:cNvPr id="192538" name="Group 26"/>
            <p:cNvGrpSpPr>
              <a:grpSpLocks/>
            </p:cNvGrpSpPr>
            <p:nvPr/>
          </p:nvGrpSpPr>
          <p:grpSpPr bwMode="auto">
            <a:xfrm>
              <a:off x="267" y="977"/>
              <a:ext cx="5152" cy="3043"/>
              <a:chOff x="267" y="750"/>
              <a:chExt cx="5152" cy="3043"/>
            </a:xfrm>
          </p:grpSpPr>
          <p:sp>
            <p:nvSpPr>
              <p:cNvPr id="192539" name="Rectangle 27"/>
              <p:cNvSpPr>
                <a:spLocks noChangeArrowheads="1"/>
              </p:cNvSpPr>
              <p:nvPr/>
            </p:nvSpPr>
            <p:spPr bwMode="auto">
              <a:xfrm rot="18900000">
                <a:off x="950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20-24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0" name="Rectangle 28"/>
              <p:cNvSpPr>
                <a:spLocks noChangeArrowheads="1"/>
              </p:cNvSpPr>
              <p:nvPr/>
            </p:nvSpPr>
            <p:spPr bwMode="auto">
              <a:xfrm rot="18900000">
                <a:off x="1268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25-29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1" name="Rectangle 29"/>
              <p:cNvSpPr>
                <a:spLocks noChangeArrowheads="1"/>
              </p:cNvSpPr>
              <p:nvPr/>
            </p:nvSpPr>
            <p:spPr bwMode="auto">
              <a:xfrm rot="18900000">
                <a:off x="1586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30-34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2" name="Rectangle 30"/>
              <p:cNvSpPr>
                <a:spLocks noChangeArrowheads="1"/>
              </p:cNvSpPr>
              <p:nvPr/>
            </p:nvSpPr>
            <p:spPr bwMode="auto">
              <a:xfrm rot="18900000">
                <a:off x="1904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35-39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3" name="Rectangle 31"/>
              <p:cNvSpPr>
                <a:spLocks noChangeArrowheads="1"/>
              </p:cNvSpPr>
              <p:nvPr/>
            </p:nvSpPr>
            <p:spPr bwMode="auto">
              <a:xfrm rot="18900000">
                <a:off x="2222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40-44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4" name="Rectangle 32"/>
              <p:cNvSpPr>
                <a:spLocks noChangeArrowheads="1"/>
              </p:cNvSpPr>
              <p:nvPr/>
            </p:nvSpPr>
            <p:spPr bwMode="auto">
              <a:xfrm rot="18900000">
                <a:off x="2540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45-49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5" name="Rectangle 33"/>
              <p:cNvSpPr>
                <a:spLocks noChangeArrowheads="1"/>
              </p:cNvSpPr>
              <p:nvPr/>
            </p:nvSpPr>
            <p:spPr bwMode="auto">
              <a:xfrm rot="18900000">
                <a:off x="2858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50-54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6" name="Rectangle 34"/>
              <p:cNvSpPr>
                <a:spLocks noChangeArrowheads="1"/>
              </p:cNvSpPr>
              <p:nvPr/>
            </p:nvSpPr>
            <p:spPr bwMode="auto">
              <a:xfrm rot="18900000">
                <a:off x="3176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55-59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7" name="Rectangle 35"/>
              <p:cNvSpPr>
                <a:spLocks noChangeArrowheads="1"/>
              </p:cNvSpPr>
              <p:nvPr/>
            </p:nvSpPr>
            <p:spPr bwMode="auto">
              <a:xfrm rot="18900000">
                <a:off x="3494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60-64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8" name="Rectangle 36"/>
              <p:cNvSpPr>
                <a:spLocks noChangeArrowheads="1"/>
              </p:cNvSpPr>
              <p:nvPr/>
            </p:nvSpPr>
            <p:spPr bwMode="auto">
              <a:xfrm rot="18900000">
                <a:off x="3812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65-69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49" name="Rectangle 37"/>
              <p:cNvSpPr>
                <a:spLocks noChangeArrowheads="1"/>
              </p:cNvSpPr>
              <p:nvPr/>
            </p:nvSpPr>
            <p:spPr bwMode="auto">
              <a:xfrm rot="18900000">
                <a:off x="4130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70-74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50" name="Rectangle 38"/>
              <p:cNvSpPr>
                <a:spLocks noChangeArrowheads="1"/>
              </p:cNvSpPr>
              <p:nvPr/>
            </p:nvSpPr>
            <p:spPr bwMode="auto">
              <a:xfrm rot="18900000">
                <a:off x="4448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75-79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51" name="Rectangle 39"/>
              <p:cNvSpPr>
                <a:spLocks noChangeArrowheads="1"/>
              </p:cNvSpPr>
              <p:nvPr/>
            </p:nvSpPr>
            <p:spPr bwMode="auto">
              <a:xfrm rot="18900000">
                <a:off x="4766" y="3632"/>
                <a:ext cx="32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80-84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52" name="Rectangle 40"/>
              <p:cNvSpPr>
                <a:spLocks noChangeArrowheads="1"/>
              </p:cNvSpPr>
              <p:nvPr/>
            </p:nvSpPr>
            <p:spPr bwMode="auto">
              <a:xfrm rot="18900000">
                <a:off x="5129" y="3639"/>
                <a:ext cx="21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>
                    <a:solidFill>
                      <a:srgbClr val="000000"/>
                    </a:solidFill>
                    <a:ea typeface="ＭＳ Ｐゴシック" pitchFamily="50" charset="-128"/>
                  </a:rPr>
                  <a:t>85+</a:t>
                </a:r>
                <a:endParaRPr kumimoji="1" lang="en-US" altLang="ja-JP" sz="1600">
                  <a:ea typeface="ＭＳ Ｐゴシック" pitchFamily="50" charset="-128"/>
                </a:endParaRPr>
              </a:p>
            </p:txBody>
          </p:sp>
          <p:sp>
            <p:nvSpPr>
              <p:cNvPr id="192553" name="Rectangle 41"/>
              <p:cNvSpPr>
                <a:spLocks noChangeArrowheads="1"/>
              </p:cNvSpPr>
              <p:nvPr/>
            </p:nvSpPr>
            <p:spPr bwMode="auto">
              <a:xfrm>
                <a:off x="930" y="754"/>
                <a:ext cx="4470" cy="274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54" name="Line 42"/>
              <p:cNvSpPr>
                <a:spLocks noChangeShapeType="1"/>
              </p:cNvSpPr>
              <p:nvPr/>
            </p:nvSpPr>
            <p:spPr bwMode="auto">
              <a:xfrm>
                <a:off x="948" y="2814"/>
                <a:ext cx="447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55" name="Line 43"/>
              <p:cNvSpPr>
                <a:spLocks noChangeShapeType="1"/>
              </p:cNvSpPr>
              <p:nvPr/>
            </p:nvSpPr>
            <p:spPr bwMode="auto">
              <a:xfrm>
                <a:off x="948" y="2124"/>
                <a:ext cx="447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56" name="Line 44"/>
              <p:cNvSpPr>
                <a:spLocks noChangeShapeType="1"/>
              </p:cNvSpPr>
              <p:nvPr/>
            </p:nvSpPr>
            <p:spPr bwMode="auto">
              <a:xfrm>
                <a:off x="948" y="1440"/>
                <a:ext cx="447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57" name="Line 45"/>
              <p:cNvSpPr>
                <a:spLocks noChangeShapeType="1"/>
              </p:cNvSpPr>
              <p:nvPr/>
            </p:nvSpPr>
            <p:spPr bwMode="auto">
              <a:xfrm>
                <a:off x="948" y="750"/>
                <a:ext cx="447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58" name="Rectangle 46"/>
              <p:cNvSpPr>
                <a:spLocks noChangeArrowheads="1"/>
              </p:cNvSpPr>
              <p:nvPr/>
            </p:nvSpPr>
            <p:spPr bwMode="auto">
              <a:xfrm>
                <a:off x="948" y="750"/>
                <a:ext cx="4470" cy="2748"/>
              </a:xfrm>
              <a:prstGeom prst="rect">
                <a:avLst/>
              </a:prstGeom>
              <a:noFill/>
              <a:ln w="9525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59" name="Line 47"/>
              <p:cNvSpPr>
                <a:spLocks noChangeShapeType="1"/>
              </p:cNvSpPr>
              <p:nvPr/>
            </p:nvSpPr>
            <p:spPr bwMode="auto">
              <a:xfrm>
                <a:off x="948" y="750"/>
                <a:ext cx="1" cy="27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0" name="Line 48"/>
              <p:cNvSpPr>
                <a:spLocks noChangeShapeType="1"/>
              </p:cNvSpPr>
              <p:nvPr/>
            </p:nvSpPr>
            <p:spPr bwMode="auto">
              <a:xfrm>
                <a:off x="948" y="3498"/>
                <a:ext cx="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1" name="Line 49"/>
              <p:cNvSpPr>
                <a:spLocks noChangeShapeType="1"/>
              </p:cNvSpPr>
              <p:nvPr/>
            </p:nvSpPr>
            <p:spPr bwMode="auto">
              <a:xfrm>
                <a:off x="948" y="2814"/>
                <a:ext cx="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2" name="Line 50"/>
              <p:cNvSpPr>
                <a:spLocks noChangeShapeType="1"/>
              </p:cNvSpPr>
              <p:nvPr/>
            </p:nvSpPr>
            <p:spPr bwMode="auto">
              <a:xfrm>
                <a:off x="948" y="2124"/>
                <a:ext cx="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3" name="Line 51"/>
              <p:cNvSpPr>
                <a:spLocks noChangeShapeType="1"/>
              </p:cNvSpPr>
              <p:nvPr/>
            </p:nvSpPr>
            <p:spPr bwMode="auto">
              <a:xfrm>
                <a:off x="948" y="1440"/>
                <a:ext cx="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4" name="Line 52"/>
              <p:cNvSpPr>
                <a:spLocks noChangeShapeType="1"/>
              </p:cNvSpPr>
              <p:nvPr/>
            </p:nvSpPr>
            <p:spPr bwMode="auto">
              <a:xfrm>
                <a:off x="948" y="750"/>
                <a:ext cx="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5" name="Line 53"/>
              <p:cNvSpPr>
                <a:spLocks noChangeShapeType="1"/>
              </p:cNvSpPr>
              <p:nvPr/>
            </p:nvSpPr>
            <p:spPr bwMode="auto">
              <a:xfrm>
                <a:off x="948" y="3498"/>
                <a:ext cx="447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6" name="Line 54"/>
              <p:cNvSpPr>
                <a:spLocks noChangeShapeType="1"/>
              </p:cNvSpPr>
              <p:nvPr/>
            </p:nvSpPr>
            <p:spPr bwMode="auto">
              <a:xfrm flipV="1">
                <a:off x="948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7" name="Line 55"/>
              <p:cNvSpPr>
                <a:spLocks noChangeShapeType="1"/>
              </p:cNvSpPr>
              <p:nvPr/>
            </p:nvSpPr>
            <p:spPr bwMode="auto">
              <a:xfrm flipV="1">
                <a:off x="1266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8" name="Line 56"/>
              <p:cNvSpPr>
                <a:spLocks noChangeShapeType="1"/>
              </p:cNvSpPr>
              <p:nvPr/>
            </p:nvSpPr>
            <p:spPr bwMode="auto">
              <a:xfrm flipV="1">
                <a:off x="1584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69" name="Line 57"/>
              <p:cNvSpPr>
                <a:spLocks noChangeShapeType="1"/>
              </p:cNvSpPr>
              <p:nvPr/>
            </p:nvSpPr>
            <p:spPr bwMode="auto">
              <a:xfrm flipV="1">
                <a:off x="1908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0" name="Line 58"/>
              <p:cNvSpPr>
                <a:spLocks noChangeShapeType="1"/>
              </p:cNvSpPr>
              <p:nvPr/>
            </p:nvSpPr>
            <p:spPr bwMode="auto">
              <a:xfrm flipV="1">
                <a:off x="2226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1" name="Line 59"/>
              <p:cNvSpPr>
                <a:spLocks noChangeShapeType="1"/>
              </p:cNvSpPr>
              <p:nvPr/>
            </p:nvSpPr>
            <p:spPr bwMode="auto">
              <a:xfrm flipV="1">
                <a:off x="2544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2" name="Line 60"/>
              <p:cNvSpPr>
                <a:spLocks noChangeShapeType="1"/>
              </p:cNvSpPr>
              <p:nvPr/>
            </p:nvSpPr>
            <p:spPr bwMode="auto">
              <a:xfrm flipV="1">
                <a:off x="2862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3" name="Line 61"/>
              <p:cNvSpPr>
                <a:spLocks noChangeShapeType="1"/>
              </p:cNvSpPr>
              <p:nvPr/>
            </p:nvSpPr>
            <p:spPr bwMode="auto">
              <a:xfrm flipV="1">
                <a:off x="3186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4" name="Line 62"/>
              <p:cNvSpPr>
                <a:spLocks noChangeShapeType="1"/>
              </p:cNvSpPr>
              <p:nvPr/>
            </p:nvSpPr>
            <p:spPr bwMode="auto">
              <a:xfrm flipV="1">
                <a:off x="3504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5" name="Line 63"/>
              <p:cNvSpPr>
                <a:spLocks noChangeShapeType="1"/>
              </p:cNvSpPr>
              <p:nvPr/>
            </p:nvSpPr>
            <p:spPr bwMode="auto">
              <a:xfrm flipV="1">
                <a:off x="3822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6" name="Line 64"/>
              <p:cNvSpPr>
                <a:spLocks noChangeShapeType="1"/>
              </p:cNvSpPr>
              <p:nvPr/>
            </p:nvSpPr>
            <p:spPr bwMode="auto">
              <a:xfrm flipV="1">
                <a:off x="4140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7" name="Line 65"/>
              <p:cNvSpPr>
                <a:spLocks noChangeShapeType="1"/>
              </p:cNvSpPr>
              <p:nvPr/>
            </p:nvSpPr>
            <p:spPr bwMode="auto">
              <a:xfrm flipV="1">
                <a:off x="4458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8" name="Line 66"/>
              <p:cNvSpPr>
                <a:spLocks noChangeShapeType="1"/>
              </p:cNvSpPr>
              <p:nvPr/>
            </p:nvSpPr>
            <p:spPr bwMode="auto">
              <a:xfrm flipV="1">
                <a:off x="4782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79" name="Line 67"/>
              <p:cNvSpPr>
                <a:spLocks noChangeShapeType="1"/>
              </p:cNvSpPr>
              <p:nvPr/>
            </p:nvSpPr>
            <p:spPr bwMode="auto">
              <a:xfrm flipV="1">
                <a:off x="5100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0" name="Line 68"/>
              <p:cNvSpPr>
                <a:spLocks noChangeShapeType="1"/>
              </p:cNvSpPr>
              <p:nvPr/>
            </p:nvSpPr>
            <p:spPr bwMode="auto">
              <a:xfrm flipV="1">
                <a:off x="5418" y="3468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1" name="Freeform 69"/>
              <p:cNvSpPr>
                <a:spLocks/>
              </p:cNvSpPr>
              <p:nvPr/>
            </p:nvSpPr>
            <p:spPr bwMode="auto">
              <a:xfrm>
                <a:off x="1110" y="1764"/>
                <a:ext cx="4146" cy="1494"/>
              </a:xfrm>
              <a:custGeom>
                <a:avLst/>
                <a:gdLst>
                  <a:gd name="T0" fmla="*/ 0 w 691"/>
                  <a:gd name="T1" fmla="*/ 249 h 249"/>
                  <a:gd name="T2" fmla="*/ 53 w 691"/>
                  <a:gd name="T3" fmla="*/ 173 h 249"/>
                  <a:gd name="T4" fmla="*/ 106 w 691"/>
                  <a:gd name="T5" fmla="*/ 116 h 249"/>
                  <a:gd name="T6" fmla="*/ 159 w 691"/>
                  <a:gd name="T7" fmla="*/ 70 h 249"/>
                  <a:gd name="T8" fmla="*/ 212 w 691"/>
                  <a:gd name="T9" fmla="*/ 37 h 249"/>
                  <a:gd name="T10" fmla="*/ 266 w 691"/>
                  <a:gd name="T11" fmla="*/ 17 h 249"/>
                  <a:gd name="T12" fmla="*/ 319 w 691"/>
                  <a:gd name="T13" fmla="*/ 10 h 249"/>
                  <a:gd name="T14" fmla="*/ 372 w 691"/>
                  <a:gd name="T15" fmla="*/ 0 h 249"/>
                  <a:gd name="T16" fmla="*/ 425 w 691"/>
                  <a:gd name="T17" fmla="*/ 4 h 249"/>
                  <a:gd name="T18" fmla="*/ 479 w 691"/>
                  <a:gd name="T19" fmla="*/ 14 h 249"/>
                  <a:gd name="T20" fmla="*/ 532 w 691"/>
                  <a:gd name="T21" fmla="*/ 17 h 249"/>
                  <a:gd name="T22" fmla="*/ 585 w 691"/>
                  <a:gd name="T23" fmla="*/ 43 h 249"/>
                  <a:gd name="T24" fmla="*/ 638 w 691"/>
                  <a:gd name="T25" fmla="*/ 73 h 249"/>
                  <a:gd name="T26" fmla="*/ 691 w 691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1" h="249">
                    <a:moveTo>
                      <a:pt x="0" y="249"/>
                    </a:moveTo>
                    <a:lnTo>
                      <a:pt x="53" y="173"/>
                    </a:lnTo>
                    <a:lnTo>
                      <a:pt x="106" y="116"/>
                    </a:lnTo>
                    <a:lnTo>
                      <a:pt x="159" y="70"/>
                    </a:lnTo>
                    <a:lnTo>
                      <a:pt x="212" y="37"/>
                    </a:lnTo>
                    <a:lnTo>
                      <a:pt x="266" y="17"/>
                    </a:lnTo>
                    <a:lnTo>
                      <a:pt x="319" y="10"/>
                    </a:lnTo>
                    <a:lnTo>
                      <a:pt x="372" y="0"/>
                    </a:lnTo>
                    <a:lnTo>
                      <a:pt x="425" y="4"/>
                    </a:lnTo>
                    <a:lnTo>
                      <a:pt x="479" y="14"/>
                    </a:lnTo>
                    <a:lnTo>
                      <a:pt x="532" y="17"/>
                    </a:lnTo>
                    <a:lnTo>
                      <a:pt x="585" y="43"/>
                    </a:lnTo>
                    <a:lnTo>
                      <a:pt x="638" y="73"/>
                    </a:lnTo>
                    <a:lnTo>
                      <a:pt x="691" y="156"/>
                    </a:lnTo>
                  </a:path>
                </a:pathLst>
              </a:custGeom>
              <a:noFill/>
              <a:ln w="28575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2" name="Freeform 70"/>
              <p:cNvSpPr>
                <a:spLocks/>
              </p:cNvSpPr>
              <p:nvPr/>
            </p:nvSpPr>
            <p:spPr bwMode="auto">
              <a:xfrm>
                <a:off x="1110" y="1368"/>
                <a:ext cx="4146" cy="1710"/>
              </a:xfrm>
              <a:custGeom>
                <a:avLst/>
                <a:gdLst>
                  <a:gd name="T0" fmla="*/ 0 w 691"/>
                  <a:gd name="T1" fmla="*/ 285 h 285"/>
                  <a:gd name="T2" fmla="*/ 53 w 691"/>
                  <a:gd name="T3" fmla="*/ 269 h 285"/>
                  <a:gd name="T4" fmla="*/ 106 w 691"/>
                  <a:gd name="T5" fmla="*/ 252 h 285"/>
                  <a:gd name="T6" fmla="*/ 159 w 691"/>
                  <a:gd name="T7" fmla="*/ 222 h 285"/>
                  <a:gd name="T8" fmla="*/ 212 w 691"/>
                  <a:gd name="T9" fmla="*/ 189 h 285"/>
                  <a:gd name="T10" fmla="*/ 266 w 691"/>
                  <a:gd name="T11" fmla="*/ 136 h 285"/>
                  <a:gd name="T12" fmla="*/ 319 w 691"/>
                  <a:gd name="T13" fmla="*/ 63 h 285"/>
                  <a:gd name="T14" fmla="*/ 372 w 691"/>
                  <a:gd name="T15" fmla="*/ 16 h 285"/>
                  <a:gd name="T16" fmla="*/ 425 w 691"/>
                  <a:gd name="T17" fmla="*/ 0 h 285"/>
                  <a:gd name="T18" fmla="*/ 479 w 691"/>
                  <a:gd name="T19" fmla="*/ 0 h 285"/>
                  <a:gd name="T20" fmla="*/ 532 w 691"/>
                  <a:gd name="T21" fmla="*/ 0 h 285"/>
                  <a:gd name="T22" fmla="*/ 585 w 691"/>
                  <a:gd name="T23" fmla="*/ 16 h 285"/>
                  <a:gd name="T24" fmla="*/ 638 w 691"/>
                  <a:gd name="T25" fmla="*/ 46 h 285"/>
                  <a:gd name="T26" fmla="*/ 691 w 691"/>
                  <a:gd name="T27" fmla="*/ 4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1" h="285">
                    <a:moveTo>
                      <a:pt x="0" y="285"/>
                    </a:moveTo>
                    <a:lnTo>
                      <a:pt x="53" y="269"/>
                    </a:lnTo>
                    <a:lnTo>
                      <a:pt x="106" y="252"/>
                    </a:lnTo>
                    <a:lnTo>
                      <a:pt x="159" y="222"/>
                    </a:lnTo>
                    <a:lnTo>
                      <a:pt x="212" y="189"/>
                    </a:lnTo>
                    <a:lnTo>
                      <a:pt x="266" y="136"/>
                    </a:lnTo>
                    <a:lnTo>
                      <a:pt x="319" y="63"/>
                    </a:lnTo>
                    <a:lnTo>
                      <a:pt x="372" y="16"/>
                    </a:lnTo>
                    <a:lnTo>
                      <a:pt x="425" y="0"/>
                    </a:lnTo>
                    <a:lnTo>
                      <a:pt x="479" y="0"/>
                    </a:lnTo>
                    <a:lnTo>
                      <a:pt x="532" y="0"/>
                    </a:lnTo>
                    <a:lnTo>
                      <a:pt x="585" y="16"/>
                    </a:lnTo>
                    <a:lnTo>
                      <a:pt x="638" y="46"/>
                    </a:lnTo>
                    <a:lnTo>
                      <a:pt x="691" y="4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3" name="Freeform 71"/>
              <p:cNvSpPr>
                <a:spLocks/>
              </p:cNvSpPr>
              <p:nvPr/>
            </p:nvSpPr>
            <p:spPr bwMode="auto">
              <a:xfrm>
                <a:off x="1422" y="2538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4" name="Freeform 72"/>
              <p:cNvSpPr>
                <a:spLocks/>
              </p:cNvSpPr>
              <p:nvPr/>
            </p:nvSpPr>
            <p:spPr bwMode="auto">
              <a:xfrm>
                <a:off x="1452" y="2412"/>
                <a:ext cx="30" cy="78"/>
              </a:xfrm>
              <a:custGeom>
                <a:avLst/>
                <a:gdLst>
                  <a:gd name="T0" fmla="*/ 0 w 30"/>
                  <a:gd name="T1" fmla="*/ 78 h 78"/>
                  <a:gd name="T2" fmla="*/ 18 w 30"/>
                  <a:gd name="T3" fmla="*/ 0 h 78"/>
                  <a:gd name="T4" fmla="*/ 30 w 30"/>
                  <a:gd name="T5" fmla="*/ 0 h 78"/>
                  <a:gd name="T6" fmla="*/ 12 w 30"/>
                  <a:gd name="T7" fmla="*/ 78 h 78"/>
                  <a:gd name="T8" fmla="*/ 0 w 30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8">
                    <a:moveTo>
                      <a:pt x="0" y="78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5" name="Freeform 73"/>
              <p:cNvSpPr>
                <a:spLocks/>
              </p:cNvSpPr>
              <p:nvPr/>
            </p:nvSpPr>
            <p:spPr bwMode="auto">
              <a:xfrm>
                <a:off x="1482" y="2280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6" name="Freeform 74"/>
              <p:cNvSpPr>
                <a:spLocks/>
              </p:cNvSpPr>
              <p:nvPr/>
            </p:nvSpPr>
            <p:spPr bwMode="auto">
              <a:xfrm>
                <a:off x="1512" y="2154"/>
                <a:ext cx="30" cy="78"/>
              </a:xfrm>
              <a:custGeom>
                <a:avLst/>
                <a:gdLst>
                  <a:gd name="T0" fmla="*/ 0 w 30"/>
                  <a:gd name="T1" fmla="*/ 78 h 78"/>
                  <a:gd name="T2" fmla="*/ 18 w 30"/>
                  <a:gd name="T3" fmla="*/ 0 h 78"/>
                  <a:gd name="T4" fmla="*/ 30 w 30"/>
                  <a:gd name="T5" fmla="*/ 0 h 78"/>
                  <a:gd name="T6" fmla="*/ 12 w 30"/>
                  <a:gd name="T7" fmla="*/ 78 h 78"/>
                  <a:gd name="T8" fmla="*/ 0 w 30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8">
                    <a:moveTo>
                      <a:pt x="0" y="78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7" name="Freeform 75"/>
              <p:cNvSpPr>
                <a:spLocks/>
              </p:cNvSpPr>
              <p:nvPr/>
            </p:nvSpPr>
            <p:spPr bwMode="auto">
              <a:xfrm>
                <a:off x="1536" y="2022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8" name="Freeform 76"/>
              <p:cNvSpPr>
                <a:spLocks/>
              </p:cNvSpPr>
              <p:nvPr/>
            </p:nvSpPr>
            <p:spPr bwMode="auto">
              <a:xfrm>
                <a:off x="1566" y="1896"/>
                <a:ext cx="30" cy="78"/>
              </a:xfrm>
              <a:custGeom>
                <a:avLst/>
                <a:gdLst>
                  <a:gd name="T0" fmla="*/ 0 w 30"/>
                  <a:gd name="T1" fmla="*/ 78 h 78"/>
                  <a:gd name="T2" fmla="*/ 18 w 30"/>
                  <a:gd name="T3" fmla="*/ 0 h 78"/>
                  <a:gd name="T4" fmla="*/ 30 w 30"/>
                  <a:gd name="T5" fmla="*/ 0 h 78"/>
                  <a:gd name="T6" fmla="*/ 12 w 30"/>
                  <a:gd name="T7" fmla="*/ 78 h 78"/>
                  <a:gd name="T8" fmla="*/ 0 w 30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8">
                    <a:moveTo>
                      <a:pt x="0" y="78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89" name="Freeform 77"/>
              <p:cNvSpPr>
                <a:spLocks/>
              </p:cNvSpPr>
              <p:nvPr/>
            </p:nvSpPr>
            <p:spPr bwMode="auto">
              <a:xfrm>
                <a:off x="1596" y="1764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0" name="Freeform 78"/>
              <p:cNvSpPr>
                <a:spLocks/>
              </p:cNvSpPr>
              <p:nvPr/>
            </p:nvSpPr>
            <p:spPr bwMode="auto">
              <a:xfrm>
                <a:off x="1626" y="1632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1" name="Freeform 79"/>
              <p:cNvSpPr>
                <a:spLocks/>
              </p:cNvSpPr>
              <p:nvPr/>
            </p:nvSpPr>
            <p:spPr bwMode="auto">
              <a:xfrm>
                <a:off x="1656" y="1506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2" name="Freeform 80"/>
              <p:cNvSpPr>
                <a:spLocks/>
              </p:cNvSpPr>
              <p:nvPr/>
            </p:nvSpPr>
            <p:spPr bwMode="auto">
              <a:xfrm>
                <a:off x="1686" y="1374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3" name="Freeform 81"/>
              <p:cNvSpPr>
                <a:spLocks/>
              </p:cNvSpPr>
              <p:nvPr/>
            </p:nvSpPr>
            <p:spPr bwMode="auto">
              <a:xfrm>
                <a:off x="1710" y="1248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4" name="Freeform 82"/>
              <p:cNvSpPr>
                <a:spLocks/>
              </p:cNvSpPr>
              <p:nvPr/>
            </p:nvSpPr>
            <p:spPr bwMode="auto">
              <a:xfrm>
                <a:off x="1752" y="1206"/>
                <a:ext cx="60" cy="66"/>
              </a:xfrm>
              <a:custGeom>
                <a:avLst/>
                <a:gdLst>
                  <a:gd name="T0" fmla="*/ 6 w 60"/>
                  <a:gd name="T1" fmla="*/ 0 h 66"/>
                  <a:gd name="T2" fmla="*/ 60 w 60"/>
                  <a:gd name="T3" fmla="*/ 60 h 66"/>
                  <a:gd name="T4" fmla="*/ 54 w 60"/>
                  <a:gd name="T5" fmla="*/ 66 h 66"/>
                  <a:gd name="T6" fmla="*/ 0 w 60"/>
                  <a:gd name="T7" fmla="*/ 6 h 66"/>
                  <a:gd name="T8" fmla="*/ 6 w 6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6">
                    <a:moveTo>
                      <a:pt x="6" y="0"/>
                    </a:moveTo>
                    <a:lnTo>
                      <a:pt x="60" y="60"/>
                    </a:lnTo>
                    <a:lnTo>
                      <a:pt x="54" y="6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5" name="Freeform 83"/>
              <p:cNvSpPr>
                <a:spLocks/>
              </p:cNvSpPr>
              <p:nvPr/>
            </p:nvSpPr>
            <p:spPr bwMode="auto">
              <a:xfrm>
                <a:off x="1842" y="1302"/>
                <a:ext cx="60" cy="66"/>
              </a:xfrm>
              <a:custGeom>
                <a:avLst/>
                <a:gdLst>
                  <a:gd name="T0" fmla="*/ 6 w 60"/>
                  <a:gd name="T1" fmla="*/ 0 h 66"/>
                  <a:gd name="T2" fmla="*/ 60 w 60"/>
                  <a:gd name="T3" fmla="*/ 60 h 66"/>
                  <a:gd name="T4" fmla="*/ 54 w 60"/>
                  <a:gd name="T5" fmla="*/ 66 h 66"/>
                  <a:gd name="T6" fmla="*/ 0 w 60"/>
                  <a:gd name="T7" fmla="*/ 6 h 66"/>
                  <a:gd name="T8" fmla="*/ 6 w 6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6">
                    <a:moveTo>
                      <a:pt x="6" y="0"/>
                    </a:moveTo>
                    <a:lnTo>
                      <a:pt x="60" y="60"/>
                    </a:lnTo>
                    <a:lnTo>
                      <a:pt x="54" y="6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6" name="Freeform 84"/>
              <p:cNvSpPr>
                <a:spLocks/>
              </p:cNvSpPr>
              <p:nvPr/>
            </p:nvSpPr>
            <p:spPr bwMode="auto">
              <a:xfrm>
                <a:off x="1932" y="1398"/>
                <a:ext cx="66" cy="72"/>
              </a:xfrm>
              <a:custGeom>
                <a:avLst/>
                <a:gdLst>
                  <a:gd name="T0" fmla="*/ 6 w 66"/>
                  <a:gd name="T1" fmla="*/ 0 h 72"/>
                  <a:gd name="T2" fmla="*/ 66 w 66"/>
                  <a:gd name="T3" fmla="*/ 66 h 72"/>
                  <a:gd name="T4" fmla="*/ 60 w 66"/>
                  <a:gd name="T5" fmla="*/ 72 h 72"/>
                  <a:gd name="T6" fmla="*/ 0 w 66"/>
                  <a:gd name="T7" fmla="*/ 6 h 72"/>
                  <a:gd name="T8" fmla="*/ 6 w 6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6" y="0"/>
                    </a:moveTo>
                    <a:lnTo>
                      <a:pt x="66" y="66"/>
                    </a:lnTo>
                    <a:lnTo>
                      <a:pt x="60" y="7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7" name="Freeform 85"/>
              <p:cNvSpPr>
                <a:spLocks/>
              </p:cNvSpPr>
              <p:nvPr/>
            </p:nvSpPr>
            <p:spPr bwMode="auto">
              <a:xfrm>
                <a:off x="2022" y="1500"/>
                <a:ext cx="48" cy="48"/>
              </a:xfrm>
              <a:custGeom>
                <a:avLst/>
                <a:gdLst>
                  <a:gd name="T0" fmla="*/ 6 w 48"/>
                  <a:gd name="T1" fmla="*/ 0 h 48"/>
                  <a:gd name="T2" fmla="*/ 48 w 48"/>
                  <a:gd name="T3" fmla="*/ 42 h 48"/>
                  <a:gd name="T4" fmla="*/ 42 w 48"/>
                  <a:gd name="T5" fmla="*/ 48 h 48"/>
                  <a:gd name="T6" fmla="*/ 0 w 48"/>
                  <a:gd name="T7" fmla="*/ 6 h 48"/>
                  <a:gd name="T8" fmla="*/ 6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6" y="0"/>
                    </a:moveTo>
                    <a:lnTo>
                      <a:pt x="48" y="42"/>
                    </a:lnTo>
                    <a:lnTo>
                      <a:pt x="42" y="4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8" name="Freeform 86"/>
              <p:cNvSpPr>
                <a:spLocks/>
              </p:cNvSpPr>
              <p:nvPr/>
            </p:nvSpPr>
            <p:spPr bwMode="auto">
              <a:xfrm>
                <a:off x="2058" y="1518"/>
                <a:ext cx="24" cy="30"/>
              </a:xfrm>
              <a:custGeom>
                <a:avLst/>
                <a:gdLst>
                  <a:gd name="T0" fmla="*/ 0 w 24"/>
                  <a:gd name="T1" fmla="*/ 24 h 30"/>
                  <a:gd name="T2" fmla="*/ 12 w 24"/>
                  <a:gd name="T3" fmla="*/ 0 h 30"/>
                  <a:gd name="T4" fmla="*/ 24 w 24"/>
                  <a:gd name="T5" fmla="*/ 6 h 30"/>
                  <a:gd name="T6" fmla="*/ 12 w 24"/>
                  <a:gd name="T7" fmla="*/ 30 h 30"/>
                  <a:gd name="T8" fmla="*/ 0 w 24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0" y="24"/>
                    </a:moveTo>
                    <a:lnTo>
                      <a:pt x="12" y="0"/>
                    </a:lnTo>
                    <a:lnTo>
                      <a:pt x="24" y="6"/>
                    </a:lnTo>
                    <a:lnTo>
                      <a:pt x="12" y="3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599" name="Freeform 87"/>
              <p:cNvSpPr>
                <a:spLocks/>
              </p:cNvSpPr>
              <p:nvPr/>
            </p:nvSpPr>
            <p:spPr bwMode="auto">
              <a:xfrm>
                <a:off x="2094" y="1404"/>
                <a:ext cx="48" cy="78"/>
              </a:xfrm>
              <a:custGeom>
                <a:avLst/>
                <a:gdLst>
                  <a:gd name="T0" fmla="*/ 0 w 48"/>
                  <a:gd name="T1" fmla="*/ 72 h 78"/>
                  <a:gd name="T2" fmla="*/ 36 w 48"/>
                  <a:gd name="T3" fmla="*/ 0 h 78"/>
                  <a:gd name="T4" fmla="*/ 48 w 48"/>
                  <a:gd name="T5" fmla="*/ 6 h 78"/>
                  <a:gd name="T6" fmla="*/ 12 w 48"/>
                  <a:gd name="T7" fmla="*/ 78 h 78"/>
                  <a:gd name="T8" fmla="*/ 0 w 48"/>
                  <a:gd name="T9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78">
                    <a:moveTo>
                      <a:pt x="0" y="72"/>
                    </a:moveTo>
                    <a:lnTo>
                      <a:pt x="36" y="0"/>
                    </a:lnTo>
                    <a:lnTo>
                      <a:pt x="48" y="6"/>
                    </a:lnTo>
                    <a:lnTo>
                      <a:pt x="12" y="7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0" name="Freeform 88"/>
              <p:cNvSpPr>
                <a:spLocks/>
              </p:cNvSpPr>
              <p:nvPr/>
            </p:nvSpPr>
            <p:spPr bwMode="auto">
              <a:xfrm>
                <a:off x="2154" y="1284"/>
                <a:ext cx="48" cy="84"/>
              </a:xfrm>
              <a:custGeom>
                <a:avLst/>
                <a:gdLst>
                  <a:gd name="T0" fmla="*/ 0 w 48"/>
                  <a:gd name="T1" fmla="*/ 78 h 84"/>
                  <a:gd name="T2" fmla="*/ 36 w 48"/>
                  <a:gd name="T3" fmla="*/ 0 h 84"/>
                  <a:gd name="T4" fmla="*/ 48 w 48"/>
                  <a:gd name="T5" fmla="*/ 6 h 84"/>
                  <a:gd name="T6" fmla="*/ 12 w 48"/>
                  <a:gd name="T7" fmla="*/ 84 h 84"/>
                  <a:gd name="T8" fmla="*/ 0 w 48"/>
                  <a:gd name="T9" fmla="*/ 7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84">
                    <a:moveTo>
                      <a:pt x="0" y="78"/>
                    </a:moveTo>
                    <a:lnTo>
                      <a:pt x="36" y="0"/>
                    </a:lnTo>
                    <a:lnTo>
                      <a:pt x="48" y="6"/>
                    </a:lnTo>
                    <a:lnTo>
                      <a:pt x="12" y="84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1" name="Freeform 89"/>
              <p:cNvSpPr>
                <a:spLocks/>
              </p:cNvSpPr>
              <p:nvPr/>
            </p:nvSpPr>
            <p:spPr bwMode="auto">
              <a:xfrm>
                <a:off x="2214" y="1164"/>
                <a:ext cx="48" cy="84"/>
              </a:xfrm>
              <a:custGeom>
                <a:avLst/>
                <a:gdLst>
                  <a:gd name="T0" fmla="*/ 0 w 48"/>
                  <a:gd name="T1" fmla="*/ 78 h 84"/>
                  <a:gd name="T2" fmla="*/ 36 w 48"/>
                  <a:gd name="T3" fmla="*/ 0 h 84"/>
                  <a:gd name="T4" fmla="*/ 48 w 48"/>
                  <a:gd name="T5" fmla="*/ 6 h 84"/>
                  <a:gd name="T6" fmla="*/ 12 w 48"/>
                  <a:gd name="T7" fmla="*/ 84 h 84"/>
                  <a:gd name="T8" fmla="*/ 0 w 48"/>
                  <a:gd name="T9" fmla="*/ 7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84">
                    <a:moveTo>
                      <a:pt x="0" y="78"/>
                    </a:moveTo>
                    <a:lnTo>
                      <a:pt x="36" y="0"/>
                    </a:lnTo>
                    <a:lnTo>
                      <a:pt x="48" y="6"/>
                    </a:lnTo>
                    <a:lnTo>
                      <a:pt x="12" y="84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2" name="Freeform 90"/>
              <p:cNvSpPr>
                <a:spLocks/>
              </p:cNvSpPr>
              <p:nvPr/>
            </p:nvSpPr>
            <p:spPr bwMode="auto">
              <a:xfrm>
                <a:off x="2274" y="1050"/>
                <a:ext cx="48" cy="78"/>
              </a:xfrm>
              <a:custGeom>
                <a:avLst/>
                <a:gdLst>
                  <a:gd name="T0" fmla="*/ 0 w 48"/>
                  <a:gd name="T1" fmla="*/ 72 h 78"/>
                  <a:gd name="T2" fmla="*/ 36 w 48"/>
                  <a:gd name="T3" fmla="*/ 0 h 78"/>
                  <a:gd name="T4" fmla="*/ 48 w 48"/>
                  <a:gd name="T5" fmla="*/ 6 h 78"/>
                  <a:gd name="T6" fmla="*/ 12 w 48"/>
                  <a:gd name="T7" fmla="*/ 78 h 78"/>
                  <a:gd name="T8" fmla="*/ 0 w 48"/>
                  <a:gd name="T9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78">
                    <a:moveTo>
                      <a:pt x="0" y="72"/>
                    </a:moveTo>
                    <a:lnTo>
                      <a:pt x="36" y="0"/>
                    </a:lnTo>
                    <a:lnTo>
                      <a:pt x="48" y="6"/>
                    </a:lnTo>
                    <a:lnTo>
                      <a:pt x="12" y="7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3" name="Freeform 91"/>
              <p:cNvSpPr>
                <a:spLocks/>
              </p:cNvSpPr>
              <p:nvPr/>
            </p:nvSpPr>
            <p:spPr bwMode="auto">
              <a:xfrm>
                <a:off x="2334" y="930"/>
                <a:ext cx="54" cy="78"/>
              </a:xfrm>
              <a:custGeom>
                <a:avLst/>
                <a:gdLst>
                  <a:gd name="T0" fmla="*/ 0 w 54"/>
                  <a:gd name="T1" fmla="*/ 72 h 78"/>
                  <a:gd name="T2" fmla="*/ 42 w 54"/>
                  <a:gd name="T3" fmla="*/ 0 h 78"/>
                  <a:gd name="T4" fmla="*/ 54 w 54"/>
                  <a:gd name="T5" fmla="*/ 6 h 78"/>
                  <a:gd name="T6" fmla="*/ 12 w 54"/>
                  <a:gd name="T7" fmla="*/ 78 h 78"/>
                  <a:gd name="T8" fmla="*/ 0 w 54"/>
                  <a:gd name="T9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78">
                    <a:moveTo>
                      <a:pt x="0" y="72"/>
                    </a:moveTo>
                    <a:lnTo>
                      <a:pt x="42" y="0"/>
                    </a:lnTo>
                    <a:lnTo>
                      <a:pt x="54" y="6"/>
                    </a:lnTo>
                    <a:lnTo>
                      <a:pt x="12" y="7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4" name="Freeform 92"/>
              <p:cNvSpPr>
                <a:spLocks/>
              </p:cNvSpPr>
              <p:nvPr/>
            </p:nvSpPr>
            <p:spPr bwMode="auto">
              <a:xfrm>
                <a:off x="2400" y="960"/>
                <a:ext cx="54" cy="78"/>
              </a:xfrm>
              <a:custGeom>
                <a:avLst/>
                <a:gdLst>
                  <a:gd name="T0" fmla="*/ 12 w 54"/>
                  <a:gd name="T1" fmla="*/ 0 h 78"/>
                  <a:gd name="T2" fmla="*/ 54 w 54"/>
                  <a:gd name="T3" fmla="*/ 72 h 78"/>
                  <a:gd name="T4" fmla="*/ 42 w 54"/>
                  <a:gd name="T5" fmla="*/ 78 h 78"/>
                  <a:gd name="T6" fmla="*/ 0 w 54"/>
                  <a:gd name="T7" fmla="*/ 6 h 78"/>
                  <a:gd name="T8" fmla="*/ 12 w 54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78">
                    <a:moveTo>
                      <a:pt x="12" y="0"/>
                    </a:moveTo>
                    <a:lnTo>
                      <a:pt x="54" y="72"/>
                    </a:lnTo>
                    <a:lnTo>
                      <a:pt x="42" y="78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5" name="Freeform 93"/>
              <p:cNvSpPr>
                <a:spLocks/>
              </p:cNvSpPr>
              <p:nvPr/>
            </p:nvSpPr>
            <p:spPr bwMode="auto">
              <a:xfrm>
                <a:off x="2472" y="1074"/>
                <a:ext cx="54" cy="78"/>
              </a:xfrm>
              <a:custGeom>
                <a:avLst/>
                <a:gdLst>
                  <a:gd name="T0" fmla="*/ 12 w 54"/>
                  <a:gd name="T1" fmla="*/ 0 h 78"/>
                  <a:gd name="T2" fmla="*/ 54 w 54"/>
                  <a:gd name="T3" fmla="*/ 72 h 78"/>
                  <a:gd name="T4" fmla="*/ 42 w 54"/>
                  <a:gd name="T5" fmla="*/ 78 h 78"/>
                  <a:gd name="T6" fmla="*/ 0 w 54"/>
                  <a:gd name="T7" fmla="*/ 6 h 78"/>
                  <a:gd name="T8" fmla="*/ 12 w 54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78">
                    <a:moveTo>
                      <a:pt x="12" y="0"/>
                    </a:moveTo>
                    <a:lnTo>
                      <a:pt x="54" y="72"/>
                    </a:lnTo>
                    <a:lnTo>
                      <a:pt x="42" y="78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6" name="Freeform 94"/>
              <p:cNvSpPr>
                <a:spLocks/>
              </p:cNvSpPr>
              <p:nvPr/>
            </p:nvSpPr>
            <p:spPr bwMode="auto">
              <a:xfrm>
                <a:off x="2538" y="1182"/>
                <a:ext cx="60" cy="78"/>
              </a:xfrm>
              <a:custGeom>
                <a:avLst/>
                <a:gdLst>
                  <a:gd name="T0" fmla="*/ 12 w 60"/>
                  <a:gd name="T1" fmla="*/ 0 h 78"/>
                  <a:gd name="T2" fmla="*/ 60 w 60"/>
                  <a:gd name="T3" fmla="*/ 72 h 78"/>
                  <a:gd name="T4" fmla="*/ 48 w 60"/>
                  <a:gd name="T5" fmla="*/ 78 h 78"/>
                  <a:gd name="T6" fmla="*/ 0 w 60"/>
                  <a:gd name="T7" fmla="*/ 6 h 78"/>
                  <a:gd name="T8" fmla="*/ 12 w 60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78">
                    <a:moveTo>
                      <a:pt x="12" y="0"/>
                    </a:moveTo>
                    <a:lnTo>
                      <a:pt x="60" y="72"/>
                    </a:lnTo>
                    <a:lnTo>
                      <a:pt x="48" y="78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7" name="Freeform 95"/>
              <p:cNvSpPr>
                <a:spLocks/>
              </p:cNvSpPr>
              <p:nvPr/>
            </p:nvSpPr>
            <p:spPr bwMode="auto">
              <a:xfrm>
                <a:off x="2610" y="1296"/>
                <a:ext cx="60" cy="78"/>
              </a:xfrm>
              <a:custGeom>
                <a:avLst/>
                <a:gdLst>
                  <a:gd name="T0" fmla="*/ 12 w 60"/>
                  <a:gd name="T1" fmla="*/ 0 h 78"/>
                  <a:gd name="T2" fmla="*/ 60 w 60"/>
                  <a:gd name="T3" fmla="*/ 72 h 78"/>
                  <a:gd name="T4" fmla="*/ 48 w 60"/>
                  <a:gd name="T5" fmla="*/ 78 h 78"/>
                  <a:gd name="T6" fmla="*/ 0 w 60"/>
                  <a:gd name="T7" fmla="*/ 6 h 78"/>
                  <a:gd name="T8" fmla="*/ 12 w 60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78">
                    <a:moveTo>
                      <a:pt x="12" y="0"/>
                    </a:moveTo>
                    <a:lnTo>
                      <a:pt x="60" y="72"/>
                    </a:lnTo>
                    <a:lnTo>
                      <a:pt x="48" y="78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8" name="Freeform 96"/>
              <p:cNvSpPr>
                <a:spLocks/>
              </p:cNvSpPr>
              <p:nvPr/>
            </p:nvSpPr>
            <p:spPr bwMode="auto">
              <a:xfrm>
                <a:off x="2682" y="1410"/>
                <a:ext cx="30" cy="36"/>
              </a:xfrm>
              <a:custGeom>
                <a:avLst/>
                <a:gdLst>
                  <a:gd name="T0" fmla="*/ 12 w 30"/>
                  <a:gd name="T1" fmla="*/ 0 h 36"/>
                  <a:gd name="T2" fmla="*/ 30 w 30"/>
                  <a:gd name="T3" fmla="*/ 30 h 36"/>
                  <a:gd name="T4" fmla="*/ 18 w 30"/>
                  <a:gd name="T5" fmla="*/ 36 h 36"/>
                  <a:gd name="T6" fmla="*/ 0 w 30"/>
                  <a:gd name="T7" fmla="*/ 6 h 36"/>
                  <a:gd name="T8" fmla="*/ 12 w 30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6">
                    <a:moveTo>
                      <a:pt x="12" y="0"/>
                    </a:moveTo>
                    <a:lnTo>
                      <a:pt x="30" y="30"/>
                    </a:lnTo>
                    <a:lnTo>
                      <a:pt x="18" y="3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09" name="Freeform 97"/>
              <p:cNvSpPr>
                <a:spLocks/>
              </p:cNvSpPr>
              <p:nvPr/>
            </p:nvSpPr>
            <p:spPr bwMode="auto">
              <a:xfrm>
                <a:off x="2706" y="1440"/>
                <a:ext cx="48" cy="24"/>
              </a:xfrm>
              <a:custGeom>
                <a:avLst/>
                <a:gdLst>
                  <a:gd name="T0" fmla="*/ 0 w 48"/>
                  <a:gd name="T1" fmla="*/ 0 h 24"/>
                  <a:gd name="T2" fmla="*/ 48 w 48"/>
                  <a:gd name="T3" fmla="*/ 12 h 24"/>
                  <a:gd name="T4" fmla="*/ 48 w 48"/>
                  <a:gd name="T5" fmla="*/ 24 h 24"/>
                  <a:gd name="T6" fmla="*/ 0 w 48"/>
                  <a:gd name="T7" fmla="*/ 12 h 24"/>
                  <a:gd name="T8" fmla="*/ 0 w 4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4">
                    <a:moveTo>
                      <a:pt x="0" y="0"/>
                    </a:moveTo>
                    <a:lnTo>
                      <a:pt x="48" y="12"/>
                    </a:lnTo>
                    <a:lnTo>
                      <a:pt x="48" y="24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0" name="Freeform 98"/>
              <p:cNvSpPr>
                <a:spLocks/>
              </p:cNvSpPr>
              <p:nvPr/>
            </p:nvSpPr>
            <p:spPr bwMode="auto">
              <a:xfrm>
                <a:off x="2802" y="1458"/>
                <a:ext cx="84" cy="30"/>
              </a:xfrm>
              <a:custGeom>
                <a:avLst/>
                <a:gdLst>
                  <a:gd name="T0" fmla="*/ 0 w 84"/>
                  <a:gd name="T1" fmla="*/ 0 h 30"/>
                  <a:gd name="T2" fmla="*/ 84 w 84"/>
                  <a:gd name="T3" fmla="*/ 18 h 30"/>
                  <a:gd name="T4" fmla="*/ 84 w 84"/>
                  <a:gd name="T5" fmla="*/ 30 h 30"/>
                  <a:gd name="T6" fmla="*/ 0 w 84"/>
                  <a:gd name="T7" fmla="*/ 12 h 30"/>
                  <a:gd name="T8" fmla="*/ 0 w 8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0">
                    <a:moveTo>
                      <a:pt x="0" y="0"/>
                    </a:moveTo>
                    <a:lnTo>
                      <a:pt x="84" y="18"/>
                    </a:lnTo>
                    <a:lnTo>
                      <a:pt x="84" y="3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1" name="Freeform 99"/>
              <p:cNvSpPr>
                <a:spLocks/>
              </p:cNvSpPr>
              <p:nvPr/>
            </p:nvSpPr>
            <p:spPr bwMode="auto">
              <a:xfrm>
                <a:off x="2934" y="1482"/>
                <a:ext cx="84" cy="30"/>
              </a:xfrm>
              <a:custGeom>
                <a:avLst/>
                <a:gdLst>
                  <a:gd name="T0" fmla="*/ 0 w 84"/>
                  <a:gd name="T1" fmla="*/ 0 h 30"/>
                  <a:gd name="T2" fmla="*/ 84 w 84"/>
                  <a:gd name="T3" fmla="*/ 18 h 30"/>
                  <a:gd name="T4" fmla="*/ 84 w 84"/>
                  <a:gd name="T5" fmla="*/ 30 h 30"/>
                  <a:gd name="T6" fmla="*/ 0 w 84"/>
                  <a:gd name="T7" fmla="*/ 12 h 30"/>
                  <a:gd name="T8" fmla="*/ 0 w 8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0">
                    <a:moveTo>
                      <a:pt x="0" y="0"/>
                    </a:moveTo>
                    <a:lnTo>
                      <a:pt x="84" y="18"/>
                    </a:lnTo>
                    <a:lnTo>
                      <a:pt x="84" y="3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2" name="Freeform 100"/>
              <p:cNvSpPr>
                <a:spLocks/>
              </p:cNvSpPr>
              <p:nvPr/>
            </p:nvSpPr>
            <p:spPr bwMode="auto">
              <a:xfrm>
                <a:off x="3066" y="1482"/>
                <a:ext cx="84" cy="24"/>
              </a:xfrm>
              <a:custGeom>
                <a:avLst/>
                <a:gdLst>
                  <a:gd name="T0" fmla="*/ 0 w 84"/>
                  <a:gd name="T1" fmla="*/ 12 h 24"/>
                  <a:gd name="T2" fmla="*/ 84 w 84"/>
                  <a:gd name="T3" fmla="*/ 0 h 24"/>
                  <a:gd name="T4" fmla="*/ 84 w 84"/>
                  <a:gd name="T5" fmla="*/ 12 h 24"/>
                  <a:gd name="T6" fmla="*/ 0 w 84"/>
                  <a:gd name="T7" fmla="*/ 24 h 24"/>
                  <a:gd name="T8" fmla="*/ 0 w 84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4">
                    <a:moveTo>
                      <a:pt x="0" y="12"/>
                    </a:moveTo>
                    <a:lnTo>
                      <a:pt x="84" y="0"/>
                    </a:lnTo>
                    <a:lnTo>
                      <a:pt x="84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3" name="Freeform 101"/>
              <p:cNvSpPr>
                <a:spLocks/>
              </p:cNvSpPr>
              <p:nvPr/>
            </p:nvSpPr>
            <p:spPr bwMode="auto">
              <a:xfrm>
                <a:off x="3198" y="1464"/>
                <a:ext cx="84" cy="24"/>
              </a:xfrm>
              <a:custGeom>
                <a:avLst/>
                <a:gdLst>
                  <a:gd name="T0" fmla="*/ 0 w 84"/>
                  <a:gd name="T1" fmla="*/ 12 h 24"/>
                  <a:gd name="T2" fmla="*/ 84 w 84"/>
                  <a:gd name="T3" fmla="*/ 0 h 24"/>
                  <a:gd name="T4" fmla="*/ 84 w 84"/>
                  <a:gd name="T5" fmla="*/ 12 h 24"/>
                  <a:gd name="T6" fmla="*/ 0 w 84"/>
                  <a:gd name="T7" fmla="*/ 24 h 24"/>
                  <a:gd name="T8" fmla="*/ 0 w 84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4">
                    <a:moveTo>
                      <a:pt x="0" y="12"/>
                    </a:moveTo>
                    <a:lnTo>
                      <a:pt x="84" y="0"/>
                    </a:lnTo>
                    <a:lnTo>
                      <a:pt x="84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4" name="Rectangle 102"/>
              <p:cNvSpPr>
                <a:spLocks noChangeArrowheads="1"/>
              </p:cNvSpPr>
              <p:nvPr/>
            </p:nvSpPr>
            <p:spPr bwMode="auto">
              <a:xfrm>
                <a:off x="3330" y="1458"/>
                <a:ext cx="12" cy="1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5" name="Freeform 103"/>
              <p:cNvSpPr>
                <a:spLocks/>
              </p:cNvSpPr>
              <p:nvPr/>
            </p:nvSpPr>
            <p:spPr bwMode="auto">
              <a:xfrm>
                <a:off x="3342" y="1458"/>
                <a:ext cx="66" cy="54"/>
              </a:xfrm>
              <a:custGeom>
                <a:avLst/>
                <a:gdLst>
                  <a:gd name="T0" fmla="*/ 6 w 66"/>
                  <a:gd name="T1" fmla="*/ 0 h 54"/>
                  <a:gd name="T2" fmla="*/ 66 w 66"/>
                  <a:gd name="T3" fmla="*/ 42 h 54"/>
                  <a:gd name="T4" fmla="*/ 60 w 66"/>
                  <a:gd name="T5" fmla="*/ 54 h 54"/>
                  <a:gd name="T6" fmla="*/ 0 w 66"/>
                  <a:gd name="T7" fmla="*/ 12 h 54"/>
                  <a:gd name="T8" fmla="*/ 6 w 66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4">
                    <a:moveTo>
                      <a:pt x="6" y="0"/>
                    </a:moveTo>
                    <a:lnTo>
                      <a:pt x="66" y="42"/>
                    </a:lnTo>
                    <a:lnTo>
                      <a:pt x="60" y="54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6" name="Freeform 104"/>
              <p:cNvSpPr>
                <a:spLocks/>
              </p:cNvSpPr>
              <p:nvPr/>
            </p:nvSpPr>
            <p:spPr bwMode="auto">
              <a:xfrm>
                <a:off x="3444" y="1524"/>
                <a:ext cx="78" cy="60"/>
              </a:xfrm>
              <a:custGeom>
                <a:avLst/>
                <a:gdLst>
                  <a:gd name="T0" fmla="*/ 6 w 78"/>
                  <a:gd name="T1" fmla="*/ 0 h 60"/>
                  <a:gd name="T2" fmla="*/ 78 w 78"/>
                  <a:gd name="T3" fmla="*/ 48 h 60"/>
                  <a:gd name="T4" fmla="*/ 72 w 78"/>
                  <a:gd name="T5" fmla="*/ 60 h 60"/>
                  <a:gd name="T6" fmla="*/ 0 w 78"/>
                  <a:gd name="T7" fmla="*/ 12 h 60"/>
                  <a:gd name="T8" fmla="*/ 6 w 78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6" y="0"/>
                    </a:moveTo>
                    <a:lnTo>
                      <a:pt x="78" y="48"/>
                    </a:lnTo>
                    <a:lnTo>
                      <a:pt x="72" y="6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7" name="Freeform 105"/>
              <p:cNvSpPr>
                <a:spLocks/>
              </p:cNvSpPr>
              <p:nvPr/>
            </p:nvSpPr>
            <p:spPr bwMode="auto">
              <a:xfrm>
                <a:off x="3558" y="1596"/>
                <a:ext cx="78" cy="60"/>
              </a:xfrm>
              <a:custGeom>
                <a:avLst/>
                <a:gdLst>
                  <a:gd name="T0" fmla="*/ 6 w 78"/>
                  <a:gd name="T1" fmla="*/ 0 h 60"/>
                  <a:gd name="T2" fmla="*/ 78 w 78"/>
                  <a:gd name="T3" fmla="*/ 48 h 60"/>
                  <a:gd name="T4" fmla="*/ 72 w 78"/>
                  <a:gd name="T5" fmla="*/ 60 h 60"/>
                  <a:gd name="T6" fmla="*/ 0 w 78"/>
                  <a:gd name="T7" fmla="*/ 12 h 60"/>
                  <a:gd name="T8" fmla="*/ 6 w 78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6" y="0"/>
                    </a:moveTo>
                    <a:lnTo>
                      <a:pt x="78" y="48"/>
                    </a:lnTo>
                    <a:lnTo>
                      <a:pt x="72" y="6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8" name="Freeform 106"/>
              <p:cNvSpPr>
                <a:spLocks/>
              </p:cNvSpPr>
              <p:nvPr/>
            </p:nvSpPr>
            <p:spPr bwMode="auto">
              <a:xfrm>
                <a:off x="3672" y="1644"/>
                <a:ext cx="84" cy="30"/>
              </a:xfrm>
              <a:custGeom>
                <a:avLst/>
                <a:gdLst>
                  <a:gd name="T0" fmla="*/ 0 w 84"/>
                  <a:gd name="T1" fmla="*/ 18 h 30"/>
                  <a:gd name="T2" fmla="*/ 84 w 84"/>
                  <a:gd name="T3" fmla="*/ 0 h 30"/>
                  <a:gd name="T4" fmla="*/ 84 w 84"/>
                  <a:gd name="T5" fmla="*/ 12 h 30"/>
                  <a:gd name="T6" fmla="*/ 0 w 84"/>
                  <a:gd name="T7" fmla="*/ 30 h 30"/>
                  <a:gd name="T8" fmla="*/ 0 w 84"/>
                  <a:gd name="T9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0">
                    <a:moveTo>
                      <a:pt x="0" y="18"/>
                    </a:moveTo>
                    <a:lnTo>
                      <a:pt x="84" y="0"/>
                    </a:lnTo>
                    <a:lnTo>
                      <a:pt x="84" y="12"/>
                    </a:lnTo>
                    <a:lnTo>
                      <a:pt x="0" y="3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19" name="Freeform 107"/>
              <p:cNvSpPr>
                <a:spLocks/>
              </p:cNvSpPr>
              <p:nvPr/>
            </p:nvSpPr>
            <p:spPr bwMode="auto">
              <a:xfrm>
                <a:off x="3804" y="1620"/>
                <a:ext cx="84" cy="30"/>
              </a:xfrm>
              <a:custGeom>
                <a:avLst/>
                <a:gdLst>
                  <a:gd name="T0" fmla="*/ 0 w 84"/>
                  <a:gd name="T1" fmla="*/ 18 h 30"/>
                  <a:gd name="T2" fmla="*/ 84 w 84"/>
                  <a:gd name="T3" fmla="*/ 0 h 30"/>
                  <a:gd name="T4" fmla="*/ 84 w 84"/>
                  <a:gd name="T5" fmla="*/ 12 h 30"/>
                  <a:gd name="T6" fmla="*/ 0 w 84"/>
                  <a:gd name="T7" fmla="*/ 30 h 30"/>
                  <a:gd name="T8" fmla="*/ 0 w 84"/>
                  <a:gd name="T9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0">
                    <a:moveTo>
                      <a:pt x="0" y="18"/>
                    </a:moveTo>
                    <a:lnTo>
                      <a:pt x="84" y="0"/>
                    </a:lnTo>
                    <a:lnTo>
                      <a:pt x="84" y="12"/>
                    </a:lnTo>
                    <a:lnTo>
                      <a:pt x="0" y="3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0" name="Freeform 108"/>
              <p:cNvSpPr>
                <a:spLocks/>
              </p:cNvSpPr>
              <p:nvPr/>
            </p:nvSpPr>
            <p:spPr bwMode="auto">
              <a:xfrm>
                <a:off x="3936" y="1602"/>
                <a:ext cx="48" cy="18"/>
              </a:xfrm>
              <a:custGeom>
                <a:avLst/>
                <a:gdLst>
                  <a:gd name="T0" fmla="*/ 0 w 48"/>
                  <a:gd name="T1" fmla="*/ 6 h 18"/>
                  <a:gd name="T2" fmla="*/ 48 w 48"/>
                  <a:gd name="T3" fmla="*/ 0 h 18"/>
                  <a:gd name="T4" fmla="*/ 48 w 48"/>
                  <a:gd name="T5" fmla="*/ 12 h 18"/>
                  <a:gd name="T6" fmla="*/ 0 w 48"/>
                  <a:gd name="T7" fmla="*/ 18 h 18"/>
                  <a:gd name="T8" fmla="*/ 0 w 4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0" y="6"/>
                    </a:moveTo>
                    <a:lnTo>
                      <a:pt x="48" y="0"/>
                    </a:lnTo>
                    <a:lnTo>
                      <a:pt x="48" y="12"/>
                    </a:lnTo>
                    <a:lnTo>
                      <a:pt x="0" y="1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1" name="Freeform 109"/>
              <p:cNvSpPr>
                <a:spLocks/>
              </p:cNvSpPr>
              <p:nvPr/>
            </p:nvSpPr>
            <p:spPr bwMode="auto">
              <a:xfrm>
                <a:off x="3984" y="1602"/>
                <a:ext cx="36" cy="18"/>
              </a:xfrm>
              <a:custGeom>
                <a:avLst/>
                <a:gdLst>
                  <a:gd name="T0" fmla="*/ 0 w 36"/>
                  <a:gd name="T1" fmla="*/ 0 h 18"/>
                  <a:gd name="T2" fmla="*/ 36 w 36"/>
                  <a:gd name="T3" fmla="*/ 6 h 18"/>
                  <a:gd name="T4" fmla="*/ 36 w 36"/>
                  <a:gd name="T5" fmla="*/ 18 h 18"/>
                  <a:gd name="T6" fmla="*/ 0 w 36"/>
                  <a:gd name="T7" fmla="*/ 12 h 18"/>
                  <a:gd name="T8" fmla="*/ 0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0" y="0"/>
                    </a:moveTo>
                    <a:lnTo>
                      <a:pt x="36" y="6"/>
                    </a:lnTo>
                    <a:lnTo>
                      <a:pt x="36" y="18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2" name="Freeform 110"/>
              <p:cNvSpPr>
                <a:spLocks/>
              </p:cNvSpPr>
              <p:nvPr/>
            </p:nvSpPr>
            <p:spPr bwMode="auto">
              <a:xfrm>
                <a:off x="4068" y="1614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84 w 84"/>
                  <a:gd name="T3" fmla="*/ 6 h 18"/>
                  <a:gd name="T4" fmla="*/ 84 w 84"/>
                  <a:gd name="T5" fmla="*/ 18 h 18"/>
                  <a:gd name="T6" fmla="*/ 0 w 84"/>
                  <a:gd name="T7" fmla="*/ 12 h 18"/>
                  <a:gd name="T8" fmla="*/ 0 w 8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84" y="6"/>
                    </a:lnTo>
                    <a:lnTo>
                      <a:pt x="84" y="18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3" name="Freeform 111"/>
              <p:cNvSpPr>
                <a:spLocks/>
              </p:cNvSpPr>
              <p:nvPr/>
            </p:nvSpPr>
            <p:spPr bwMode="auto">
              <a:xfrm>
                <a:off x="4200" y="1626"/>
                <a:ext cx="84" cy="24"/>
              </a:xfrm>
              <a:custGeom>
                <a:avLst/>
                <a:gdLst>
                  <a:gd name="T0" fmla="*/ 0 w 84"/>
                  <a:gd name="T1" fmla="*/ 0 h 24"/>
                  <a:gd name="T2" fmla="*/ 84 w 84"/>
                  <a:gd name="T3" fmla="*/ 12 h 24"/>
                  <a:gd name="T4" fmla="*/ 84 w 84"/>
                  <a:gd name="T5" fmla="*/ 24 h 24"/>
                  <a:gd name="T6" fmla="*/ 0 w 84"/>
                  <a:gd name="T7" fmla="*/ 12 h 24"/>
                  <a:gd name="T8" fmla="*/ 0 w 8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4">
                    <a:moveTo>
                      <a:pt x="0" y="0"/>
                    </a:moveTo>
                    <a:lnTo>
                      <a:pt x="84" y="12"/>
                    </a:lnTo>
                    <a:lnTo>
                      <a:pt x="84" y="24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4" name="Freeform 112"/>
              <p:cNvSpPr>
                <a:spLocks/>
              </p:cNvSpPr>
              <p:nvPr/>
            </p:nvSpPr>
            <p:spPr bwMode="auto">
              <a:xfrm>
                <a:off x="4326" y="1656"/>
                <a:ext cx="72" cy="66"/>
              </a:xfrm>
              <a:custGeom>
                <a:avLst/>
                <a:gdLst>
                  <a:gd name="T0" fmla="*/ 6 w 72"/>
                  <a:gd name="T1" fmla="*/ 0 h 66"/>
                  <a:gd name="T2" fmla="*/ 72 w 72"/>
                  <a:gd name="T3" fmla="*/ 54 h 66"/>
                  <a:gd name="T4" fmla="*/ 66 w 72"/>
                  <a:gd name="T5" fmla="*/ 66 h 66"/>
                  <a:gd name="T6" fmla="*/ 0 w 72"/>
                  <a:gd name="T7" fmla="*/ 12 h 66"/>
                  <a:gd name="T8" fmla="*/ 6 w 72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6" y="0"/>
                    </a:moveTo>
                    <a:lnTo>
                      <a:pt x="72" y="54"/>
                    </a:lnTo>
                    <a:lnTo>
                      <a:pt x="66" y="66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5" name="Freeform 113"/>
              <p:cNvSpPr>
                <a:spLocks/>
              </p:cNvSpPr>
              <p:nvPr/>
            </p:nvSpPr>
            <p:spPr bwMode="auto">
              <a:xfrm>
                <a:off x="4434" y="1734"/>
                <a:ext cx="72" cy="66"/>
              </a:xfrm>
              <a:custGeom>
                <a:avLst/>
                <a:gdLst>
                  <a:gd name="T0" fmla="*/ 6 w 72"/>
                  <a:gd name="T1" fmla="*/ 0 h 66"/>
                  <a:gd name="T2" fmla="*/ 72 w 72"/>
                  <a:gd name="T3" fmla="*/ 54 h 66"/>
                  <a:gd name="T4" fmla="*/ 66 w 72"/>
                  <a:gd name="T5" fmla="*/ 66 h 66"/>
                  <a:gd name="T6" fmla="*/ 0 w 72"/>
                  <a:gd name="T7" fmla="*/ 12 h 66"/>
                  <a:gd name="T8" fmla="*/ 6 w 72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6" y="0"/>
                    </a:moveTo>
                    <a:lnTo>
                      <a:pt x="72" y="54"/>
                    </a:lnTo>
                    <a:lnTo>
                      <a:pt x="66" y="66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6" name="Freeform 114"/>
              <p:cNvSpPr>
                <a:spLocks/>
              </p:cNvSpPr>
              <p:nvPr/>
            </p:nvSpPr>
            <p:spPr bwMode="auto">
              <a:xfrm>
                <a:off x="4536" y="1818"/>
                <a:ext cx="78" cy="60"/>
              </a:xfrm>
              <a:custGeom>
                <a:avLst/>
                <a:gdLst>
                  <a:gd name="T0" fmla="*/ 6 w 78"/>
                  <a:gd name="T1" fmla="*/ 0 h 60"/>
                  <a:gd name="T2" fmla="*/ 78 w 78"/>
                  <a:gd name="T3" fmla="*/ 48 h 60"/>
                  <a:gd name="T4" fmla="*/ 72 w 78"/>
                  <a:gd name="T5" fmla="*/ 60 h 60"/>
                  <a:gd name="T6" fmla="*/ 0 w 78"/>
                  <a:gd name="T7" fmla="*/ 12 h 60"/>
                  <a:gd name="T8" fmla="*/ 6 w 78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0">
                    <a:moveTo>
                      <a:pt x="6" y="0"/>
                    </a:moveTo>
                    <a:lnTo>
                      <a:pt x="78" y="48"/>
                    </a:lnTo>
                    <a:lnTo>
                      <a:pt x="72" y="6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7" name="Freeform 115"/>
              <p:cNvSpPr>
                <a:spLocks/>
              </p:cNvSpPr>
              <p:nvPr/>
            </p:nvSpPr>
            <p:spPr bwMode="auto">
              <a:xfrm>
                <a:off x="4650" y="1878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84 w 84"/>
                  <a:gd name="T3" fmla="*/ 6 h 18"/>
                  <a:gd name="T4" fmla="*/ 84 w 84"/>
                  <a:gd name="T5" fmla="*/ 18 h 18"/>
                  <a:gd name="T6" fmla="*/ 0 w 84"/>
                  <a:gd name="T7" fmla="*/ 12 h 18"/>
                  <a:gd name="T8" fmla="*/ 0 w 8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84" y="6"/>
                    </a:lnTo>
                    <a:lnTo>
                      <a:pt x="84" y="18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8" name="Rectangle 116"/>
              <p:cNvSpPr>
                <a:spLocks noChangeArrowheads="1"/>
              </p:cNvSpPr>
              <p:nvPr/>
            </p:nvSpPr>
            <p:spPr bwMode="auto">
              <a:xfrm>
                <a:off x="4782" y="1890"/>
                <a:ext cx="84" cy="1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29" name="Rectangle 117"/>
              <p:cNvSpPr>
                <a:spLocks noChangeArrowheads="1"/>
              </p:cNvSpPr>
              <p:nvPr/>
            </p:nvSpPr>
            <p:spPr bwMode="auto">
              <a:xfrm>
                <a:off x="4914" y="1896"/>
                <a:ext cx="24" cy="1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0" name="Freeform 118"/>
              <p:cNvSpPr>
                <a:spLocks/>
              </p:cNvSpPr>
              <p:nvPr/>
            </p:nvSpPr>
            <p:spPr bwMode="auto">
              <a:xfrm>
                <a:off x="4932" y="1896"/>
                <a:ext cx="42" cy="60"/>
              </a:xfrm>
              <a:custGeom>
                <a:avLst/>
                <a:gdLst>
                  <a:gd name="T0" fmla="*/ 12 w 42"/>
                  <a:gd name="T1" fmla="*/ 0 h 60"/>
                  <a:gd name="T2" fmla="*/ 42 w 42"/>
                  <a:gd name="T3" fmla="*/ 54 h 60"/>
                  <a:gd name="T4" fmla="*/ 30 w 42"/>
                  <a:gd name="T5" fmla="*/ 60 h 60"/>
                  <a:gd name="T6" fmla="*/ 0 w 42"/>
                  <a:gd name="T7" fmla="*/ 6 h 60"/>
                  <a:gd name="T8" fmla="*/ 12 w 42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0">
                    <a:moveTo>
                      <a:pt x="12" y="0"/>
                    </a:moveTo>
                    <a:lnTo>
                      <a:pt x="42" y="54"/>
                    </a:lnTo>
                    <a:lnTo>
                      <a:pt x="30" y="60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1" name="Freeform 119"/>
              <p:cNvSpPr>
                <a:spLocks/>
              </p:cNvSpPr>
              <p:nvPr/>
            </p:nvSpPr>
            <p:spPr bwMode="auto">
              <a:xfrm>
                <a:off x="4986" y="1992"/>
                <a:ext cx="60" cy="78"/>
              </a:xfrm>
              <a:custGeom>
                <a:avLst/>
                <a:gdLst>
                  <a:gd name="T0" fmla="*/ 12 w 60"/>
                  <a:gd name="T1" fmla="*/ 0 h 78"/>
                  <a:gd name="T2" fmla="*/ 60 w 60"/>
                  <a:gd name="T3" fmla="*/ 72 h 78"/>
                  <a:gd name="T4" fmla="*/ 48 w 60"/>
                  <a:gd name="T5" fmla="*/ 78 h 78"/>
                  <a:gd name="T6" fmla="*/ 0 w 60"/>
                  <a:gd name="T7" fmla="*/ 6 h 78"/>
                  <a:gd name="T8" fmla="*/ 12 w 60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78">
                    <a:moveTo>
                      <a:pt x="12" y="0"/>
                    </a:moveTo>
                    <a:lnTo>
                      <a:pt x="60" y="72"/>
                    </a:lnTo>
                    <a:lnTo>
                      <a:pt x="48" y="78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2" name="Freeform 120"/>
              <p:cNvSpPr>
                <a:spLocks/>
              </p:cNvSpPr>
              <p:nvPr/>
            </p:nvSpPr>
            <p:spPr bwMode="auto">
              <a:xfrm>
                <a:off x="5058" y="2100"/>
                <a:ext cx="54" cy="84"/>
              </a:xfrm>
              <a:custGeom>
                <a:avLst/>
                <a:gdLst>
                  <a:gd name="T0" fmla="*/ 12 w 54"/>
                  <a:gd name="T1" fmla="*/ 0 h 84"/>
                  <a:gd name="T2" fmla="*/ 54 w 54"/>
                  <a:gd name="T3" fmla="*/ 78 h 84"/>
                  <a:gd name="T4" fmla="*/ 42 w 54"/>
                  <a:gd name="T5" fmla="*/ 84 h 84"/>
                  <a:gd name="T6" fmla="*/ 0 w 54"/>
                  <a:gd name="T7" fmla="*/ 6 h 84"/>
                  <a:gd name="T8" fmla="*/ 12 w 5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12" y="0"/>
                    </a:moveTo>
                    <a:lnTo>
                      <a:pt x="54" y="78"/>
                    </a:lnTo>
                    <a:lnTo>
                      <a:pt x="42" y="84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3" name="Freeform 121"/>
              <p:cNvSpPr>
                <a:spLocks/>
              </p:cNvSpPr>
              <p:nvPr/>
            </p:nvSpPr>
            <p:spPr bwMode="auto">
              <a:xfrm>
                <a:off x="5130" y="2214"/>
                <a:ext cx="54" cy="78"/>
              </a:xfrm>
              <a:custGeom>
                <a:avLst/>
                <a:gdLst>
                  <a:gd name="T0" fmla="*/ 12 w 54"/>
                  <a:gd name="T1" fmla="*/ 0 h 78"/>
                  <a:gd name="T2" fmla="*/ 54 w 54"/>
                  <a:gd name="T3" fmla="*/ 72 h 78"/>
                  <a:gd name="T4" fmla="*/ 42 w 54"/>
                  <a:gd name="T5" fmla="*/ 78 h 78"/>
                  <a:gd name="T6" fmla="*/ 0 w 54"/>
                  <a:gd name="T7" fmla="*/ 6 h 78"/>
                  <a:gd name="T8" fmla="*/ 12 w 54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78">
                    <a:moveTo>
                      <a:pt x="12" y="0"/>
                    </a:moveTo>
                    <a:lnTo>
                      <a:pt x="54" y="72"/>
                    </a:lnTo>
                    <a:lnTo>
                      <a:pt x="42" y="78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4" name="Freeform 122"/>
              <p:cNvSpPr>
                <a:spLocks/>
              </p:cNvSpPr>
              <p:nvPr/>
            </p:nvSpPr>
            <p:spPr bwMode="auto">
              <a:xfrm>
                <a:off x="5196" y="2328"/>
                <a:ext cx="54" cy="78"/>
              </a:xfrm>
              <a:custGeom>
                <a:avLst/>
                <a:gdLst>
                  <a:gd name="T0" fmla="*/ 12 w 54"/>
                  <a:gd name="T1" fmla="*/ 0 h 78"/>
                  <a:gd name="T2" fmla="*/ 54 w 54"/>
                  <a:gd name="T3" fmla="*/ 72 h 78"/>
                  <a:gd name="T4" fmla="*/ 42 w 54"/>
                  <a:gd name="T5" fmla="*/ 78 h 78"/>
                  <a:gd name="T6" fmla="*/ 0 w 54"/>
                  <a:gd name="T7" fmla="*/ 6 h 78"/>
                  <a:gd name="T8" fmla="*/ 12 w 54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78">
                    <a:moveTo>
                      <a:pt x="12" y="0"/>
                    </a:moveTo>
                    <a:lnTo>
                      <a:pt x="54" y="72"/>
                    </a:lnTo>
                    <a:lnTo>
                      <a:pt x="42" y="78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5" name="Freeform 123"/>
              <p:cNvSpPr>
                <a:spLocks/>
              </p:cNvSpPr>
              <p:nvPr/>
            </p:nvSpPr>
            <p:spPr bwMode="auto">
              <a:xfrm>
                <a:off x="1740" y="2682"/>
                <a:ext cx="84" cy="48"/>
              </a:xfrm>
              <a:custGeom>
                <a:avLst/>
                <a:gdLst>
                  <a:gd name="T0" fmla="*/ 0 w 84"/>
                  <a:gd name="T1" fmla="*/ 36 h 48"/>
                  <a:gd name="T2" fmla="*/ 78 w 84"/>
                  <a:gd name="T3" fmla="*/ 0 h 48"/>
                  <a:gd name="T4" fmla="*/ 84 w 84"/>
                  <a:gd name="T5" fmla="*/ 12 h 48"/>
                  <a:gd name="T6" fmla="*/ 6 w 84"/>
                  <a:gd name="T7" fmla="*/ 48 h 48"/>
                  <a:gd name="T8" fmla="*/ 0 w 84"/>
                  <a:gd name="T9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8">
                    <a:moveTo>
                      <a:pt x="0" y="36"/>
                    </a:moveTo>
                    <a:lnTo>
                      <a:pt x="78" y="0"/>
                    </a:lnTo>
                    <a:lnTo>
                      <a:pt x="84" y="12"/>
                    </a:lnTo>
                    <a:lnTo>
                      <a:pt x="6" y="48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6" name="Freeform 124"/>
              <p:cNvSpPr>
                <a:spLocks/>
              </p:cNvSpPr>
              <p:nvPr/>
            </p:nvSpPr>
            <p:spPr bwMode="auto">
              <a:xfrm>
                <a:off x="1860" y="2622"/>
                <a:ext cx="78" cy="48"/>
              </a:xfrm>
              <a:custGeom>
                <a:avLst/>
                <a:gdLst>
                  <a:gd name="T0" fmla="*/ 0 w 78"/>
                  <a:gd name="T1" fmla="*/ 36 h 48"/>
                  <a:gd name="T2" fmla="*/ 72 w 78"/>
                  <a:gd name="T3" fmla="*/ 0 h 48"/>
                  <a:gd name="T4" fmla="*/ 78 w 78"/>
                  <a:gd name="T5" fmla="*/ 12 h 48"/>
                  <a:gd name="T6" fmla="*/ 6 w 78"/>
                  <a:gd name="T7" fmla="*/ 48 h 48"/>
                  <a:gd name="T8" fmla="*/ 0 w 78"/>
                  <a:gd name="T9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48">
                    <a:moveTo>
                      <a:pt x="0" y="36"/>
                    </a:moveTo>
                    <a:lnTo>
                      <a:pt x="72" y="0"/>
                    </a:lnTo>
                    <a:lnTo>
                      <a:pt x="78" y="12"/>
                    </a:lnTo>
                    <a:lnTo>
                      <a:pt x="6" y="48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7" name="Freeform 125"/>
              <p:cNvSpPr>
                <a:spLocks/>
              </p:cNvSpPr>
              <p:nvPr/>
            </p:nvSpPr>
            <p:spPr bwMode="auto">
              <a:xfrm>
                <a:off x="1980" y="2556"/>
                <a:ext cx="78" cy="54"/>
              </a:xfrm>
              <a:custGeom>
                <a:avLst/>
                <a:gdLst>
                  <a:gd name="T0" fmla="*/ 0 w 78"/>
                  <a:gd name="T1" fmla="*/ 42 h 54"/>
                  <a:gd name="T2" fmla="*/ 72 w 78"/>
                  <a:gd name="T3" fmla="*/ 0 h 54"/>
                  <a:gd name="T4" fmla="*/ 78 w 78"/>
                  <a:gd name="T5" fmla="*/ 12 h 54"/>
                  <a:gd name="T6" fmla="*/ 6 w 78"/>
                  <a:gd name="T7" fmla="*/ 54 h 54"/>
                  <a:gd name="T8" fmla="*/ 0 w 78"/>
                  <a:gd name="T9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54">
                    <a:moveTo>
                      <a:pt x="0" y="42"/>
                    </a:moveTo>
                    <a:lnTo>
                      <a:pt x="72" y="0"/>
                    </a:lnTo>
                    <a:lnTo>
                      <a:pt x="78" y="12"/>
                    </a:lnTo>
                    <a:lnTo>
                      <a:pt x="6" y="5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8" name="Freeform 126"/>
              <p:cNvSpPr>
                <a:spLocks/>
              </p:cNvSpPr>
              <p:nvPr/>
            </p:nvSpPr>
            <p:spPr bwMode="auto">
              <a:xfrm>
                <a:off x="2070" y="2442"/>
                <a:ext cx="30" cy="78"/>
              </a:xfrm>
              <a:custGeom>
                <a:avLst/>
                <a:gdLst>
                  <a:gd name="T0" fmla="*/ 0 w 30"/>
                  <a:gd name="T1" fmla="*/ 78 h 78"/>
                  <a:gd name="T2" fmla="*/ 18 w 30"/>
                  <a:gd name="T3" fmla="*/ 0 h 78"/>
                  <a:gd name="T4" fmla="*/ 30 w 30"/>
                  <a:gd name="T5" fmla="*/ 0 h 78"/>
                  <a:gd name="T6" fmla="*/ 12 w 30"/>
                  <a:gd name="T7" fmla="*/ 78 h 78"/>
                  <a:gd name="T8" fmla="*/ 0 w 30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8">
                    <a:moveTo>
                      <a:pt x="0" y="78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39" name="Freeform 127"/>
              <p:cNvSpPr>
                <a:spLocks/>
              </p:cNvSpPr>
              <p:nvPr/>
            </p:nvSpPr>
            <p:spPr bwMode="auto">
              <a:xfrm>
                <a:off x="2100" y="2310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0" name="Freeform 128"/>
              <p:cNvSpPr>
                <a:spLocks/>
              </p:cNvSpPr>
              <p:nvPr/>
            </p:nvSpPr>
            <p:spPr bwMode="auto">
              <a:xfrm>
                <a:off x="2130" y="2184"/>
                <a:ext cx="30" cy="78"/>
              </a:xfrm>
              <a:custGeom>
                <a:avLst/>
                <a:gdLst>
                  <a:gd name="T0" fmla="*/ 0 w 30"/>
                  <a:gd name="T1" fmla="*/ 78 h 78"/>
                  <a:gd name="T2" fmla="*/ 18 w 30"/>
                  <a:gd name="T3" fmla="*/ 0 h 78"/>
                  <a:gd name="T4" fmla="*/ 30 w 30"/>
                  <a:gd name="T5" fmla="*/ 0 h 78"/>
                  <a:gd name="T6" fmla="*/ 12 w 30"/>
                  <a:gd name="T7" fmla="*/ 78 h 78"/>
                  <a:gd name="T8" fmla="*/ 0 w 30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8">
                    <a:moveTo>
                      <a:pt x="0" y="78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1" name="Freeform 129"/>
              <p:cNvSpPr>
                <a:spLocks/>
              </p:cNvSpPr>
              <p:nvPr/>
            </p:nvSpPr>
            <p:spPr bwMode="auto">
              <a:xfrm>
                <a:off x="2160" y="2052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2" name="Freeform 130"/>
              <p:cNvSpPr>
                <a:spLocks/>
              </p:cNvSpPr>
              <p:nvPr/>
            </p:nvSpPr>
            <p:spPr bwMode="auto">
              <a:xfrm>
                <a:off x="2190" y="1926"/>
                <a:ext cx="30" cy="78"/>
              </a:xfrm>
              <a:custGeom>
                <a:avLst/>
                <a:gdLst>
                  <a:gd name="T0" fmla="*/ 0 w 30"/>
                  <a:gd name="T1" fmla="*/ 78 h 78"/>
                  <a:gd name="T2" fmla="*/ 18 w 30"/>
                  <a:gd name="T3" fmla="*/ 0 h 78"/>
                  <a:gd name="T4" fmla="*/ 30 w 30"/>
                  <a:gd name="T5" fmla="*/ 0 h 78"/>
                  <a:gd name="T6" fmla="*/ 12 w 30"/>
                  <a:gd name="T7" fmla="*/ 78 h 78"/>
                  <a:gd name="T8" fmla="*/ 0 w 30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8">
                    <a:moveTo>
                      <a:pt x="0" y="78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3" name="Freeform 131"/>
              <p:cNvSpPr>
                <a:spLocks/>
              </p:cNvSpPr>
              <p:nvPr/>
            </p:nvSpPr>
            <p:spPr bwMode="auto">
              <a:xfrm>
                <a:off x="2220" y="1794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4" name="Freeform 132"/>
              <p:cNvSpPr>
                <a:spLocks/>
              </p:cNvSpPr>
              <p:nvPr/>
            </p:nvSpPr>
            <p:spPr bwMode="auto">
              <a:xfrm>
                <a:off x="2250" y="1668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5" name="Freeform 133"/>
              <p:cNvSpPr>
                <a:spLocks/>
              </p:cNvSpPr>
              <p:nvPr/>
            </p:nvSpPr>
            <p:spPr bwMode="auto">
              <a:xfrm>
                <a:off x="2280" y="1542"/>
                <a:ext cx="30" cy="78"/>
              </a:xfrm>
              <a:custGeom>
                <a:avLst/>
                <a:gdLst>
                  <a:gd name="T0" fmla="*/ 0 w 30"/>
                  <a:gd name="T1" fmla="*/ 78 h 78"/>
                  <a:gd name="T2" fmla="*/ 18 w 30"/>
                  <a:gd name="T3" fmla="*/ 0 h 78"/>
                  <a:gd name="T4" fmla="*/ 30 w 30"/>
                  <a:gd name="T5" fmla="*/ 0 h 78"/>
                  <a:gd name="T6" fmla="*/ 12 w 30"/>
                  <a:gd name="T7" fmla="*/ 78 h 78"/>
                  <a:gd name="T8" fmla="*/ 0 w 30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8">
                    <a:moveTo>
                      <a:pt x="0" y="78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6" name="Freeform 134"/>
              <p:cNvSpPr>
                <a:spLocks/>
              </p:cNvSpPr>
              <p:nvPr/>
            </p:nvSpPr>
            <p:spPr bwMode="auto">
              <a:xfrm>
                <a:off x="2310" y="1410"/>
                <a:ext cx="30" cy="84"/>
              </a:xfrm>
              <a:custGeom>
                <a:avLst/>
                <a:gdLst>
                  <a:gd name="T0" fmla="*/ 0 w 30"/>
                  <a:gd name="T1" fmla="*/ 84 h 84"/>
                  <a:gd name="T2" fmla="*/ 18 w 30"/>
                  <a:gd name="T3" fmla="*/ 0 h 84"/>
                  <a:gd name="T4" fmla="*/ 30 w 30"/>
                  <a:gd name="T5" fmla="*/ 0 h 84"/>
                  <a:gd name="T6" fmla="*/ 12 w 30"/>
                  <a:gd name="T7" fmla="*/ 84 h 84"/>
                  <a:gd name="T8" fmla="*/ 0 w 30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4">
                    <a:moveTo>
                      <a:pt x="0" y="84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7" name="Freeform 135"/>
              <p:cNvSpPr>
                <a:spLocks/>
              </p:cNvSpPr>
              <p:nvPr/>
            </p:nvSpPr>
            <p:spPr bwMode="auto">
              <a:xfrm>
                <a:off x="2340" y="1284"/>
                <a:ext cx="30" cy="78"/>
              </a:xfrm>
              <a:custGeom>
                <a:avLst/>
                <a:gdLst>
                  <a:gd name="T0" fmla="*/ 0 w 30"/>
                  <a:gd name="T1" fmla="*/ 78 h 78"/>
                  <a:gd name="T2" fmla="*/ 18 w 30"/>
                  <a:gd name="T3" fmla="*/ 0 h 78"/>
                  <a:gd name="T4" fmla="*/ 30 w 30"/>
                  <a:gd name="T5" fmla="*/ 0 h 78"/>
                  <a:gd name="T6" fmla="*/ 12 w 30"/>
                  <a:gd name="T7" fmla="*/ 78 h 78"/>
                  <a:gd name="T8" fmla="*/ 0 w 30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8">
                    <a:moveTo>
                      <a:pt x="0" y="78"/>
                    </a:moveTo>
                    <a:lnTo>
                      <a:pt x="18" y="0"/>
                    </a:lnTo>
                    <a:lnTo>
                      <a:pt x="30" y="0"/>
                    </a:lnTo>
                    <a:lnTo>
                      <a:pt x="12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8" name="Freeform 136"/>
              <p:cNvSpPr>
                <a:spLocks/>
              </p:cNvSpPr>
              <p:nvPr/>
            </p:nvSpPr>
            <p:spPr bwMode="auto">
              <a:xfrm>
                <a:off x="2370" y="1206"/>
                <a:ext cx="18" cy="30"/>
              </a:xfrm>
              <a:custGeom>
                <a:avLst/>
                <a:gdLst>
                  <a:gd name="T0" fmla="*/ 0 w 18"/>
                  <a:gd name="T1" fmla="*/ 30 h 30"/>
                  <a:gd name="T2" fmla="*/ 6 w 18"/>
                  <a:gd name="T3" fmla="*/ 0 h 30"/>
                  <a:gd name="T4" fmla="*/ 18 w 18"/>
                  <a:gd name="T5" fmla="*/ 0 h 30"/>
                  <a:gd name="T6" fmla="*/ 12 w 18"/>
                  <a:gd name="T7" fmla="*/ 30 h 30"/>
                  <a:gd name="T8" fmla="*/ 0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0" y="30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12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49" name="Freeform 137"/>
              <p:cNvSpPr>
                <a:spLocks/>
              </p:cNvSpPr>
              <p:nvPr/>
            </p:nvSpPr>
            <p:spPr bwMode="auto">
              <a:xfrm>
                <a:off x="2376" y="1164"/>
                <a:ext cx="48" cy="48"/>
              </a:xfrm>
              <a:custGeom>
                <a:avLst/>
                <a:gdLst>
                  <a:gd name="T0" fmla="*/ 0 w 48"/>
                  <a:gd name="T1" fmla="*/ 36 h 48"/>
                  <a:gd name="T2" fmla="*/ 42 w 48"/>
                  <a:gd name="T3" fmla="*/ 0 h 48"/>
                  <a:gd name="T4" fmla="*/ 48 w 48"/>
                  <a:gd name="T5" fmla="*/ 12 h 48"/>
                  <a:gd name="T6" fmla="*/ 6 w 48"/>
                  <a:gd name="T7" fmla="*/ 48 h 48"/>
                  <a:gd name="T8" fmla="*/ 0 w 48"/>
                  <a:gd name="T9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0" y="36"/>
                    </a:moveTo>
                    <a:lnTo>
                      <a:pt x="42" y="0"/>
                    </a:lnTo>
                    <a:lnTo>
                      <a:pt x="48" y="12"/>
                    </a:lnTo>
                    <a:lnTo>
                      <a:pt x="6" y="48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0" name="Freeform 138"/>
              <p:cNvSpPr>
                <a:spLocks/>
              </p:cNvSpPr>
              <p:nvPr/>
            </p:nvSpPr>
            <p:spPr bwMode="auto">
              <a:xfrm>
                <a:off x="2454" y="1074"/>
                <a:ext cx="66" cy="60"/>
              </a:xfrm>
              <a:custGeom>
                <a:avLst/>
                <a:gdLst>
                  <a:gd name="T0" fmla="*/ 0 w 66"/>
                  <a:gd name="T1" fmla="*/ 54 h 60"/>
                  <a:gd name="T2" fmla="*/ 60 w 66"/>
                  <a:gd name="T3" fmla="*/ 0 h 60"/>
                  <a:gd name="T4" fmla="*/ 66 w 66"/>
                  <a:gd name="T5" fmla="*/ 6 h 60"/>
                  <a:gd name="T6" fmla="*/ 6 w 66"/>
                  <a:gd name="T7" fmla="*/ 60 h 60"/>
                  <a:gd name="T8" fmla="*/ 0 w 66"/>
                  <a:gd name="T9" fmla="*/ 5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0">
                    <a:moveTo>
                      <a:pt x="0" y="54"/>
                    </a:moveTo>
                    <a:lnTo>
                      <a:pt x="60" y="0"/>
                    </a:lnTo>
                    <a:lnTo>
                      <a:pt x="66" y="6"/>
                    </a:lnTo>
                    <a:lnTo>
                      <a:pt x="6" y="6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1" name="Freeform 139"/>
              <p:cNvSpPr>
                <a:spLocks/>
              </p:cNvSpPr>
              <p:nvPr/>
            </p:nvSpPr>
            <p:spPr bwMode="auto">
              <a:xfrm>
                <a:off x="2550" y="984"/>
                <a:ext cx="72" cy="66"/>
              </a:xfrm>
              <a:custGeom>
                <a:avLst/>
                <a:gdLst>
                  <a:gd name="T0" fmla="*/ 0 w 72"/>
                  <a:gd name="T1" fmla="*/ 54 h 66"/>
                  <a:gd name="T2" fmla="*/ 66 w 72"/>
                  <a:gd name="T3" fmla="*/ 0 h 66"/>
                  <a:gd name="T4" fmla="*/ 72 w 72"/>
                  <a:gd name="T5" fmla="*/ 12 h 66"/>
                  <a:gd name="T6" fmla="*/ 6 w 72"/>
                  <a:gd name="T7" fmla="*/ 66 h 66"/>
                  <a:gd name="T8" fmla="*/ 0 w 72"/>
                  <a:gd name="T9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0" y="54"/>
                    </a:moveTo>
                    <a:lnTo>
                      <a:pt x="66" y="0"/>
                    </a:lnTo>
                    <a:lnTo>
                      <a:pt x="72" y="12"/>
                    </a:lnTo>
                    <a:lnTo>
                      <a:pt x="6" y="66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2" name="Freeform 140"/>
              <p:cNvSpPr>
                <a:spLocks/>
              </p:cNvSpPr>
              <p:nvPr/>
            </p:nvSpPr>
            <p:spPr bwMode="auto">
              <a:xfrm>
                <a:off x="2652" y="906"/>
                <a:ext cx="54" cy="54"/>
              </a:xfrm>
              <a:custGeom>
                <a:avLst/>
                <a:gdLst>
                  <a:gd name="T0" fmla="*/ 0 w 54"/>
                  <a:gd name="T1" fmla="*/ 42 h 54"/>
                  <a:gd name="T2" fmla="*/ 48 w 54"/>
                  <a:gd name="T3" fmla="*/ 0 h 54"/>
                  <a:gd name="T4" fmla="*/ 54 w 54"/>
                  <a:gd name="T5" fmla="*/ 12 h 54"/>
                  <a:gd name="T6" fmla="*/ 6 w 54"/>
                  <a:gd name="T7" fmla="*/ 54 h 54"/>
                  <a:gd name="T8" fmla="*/ 0 w 54"/>
                  <a:gd name="T9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0" y="42"/>
                    </a:moveTo>
                    <a:lnTo>
                      <a:pt x="48" y="0"/>
                    </a:lnTo>
                    <a:lnTo>
                      <a:pt x="54" y="12"/>
                    </a:lnTo>
                    <a:lnTo>
                      <a:pt x="6" y="5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3" name="Freeform 141"/>
              <p:cNvSpPr>
                <a:spLocks/>
              </p:cNvSpPr>
              <p:nvPr/>
            </p:nvSpPr>
            <p:spPr bwMode="auto">
              <a:xfrm>
                <a:off x="2706" y="906"/>
                <a:ext cx="18" cy="18"/>
              </a:xfrm>
              <a:custGeom>
                <a:avLst/>
                <a:gdLst>
                  <a:gd name="T0" fmla="*/ 6 w 18"/>
                  <a:gd name="T1" fmla="*/ 0 h 18"/>
                  <a:gd name="T2" fmla="*/ 18 w 18"/>
                  <a:gd name="T3" fmla="*/ 12 h 18"/>
                  <a:gd name="T4" fmla="*/ 12 w 18"/>
                  <a:gd name="T5" fmla="*/ 18 h 18"/>
                  <a:gd name="T6" fmla="*/ 0 w 18"/>
                  <a:gd name="T7" fmla="*/ 6 h 18"/>
                  <a:gd name="T8" fmla="*/ 6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6" y="0"/>
                    </a:moveTo>
                    <a:lnTo>
                      <a:pt x="18" y="12"/>
                    </a:lnTo>
                    <a:lnTo>
                      <a:pt x="12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4" name="Freeform 142"/>
              <p:cNvSpPr>
                <a:spLocks/>
              </p:cNvSpPr>
              <p:nvPr/>
            </p:nvSpPr>
            <p:spPr bwMode="auto">
              <a:xfrm>
                <a:off x="2754" y="948"/>
                <a:ext cx="66" cy="66"/>
              </a:xfrm>
              <a:custGeom>
                <a:avLst/>
                <a:gdLst>
                  <a:gd name="T0" fmla="*/ 6 w 66"/>
                  <a:gd name="T1" fmla="*/ 0 h 66"/>
                  <a:gd name="T2" fmla="*/ 66 w 66"/>
                  <a:gd name="T3" fmla="*/ 60 h 66"/>
                  <a:gd name="T4" fmla="*/ 60 w 66"/>
                  <a:gd name="T5" fmla="*/ 66 h 66"/>
                  <a:gd name="T6" fmla="*/ 0 w 66"/>
                  <a:gd name="T7" fmla="*/ 6 h 66"/>
                  <a:gd name="T8" fmla="*/ 6 w 6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6" y="0"/>
                    </a:moveTo>
                    <a:lnTo>
                      <a:pt x="66" y="60"/>
                    </a:lnTo>
                    <a:lnTo>
                      <a:pt x="60" y="6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5" name="Freeform 143"/>
              <p:cNvSpPr>
                <a:spLocks/>
              </p:cNvSpPr>
              <p:nvPr/>
            </p:nvSpPr>
            <p:spPr bwMode="auto">
              <a:xfrm>
                <a:off x="2850" y="1038"/>
                <a:ext cx="72" cy="66"/>
              </a:xfrm>
              <a:custGeom>
                <a:avLst/>
                <a:gdLst>
                  <a:gd name="T0" fmla="*/ 6 w 72"/>
                  <a:gd name="T1" fmla="*/ 0 h 66"/>
                  <a:gd name="T2" fmla="*/ 72 w 72"/>
                  <a:gd name="T3" fmla="*/ 60 h 66"/>
                  <a:gd name="T4" fmla="*/ 66 w 72"/>
                  <a:gd name="T5" fmla="*/ 66 h 66"/>
                  <a:gd name="T6" fmla="*/ 0 w 72"/>
                  <a:gd name="T7" fmla="*/ 6 h 66"/>
                  <a:gd name="T8" fmla="*/ 6 w 72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6" y="0"/>
                    </a:moveTo>
                    <a:lnTo>
                      <a:pt x="72" y="60"/>
                    </a:lnTo>
                    <a:lnTo>
                      <a:pt x="66" y="6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6" name="Freeform 144"/>
              <p:cNvSpPr>
                <a:spLocks/>
              </p:cNvSpPr>
              <p:nvPr/>
            </p:nvSpPr>
            <p:spPr bwMode="auto">
              <a:xfrm>
                <a:off x="2946" y="1128"/>
                <a:ext cx="72" cy="66"/>
              </a:xfrm>
              <a:custGeom>
                <a:avLst/>
                <a:gdLst>
                  <a:gd name="T0" fmla="*/ 6 w 72"/>
                  <a:gd name="T1" fmla="*/ 0 h 66"/>
                  <a:gd name="T2" fmla="*/ 72 w 72"/>
                  <a:gd name="T3" fmla="*/ 60 h 66"/>
                  <a:gd name="T4" fmla="*/ 66 w 72"/>
                  <a:gd name="T5" fmla="*/ 66 h 66"/>
                  <a:gd name="T6" fmla="*/ 0 w 72"/>
                  <a:gd name="T7" fmla="*/ 6 h 66"/>
                  <a:gd name="T8" fmla="*/ 6 w 72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6" y="0"/>
                    </a:moveTo>
                    <a:lnTo>
                      <a:pt x="72" y="60"/>
                    </a:lnTo>
                    <a:lnTo>
                      <a:pt x="66" y="6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7" name="Freeform 145"/>
              <p:cNvSpPr>
                <a:spLocks/>
              </p:cNvSpPr>
              <p:nvPr/>
            </p:nvSpPr>
            <p:spPr bwMode="auto">
              <a:xfrm>
                <a:off x="3054" y="1206"/>
                <a:ext cx="84" cy="24"/>
              </a:xfrm>
              <a:custGeom>
                <a:avLst/>
                <a:gdLst>
                  <a:gd name="T0" fmla="*/ 0 w 84"/>
                  <a:gd name="T1" fmla="*/ 0 h 24"/>
                  <a:gd name="T2" fmla="*/ 84 w 84"/>
                  <a:gd name="T3" fmla="*/ 12 h 24"/>
                  <a:gd name="T4" fmla="*/ 84 w 84"/>
                  <a:gd name="T5" fmla="*/ 24 h 24"/>
                  <a:gd name="T6" fmla="*/ 0 w 84"/>
                  <a:gd name="T7" fmla="*/ 12 h 24"/>
                  <a:gd name="T8" fmla="*/ 0 w 8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4">
                    <a:moveTo>
                      <a:pt x="0" y="0"/>
                    </a:moveTo>
                    <a:lnTo>
                      <a:pt x="84" y="12"/>
                    </a:lnTo>
                    <a:lnTo>
                      <a:pt x="84" y="24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8" name="Freeform 146"/>
              <p:cNvSpPr>
                <a:spLocks/>
              </p:cNvSpPr>
              <p:nvPr/>
            </p:nvSpPr>
            <p:spPr bwMode="auto">
              <a:xfrm>
                <a:off x="3186" y="1224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84 w 84"/>
                  <a:gd name="T3" fmla="*/ 6 h 18"/>
                  <a:gd name="T4" fmla="*/ 84 w 84"/>
                  <a:gd name="T5" fmla="*/ 18 h 18"/>
                  <a:gd name="T6" fmla="*/ 0 w 84"/>
                  <a:gd name="T7" fmla="*/ 12 h 18"/>
                  <a:gd name="T8" fmla="*/ 0 w 8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84" y="6"/>
                    </a:lnTo>
                    <a:lnTo>
                      <a:pt x="84" y="18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59" name="Freeform 147"/>
              <p:cNvSpPr>
                <a:spLocks/>
              </p:cNvSpPr>
              <p:nvPr/>
            </p:nvSpPr>
            <p:spPr bwMode="auto">
              <a:xfrm>
                <a:off x="3318" y="1236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6 h 18"/>
                  <a:gd name="T4" fmla="*/ 24 w 24"/>
                  <a:gd name="T5" fmla="*/ 18 h 18"/>
                  <a:gd name="T6" fmla="*/ 0 w 24"/>
                  <a:gd name="T7" fmla="*/ 12 h 18"/>
                  <a:gd name="T8" fmla="*/ 0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0" y="0"/>
                    </a:moveTo>
                    <a:lnTo>
                      <a:pt x="24" y="6"/>
                    </a:lnTo>
                    <a:lnTo>
                      <a:pt x="24" y="18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0" name="Freeform 148"/>
              <p:cNvSpPr>
                <a:spLocks/>
              </p:cNvSpPr>
              <p:nvPr/>
            </p:nvSpPr>
            <p:spPr bwMode="auto">
              <a:xfrm>
                <a:off x="3342" y="1242"/>
                <a:ext cx="60" cy="18"/>
              </a:xfrm>
              <a:custGeom>
                <a:avLst/>
                <a:gdLst>
                  <a:gd name="T0" fmla="*/ 0 w 60"/>
                  <a:gd name="T1" fmla="*/ 0 h 18"/>
                  <a:gd name="T2" fmla="*/ 60 w 60"/>
                  <a:gd name="T3" fmla="*/ 6 h 18"/>
                  <a:gd name="T4" fmla="*/ 60 w 60"/>
                  <a:gd name="T5" fmla="*/ 18 h 18"/>
                  <a:gd name="T6" fmla="*/ 0 w 60"/>
                  <a:gd name="T7" fmla="*/ 12 h 18"/>
                  <a:gd name="T8" fmla="*/ 0 w 6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8">
                    <a:moveTo>
                      <a:pt x="0" y="0"/>
                    </a:moveTo>
                    <a:lnTo>
                      <a:pt x="60" y="6"/>
                    </a:lnTo>
                    <a:lnTo>
                      <a:pt x="60" y="18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1" name="Freeform 149"/>
              <p:cNvSpPr>
                <a:spLocks/>
              </p:cNvSpPr>
              <p:nvPr/>
            </p:nvSpPr>
            <p:spPr bwMode="auto">
              <a:xfrm>
                <a:off x="3450" y="1248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84 w 84"/>
                  <a:gd name="T3" fmla="*/ 6 h 18"/>
                  <a:gd name="T4" fmla="*/ 84 w 84"/>
                  <a:gd name="T5" fmla="*/ 18 h 18"/>
                  <a:gd name="T6" fmla="*/ 0 w 84"/>
                  <a:gd name="T7" fmla="*/ 12 h 18"/>
                  <a:gd name="T8" fmla="*/ 0 w 8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84" y="6"/>
                    </a:lnTo>
                    <a:lnTo>
                      <a:pt x="84" y="18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2" name="Freeform 150"/>
              <p:cNvSpPr>
                <a:spLocks/>
              </p:cNvSpPr>
              <p:nvPr/>
            </p:nvSpPr>
            <p:spPr bwMode="auto">
              <a:xfrm>
                <a:off x="3582" y="1254"/>
                <a:ext cx="78" cy="18"/>
              </a:xfrm>
              <a:custGeom>
                <a:avLst/>
                <a:gdLst>
                  <a:gd name="T0" fmla="*/ 0 w 78"/>
                  <a:gd name="T1" fmla="*/ 0 h 18"/>
                  <a:gd name="T2" fmla="*/ 78 w 78"/>
                  <a:gd name="T3" fmla="*/ 6 h 18"/>
                  <a:gd name="T4" fmla="*/ 78 w 78"/>
                  <a:gd name="T5" fmla="*/ 18 h 18"/>
                  <a:gd name="T6" fmla="*/ 0 w 78"/>
                  <a:gd name="T7" fmla="*/ 12 h 18"/>
                  <a:gd name="T8" fmla="*/ 0 w 7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18">
                    <a:moveTo>
                      <a:pt x="0" y="0"/>
                    </a:moveTo>
                    <a:lnTo>
                      <a:pt x="78" y="6"/>
                    </a:lnTo>
                    <a:lnTo>
                      <a:pt x="78" y="18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3" name="Rectangle 151"/>
              <p:cNvSpPr>
                <a:spLocks noChangeArrowheads="1"/>
              </p:cNvSpPr>
              <p:nvPr/>
            </p:nvSpPr>
            <p:spPr bwMode="auto">
              <a:xfrm>
                <a:off x="3660" y="1260"/>
                <a:ext cx="6" cy="12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4" name="Freeform 152"/>
              <p:cNvSpPr>
                <a:spLocks/>
              </p:cNvSpPr>
              <p:nvPr/>
            </p:nvSpPr>
            <p:spPr bwMode="auto">
              <a:xfrm>
                <a:off x="3714" y="1236"/>
                <a:ext cx="84" cy="24"/>
              </a:xfrm>
              <a:custGeom>
                <a:avLst/>
                <a:gdLst>
                  <a:gd name="T0" fmla="*/ 0 w 84"/>
                  <a:gd name="T1" fmla="*/ 12 h 24"/>
                  <a:gd name="T2" fmla="*/ 84 w 84"/>
                  <a:gd name="T3" fmla="*/ 0 h 24"/>
                  <a:gd name="T4" fmla="*/ 84 w 84"/>
                  <a:gd name="T5" fmla="*/ 12 h 24"/>
                  <a:gd name="T6" fmla="*/ 0 w 84"/>
                  <a:gd name="T7" fmla="*/ 24 h 24"/>
                  <a:gd name="T8" fmla="*/ 0 w 84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4">
                    <a:moveTo>
                      <a:pt x="0" y="12"/>
                    </a:moveTo>
                    <a:lnTo>
                      <a:pt x="84" y="0"/>
                    </a:lnTo>
                    <a:lnTo>
                      <a:pt x="84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5" name="Freeform 153"/>
              <p:cNvSpPr>
                <a:spLocks/>
              </p:cNvSpPr>
              <p:nvPr/>
            </p:nvSpPr>
            <p:spPr bwMode="auto">
              <a:xfrm>
                <a:off x="3846" y="1212"/>
                <a:ext cx="84" cy="24"/>
              </a:xfrm>
              <a:custGeom>
                <a:avLst/>
                <a:gdLst>
                  <a:gd name="T0" fmla="*/ 0 w 84"/>
                  <a:gd name="T1" fmla="*/ 12 h 24"/>
                  <a:gd name="T2" fmla="*/ 84 w 84"/>
                  <a:gd name="T3" fmla="*/ 0 h 24"/>
                  <a:gd name="T4" fmla="*/ 84 w 84"/>
                  <a:gd name="T5" fmla="*/ 12 h 24"/>
                  <a:gd name="T6" fmla="*/ 0 w 84"/>
                  <a:gd name="T7" fmla="*/ 24 h 24"/>
                  <a:gd name="T8" fmla="*/ 0 w 84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24">
                    <a:moveTo>
                      <a:pt x="0" y="12"/>
                    </a:moveTo>
                    <a:lnTo>
                      <a:pt x="84" y="0"/>
                    </a:lnTo>
                    <a:lnTo>
                      <a:pt x="84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6" name="Rectangle 154"/>
              <p:cNvSpPr>
                <a:spLocks noChangeArrowheads="1"/>
              </p:cNvSpPr>
              <p:nvPr/>
            </p:nvSpPr>
            <p:spPr bwMode="auto">
              <a:xfrm>
                <a:off x="3978" y="1200"/>
                <a:ext cx="6" cy="12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7" name="Freeform 155"/>
              <p:cNvSpPr>
                <a:spLocks/>
              </p:cNvSpPr>
              <p:nvPr/>
            </p:nvSpPr>
            <p:spPr bwMode="auto">
              <a:xfrm>
                <a:off x="3984" y="1200"/>
                <a:ext cx="78" cy="42"/>
              </a:xfrm>
              <a:custGeom>
                <a:avLst/>
                <a:gdLst>
                  <a:gd name="T0" fmla="*/ 6 w 78"/>
                  <a:gd name="T1" fmla="*/ 0 h 42"/>
                  <a:gd name="T2" fmla="*/ 78 w 78"/>
                  <a:gd name="T3" fmla="*/ 30 h 42"/>
                  <a:gd name="T4" fmla="*/ 72 w 78"/>
                  <a:gd name="T5" fmla="*/ 42 h 42"/>
                  <a:gd name="T6" fmla="*/ 0 w 78"/>
                  <a:gd name="T7" fmla="*/ 12 h 42"/>
                  <a:gd name="T8" fmla="*/ 6 w 7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42">
                    <a:moveTo>
                      <a:pt x="6" y="0"/>
                    </a:moveTo>
                    <a:lnTo>
                      <a:pt x="78" y="30"/>
                    </a:lnTo>
                    <a:lnTo>
                      <a:pt x="72" y="4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8" name="Freeform 156"/>
              <p:cNvSpPr>
                <a:spLocks/>
              </p:cNvSpPr>
              <p:nvPr/>
            </p:nvSpPr>
            <p:spPr bwMode="auto">
              <a:xfrm>
                <a:off x="4104" y="1248"/>
                <a:ext cx="84" cy="42"/>
              </a:xfrm>
              <a:custGeom>
                <a:avLst/>
                <a:gdLst>
                  <a:gd name="T0" fmla="*/ 6 w 84"/>
                  <a:gd name="T1" fmla="*/ 0 h 42"/>
                  <a:gd name="T2" fmla="*/ 84 w 84"/>
                  <a:gd name="T3" fmla="*/ 30 h 42"/>
                  <a:gd name="T4" fmla="*/ 78 w 84"/>
                  <a:gd name="T5" fmla="*/ 42 h 42"/>
                  <a:gd name="T6" fmla="*/ 0 w 84"/>
                  <a:gd name="T7" fmla="*/ 12 h 42"/>
                  <a:gd name="T8" fmla="*/ 6 w 84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2">
                    <a:moveTo>
                      <a:pt x="6" y="0"/>
                    </a:moveTo>
                    <a:lnTo>
                      <a:pt x="84" y="30"/>
                    </a:lnTo>
                    <a:lnTo>
                      <a:pt x="78" y="4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69" name="Freeform 157"/>
              <p:cNvSpPr>
                <a:spLocks/>
              </p:cNvSpPr>
              <p:nvPr/>
            </p:nvSpPr>
            <p:spPr bwMode="auto">
              <a:xfrm>
                <a:off x="4230" y="1290"/>
                <a:ext cx="78" cy="42"/>
              </a:xfrm>
              <a:custGeom>
                <a:avLst/>
                <a:gdLst>
                  <a:gd name="T0" fmla="*/ 6 w 78"/>
                  <a:gd name="T1" fmla="*/ 0 h 42"/>
                  <a:gd name="T2" fmla="*/ 78 w 78"/>
                  <a:gd name="T3" fmla="*/ 30 h 42"/>
                  <a:gd name="T4" fmla="*/ 72 w 78"/>
                  <a:gd name="T5" fmla="*/ 42 h 42"/>
                  <a:gd name="T6" fmla="*/ 0 w 78"/>
                  <a:gd name="T7" fmla="*/ 12 h 42"/>
                  <a:gd name="T8" fmla="*/ 6 w 7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42">
                    <a:moveTo>
                      <a:pt x="6" y="0"/>
                    </a:moveTo>
                    <a:lnTo>
                      <a:pt x="78" y="30"/>
                    </a:lnTo>
                    <a:lnTo>
                      <a:pt x="72" y="4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0" name="Rectangle 158"/>
              <p:cNvSpPr>
                <a:spLocks noChangeArrowheads="1"/>
              </p:cNvSpPr>
              <p:nvPr/>
            </p:nvSpPr>
            <p:spPr bwMode="auto">
              <a:xfrm>
                <a:off x="4302" y="1320"/>
                <a:ext cx="6" cy="12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1" name="Rectangle 159"/>
              <p:cNvSpPr>
                <a:spLocks noChangeArrowheads="1"/>
              </p:cNvSpPr>
              <p:nvPr/>
            </p:nvSpPr>
            <p:spPr bwMode="auto">
              <a:xfrm>
                <a:off x="4356" y="1314"/>
                <a:ext cx="84" cy="12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2" name="Freeform 160"/>
              <p:cNvSpPr>
                <a:spLocks/>
              </p:cNvSpPr>
              <p:nvPr/>
            </p:nvSpPr>
            <p:spPr bwMode="auto">
              <a:xfrm>
                <a:off x="4488" y="1302"/>
                <a:ext cx="84" cy="18"/>
              </a:xfrm>
              <a:custGeom>
                <a:avLst/>
                <a:gdLst>
                  <a:gd name="T0" fmla="*/ 0 w 84"/>
                  <a:gd name="T1" fmla="*/ 6 h 18"/>
                  <a:gd name="T2" fmla="*/ 84 w 84"/>
                  <a:gd name="T3" fmla="*/ 0 h 18"/>
                  <a:gd name="T4" fmla="*/ 84 w 84"/>
                  <a:gd name="T5" fmla="*/ 12 h 18"/>
                  <a:gd name="T6" fmla="*/ 0 w 84"/>
                  <a:gd name="T7" fmla="*/ 18 h 18"/>
                  <a:gd name="T8" fmla="*/ 0 w 84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8">
                    <a:moveTo>
                      <a:pt x="0" y="6"/>
                    </a:moveTo>
                    <a:lnTo>
                      <a:pt x="84" y="0"/>
                    </a:lnTo>
                    <a:lnTo>
                      <a:pt x="84" y="12"/>
                    </a:lnTo>
                    <a:lnTo>
                      <a:pt x="0" y="1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3" name="Freeform 161"/>
              <p:cNvSpPr>
                <a:spLocks/>
              </p:cNvSpPr>
              <p:nvPr/>
            </p:nvSpPr>
            <p:spPr bwMode="auto">
              <a:xfrm>
                <a:off x="4620" y="1302"/>
                <a:ext cx="66" cy="66"/>
              </a:xfrm>
              <a:custGeom>
                <a:avLst/>
                <a:gdLst>
                  <a:gd name="T0" fmla="*/ 6 w 66"/>
                  <a:gd name="T1" fmla="*/ 0 h 66"/>
                  <a:gd name="T2" fmla="*/ 66 w 66"/>
                  <a:gd name="T3" fmla="*/ 60 h 66"/>
                  <a:gd name="T4" fmla="*/ 60 w 66"/>
                  <a:gd name="T5" fmla="*/ 66 h 66"/>
                  <a:gd name="T6" fmla="*/ 0 w 66"/>
                  <a:gd name="T7" fmla="*/ 6 h 66"/>
                  <a:gd name="T8" fmla="*/ 6 w 6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6" y="0"/>
                    </a:moveTo>
                    <a:lnTo>
                      <a:pt x="66" y="60"/>
                    </a:lnTo>
                    <a:lnTo>
                      <a:pt x="60" y="6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4" name="Freeform 162"/>
              <p:cNvSpPr>
                <a:spLocks/>
              </p:cNvSpPr>
              <p:nvPr/>
            </p:nvSpPr>
            <p:spPr bwMode="auto">
              <a:xfrm>
                <a:off x="4716" y="1398"/>
                <a:ext cx="66" cy="66"/>
              </a:xfrm>
              <a:custGeom>
                <a:avLst/>
                <a:gdLst>
                  <a:gd name="T0" fmla="*/ 6 w 66"/>
                  <a:gd name="T1" fmla="*/ 0 h 66"/>
                  <a:gd name="T2" fmla="*/ 66 w 66"/>
                  <a:gd name="T3" fmla="*/ 60 h 66"/>
                  <a:gd name="T4" fmla="*/ 60 w 66"/>
                  <a:gd name="T5" fmla="*/ 66 h 66"/>
                  <a:gd name="T6" fmla="*/ 0 w 66"/>
                  <a:gd name="T7" fmla="*/ 6 h 66"/>
                  <a:gd name="T8" fmla="*/ 6 w 6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6" y="0"/>
                    </a:moveTo>
                    <a:lnTo>
                      <a:pt x="66" y="60"/>
                    </a:lnTo>
                    <a:lnTo>
                      <a:pt x="60" y="6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5" name="Freeform 163"/>
              <p:cNvSpPr>
                <a:spLocks/>
              </p:cNvSpPr>
              <p:nvPr/>
            </p:nvSpPr>
            <p:spPr bwMode="auto">
              <a:xfrm>
                <a:off x="4812" y="1494"/>
                <a:ext cx="66" cy="66"/>
              </a:xfrm>
              <a:custGeom>
                <a:avLst/>
                <a:gdLst>
                  <a:gd name="T0" fmla="*/ 6 w 66"/>
                  <a:gd name="T1" fmla="*/ 0 h 66"/>
                  <a:gd name="T2" fmla="*/ 66 w 66"/>
                  <a:gd name="T3" fmla="*/ 60 h 66"/>
                  <a:gd name="T4" fmla="*/ 60 w 66"/>
                  <a:gd name="T5" fmla="*/ 66 h 66"/>
                  <a:gd name="T6" fmla="*/ 0 w 66"/>
                  <a:gd name="T7" fmla="*/ 6 h 66"/>
                  <a:gd name="T8" fmla="*/ 6 w 66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6">
                    <a:moveTo>
                      <a:pt x="6" y="0"/>
                    </a:moveTo>
                    <a:lnTo>
                      <a:pt x="66" y="60"/>
                    </a:lnTo>
                    <a:lnTo>
                      <a:pt x="60" y="6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6" name="Freeform 164"/>
              <p:cNvSpPr>
                <a:spLocks/>
              </p:cNvSpPr>
              <p:nvPr/>
            </p:nvSpPr>
            <p:spPr bwMode="auto">
              <a:xfrm>
                <a:off x="4902" y="1584"/>
                <a:ext cx="42" cy="42"/>
              </a:xfrm>
              <a:custGeom>
                <a:avLst/>
                <a:gdLst>
                  <a:gd name="T0" fmla="*/ 6 w 42"/>
                  <a:gd name="T1" fmla="*/ 0 h 42"/>
                  <a:gd name="T2" fmla="*/ 42 w 42"/>
                  <a:gd name="T3" fmla="*/ 36 h 42"/>
                  <a:gd name="T4" fmla="*/ 36 w 42"/>
                  <a:gd name="T5" fmla="*/ 42 h 42"/>
                  <a:gd name="T6" fmla="*/ 0 w 42"/>
                  <a:gd name="T7" fmla="*/ 6 h 42"/>
                  <a:gd name="T8" fmla="*/ 6 w 4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6" y="0"/>
                    </a:moveTo>
                    <a:lnTo>
                      <a:pt x="42" y="36"/>
                    </a:lnTo>
                    <a:lnTo>
                      <a:pt x="36" y="4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7" name="Freeform 165"/>
              <p:cNvSpPr>
                <a:spLocks/>
              </p:cNvSpPr>
              <p:nvPr/>
            </p:nvSpPr>
            <p:spPr bwMode="auto">
              <a:xfrm>
                <a:off x="4938" y="1620"/>
                <a:ext cx="42" cy="24"/>
              </a:xfrm>
              <a:custGeom>
                <a:avLst/>
                <a:gdLst>
                  <a:gd name="T0" fmla="*/ 6 w 42"/>
                  <a:gd name="T1" fmla="*/ 0 h 24"/>
                  <a:gd name="T2" fmla="*/ 42 w 42"/>
                  <a:gd name="T3" fmla="*/ 12 h 24"/>
                  <a:gd name="T4" fmla="*/ 36 w 42"/>
                  <a:gd name="T5" fmla="*/ 24 h 24"/>
                  <a:gd name="T6" fmla="*/ 0 w 42"/>
                  <a:gd name="T7" fmla="*/ 12 h 24"/>
                  <a:gd name="T8" fmla="*/ 6 w 4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4">
                    <a:moveTo>
                      <a:pt x="6" y="0"/>
                    </a:moveTo>
                    <a:lnTo>
                      <a:pt x="42" y="12"/>
                    </a:lnTo>
                    <a:lnTo>
                      <a:pt x="36" y="24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8" name="Freeform 166"/>
              <p:cNvSpPr>
                <a:spLocks/>
              </p:cNvSpPr>
              <p:nvPr/>
            </p:nvSpPr>
            <p:spPr bwMode="auto">
              <a:xfrm>
                <a:off x="5016" y="1656"/>
                <a:ext cx="84" cy="42"/>
              </a:xfrm>
              <a:custGeom>
                <a:avLst/>
                <a:gdLst>
                  <a:gd name="T0" fmla="*/ 6 w 84"/>
                  <a:gd name="T1" fmla="*/ 0 h 42"/>
                  <a:gd name="T2" fmla="*/ 84 w 84"/>
                  <a:gd name="T3" fmla="*/ 30 h 42"/>
                  <a:gd name="T4" fmla="*/ 78 w 84"/>
                  <a:gd name="T5" fmla="*/ 42 h 42"/>
                  <a:gd name="T6" fmla="*/ 0 w 84"/>
                  <a:gd name="T7" fmla="*/ 12 h 42"/>
                  <a:gd name="T8" fmla="*/ 6 w 84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2">
                    <a:moveTo>
                      <a:pt x="6" y="0"/>
                    </a:moveTo>
                    <a:lnTo>
                      <a:pt x="84" y="30"/>
                    </a:lnTo>
                    <a:lnTo>
                      <a:pt x="78" y="4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79" name="Freeform 167"/>
              <p:cNvSpPr>
                <a:spLocks/>
              </p:cNvSpPr>
              <p:nvPr/>
            </p:nvSpPr>
            <p:spPr bwMode="auto">
              <a:xfrm>
                <a:off x="5136" y="1710"/>
                <a:ext cx="84" cy="42"/>
              </a:xfrm>
              <a:custGeom>
                <a:avLst/>
                <a:gdLst>
                  <a:gd name="T0" fmla="*/ 6 w 84"/>
                  <a:gd name="T1" fmla="*/ 0 h 42"/>
                  <a:gd name="T2" fmla="*/ 84 w 84"/>
                  <a:gd name="T3" fmla="*/ 30 h 42"/>
                  <a:gd name="T4" fmla="*/ 78 w 84"/>
                  <a:gd name="T5" fmla="*/ 42 h 42"/>
                  <a:gd name="T6" fmla="*/ 0 w 84"/>
                  <a:gd name="T7" fmla="*/ 12 h 42"/>
                  <a:gd name="T8" fmla="*/ 6 w 84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2">
                    <a:moveTo>
                      <a:pt x="6" y="0"/>
                    </a:moveTo>
                    <a:lnTo>
                      <a:pt x="84" y="30"/>
                    </a:lnTo>
                    <a:lnTo>
                      <a:pt x="78" y="4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0" name="Rectangle 168"/>
              <p:cNvSpPr>
                <a:spLocks noChangeArrowheads="1"/>
              </p:cNvSpPr>
              <p:nvPr/>
            </p:nvSpPr>
            <p:spPr bwMode="auto">
              <a:xfrm>
                <a:off x="1062" y="3210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1" name="Rectangle 169"/>
              <p:cNvSpPr>
                <a:spLocks noChangeArrowheads="1"/>
              </p:cNvSpPr>
              <p:nvPr/>
            </p:nvSpPr>
            <p:spPr bwMode="auto">
              <a:xfrm>
                <a:off x="1380" y="2754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2" name="Rectangle 170"/>
              <p:cNvSpPr>
                <a:spLocks noChangeArrowheads="1"/>
              </p:cNvSpPr>
              <p:nvPr/>
            </p:nvSpPr>
            <p:spPr bwMode="auto">
              <a:xfrm>
                <a:off x="1698" y="2412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3" name="Rectangle 171"/>
              <p:cNvSpPr>
                <a:spLocks noChangeArrowheads="1"/>
              </p:cNvSpPr>
              <p:nvPr/>
            </p:nvSpPr>
            <p:spPr bwMode="auto">
              <a:xfrm>
                <a:off x="2016" y="2136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4" name="Rectangle 172"/>
              <p:cNvSpPr>
                <a:spLocks noChangeArrowheads="1"/>
              </p:cNvSpPr>
              <p:nvPr/>
            </p:nvSpPr>
            <p:spPr bwMode="auto">
              <a:xfrm>
                <a:off x="2334" y="1938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5" name="Rectangle 173"/>
              <p:cNvSpPr>
                <a:spLocks noChangeArrowheads="1"/>
              </p:cNvSpPr>
              <p:nvPr/>
            </p:nvSpPr>
            <p:spPr bwMode="auto">
              <a:xfrm>
                <a:off x="2658" y="1818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6" name="Rectangle 174"/>
              <p:cNvSpPr>
                <a:spLocks noChangeArrowheads="1"/>
              </p:cNvSpPr>
              <p:nvPr/>
            </p:nvSpPr>
            <p:spPr bwMode="auto">
              <a:xfrm>
                <a:off x="2976" y="1776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7" name="Rectangle 175"/>
              <p:cNvSpPr>
                <a:spLocks noChangeArrowheads="1"/>
              </p:cNvSpPr>
              <p:nvPr/>
            </p:nvSpPr>
            <p:spPr bwMode="auto">
              <a:xfrm>
                <a:off x="3294" y="1716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8" name="Rectangle 176"/>
              <p:cNvSpPr>
                <a:spLocks noChangeArrowheads="1"/>
              </p:cNvSpPr>
              <p:nvPr/>
            </p:nvSpPr>
            <p:spPr bwMode="auto">
              <a:xfrm>
                <a:off x="3612" y="1740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89" name="Rectangle 177"/>
              <p:cNvSpPr>
                <a:spLocks noChangeArrowheads="1"/>
              </p:cNvSpPr>
              <p:nvPr/>
            </p:nvSpPr>
            <p:spPr bwMode="auto">
              <a:xfrm>
                <a:off x="3936" y="1800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0" name="Rectangle 178"/>
              <p:cNvSpPr>
                <a:spLocks noChangeArrowheads="1"/>
              </p:cNvSpPr>
              <p:nvPr/>
            </p:nvSpPr>
            <p:spPr bwMode="auto">
              <a:xfrm>
                <a:off x="4254" y="1818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1" name="Rectangle 179"/>
              <p:cNvSpPr>
                <a:spLocks noChangeArrowheads="1"/>
              </p:cNvSpPr>
              <p:nvPr/>
            </p:nvSpPr>
            <p:spPr bwMode="auto">
              <a:xfrm>
                <a:off x="4572" y="1974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2" name="Rectangle 180"/>
              <p:cNvSpPr>
                <a:spLocks noChangeArrowheads="1"/>
              </p:cNvSpPr>
              <p:nvPr/>
            </p:nvSpPr>
            <p:spPr bwMode="auto">
              <a:xfrm>
                <a:off x="4890" y="2154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3" name="Rectangle 181"/>
              <p:cNvSpPr>
                <a:spLocks noChangeArrowheads="1"/>
              </p:cNvSpPr>
              <p:nvPr/>
            </p:nvSpPr>
            <p:spPr bwMode="auto">
              <a:xfrm>
                <a:off x="5208" y="2652"/>
                <a:ext cx="90" cy="90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4" name="Oval 182"/>
              <p:cNvSpPr>
                <a:spLocks noChangeArrowheads="1"/>
              </p:cNvSpPr>
              <p:nvPr/>
            </p:nvSpPr>
            <p:spPr bwMode="auto">
              <a:xfrm>
                <a:off x="1062" y="3030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5" name="Oval 183"/>
              <p:cNvSpPr>
                <a:spLocks noChangeArrowheads="1"/>
              </p:cNvSpPr>
              <p:nvPr/>
            </p:nvSpPr>
            <p:spPr bwMode="auto">
              <a:xfrm>
                <a:off x="1380" y="2934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6" name="Oval 184"/>
              <p:cNvSpPr>
                <a:spLocks noChangeArrowheads="1"/>
              </p:cNvSpPr>
              <p:nvPr/>
            </p:nvSpPr>
            <p:spPr bwMode="auto">
              <a:xfrm>
                <a:off x="1698" y="2832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7" name="Oval 185"/>
              <p:cNvSpPr>
                <a:spLocks noChangeArrowheads="1"/>
              </p:cNvSpPr>
              <p:nvPr/>
            </p:nvSpPr>
            <p:spPr bwMode="auto">
              <a:xfrm>
                <a:off x="2016" y="2652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8" name="Oval 186"/>
              <p:cNvSpPr>
                <a:spLocks noChangeArrowheads="1"/>
              </p:cNvSpPr>
              <p:nvPr/>
            </p:nvSpPr>
            <p:spPr bwMode="auto">
              <a:xfrm>
                <a:off x="2334" y="2454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699" name="Oval 187"/>
              <p:cNvSpPr>
                <a:spLocks noChangeArrowheads="1"/>
              </p:cNvSpPr>
              <p:nvPr/>
            </p:nvSpPr>
            <p:spPr bwMode="auto">
              <a:xfrm>
                <a:off x="2658" y="2136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0" name="Oval 188"/>
              <p:cNvSpPr>
                <a:spLocks noChangeArrowheads="1"/>
              </p:cNvSpPr>
              <p:nvPr/>
            </p:nvSpPr>
            <p:spPr bwMode="auto">
              <a:xfrm>
                <a:off x="2976" y="1698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1" name="Oval 189"/>
              <p:cNvSpPr>
                <a:spLocks noChangeArrowheads="1"/>
              </p:cNvSpPr>
              <p:nvPr/>
            </p:nvSpPr>
            <p:spPr bwMode="auto">
              <a:xfrm>
                <a:off x="3294" y="1416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2" name="Oval 190"/>
              <p:cNvSpPr>
                <a:spLocks noChangeArrowheads="1"/>
              </p:cNvSpPr>
              <p:nvPr/>
            </p:nvSpPr>
            <p:spPr bwMode="auto">
              <a:xfrm>
                <a:off x="3612" y="1320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3" name="Oval 191"/>
              <p:cNvSpPr>
                <a:spLocks noChangeArrowheads="1"/>
              </p:cNvSpPr>
              <p:nvPr/>
            </p:nvSpPr>
            <p:spPr bwMode="auto">
              <a:xfrm>
                <a:off x="3936" y="1320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4" name="Oval 192"/>
              <p:cNvSpPr>
                <a:spLocks noChangeArrowheads="1"/>
              </p:cNvSpPr>
              <p:nvPr/>
            </p:nvSpPr>
            <p:spPr bwMode="auto">
              <a:xfrm>
                <a:off x="4254" y="1320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5" name="Oval 193"/>
              <p:cNvSpPr>
                <a:spLocks noChangeArrowheads="1"/>
              </p:cNvSpPr>
              <p:nvPr/>
            </p:nvSpPr>
            <p:spPr bwMode="auto">
              <a:xfrm>
                <a:off x="4572" y="1416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6" name="Oval 194"/>
              <p:cNvSpPr>
                <a:spLocks noChangeArrowheads="1"/>
              </p:cNvSpPr>
              <p:nvPr/>
            </p:nvSpPr>
            <p:spPr bwMode="auto">
              <a:xfrm>
                <a:off x="4890" y="1596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7" name="Oval 195"/>
              <p:cNvSpPr>
                <a:spLocks noChangeArrowheads="1"/>
              </p:cNvSpPr>
              <p:nvPr/>
            </p:nvSpPr>
            <p:spPr bwMode="auto">
              <a:xfrm>
                <a:off x="5208" y="1596"/>
                <a:ext cx="90" cy="9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8" name="Rectangle 196"/>
              <p:cNvSpPr>
                <a:spLocks noChangeArrowheads="1"/>
              </p:cNvSpPr>
              <p:nvPr/>
            </p:nvSpPr>
            <p:spPr bwMode="auto">
              <a:xfrm>
                <a:off x="1398" y="2592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09" name="Rectangle 197"/>
              <p:cNvSpPr>
                <a:spLocks noChangeArrowheads="1"/>
              </p:cNvSpPr>
              <p:nvPr/>
            </p:nvSpPr>
            <p:spPr bwMode="auto">
              <a:xfrm>
                <a:off x="1716" y="1176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0" name="Rectangle 198"/>
              <p:cNvSpPr>
                <a:spLocks noChangeArrowheads="1"/>
              </p:cNvSpPr>
              <p:nvPr/>
            </p:nvSpPr>
            <p:spPr bwMode="auto">
              <a:xfrm>
                <a:off x="2034" y="1518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1" name="Rectangle 199"/>
              <p:cNvSpPr>
                <a:spLocks noChangeArrowheads="1"/>
              </p:cNvSpPr>
              <p:nvPr/>
            </p:nvSpPr>
            <p:spPr bwMode="auto">
              <a:xfrm>
                <a:off x="2352" y="900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2" name="Rectangle 200"/>
              <p:cNvSpPr>
                <a:spLocks noChangeArrowheads="1"/>
              </p:cNvSpPr>
              <p:nvPr/>
            </p:nvSpPr>
            <p:spPr bwMode="auto">
              <a:xfrm>
                <a:off x="2676" y="1416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3" name="Rectangle 201"/>
              <p:cNvSpPr>
                <a:spLocks noChangeArrowheads="1"/>
              </p:cNvSpPr>
              <p:nvPr/>
            </p:nvSpPr>
            <p:spPr bwMode="auto">
              <a:xfrm>
                <a:off x="2994" y="1476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4" name="Rectangle 202"/>
              <p:cNvSpPr>
                <a:spLocks noChangeArrowheads="1"/>
              </p:cNvSpPr>
              <p:nvPr/>
            </p:nvSpPr>
            <p:spPr bwMode="auto">
              <a:xfrm>
                <a:off x="3312" y="1434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5" name="Rectangle 203"/>
              <p:cNvSpPr>
                <a:spLocks noChangeArrowheads="1"/>
              </p:cNvSpPr>
              <p:nvPr/>
            </p:nvSpPr>
            <p:spPr bwMode="auto">
              <a:xfrm>
                <a:off x="3630" y="1638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6" name="Rectangle 204"/>
              <p:cNvSpPr>
                <a:spLocks noChangeArrowheads="1"/>
              </p:cNvSpPr>
              <p:nvPr/>
            </p:nvSpPr>
            <p:spPr bwMode="auto">
              <a:xfrm>
                <a:off x="3954" y="1578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7" name="Rectangle 205"/>
              <p:cNvSpPr>
                <a:spLocks noChangeArrowheads="1"/>
              </p:cNvSpPr>
              <p:nvPr/>
            </p:nvSpPr>
            <p:spPr bwMode="auto">
              <a:xfrm>
                <a:off x="4272" y="1614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8" name="Rectangle 206"/>
              <p:cNvSpPr>
                <a:spLocks noChangeArrowheads="1"/>
              </p:cNvSpPr>
              <p:nvPr/>
            </p:nvSpPr>
            <p:spPr bwMode="auto">
              <a:xfrm>
                <a:off x="4590" y="1854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19" name="Rectangle 207"/>
              <p:cNvSpPr>
                <a:spLocks noChangeArrowheads="1"/>
              </p:cNvSpPr>
              <p:nvPr/>
            </p:nvSpPr>
            <p:spPr bwMode="auto">
              <a:xfrm>
                <a:off x="4908" y="1872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0" name="Rectangle 208"/>
              <p:cNvSpPr>
                <a:spLocks noChangeArrowheads="1"/>
              </p:cNvSpPr>
              <p:nvPr/>
            </p:nvSpPr>
            <p:spPr bwMode="auto">
              <a:xfrm>
                <a:off x="5226" y="2394"/>
                <a:ext cx="54" cy="5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1" name="Oval 209"/>
              <p:cNvSpPr>
                <a:spLocks noChangeArrowheads="1"/>
              </p:cNvSpPr>
              <p:nvPr/>
            </p:nvSpPr>
            <p:spPr bwMode="auto">
              <a:xfrm>
                <a:off x="1710" y="2688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2" name="Oval 210"/>
              <p:cNvSpPr>
                <a:spLocks noChangeArrowheads="1"/>
              </p:cNvSpPr>
              <p:nvPr/>
            </p:nvSpPr>
            <p:spPr bwMode="auto">
              <a:xfrm>
                <a:off x="2028" y="2526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3" name="Oval 211"/>
              <p:cNvSpPr>
                <a:spLocks noChangeArrowheads="1"/>
              </p:cNvSpPr>
              <p:nvPr/>
            </p:nvSpPr>
            <p:spPr bwMode="auto">
              <a:xfrm>
                <a:off x="2346" y="1170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4" name="Oval 212"/>
              <p:cNvSpPr>
                <a:spLocks noChangeArrowheads="1"/>
              </p:cNvSpPr>
              <p:nvPr/>
            </p:nvSpPr>
            <p:spPr bwMode="auto">
              <a:xfrm>
                <a:off x="2670" y="876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5" name="Oval 213"/>
              <p:cNvSpPr>
                <a:spLocks noChangeArrowheads="1"/>
              </p:cNvSpPr>
              <p:nvPr/>
            </p:nvSpPr>
            <p:spPr bwMode="auto">
              <a:xfrm>
                <a:off x="2988" y="1170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6" name="Oval 214"/>
              <p:cNvSpPr>
                <a:spLocks noChangeArrowheads="1"/>
              </p:cNvSpPr>
              <p:nvPr/>
            </p:nvSpPr>
            <p:spPr bwMode="auto">
              <a:xfrm>
                <a:off x="3306" y="1212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7" name="Oval 215"/>
              <p:cNvSpPr>
                <a:spLocks noChangeArrowheads="1"/>
              </p:cNvSpPr>
              <p:nvPr/>
            </p:nvSpPr>
            <p:spPr bwMode="auto">
              <a:xfrm>
                <a:off x="3624" y="1230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8" name="Oval 216"/>
              <p:cNvSpPr>
                <a:spLocks noChangeArrowheads="1"/>
              </p:cNvSpPr>
              <p:nvPr/>
            </p:nvSpPr>
            <p:spPr bwMode="auto">
              <a:xfrm>
                <a:off x="3948" y="1170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29" name="Oval 217"/>
              <p:cNvSpPr>
                <a:spLocks noChangeArrowheads="1"/>
              </p:cNvSpPr>
              <p:nvPr/>
            </p:nvSpPr>
            <p:spPr bwMode="auto">
              <a:xfrm>
                <a:off x="4266" y="1290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30" name="Oval 218"/>
              <p:cNvSpPr>
                <a:spLocks noChangeArrowheads="1"/>
              </p:cNvSpPr>
              <p:nvPr/>
            </p:nvSpPr>
            <p:spPr bwMode="auto">
              <a:xfrm>
                <a:off x="4584" y="1272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31" name="Oval 219"/>
              <p:cNvSpPr>
                <a:spLocks noChangeArrowheads="1"/>
              </p:cNvSpPr>
              <p:nvPr/>
            </p:nvSpPr>
            <p:spPr bwMode="auto">
              <a:xfrm>
                <a:off x="4902" y="1590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32" name="Oval 220"/>
              <p:cNvSpPr>
                <a:spLocks noChangeArrowheads="1"/>
              </p:cNvSpPr>
              <p:nvPr/>
            </p:nvSpPr>
            <p:spPr bwMode="auto">
              <a:xfrm>
                <a:off x="5220" y="1728"/>
                <a:ext cx="66" cy="6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2733" name="Rectangle 221"/>
              <p:cNvSpPr>
                <a:spLocks noChangeArrowheads="1"/>
              </p:cNvSpPr>
              <p:nvPr/>
            </p:nvSpPr>
            <p:spPr bwMode="auto">
              <a:xfrm>
                <a:off x="657" y="3432"/>
                <a:ext cx="2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800" b="1">
                    <a:solidFill>
                      <a:srgbClr val="000000"/>
                    </a:solidFill>
                    <a:ea typeface="ＭＳ Ｐゴシック" pitchFamily="50" charset="-128"/>
                  </a:rPr>
                  <a:t>175</a:t>
                </a:r>
                <a:endParaRPr kumimoji="1" lang="en-US" altLang="ja-JP" sz="1800" b="1">
                  <a:ea typeface="ＭＳ Ｐゴシック" pitchFamily="50" charset="-128"/>
                </a:endParaRPr>
              </a:p>
            </p:txBody>
          </p:sp>
          <p:sp>
            <p:nvSpPr>
              <p:cNvPr id="192734" name="Rectangle 222"/>
              <p:cNvSpPr>
                <a:spLocks noChangeArrowheads="1"/>
              </p:cNvSpPr>
              <p:nvPr/>
            </p:nvSpPr>
            <p:spPr bwMode="auto">
              <a:xfrm>
                <a:off x="657" y="2748"/>
                <a:ext cx="2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800" b="1">
                    <a:solidFill>
                      <a:srgbClr val="000000"/>
                    </a:solidFill>
                    <a:ea typeface="ＭＳ Ｐゴシック" pitchFamily="50" charset="-128"/>
                  </a:rPr>
                  <a:t>200</a:t>
                </a:r>
                <a:endParaRPr kumimoji="1" lang="en-US" altLang="ja-JP" sz="1800" b="1">
                  <a:ea typeface="ＭＳ Ｐゴシック" pitchFamily="50" charset="-128"/>
                </a:endParaRPr>
              </a:p>
            </p:txBody>
          </p:sp>
          <p:sp>
            <p:nvSpPr>
              <p:cNvPr id="192735" name="Rectangle 223"/>
              <p:cNvSpPr>
                <a:spLocks noChangeArrowheads="1"/>
              </p:cNvSpPr>
              <p:nvPr/>
            </p:nvSpPr>
            <p:spPr bwMode="auto">
              <a:xfrm>
                <a:off x="657" y="2058"/>
                <a:ext cx="2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800" b="1">
                    <a:solidFill>
                      <a:srgbClr val="000000"/>
                    </a:solidFill>
                    <a:ea typeface="ＭＳ Ｐゴシック" pitchFamily="50" charset="-128"/>
                  </a:rPr>
                  <a:t>225</a:t>
                </a:r>
                <a:endParaRPr kumimoji="1" lang="en-US" altLang="ja-JP" sz="1800" b="1">
                  <a:ea typeface="ＭＳ Ｐゴシック" pitchFamily="50" charset="-128"/>
                </a:endParaRPr>
              </a:p>
            </p:txBody>
          </p:sp>
          <p:sp>
            <p:nvSpPr>
              <p:cNvPr id="192736" name="Rectangle 224"/>
              <p:cNvSpPr>
                <a:spLocks noChangeArrowheads="1"/>
              </p:cNvSpPr>
              <p:nvPr/>
            </p:nvSpPr>
            <p:spPr bwMode="auto">
              <a:xfrm>
                <a:off x="657" y="1374"/>
                <a:ext cx="2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800" b="1">
                    <a:solidFill>
                      <a:srgbClr val="000000"/>
                    </a:solidFill>
                    <a:ea typeface="ＭＳ Ｐゴシック" pitchFamily="50" charset="-128"/>
                  </a:rPr>
                  <a:t>250</a:t>
                </a:r>
                <a:endParaRPr kumimoji="1" lang="en-US" altLang="ja-JP" sz="1800" b="1">
                  <a:ea typeface="ＭＳ Ｐゴシック" pitchFamily="50" charset="-128"/>
                </a:endParaRPr>
              </a:p>
            </p:txBody>
          </p:sp>
          <p:sp>
            <p:nvSpPr>
              <p:cNvPr id="192737" name="Text Box 225"/>
              <p:cNvSpPr txBox="1">
                <a:spLocks noChangeArrowheads="1"/>
              </p:cNvSpPr>
              <p:nvPr/>
            </p:nvSpPr>
            <p:spPr bwMode="auto">
              <a:xfrm rot="-5400000">
                <a:off x="-315" y="1654"/>
                <a:ext cx="1420" cy="256"/>
              </a:xfrm>
              <a:prstGeom prst="rect">
                <a:avLst/>
              </a:prstGeom>
              <a:solidFill>
                <a:srgbClr val="FFFFE5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kumimoji="1" lang="en-US" altLang="ja-JP" sz="2000">
                    <a:ea typeface="ＭＳ Ｐゴシック" pitchFamily="50" charset="-128"/>
                  </a:rPr>
                  <a:t>Cholesterin mg/dL</a:t>
                </a:r>
              </a:p>
            </p:txBody>
          </p:sp>
        </p:grpSp>
        <p:sp>
          <p:nvSpPr>
            <p:cNvPr id="192738" name="Text Box 226"/>
            <p:cNvSpPr txBox="1">
              <a:spLocks noChangeArrowheads="1"/>
            </p:cNvSpPr>
            <p:nvPr/>
          </p:nvSpPr>
          <p:spPr bwMode="auto">
            <a:xfrm>
              <a:off x="4717" y="4089"/>
              <a:ext cx="10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>
                  <a:ea typeface="ＭＳ Ｐゴシック" pitchFamily="50" charset="-128"/>
                </a:rPr>
                <a:t>Alter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80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0A52-2714-4FF9-82EF-8D73DBBA488E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A2CAC88C-1CC7-4AF2-8684-ED3F4309E9D4}" type="slidenum">
              <a:rPr lang="de-DE" altLang="en-US"/>
              <a:pPr/>
              <a:t>5</a:t>
            </a:fld>
            <a:endParaRPr lang="de-DE" altLang="en-US"/>
          </a:p>
        </p:txBody>
      </p:sp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9" y="1484784"/>
            <a:ext cx="6120680" cy="499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2843808" y="1772816"/>
            <a:ext cx="244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000" dirty="0"/>
              <a:t>Kategorien nach</a:t>
            </a:r>
          </a:p>
          <a:p>
            <a:r>
              <a:rPr lang="de-DE" sz="1000" dirty="0"/>
              <a:t>Emerson/Colditz 1985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smtClean="0"/>
              <a:t>Statistische Verfahren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02F4-431B-46A8-ABBB-519A554E2B13}" type="slidenum">
              <a:rPr lang="de-DE" altLang="de-DE"/>
              <a:pPr/>
              <a:t>50</a:t>
            </a:fld>
            <a:endParaRPr lang="de-DE" altLang="de-DE"/>
          </a:p>
        </p:txBody>
      </p:sp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1042988" y="115888"/>
            <a:ext cx="7345362" cy="406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Cholesterin und kardiovaskuläre Mortalität nach Altersgruppen</a:t>
            </a:r>
          </a:p>
        </p:txBody>
      </p:sp>
      <p:grpSp>
        <p:nvGrpSpPr>
          <p:cNvPr id="194564" name="Group 4"/>
          <p:cNvGrpSpPr>
            <a:grpSpLocks/>
          </p:cNvGrpSpPr>
          <p:nvPr/>
        </p:nvGrpSpPr>
        <p:grpSpPr bwMode="auto">
          <a:xfrm>
            <a:off x="179388" y="558800"/>
            <a:ext cx="9093200" cy="6300788"/>
            <a:chOff x="113" y="352"/>
            <a:chExt cx="5728" cy="3969"/>
          </a:xfrm>
        </p:grpSpPr>
        <p:grpSp>
          <p:nvGrpSpPr>
            <p:cNvPr id="194565" name="Group 5"/>
            <p:cNvGrpSpPr>
              <a:grpSpLocks/>
            </p:cNvGrpSpPr>
            <p:nvPr/>
          </p:nvGrpSpPr>
          <p:grpSpPr bwMode="auto">
            <a:xfrm>
              <a:off x="3651" y="352"/>
              <a:ext cx="2190" cy="3839"/>
              <a:chOff x="3651" y="352"/>
              <a:chExt cx="2190" cy="3839"/>
            </a:xfrm>
          </p:grpSpPr>
          <p:sp>
            <p:nvSpPr>
              <p:cNvPr id="194566" name="AutoShape 6"/>
              <p:cNvSpPr>
                <a:spLocks noChangeAspect="1" noChangeArrowheads="1" noTextEdit="1"/>
              </p:cNvSpPr>
              <p:nvPr/>
            </p:nvSpPr>
            <p:spPr bwMode="auto">
              <a:xfrm>
                <a:off x="3734" y="352"/>
                <a:ext cx="2107" cy="1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4567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651" y="2235"/>
                <a:ext cx="2102" cy="1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94568" name="Text Box 8"/>
            <p:cNvSpPr txBox="1">
              <a:spLocks noChangeArrowheads="1"/>
            </p:cNvSpPr>
            <p:nvPr/>
          </p:nvSpPr>
          <p:spPr bwMode="auto">
            <a:xfrm>
              <a:off x="2427" y="4065"/>
              <a:ext cx="1043" cy="256"/>
            </a:xfrm>
            <a:prstGeom prst="rect">
              <a:avLst/>
            </a:prstGeom>
            <a:solidFill>
              <a:srgbClr val="FFFFE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Chol. mg/dL</a:t>
              </a:r>
            </a:p>
          </p:txBody>
        </p:sp>
        <p:sp>
          <p:nvSpPr>
            <p:cNvPr id="194569" name="Rectangle 9"/>
            <p:cNvSpPr>
              <a:spLocks noChangeArrowheads="1"/>
            </p:cNvSpPr>
            <p:nvPr/>
          </p:nvSpPr>
          <p:spPr bwMode="auto">
            <a:xfrm>
              <a:off x="3919" y="2528"/>
              <a:ext cx="1493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0" name="Line 10"/>
            <p:cNvSpPr>
              <a:spLocks noChangeShapeType="1"/>
            </p:cNvSpPr>
            <p:nvPr/>
          </p:nvSpPr>
          <p:spPr bwMode="auto">
            <a:xfrm>
              <a:off x="3919" y="3651"/>
              <a:ext cx="14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1" name="Line 11"/>
            <p:cNvSpPr>
              <a:spLocks noChangeShapeType="1"/>
            </p:cNvSpPr>
            <p:nvPr/>
          </p:nvSpPr>
          <p:spPr bwMode="auto">
            <a:xfrm>
              <a:off x="3919" y="3468"/>
              <a:ext cx="14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2" name="Line 12"/>
            <p:cNvSpPr>
              <a:spLocks noChangeShapeType="1"/>
            </p:cNvSpPr>
            <p:nvPr/>
          </p:nvSpPr>
          <p:spPr bwMode="auto">
            <a:xfrm>
              <a:off x="3919" y="3279"/>
              <a:ext cx="14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3" name="Line 13"/>
            <p:cNvSpPr>
              <a:spLocks noChangeShapeType="1"/>
            </p:cNvSpPr>
            <p:nvPr/>
          </p:nvSpPr>
          <p:spPr bwMode="auto">
            <a:xfrm>
              <a:off x="3919" y="3089"/>
              <a:ext cx="14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4" name="Line 14"/>
            <p:cNvSpPr>
              <a:spLocks noChangeShapeType="1"/>
            </p:cNvSpPr>
            <p:nvPr/>
          </p:nvSpPr>
          <p:spPr bwMode="auto">
            <a:xfrm>
              <a:off x="3919" y="2900"/>
              <a:ext cx="14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5" name="Line 15"/>
            <p:cNvSpPr>
              <a:spLocks noChangeShapeType="1"/>
            </p:cNvSpPr>
            <p:nvPr/>
          </p:nvSpPr>
          <p:spPr bwMode="auto">
            <a:xfrm>
              <a:off x="3919" y="2717"/>
              <a:ext cx="14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6" name="Line 16"/>
            <p:cNvSpPr>
              <a:spLocks noChangeShapeType="1"/>
            </p:cNvSpPr>
            <p:nvPr/>
          </p:nvSpPr>
          <p:spPr bwMode="auto">
            <a:xfrm>
              <a:off x="3919" y="2528"/>
              <a:ext cx="14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7" name="Rectangle 17"/>
            <p:cNvSpPr>
              <a:spLocks noChangeArrowheads="1"/>
            </p:cNvSpPr>
            <p:nvPr/>
          </p:nvSpPr>
          <p:spPr bwMode="auto">
            <a:xfrm>
              <a:off x="3919" y="2528"/>
              <a:ext cx="1493" cy="1312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8" name="Line 18"/>
            <p:cNvSpPr>
              <a:spLocks noChangeShapeType="1"/>
            </p:cNvSpPr>
            <p:nvPr/>
          </p:nvSpPr>
          <p:spPr bwMode="auto">
            <a:xfrm>
              <a:off x="3919" y="2528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79" name="Line 19"/>
            <p:cNvSpPr>
              <a:spLocks noChangeShapeType="1"/>
            </p:cNvSpPr>
            <p:nvPr/>
          </p:nvSpPr>
          <p:spPr bwMode="auto">
            <a:xfrm>
              <a:off x="3919" y="3840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0" name="Line 20"/>
            <p:cNvSpPr>
              <a:spLocks noChangeShapeType="1"/>
            </p:cNvSpPr>
            <p:nvPr/>
          </p:nvSpPr>
          <p:spPr bwMode="auto">
            <a:xfrm>
              <a:off x="3919" y="3651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1" name="Line 21"/>
            <p:cNvSpPr>
              <a:spLocks noChangeShapeType="1"/>
            </p:cNvSpPr>
            <p:nvPr/>
          </p:nvSpPr>
          <p:spPr bwMode="auto">
            <a:xfrm>
              <a:off x="3919" y="3468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2" name="Line 22"/>
            <p:cNvSpPr>
              <a:spLocks noChangeShapeType="1"/>
            </p:cNvSpPr>
            <p:nvPr/>
          </p:nvSpPr>
          <p:spPr bwMode="auto">
            <a:xfrm>
              <a:off x="3919" y="3279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3" name="Line 23"/>
            <p:cNvSpPr>
              <a:spLocks noChangeShapeType="1"/>
            </p:cNvSpPr>
            <p:nvPr/>
          </p:nvSpPr>
          <p:spPr bwMode="auto">
            <a:xfrm>
              <a:off x="3919" y="3089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4" name="Line 24"/>
            <p:cNvSpPr>
              <a:spLocks noChangeShapeType="1"/>
            </p:cNvSpPr>
            <p:nvPr/>
          </p:nvSpPr>
          <p:spPr bwMode="auto">
            <a:xfrm>
              <a:off x="3919" y="2900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5" name="Line 25"/>
            <p:cNvSpPr>
              <a:spLocks noChangeShapeType="1"/>
            </p:cNvSpPr>
            <p:nvPr/>
          </p:nvSpPr>
          <p:spPr bwMode="auto">
            <a:xfrm>
              <a:off x="3919" y="2717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6" name="Line 26"/>
            <p:cNvSpPr>
              <a:spLocks noChangeShapeType="1"/>
            </p:cNvSpPr>
            <p:nvPr/>
          </p:nvSpPr>
          <p:spPr bwMode="auto">
            <a:xfrm>
              <a:off x="3919" y="2528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7" name="Line 27"/>
            <p:cNvSpPr>
              <a:spLocks noChangeShapeType="1"/>
            </p:cNvSpPr>
            <p:nvPr/>
          </p:nvSpPr>
          <p:spPr bwMode="auto">
            <a:xfrm>
              <a:off x="3919" y="3840"/>
              <a:ext cx="149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8" name="Line 28"/>
            <p:cNvSpPr>
              <a:spLocks noChangeShapeType="1"/>
            </p:cNvSpPr>
            <p:nvPr/>
          </p:nvSpPr>
          <p:spPr bwMode="auto">
            <a:xfrm flipV="1">
              <a:off x="3919" y="3815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89" name="Line 29"/>
            <p:cNvSpPr>
              <a:spLocks noChangeShapeType="1"/>
            </p:cNvSpPr>
            <p:nvPr/>
          </p:nvSpPr>
          <p:spPr bwMode="auto">
            <a:xfrm flipV="1">
              <a:off x="4415" y="3815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90" name="Line 30"/>
            <p:cNvSpPr>
              <a:spLocks noChangeShapeType="1"/>
            </p:cNvSpPr>
            <p:nvPr/>
          </p:nvSpPr>
          <p:spPr bwMode="auto">
            <a:xfrm flipV="1">
              <a:off x="4916" y="3815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91" name="Line 31"/>
            <p:cNvSpPr>
              <a:spLocks noChangeShapeType="1"/>
            </p:cNvSpPr>
            <p:nvPr/>
          </p:nvSpPr>
          <p:spPr bwMode="auto">
            <a:xfrm flipV="1">
              <a:off x="5412" y="3815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92" name="Freeform 32"/>
            <p:cNvSpPr>
              <a:spLocks/>
            </p:cNvSpPr>
            <p:nvPr/>
          </p:nvSpPr>
          <p:spPr bwMode="auto">
            <a:xfrm>
              <a:off x="4169" y="3304"/>
              <a:ext cx="993" cy="164"/>
            </a:xfrm>
            <a:custGeom>
              <a:avLst/>
              <a:gdLst>
                <a:gd name="T0" fmla="*/ 0 w 230"/>
                <a:gd name="T1" fmla="*/ 0 h 26"/>
                <a:gd name="T2" fmla="*/ 115 w 230"/>
                <a:gd name="T3" fmla="*/ 26 h 26"/>
                <a:gd name="T4" fmla="*/ 230 w 230"/>
                <a:gd name="T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26">
                  <a:moveTo>
                    <a:pt x="0" y="0"/>
                  </a:moveTo>
                  <a:lnTo>
                    <a:pt x="115" y="26"/>
                  </a:lnTo>
                  <a:lnTo>
                    <a:pt x="230" y="25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93" name="Freeform 33"/>
            <p:cNvSpPr>
              <a:spLocks/>
            </p:cNvSpPr>
            <p:nvPr/>
          </p:nvSpPr>
          <p:spPr bwMode="auto">
            <a:xfrm>
              <a:off x="4156" y="3285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594" name="Freeform 34"/>
            <p:cNvSpPr>
              <a:spLocks/>
            </p:cNvSpPr>
            <p:nvPr/>
          </p:nvSpPr>
          <p:spPr bwMode="auto">
            <a:xfrm>
              <a:off x="4653" y="3449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595" name="Freeform 35"/>
            <p:cNvSpPr>
              <a:spLocks/>
            </p:cNvSpPr>
            <p:nvPr/>
          </p:nvSpPr>
          <p:spPr bwMode="auto">
            <a:xfrm>
              <a:off x="5149" y="3443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596" name="Rectangle 36"/>
            <p:cNvSpPr>
              <a:spLocks noChangeArrowheads="1"/>
            </p:cNvSpPr>
            <p:nvPr/>
          </p:nvSpPr>
          <p:spPr bwMode="auto">
            <a:xfrm>
              <a:off x="4825" y="2541"/>
              <a:ext cx="4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&gt;65 yr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597" name="Rectangle 37"/>
            <p:cNvSpPr>
              <a:spLocks noChangeArrowheads="1"/>
            </p:cNvSpPr>
            <p:nvPr/>
          </p:nvSpPr>
          <p:spPr bwMode="auto">
            <a:xfrm>
              <a:off x="3924" y="645"/>
              <a:ext cx="1498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98" name="AutoShape 38"/>
            <p:cNvSpPr>
              <a:spLocks noChangeAspect="1" noChangeArrowheads="1" noTextEdit="1"/>
            </p:cNvSpPr>
            <p:nvPr/>
          </p:nvSpPr>
          <p:spPr bwMode="auto">
            <a:xfrm>
              <a:off x="2109" y="2178"/>
              <a:ext cx="210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599" name="Rectangle 39"/>
            <p:cNvSpPr>
              <a:spLocks noChangeArrowheads="1"/>
            </p:cNvSpPr>
            <p:nvPr/>
          </p:nvSpPr>
          <p:spPr bwMode="auto">
            <a:xfrm>
              <a:off x="2299" y="2544"/>
              <a:ext cx="1433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0" name="Line 40"/>
            <p:cNvSpPr>
              <a:spLocks noChangeShapeType="1"/>
            </p:cNvSpPr>
            <p:nvPr/>
          </p:nvSpPr>
          <p:spPr bwMode="auto">
            <a:xfrm>
              <a:off x="2299" y="3667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1" name="Line 41"/>
            <p:cNvSpPr>
              <a:spLocks noChangeShapeType="1"/>
            </p:cNvSpPr>
            <p:nvPr/>
          </p:nvSpPr>
          <p:spPr bwMode="auto">
            <a:xfrm>
              <a:off x="2299" y="3484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2" name="Line 42"/>
            <p:cNvSpPr>
              <a:spLocks noChangeShapeType="1"/>
            </p:cNvSpPr>
            <p:nvPr/>
          </p:nvSpPr>
          <p:spPr bwMode="auto">
            <a:xfrm>
              <a:off x="2299" y="3295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3" name="Line 43"/>
            <p:cNvSpPr>
              <a:spLocks noChangeShapeType="1"/>
            </p:cNvSpPr>
            <p:nvPr/>
          </p:nvSpPr>
          <p:spPr bwMode="auto">
            <a:xfrm>
              <a:off x="2299" y="3105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4" name="Line 44"/>
            <p:cNvSpPr>
              <a:spLocks noChangeShapeType="1"/>
            </p:cNvSpPr>
            <p:nvPr/>
          </p:nvSpPr>
          <p:spPr bwMode="auto">
            <a:xfrm>
              <a:off x="2299" y="2916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5" name="Line 45"/>
            <p:cNvSpPr>
              <a:spLocks noChangeShapeType="1"/>
            </p:cNvSpPr>
            <p:nvPr/>
          </p:nvSpPr>
          <p:spPr bwMode="auto">
            <a:xfrm>
              <a:off x="2299" y="2733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6" name="Line 46"/>
            <p:cNvSpPr>
              <a:spLocks noChangeShapeType="1"/>
            </p:cNvSpPr>
            <p:nvPr/>
          </p:nvSpPr>
          <p:spPr bwMode="auto">
            <a:xfrm>
              <a:off x="2299" y="2544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7" name="Rectangle 47"/>
            <p:cNvSpPr>
              <a:spLocks noChangeArrowheads="1"/>
            </p:cNvSpPr>
            <p:nvPr/>
          </p:nvSpPr>
          <p:spPr bwMode="auto">
            <a:xfrm>
              <a:off x="2299" y="2544"/>
              <a:ext cx="1433" cy="1312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8" name="Line 48"/>
            <p:cNvSpPr>
              <a:spLocks noChangeShapeType="1"/>
            </p:cNvSpPr>
            <p:nvPr/>
          </p:nvSpPr>
          <p:spPr bwMode="auto">
            <a:xfrm>
              <a:off x="2299" y="2544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09" name="Line 49"/>
            <p:cNvSpPr>
              <a:spLocks noChangeShapeType="1"/>
            </p:cNvSpPr>
            <p:nvPr/>
          </p:nvSpPr>
          <p:spPr bwMode="auto">
            <a:xfrm>
              <a:off x="2299" y="3856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0" name="Line 50"/>
            <p:cNvSpPr>
              <a:spLocks noChangeShapeType="1"/>
            </p:cNvSpPr>
            <p:nvPr/>
          </p:nvSpPr>
          <p:spPr bwMode="auto">
            <a:xfrm>
              <a:off x="2299" y="3667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1" name="Line 51"/>
            <p:cNvSpPr>
              <a:spLocks noChangeShapeType="1"/>
            </p:cNvSpPr>
            <p:nvPr/>
          </p:nvSpPr>
          <p:spPr bwMode="auto">
            <a:xfrm>
              <a:off x="2299" y="3484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2" name="Line 52"/>
            <p:cNvSpPr>
              <a:spLocks noChangeShapeType="1"/>
            </p:cNvSpPr>
            <p:nvPr/>
          </p:nvSpPr>
          <p:spPr bwMode="auto">
            <a:xfrm>
              <a:off x="2299" y="3295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3" name="Line 53"/>
            <p:cNvSpPr>
              <a:spLocks noChangeShapeType="1"/>
            </p:cNvSpPr>
            <p:nvPr/>
          </p:nvSpPr>
          <p:spPr bwMode="auto">
            <a:xfrm>
              <a:off x="2299" y="3105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4" name="Line 54"/>
            <p:cNvSpPr>
              <a:spLocks noChangeShapeType="1"/>
            </p:cNvSpPr>
            <p:nvPr/>
          </p:nvSpPr>
          <p:spPr bwMode="auto">
            <a:xfrm>
              <a:off x="2299" y="2916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5" name="Line 55"/>
            <p:cNvSpPr>
              <a:spLocks noChangeShapeType="1"/>
            </p:cNvSpPr>
            <p:nvPr/>
          </p:nvSpPr>
          <p:spPr bwMode="auto">
            <a:xfrm>
              <a:off x="2299" y="2733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6" name="Line 56"/>
            <p:cNvSpPr>
              <a:spLocks noChangeShapeType="1"/>
            </p:cNvSpPr>
            <p:nvPr/>
          </p:nvSpPr>
          <p:spPr bwMode="auto">
            <a:xfrm>
              <a:off x="2299" y="2544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7" name="Line 57"/>
            <p:cNvSpPr>
              <a:spLocks noChangeShapeType="1"/>
            </p:cNvSpPr>
            <p:nvPr/>
          </p:nvSpPr>
          <p:spPr bwMode="auto">
            <a:xfrm>
              <a:off x="2299" y="3856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8" name="Line 58"/>
            <p:cNvSpPr>
              <a:spLocks noChangeShapeType="1"/>
            </p:cNvSpPr>
            <p:nvPr/>
          </p:nvSpPr>
          <p:spPr bwMode="auto">
            <a:xfrm flipV="1">
              <a:off x="2299" y="3831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19" name="Line 59"/>
            <p:cNvSpPr>
              <a:spLocks noChangeShapeType="1"/>
            </p:cNvSpPr>
            <p:nvPr/>
          </p:nvSpPr>
          <p:spPr bwMode="auto">
            <a:xfrm flipV="1">
              <a:off x="2778" y="3831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20" name="Line 60"/>
            <p:cNvSpPr>
              <a:spLocks noChangeShapeType="1"/>
            </p:cNvSpPr>
            <p:nvPr/>
          </p:nvSpPr>
          <p:spPr bwMode="auto">
            <a:xfrm flipV="1">
              <a:off x="3253" y="3831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21" name="Line 61"/>
            <p:cNvSpPr>
              <a:spLocks noChangeShapeType="1"/>
            </p:cNvSpPr>
            <p:nvPr/>
          </p:nvSpPr>
          <p:spPr bwMode="auto">
            <a:xfrm flipV="1">
              <a:off x="3732" y="3831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22" name="Freeform 62"/>
            <p:cNvSpPr>
              <a:spLocks/>
            </p:cNvSpPr>
            <p:nvPr/>
          </p:nvSpPr>
          <p:spPr bwMode="auto">
            <a:xfrm>
              <a:off x="2536" y="3383"/>
              <a:ext cx="959" cy="101"/>
            </a:xfrm>
            <a:custGeom>
              <a:avLst/>
              <a:gdLst>
                <a:gd name="T0" fmla="*/ 0 w 222"/>
                <a:gd name="T1" fmla="*/ 5 h 16"/>
                <a:gd name="T2" fmla="*/ 111 w 222"/>
                <a:gd name="T3" fmla="*/ 16 h 16"/>
                <a:gd name="T4" fmla="*/ 222 w 222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2" h="16">
                  <a:moveTo>
                    <a:pt x="0" y="5"/>
                  </a:moveTo>
                  <a:lnTo>
                    <a:pt x="111" y="16"/>
                  </a:lnTo>
                  <a:lnTo>
                    <a:pt x="222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23" name="Freeform 63"/>
            <p:cNvSpPr>
              <a:spLocks/>
            </p:cNvSpPr>
            <p:nvPr/>
          </p:nvSpPr>
          <p:spPr bwMode="auto">
            <a:xfrm>
              <a:off x="2523" y="3396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24" name="Freeform 64"/>
            <p:cNvSpPr>
              <a:spLocks/>
            </p:cNvSpPr>
            <p:nvPr/>
          </p:nvSpPr>
          <p:spPr bwMode="auto">
            <a:xfrm>
              <a:off x="3002" y="3465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25" name="Freeform 65"/>
            <p:cNvSpPr>
              <a:spLocks/>
            </p:cNvSpPr>
            <p:nvPr/>
          </p:nvSpPr>
          <p:spPr bwMode="auto">
            <a:xfrm>
              <a:off x="3482" y="3364"/>
              <a:ext cx="25" cy="38"/>
            </a:xfrm>
            <a:custGeom>
              <a:avLst/>
              <a:gdLst>
                <a:gd name="T0" fmla="*/ 13 w 25"/>
                <a:gd name="T1" fmla="*/ 0 h 38"/>
                <a:gd name="T2" fmla="*/ 25 w 25"/>
                <a:gd name="T3" fmla="*/ 19 h 38"/>
                <a:gd name="T4" fmla="*/ 13 w 25"/>
                <a:gd name="T5" fmla="*/ 38 h 38"/>
                <a:gd name="T6" fmla="*/ 0 w 25"/>
                <a:gd name="T7" fmla="*/ 19 h 38"/>
                <a:gd name="T8" fmla="*/ 13 w 2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8">
                  <a:moveTo>
                    <a:pt x="13" y="0"/>
                  </a:moveTo>
                  <a:lnTo>
                    <a:pt x="25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26" name="Rectangle 66"/>
            <p:cNvSpPr>
              <a:spLocks noChangeArrowheads="1"/>
            </p:cNvSpPr>
            <p:nvPr/>
          </p:nvSpPr>
          <p:spPr bwMode="auto">
            <a:xfrm>
              <a:off x="3107" y="2557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50-64 yr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27" name="Rectangle 67"/>
            <p:cNvSpPr>
              <a:spLocks noChangeArrowheads="1"/>
            </p:cNvSpPr>
            <p:nvPr/>
          </p:nvSpPr>
          <p:spPr bwMode="auto">
            <a:xfrm>
              <a:off x="632" y="2529"/>
              <a:ext cx="1502" cy="134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28" name="Line 68"/>
            <p:cNvSpPr>
              <a:spLocks noChangeShapeType="1"/>
            </p:cNvSpPr>
            <p:nvPr/>
          </p:nvSpPr>
          <p:spPr bwMode="auto">
            <a:xfrm>
              <a:off x="632" y="3687"/>
              <a:ext cx="15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29" name="Line 69"/>
            <p:cNvSpPr>
              <a:spLocks noChangeShapeType="1"/>
            </p:cNvSpPr>
            <p:nvPr/>
          </p:nvSpPr>
          <p:spPr bwMode="auto">
            <a:xfrm>
              <a:off x="632" y="3491"/>
              <a:ext cx="15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0" name="Line 70"/>
            <p:cNvSpPr>
              <a:spLocks noChangeShapeType="1"/>
            </p:cNvSpPr>
            <p:nvPr/>
          </p:nvSpPr>
          <p:spPr bwMode="auto">
            <a:xfrm>
              <a:off x="632" y="3300"/>
              <a:ext cx="150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1" name="Line 71"/>
            <p:cNvSpPr>
              <a:spLocks noChangeShapeType="1"/>
            </p:cNvSpPr>
            <p:nvPr/>
          </p:nvSpPr>
          <p:spPr bwMode="auto">
            <a:xfrm>
              <a:off x="632" y="3105"/>
              <a:ext cx="150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2" name="Line 72"/>
            <p:cNvSpPr>
              <a:spLocks noChangeShapeType="1"/>
            </p:cNvSpPr>
            <p:nvPr/>
          </p:nvSpPr>
          <p:spPr bwMode="auto">
            <a:xfrm>
              <a:off x="632" y="2914"/>
              <a:ext cx="150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3" name="Line 73"/>
            <p:cNvSpPr>
              <a:spLocks noChangeShapeType="1"/>
            </p:cNvSpPr>
            <p:nvPr/>
          </p:nvSpPr>
          <p:spPr bwMode="auto">
            <a:xfrm>
              <a:off x="632" y="2718"/>
              <a:ext cx="150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4" name="Line 74"/>
            <p:cNvSpPr>
              <a:spLocks noChangeShapeType="1"/>
            </p:cNvSpPr>
            <p:nvPr/>
          </p:nvSpPr>
          <p:spPr bwMode="auto">
            <a:xfrm>
              <a:off x="632" y="2529"/>
              <a:ext cx="150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5" name="Rectangle 75"/>
            <p:cNvSpPr>
              <a:spLocks noChangeArrowheads="1"/>
            </p:cNvSpPr>
            <p:nvPr/>
          </p:nvSpPr>
          <p:spPr bwMode="auto">
            <a:xfrm>
              <a:off x="632" y="2529"/>
              <a:ext cx="1502" cy="1347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6" name="Line 76"/>
            <p:cNvSpPr>
              <a:spLocks noChangeShapeType="1"/>
            </p:cNvSpPr>
            <p:nvPr/>
          </p:nvSpPr>
          <p:spPr bwMode="auto">
            <a:xfrm>
              <a:off x="632" y="2529"/>
              <a:ext cx="1" cy="13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7" name="Line 77"/>
            <p:cNvSpPr>
              <a:spLocks noChangeShapeType="1"/>
            </p:cNvSpPr>
            <p:nvPr/>
          </p:nvSpPr>
          <p:spPr bwMode="auto">
            <a:xfrm>
              <a:off x="632" y="3876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8" name="Line 78"/>
            <p:cNvSpPr>
              <a:spLocks noChangeShapeType="1"/>
            </p:cNvSpPr>
            <p:nvPr/>
          </p:nvSpPr>
          <p:spPr bwMode="auto">
            <a:xfrm>
              <a:off x="632" y="3687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39" name="Line 79"/>
            <p:cNvSpPr>
              <a:spLocks noChangeShapeType="1"/>
            </p:cNvSpPr>
            <p:nvPr/>
          </p:nvSpPr>
          <p:spPr bwMode="auto">
            <a:xfrm>
              <a:off x="632" y="3491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0" name="Line 80"/>
            <p:cNvSpPr>
              <a:spLocks noChangeShapeType="1"/>
            </p:cNvSpPr>
            <p:nvPr/>
          </p:nvSpPr>
          <p:spPr bwMode="auto">
            <a:xfrm>
              <a:off x="632" y="3300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1" name="Line 81"/>
            <p:cNvSpPr>
              <a:spLocks noChangeShapeType="1"/>
            </p:cNvSpPr>
            <p:nvPr/>
          </p:nvSpPr>
          <p:spPr bwMode="auto">
            <a:xfrm>
              <a:off x="632" y="3105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2" name="Line 82"/>
            <p:cNvSpPr>
              <a:spLocks noChangeShapeType="1"/>
            </p:cNvSpPr>
            <p:nvPr/>
          </p:nvSpPr>
          <p:spPr bwMode="auto">
            <a:xfrm>
              <a:off x="632" y="2914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3" name="Line 83"/>
            <p:cNvSpPr>
              <a:spLocks noChangeShapeType="1"/>
            </p:cNvSpPr>
            <p:nvPr/>
          </p:nvSpPr>
          <p:spPr bwMode="auto">
            <a:xfrm>
              <a:off x="632" y="2718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4" name="Line 84"/>
            <p:cNvSpPr>
              <a:spLocks noChangeShapeType="1"/>
            </p:cNvSpPr>
            <p:nvPr/>
          </p:nvSpPr>
          <p:spPr bwMode="auto">
            <a:xfrm>
              <a:off x="632" y="2529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5" name="Line 85"/>
            <p:cNvSpPr>
              <a:spLocks noChangeShapeType="1"/>
            </p:cNvSpPr>
            <p:nvPr/>
          </p:nvSpPr>
          <p:spPr bwMode="auto">
            <a:xfrm>
              <a:off x="632" y="3876"/>
              <a:ext cx="150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6" name="Line 86"/>
            <p:cNvSpPr>
              <a:spLocks noChangeShapeType="1"/>
            </p:cNvSpPr>
            <p:nvPr/>
          </p:nvSpPr>
          <p:spPr bwMode="auto">
            <a:xfrm flipV="1">
              <a:off x="632" y="3854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7" name="Line 87"/>
            <p:cNvSpPr>
              <a:spLocks noChangeShapeType="1"/>
            </p:cNvSpPr>
            <p:nvPr/>
          </p:nvSpPr>
          <p:spPr bwMode="auto">
            <a:xfrm flipV="1">
              <a:off x="1133" y="3854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8" name="Line 88"/>
            <p:cNvSpPr>
              <a:spLocks noChangeShapeType="1"/>
            </p:cNvSpPr>
            <p:nvPr/>
          </p:nvSpPr>
          <p:spPr bwMode="auto">
            <a:xfrm flipV="1">
              <a:off x="1633" y="3854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49" name="Line 89"/>
            <p:cNvSpPr>
              <a:spLocks noChangeShapeType="1"/>
            </p:cNvSpPr>
            <p:nvPr/>
          </p:nvSpPr>
          <p:spPr bwMode="auto">
            <a:xfrm flipV="1">
              <a:off x="2134" y="3854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50" name="Freeform 90"/>
            <p:cNvSpPr>
              <a:spLocks/>
            </p:cNvSpPr>
            <p:nvPr/>
          </p:nvSpPr>
          <p:spPr bwMode="auto">
            <a:xfrm>
              <a:off x="882" y="2657"/>
              <a:ext cx="1002" cy="1102"/>
            </a:xfrm>
            <a:custGeom>
              <a:avLst/>
              <a:gdLst>
                <a:gd name="T0" fmla="*/ 0 w 232"/>
                <a:gd name="T1" fmla="*/ 197 h 197"/>
                <a:gd name="T2" fmla="*/ 116 w 232"/>
                <a:gd name="T3" fmla="*/ 149 h 197"/>
                <a:gd name="T4" fmla="*/ 232 w 232"/>
                <a:gd name="T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" h="197">
                  <a:moveTo>
                    <a:pt x="0" y="197"/>
                  </a:moveTo>
                  <a:lnTo>
                    <a:pt x="116" y="149"/>
                  </a:lnTo>
                  <a:lnTo>
                    <a:pt x="232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51" name="Freeform 91"/>
            <p:cNvSpPr>
              <a:spLocks/>
            </p:cNvSpPr>
            <p:nvPr/>
          </p:nvSpPr>
          <p:spPr bwMode="auto">
            <a:xfrm>
              <a:off x="869" y="3742"/>
              <a:ext cx="26" cy="34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52" name="Freeform 92"/>
            <p:cNvSpPr>
              <a:spLocks/>
            </p:cNvSpPr>
            <p:nvPr/>
          </p:nvSpPr>
          <p:spPr bwMode="auto">
            <a:xfrm>
              <a:off x="1370" y="3474"/>
              <a:ext cx="26" cy="33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53" name="Freeform 93"/>
            <p:cNvSpPr>
              <a:spLocks/>
            </p:cNvSpPr>
            <p:nvPr/>
          </p:nvSpPr>
          <p:spPr bwMode="auto">
            <a:xfrm>
              <a:off x="1871" y="2640"/>
              <a:ext cx="26" cy="34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54" name="Rectangle 94"/>
            <p:cNvSpPr>
              <a:spLocks noChangeArrowheads="1"/>
            </p:cNvSpPr>
            <p:nvPr/>
          </p:nvSpPr>
          <p:spPr bwMode="auto">
            <a:xfrm>
              <a:off x="479" y="3815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0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55" name="Rectangle 95"/>
            <p:cNvSpPr>
              <a:spLocks noChangeArrowheads="1"/>
            </p:cNvSpPr>
            <p:nvPr/>
          </p:nvSpPr>
          <p:spPr bwMode="auto">
            <a:xfrm>
              <a:off x="479" y="342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56" name="Rectangle 96"/>
            <p:cNvSpPr>
              <a:spLocks noChangeArrowheads="1"/>
            </p:cNvSpPr>
            <p:nvPr/>
          </p:nvSpPr>
          <p:spPr bwMode="auto">
            <a:xfrm>
              <a:off x="479" y="3043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2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57" name="Rectangle 97"/>
            <p:cNvSpPr>
              <a:spLocks noChangeArrowheads="1"/>
            </p:cNvSpPr>
            <p:nvPr/>
          </p:nvSpPr>
          <p:spPr bwMode="auto">
            <a:xfrm>
              <a:off x="479" y="2657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58" name="Rectangle 98"/>
            <p:cNvSpPr>
              <a:spLocks noChangeArrowheads="1"/>
            </p:cNvSpPr>
            <p:nvPr/>
          </p:nvSpPr>
          <p:spPr bwMode="auto">
            <a:xfrm>
              <a:off x="622" y="650"/>
              <a:ext cx="1498" cy="131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59" name="Line 99"/>
            <p:cNvSpPr>
              <a:spLocks noChangeShapeType="1"/>
            </p:cNvSpPr>
            <p:nvPr/>
          </p:nvSpPr>
          <p:spPr bwMode="auto">
            <a:xfrm>
              <a:off x="622" y="1779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0" name="Line 100"/>
            <p:cNvSpPr>
              <a:spLocks noChangeShapeType="1"/>
            </p:cNvSpPr>
            <p:nvPr/>
          </p:nvSpPr>
          <p:spPr bwMode="auto">
            <a:xfrm>
              <a:off x="622" y="1590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1" name="Line 101"/>
            <p:cNvSpPr>
              <a:spLocks noChangeShapeType="1"/>
            </p:cNvSpPr>
            <p:nvPr/>
          </p:nvSpPr>
          <p:spPr bwMode="auto">
            <a:xfrm>
              <a:off x="622" y="1401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2" name="Line 102"/>
            <p:cNvSpPr>
              <a:spLocks noChangeShapeType="1"/>
            </p:cNvSpPr>
            <p:nvPr/>
          </p:nvSpPr>
          <p:spPr bwMode="auto">
            <a:xfrm>
              <a:off x="622" y="1218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3" name="Line 103"/>
            <p:cNvSpPr>
              <a:spLocks noChangeShapeType="1"/>
            </p:cNvSpPr>
            <p:nvPr/>
          </p:nvSpPr>
          <p:spPr bwMode="auto">
            <a:xfrm>
              <a:off x="622" y="1028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4" name="Line 104"/>
            <p:cNvSpPr>
              <a:spLocks noChangeShapeType="1"/>
            </p:cNvSpPr>
            <p:nvPr/>
          </p:nvSpPr>
          <p:spPr bwMode="auto">
            <a:xfrm>
              <a:off x="622" y="839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5" name="Line 105"/>
            <p:cNvSpPr>
              <a:spLocks noChangeShapeType="1"/>
            </p:cNvSpPr>
            <p:nvPr/>
          </p:nvSpPr>
          <p:spPr bwMode="auto">
            <a:xfrm>
              <a:off x="622" y="650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6" name="Rectangle 106"/>
            <p:cNvSpPr>
              <a:spLocks noChangeArrowheads="1"/>
            </p:cNvSpPr>
            <p:nvPr/>
          </p:nvSpPr>
          <p:spPr bwMode="auto">
            <a:xfrm>
              <a:off x="622" y="650"/>
              <a:ext cx="1498" cy="1318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7" name="Line 107"/>
            <p:cNvSpPr>
              <a:spLocks noChangeShapeType="1"/>
            </p:cNvSpPr>
            <p:nvPr/>
          </p:nvSpPr>
          <p:spPr bwMode="auto">
            <a:xfrm>
              <a:off x="622" y="650"/>
              <a:ext cx="1" cy="13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8" name="Line 108"/>
            <p:cNvSpPr>
              <a:spLocks noChangeShapeType="1"/>
            </p:cNvSpPr>
            <p:nvPr/>
          </p:nvSpPr>
          <p:spPr bwMode="auto">
            <a:xfrm>
              <a:off x="622" y="1968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9" name="Line 109"/>
            <p:cNvSpPr>
              <a:spLocks noChangeShapeType="1"/>
            </p:cNvSpPr>
            <p:nvPr/>
          </p:nvSpPr>
          <p:spPr bwMode="auto">
            <a:xfrm>
              <a:off x="622" y="1779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0" name="Line 110"/>
            <p:cNvSpPr>
              <a:spLocks noChangeShapeType="1"/>
            </p:cNvSpPr>
            <p:nvPr/>
          </p:nvSpPr>
          <p:spPr bwMode="auto">
            <a:xfrm>
              <a:off x="622" y="1590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1" name="Line 111"/>
            <p:cNvSpPr>
              <a:spLocks noChangeShapeType="1"/>
            </p:cNvSpPr>
            <p:nvPr/>
          </p:nvSpPr>
          <p:spPr bwMode="auto">
            <a:xfrm>
              <a:off x="622" y="1401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2" name="Line 112"/>
            <p:cNvSpPr>
              <a:spLocks noChangeShapeType="1"/>
            </p:cNvSpPr>
            <p:nvPr/>
          </p:nvSpPr>
          <p:spPr bwMode="auto">
            <a:xfrm>
              <a:off x="622" y="1218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3" name="Line 113"/>
            <p:cNvSpPr>
              <a:spLocks noChangeShapeType="1"/>
            </p:cNvSpPr>
            <p:nvPr/>
          </p:nvSpPr>
          <p:spPr bwMode="auto">
            <a:xfrm>
              <a:off x="622" y="1028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4" name="Line 114"/>
            <p:cNvSpPr>
              <a:spLocks noChangeShapeType="1"/>
            </p:cNvSpPr>
            <p:nvPr/>
          </p:nvSpPr>
          <p:spPr bwMode="auto">
            <a:xfrm>
              <a:off x="622" y="839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5" name="Line 115"/>
            <p:cNvSpPr>
              <a:spLocks noChangeShapeType="1"/>
            </p:cNvSpPr>
            <p:nvPr/>
          </p:nvSpPr>
          <p:spPr bwMode="auto">
            <a:xfrm>
              <a:off x="622" y="650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6" name="Line 116"/>
            <p:cNvSpPr>
              <a:spLocks noChangeShapeType="1"/>
            </p:cNvSpPr>
            <p:nvPr/>
          </p:nvSpPr>
          <p:spPr bwMode="auto">
            <a:xfrm>
              <a:off x="622" y="1968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7" name="Line 117"/>
            <p:cNvSpPr>
              <a:spLocks noChangeShapeType="1"/>
            </p:cNvSpPr>
            <p:nvPr/>
          </p:nvSpPr>
          <p:spPr bwMode="auto">
            <a:xfrm flipV="1">
              <a:off x="622" y="194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8" name="Line 118"/>
            <p:cNvSpPr>
              <a:spLocks noChangeShapeType="1"/>
            </p:cNvSpPr>
            <p:nvPr/>
          </p:nvSpPr>
          <p:spPr bwMode="auto">
            <a:xfrm flipV="1">
              <a:off x="1123" y="194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79" name="Line 119"/>
            <p:cNvSpPr>
              <a:spLocks noChangeShapeType="1"/>
            </p:cNvSpPr>
            <p:nvPr/>
          </p:nvSpPr>
          <p:spPr bwMode="auto">
            <a:xfrm flipV="1">
              <a:off x="1619" y="194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80" name="Line 120"/>
            <p:cNvSpPr>
              <a:spLocks noChangeShapeType="1"/>
            </p:cNvSpPr>
            <p:nvPr/>
          </p:nvSpPr>
          <p:spPr bwMode="auto">
            <a:xfrm flipV="1">
              <a:off x="2120" y="194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81" name="Freeform 121"/>
            <p:cNvSpPr>
              <a:spLocks/>
            </p:cNvSpPr>
            <p:nvPr/>
          </p:nvSpPr>
          <p:spPr bwMode="auto">
            <a:xfrm>
              <a:off x="872" y="1098"/>
              <a:ext cx="998" cy="492"/>
            </a:xfrm>
            <a:custGeom>
              <a:avLst/>
              <a:gdLst>
                <a:gd name="T0" fmla="*/ 0 w 231"/>
                <a:gd name="T1" fmla="*/ 34 h 78"/>
                <a:gd name="T2" fmla="*/ 116 w 231"/>
                <a:gd name="T3" fmla="*/ 78 h 78"/>
                <a:gd name="T4" fmla="*/ 231 w 231"/>
                <a:gd name="T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1" h="78">
                  <a:moveTo>
                    <a:pt x="0" y="34"/>
                  </a:moveTo>
                  <a:lnTo>
                    <a:pt x="116" y="78"/>
                  </a:lnTo>
                  <a:lnTo>
                    <a:pt x="231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82" name="Freeform 122"/>
            <p:cNvSpPr>
              <a:spLocks/>
            </p:cNvSpPr>
            <p:nvPr/>
          </p:nvSpPr>
          <p:spPr bwMode="auto">
            <a:xfrm>
              <a:off x="859" y="1293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83" name="Freeform 123"/>
            <p:cNvSpPr>
              <a:spLocks/>
            </p:cNvSpPr>
            <p:nvPr/>
          </p:nvSpPr>
          <p:spPr bwMode="auto">
            <a:xfrm>
              <a:off x="1360" y="1571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84" name="Freeform 124"/>
            <p:cNvSpPr>
              <a:spLocks/>
            </p:cNvSpPr>
            <p:nvPr/>
          </p:nvSpPr>
          <p:spPr bwMode="auto">
            <a:xfrm>
              <a:off x="1857" y="1079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85" name="Rectangle 125"/>
            <p:cNvSpPr>
              <a:spLocks noChangeArrowheads="1"/>
            </p:cNvSpPr>
            <p:nvPr/>
          </p:nvSpPr>
          <p:spPr bwMode="auto">
            <a:xfrm>
              <a:off x="1338" y="663"/>
              <a:ext cx="4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&lt;49 yr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86" name="Rectangle 126"/>
            <p:cNvSpPr>
              <a:spLocks noChangeArrowheads="1"/>
            </p:cNvSpPr>
            <p:nvPr/>
          </p:nvSpPr>
          <p:spPr bwMode="auto">
            <a:xfrm>
              <a:off x="469" y="1903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0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87" name="Rectangle 127"/>
            <p:cNvSpPr>
              <a:spLocks noChangeArrowheads="1"/>
            </p:cNvSpPr>
            <p:nvPr/>
          </p:nvSpPr>
          <p:spPr bwMode="auto">
            <a:xfrm>
              <a:off x="469" y="1524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88" name="Rectangle 128"/>
            <p:cNvSpPr>
              <a:spLocks noChangeArrowheads="1"/>
            </p:cNvSpPr>
            <p:nvPr/>
          </p:nvSpPr>
          <p:spPr bwMode="auto">
            <a:xfrm>
              <a:off x="469" y="115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2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89" name="Rectangle 129"/>
            <p:cNvSpPr>
              <a:spLocks noChangeArrowheads="1"/>
            </p:cNvSpPr>
            <p:nvPr/>
          </p:nvSpPr>
          <p:spPr bwMode="auto">
            <a:xfrm>
              <a:off x="469" y="773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90" name="Rectangle 130"/>
            <p:cNvSpPr>
              <a:spLocks noChangeArrowheads="1"/>
            </p:cNvSpPr>
            <p:nvPr/>
          </p:nvSpPr>
          <p:spPr bwMode="auto">
            <a:xfrm>
              <a:off x="2323" y="1274"/>
              <a:ext cx="2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&lt;49 yr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691" name="Rectangle 131"/>
            <p:cNvSpPr>
              <a:spLocks noChangeArrowheads="1"/>
            </p:cNvSpPr>
            <p:nvPr/>
          </p:nvSpPr>
          <p:spPr bwMode="auto">
            <a:xfrm>
              <a:off x="2299" y="645"/>
              <a:ext cx="1433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92" name="Line 132"/>
            <p:cNvSpPr>
              <a:spLocks noChangeShapeType="1"/>
            </p:cNvSpPr>
            <p:nvPr/>
          </p:nvSpPr>
          <p:spPr bwMode="auto">
            <a:xfrm>
              <a:off x="2299" y="1768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93" name="Line 133"/>
            <p:cNvSpPr>
              <a:spLocks noChangeShapeType="1"/>
            </p:cNvSpPr>
            <p:nvPr/>
          </p:nvSpPr>
          <p:spPr bwMode="auto">
            <a:xfrm>
              <a:off x="2299" y="1585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94" name="Line 134"/>
            <p:cNvSpPr>
              <a:spLocks noChangeShapeType="1"/>
            </p:cNvSpPr>
            <p:nvPr/>
          </p:nvSpPr>
          <p:spPr bwMode="auto">
            <a:xfrm>
              <a:off x="2299" y="1396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95" name="Line 135"/>
            <p:cNvSpPr>
              <a:spLocks noChangeShapeType="1"/>
            </p:cNvSpPr>
            <p:nvPr/>
          </p:nvSpPr>
          <p:spPr bwMode="auto">
            <a:xfrm>
              <a:off x="2299" y="1206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96" name="Line 136"/>
            <p:cNvSpPr>
              <a:spLocks noChangeShapeType="1"/>
            </p:cNvSpPr>
            <p:nvPr/>
          </p:nvSpPr>
          <p:spPr bwMode="auto">
            <a:xfrm>
              <a:off x="2299" y="1017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97" name="Line 137"/>
            <p:cNvSpPr>
              <a:spLocks noChangeShapeType="1"/>
            </p:cNvSpPr>
            <p:nvPr/>
          </p:nvSpPr>
          <p:spPr bwMode="auto">
            <a:xfrm>
              <a:off x="2299" y="834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98" name="Line 138"/>
            <p:cNvSpPr>
              <a:spLocks noChangeShapeType="1"/>
            </p:cNvSpPr>
            <p:nvPr/>
          </p:nvSpPr>
          <p:spPr bwMode="auto">
            <a:xfrm>
              <a:off x="2299" y="645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99" name="Rectangle 139"/>
            <p:cNvSpPr>
              <a:spLocks noChangeArrowheads="1"/>
            </p:cNvSpPr>
            <p:nvPr/>
          </p:nvSpPr>
          <p:spPr bwMode="auto">
            <a:xfrm>
              <a:off x="2299" y="645"/>
              <a:ext cx="1433" cy="1312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0" name="Line 140"/>
            <p:cNvSpPr>
              <a:spLocks noChangeShapeType="1"/>
            </p:cNvSpPr>
            <p:nvPr/>
          </p:nvSpPr>
          <p:spPr bwMode="auto">
            <a:xfrm>
              <a:off x="2299" y="645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1" name="Line 141"/>
            <p:cNvSpPr>
              <a:spLocks noChangeShapeType="1"/>
            </p:cNvSpPr>
            <p:nvPr/>
          </p:nvSpPr>
          <p:spPr bwMode="auto">
            <a:xfrm>
              <a:off x="2299" y="1957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2" name="Line 142"/>
            <p:cNvSpPr>
              <a:spLocks noChangeShapeType="1"/>
            </p:cNvSpPr>
            <p:nvPr/>
          </p:nvSpPr>
          <p:spPr bwMode="auto">
            <a:xfrm>
              <a:off x="2299" y="1768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3" name="Line 143"/>
            <p:cNvSpPr>
              <a:spLocks noChangeShapeType="1"/>
            </p:cNvSpPr>
            <p:nvPr/>
          </p:nvSpPr>
          <p:spPr bwMode="auto">
            <a:xfrm>
              <a:off x="2299" y="1585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4" name="Line 144"/>
            <p:cNvSpPr>
              <a:spLocks noChangeShapeType="1"/>
            </p:cNvSpPr>
            <p:nvPr/>
          </p:nvSpPr>
          <p:spPr bwMode="auto">
            <a:xfrm>
              <a:off x="2299" y="1396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5" name="Line 145"/>
            <p:cNvSpPr>
              <a:spLocks noChangeShapeType="1"/>
            </p:cNvSpPr>
            <p:nvPr/>
          </p:nvSpPr>
          <p:spPr bwMode="auto">
            <a:xfrm>
              <a:off x="2299" y="1206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6" name="Line 146"/>
            <p:cNvSpPr>
              <a:spLocks noChangeShapeType="1"/>
            </p:cNvSpPr>
            <p:nvPr/>
          </p:nvSpPr>
          <p:spPr bwMode="auto">
            <a:xfrm>
              <a:off x="2299" y="1017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7" name="Line 147"/>
            <p:cNvSpPr>
              <a:spLocks noChangeShapeType="1"/>
            </p:cNvSpPr>
            <p:nvPr/>
          </p:nvSpPr>
          <p:spPr bwMode="auto">
            <a:xfrm>
              <a:off x="2299" y="834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8" name="Line 148"/>
            <p:cNvSpPr>
              <a:spLocks noChangeShapeType="1"/>
            </p:cNvSpPr>
            <p:nvPr/>
          </p:nvSpPr>
          <p:spPr bwMode="auto">
            <a:xfrm>
              <a:off x="2299" y="645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09" name="Line 149"/>
            <p:cNvSpPr>
              <a:spLocks noChangeShapeType="1"/>
            </p:cNvSpPr>
            <p:nvPr/>
          </p:nvSpPr>
          <p:spPr bwMode="auto">
            <a:xfrm>
              <a:off x="2299" y="1957"/>
              <a:ext cx="143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10" name="Line 150"/>
            <p:cNvSpPr>
              <a:spLocks noChangeShapeType="1"/>
            </p:cNvSpPr>
            <p:nvPr/>
          </p:nvSpPr>
          <p:spPr bwMode="auto">
            <a:xfrm flipV="1">
              <a:off x="2299" y="1932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11" name="Line 151"/>
            <p:cNvSpPr>
              <a:spLocks noChangeShapeType="1"/>
            </p:cNvSpPr>
            <p:nvPr/>
          </p:nvSpPr>
          <p:spPr bwMode="auto">
            <a:xfrm flipV="1">
              <a:off x="2778" y="1932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12" name="Line 152"/>
            <p:cNvSpPr>
              <a:spLocks noChangeShapeType="1"/>
            </p:cNvSpPr>
            <p:nvPr/>
          </p:nvSpPr>
          <p:spPr bwMode="auto">
            <a:xfrm flipV="1">
              <a:off x="3253" y="1932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13" name="Line 153"/>
            <p:cNvSpPr>
              <a:spLocks noChangeShapeType="1"/>
            </p:cNvSpPr>
            <p:nvPr/>
          </p:nvSpPr>
          <p:spPr bwMode="auto">
            <a:xfrm flipV="1">
              <a:off x="3732" y="1932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14" name="Freeform 154"/>
            <p:cNvSpPr>
              <a:spLocks/>
            </p:cNvSpPr>
            <p:nvPr/>
          </p:nvSpPr>
          <p:spPr bwMode="auto">
            <a:xfrm>
              <a:off x="2536" y="1484"/>
              <a:ext cx="959" cy="101"/>
            </a:xfrm>
            <a:custGeom>
              <a:avLst/>
              <a:gdLst>
                <a:gd name="T0" fmla="*/ 0 w 222"/>
                <a:gd name="T1" fmla="*/ 10 h 16"/>
                <a:gd name="T2" fmla="*/ 111 w 222"/>
                <a:gd name="T3" fmla="*/ 16 h 16"/>
                <a:gd name="T4" fmla="*/ 222 w 222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2" h="16">
                  <a:moveTo>
                    <a:pt x="0" y="10"/>
                  </a:moveTo>
                  <a:lnTo>
                    <a:pt x="111" y="16"/>
                  </a:lnTo>
                  <a:lnTo>
                    <a:pt x="222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15" name="Freeform 155"/>
            <p:cNvSpPr>
              <a:spLocks/>
            </p:cNvSpPr>
            <p:nvPr/>
          </p:nvSpPr>
          <p:spPr bwMode="auto">
            <a:xfrm>
              <a:off x="2523" y="1528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716" name="Freeform 156"/>
            <p:cNvSpPr>
              <a:spLocks/>
            </p:cNvSpPr>
            <p:nvPr/>
          </p:nvSpPr>
          <p:spPr bwMode="auto">
            <a:xfrm>
              <a:off x="3002" y="1566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717" name="Freeform 157"/>
            <p:cNvSpPr>
              <a:spLocks/>
            </p:cNvSpPr>
            <p:nvPr/>
          </p:nvSpPr>
          <p:spPr bwMode="auto">
            <a:xfrm>
              <a:off x="3482" y="1465"/>
              <a:ext cx="25" cy="38"/>
            </a:xfrm>
            <a:custGeom>
              <a:avLst/>
              <a:gdLst>
                <a:gd name="T0" fmla="*/ 13 w 25"/>
                <a:gd name="T1" fmla="*/ 0 h 38"/>
                <a:gd name="T2" fmla="*/ 25 w 25"/>
                <a:gd name="T3" fmla="*/ 19 h 38"/>
                <a:gd name="T4" fmla="*/ 13 w 25"/>
                <a:gd name="T5" fmla="*/ 38 h 38"/>
                <a:gd name="T6" fmla="*/ 0 w 25"/>
                <a:gd name="T7" fmla="*/ 19 h 38"/>
                <a:gd name="T8" fmla="*/ 13 w 2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8">
                  <a:moveTo>
                    <a:pt x="13" y="0"/>
                  </a:moveTo>
                  <a:lnTo>
                    <a:pt x="25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718" name="Rectangle 158"/>
            <p:cNvSpPr>
              <a:spLocks noChangeArrowheads="1"/>
            </p:cNvSpPr>
            <p:nvPr/>
          </p:nvSpPr>
          <p:spPr bwMode="auto">
            <a:xfrm>
              <a:off x="3107" y="658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50-64 yr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19" name="Line 159"/>
            <p:cNvSpPr>
              <a:spLocks noChangeShapeType="1"/>
            </p:cNvSpPr>
            <p:nvPr/>
          </p:nvSpPr>
          <p:spPr bwMode="auto">
            <a:xfrm>
              <a:off x="3924" y="1768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0" name="Line 160"/>
            <p:cNvSpPr>
              <a:spLocks noChangeShapeType="1"/>
            </p:cNvSpPr>
            <p:nvPr/>
          </p:nvSpPr>
          <p:spPr bwMode="auto">
            <a:xfrm>
              <a:off x="3924" y="1585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1" name="Line 161"/>
            <p:cNvSpPr>
              <a:spLocks noChangeShapeType="1"/>
            </p:cNvSpPr>
            <p:nvPr/>
          </p:nvSpPr>
          <p:spPr bwMode="auto">
            <a:xfrm>
              <a:off x="3924" y="1396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2" name="Line 162"/>
            <p:cNvSpPr>
              <a:spLocks noChangeShapeType="1"/>
            </p:cNvSpPr>
            <p:nvPr/>
          </p:nvSpPr>
          <p:spPr bwMode="auto">
            <a:xfrm>
              <a:off x="3924" y="1206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3" name="Line 163"/>
            <p:cNvSpPr>
              <a:spLocks noChangeShapeType="1"/>
            </p:cNvSpPr>
            <p:nvPr/>
          </p:nvSpPr>
          <p:spPr bwMode="auto">
            <a:xfrm>
              <a:off x="3924" y="1017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4" name="Line 164"/>
            <p:cNvSpPr>
              <a:spLocks noChangeShapeType="1"/>
            </p:cNvSpPr>
            <p:nvPr/>
          </p:nvSpPr>
          <p:spPr bwMode="auto">
            <a:xfrm>
              <a:off x="3924" y="834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5" name="Line 165"/>
            <p:cNvSpPr>
              <a:spLocks noChangeShapeType="1"/>
            </p:cNvSpPr>
            <p:nvPr/>
          </p:nvSpPr>
          <p:spPr bwMode="auto">
            <a:xfrm>
              <a:off x="3924" y="645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6" name="Rectangle 166"/>
            <p:cNvSpPr>
              <a:spLocks noChangeArrowheads="1"/>
            </p:cNvSpPr>
            <p:nvPr/>
          </p:nvSpPr>
          <p:spPr bwMode="auto">
            <a:xfrm>
              <a:off x="3924" y="645"/>
              <a:ext cx="1498" cy="1312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7" name="Line 167"/>
            <p:cNvSpPr>
              <a:spLocks noChangeShapeType="1"/>
            </p:cNvSpPr>
            <p:nvPr/>
          </p:nvSpPr>
          <p:spPr bwMode="auto">
            <a:xfrm>
              <a:off x="3924" y="645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8" name="Line 168"/>
            <p:cNvSpPr>
              <a:spLocks noChangeShapeType="1"/>
            </p:cNvSpPr>
            <p:nvPr/>
          </p:nvSpPr>
          <p:spPr bwMode="auto">
            <a:xfrm>
              <a:off x="3924" y="1957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29" name="Line 169"/>
            <p:cNvSpPr>
              <a:spLocks noChangeShapeType="1"/>
            </p:cNvSpPr>
            <p:nvPr/>
          </p:nvSpPr>
          <p:spPr bwMode="auto">
            <a:xfrm>
              <a:off x="3924" y="1768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0" name="Line 170"/>
            <p:cNvSpPr>
              <a:spLocks noChangeShapeType="1"/>
            </p:cNvSpPr>
            <p:nvPr/>
          </p:nvSpPr>
          <p:spPr bwMode="auto">
            <a:xfrm>
              <a:off x="3924" y="1585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1" name="Line 171"/>
            <p:cNvSpPr>
              <a:spLocks noChangeShapeType="1"/>
            </p:cNvSpPr>
            <p:nvPr/>
          </p:nvSpPr>
          <p:spPr bwMode="auto">
            <a:xfrm>
              <a:off x="3924" y="1396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2" name="Line 172"/>
            <p:cNvSpPr>
              <a:spLocks noChangeShapeType="1"/>
            </p:cNvSpPr>
            <p:nvPr/>
          </p:nvSpPr>
          <p:spPr bwMode="auto">
            <a:xfrm>
              <a:off x="3924" y="1206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3" name="Line 173"/>
            <p:cNvSpPr>
              <a:spLocks noChangeShapeType="1"/>
            </p:cNvSpPr>
            <p:nvPr/>
          </p:nvSpPr>
          <p:spPr bwMode="auto">
            <a:xfrm>
              <a:off x="3924" y="1017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4" name="Line 174"/>
            <p:cNvSpPr>
              <a:spLocks noChangeShapeType="1"/>
            </p:cNvSpPr>
            <p:nvPr/>
          </p:nvSpPr>
          <p:spPr bwMode="auto">
            <a:xfrm>
              <a:off x="3924" y="834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5" name="Line 175"/>
            <p:cNvSpPr>
              <a:spLocks noChangeShapeType="1"/>
            </p:cNvSpPr>
            <p:nvPr/>
          </p:nvSpPr>
          <p:spPr bwMode="auto">
            <a:xfrm>
              <a:off x="3924" y="645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6" name="Line 176"/>
            <p:cNvSpPr>
              <a:spLocks noChangeShapeType="1"/>
            </p:cNvSpPr>
            <p:nvPr/>
          </p:nvSpPr>
          <p:spPr bwMode="auto">
            <a:xfrm>
              <a:off x="3924" y="1957"/>
              <a:ext cx="14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7" name="Line 177"/>
            <p:cNvSpPr>
              <a:spLocks noChangeShapeType="1"/>
            </p:cNvSpPr>
            <p:nvPr/>
          </p:nvSpPr>
          <p:spPr bwMode="auto">
            <a:xfrm flipV="1">
              <a:off x="3924" y="1932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8" name="Line 178"/>
            <p:cNvSpPr>
              <a:spLocks noChangeShapeType="1"/>
            </p:cNvSpPr>
            <p:nvPr/>
          </p:nvSpPr>
          <p:spPr bwMode="auto">
            <a:xfrm flipV="1">
              <a:off x="4425" y="1932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39" name="Line 179"/>
            <p:cNvSpPr>
              <a:spLocks noChangeShapeType="1"/>
            </p:cNvSpPr>
            <p:nvPr/>
          </p:nvSpPr>
          <p:spPr bwMode="auto">
            <a:xfrm flipV="1">
              <a:off x="4921" y="1932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40" name="Line 180"/>
            <p:cNvSpPr>
              <a:spLocks noChangeShapeType="1"/>
            </p:cNvSpPr>
            <p:nvPr/>
          </p:nvSpPr>
          <p:spPr bwMode="auto">
            <a:xfrm flipV="1">
              <a:off x="5422" y="1932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41" name="Freeform 181"/>
            <p:cNvSpPr>
              <a:spLocks/>
            </p:cNvSpPr>
            <p:nvPr/>
          </p:nvSpPr>
          <p:spPr bwMode="auto">
            <a:xfrm>
              <a:off x="4174" y="1465"/>
              <a:ext cx="998" cy="120"/>
            </a:xfrm>
            <a:custGeom>
              <a:avLst/>
              <a:gdLst>
                <a:gd name="T0" fmla="*/ 0 w 231"/>
                <a:gd name="T1" fmla="*/ 7 h 19"/>
                <a:gd name="T2" fmla="*/ 116 w 231"/>
                <a:gd name="T3" fmla="*/ 19 h 19"/>
                <a:gd name="T4" fmla="*/ 231 w 231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1" h="19">
                  <a:moveTo>
                    <a:pt x="0" y="7"/>
                  </a:moveTo>
                  <a:lnTo>
                    <a:pt x="116" y="19"/>
                  </a:lnTo>
                  <a:lnTo>
                    <a:pt x="231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742" name="Freeform 182"/>
            <p:cNvSpPr>
              <a:spLocks/>
            </p:cNvSpPr>
            <p:nvPr/>
          </p:nvSpPr>
          <p:spPr bwMode="auto">
            <a:xfrm>
              <a:off x="4161" y="1490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743" name="Freeform 183"/>
            <p:cNvSpPr>
              <a:spLocks/>
            </p:cNvSpPr>
            <p:nvPr/>
          </p:nvSpPr>
          <p:spPr bwMode="auto">
            <a:xfrm>
              <a:off x="4662" y="1566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744" name="Freeform 184"/>
            <p:cNvSpPr>
              <a:spLocks/>
            </p:cNvSpPr>
            <p:nvPr/>
          </p:nvSpPr>
          <p:spPr bwMode="auto">
            <a:xfrm>
              <a:off x="5159" y="1446"/>
              <a:ext cx="26" cy="38"/>
            </a:xfrm>
            <a:custGeom>
              <a:avLst/>
              <a:gdLst>
                <a:gd name="T0" fmla="*/ 13 w 26"/>
                <a:gd name="T1" fmla="*/ 0 h 38"/>
                <a:gd name="T2" fmla="*/ 26 w 26"/>
                <a:gd name="T3" fmla="*/ 19 h 38"/>
                <a:gd name="T4" fmla="*/ 13 w 26"/>
                <a:gd name="T5" fmla="*/ 38 h 38"/>
                <a:gd name="T6" fmla="*/ 0 w 26"/>
                <a:gd name="T7" fmla="*/ 19 h 38"/>
                <a:gd name="T8" fmla="*/ 13 w 26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13" y="0"/>
                  </a:moveTo>
                  <a:lnTo>
                    <a:pt x="26" y="19"/>
                  </a:lnTo>
                  <a:lnTo>
                    <a:pt x="13" y="38"/>
                  </a:lnTo>
                  <a:lnTo>
                    <a:pt x="0" y="1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745" name="Rectangle 185"/>
            <p:cNvSpPr>
              <a:spLocks noChangeArrowheads="1"/>
            </p:cNvSpPr>
            <p:nvPr/>
          </p:nvSpPr>
          <p:spPr bwMode="auto">
            <a:xfrm>
              <a:off x="4835" y="658"/>
              <a:ext cx="4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&gt;65 yr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46" name="Rectangle 186"/>
            <p:cNvSpPr>
              <a:spLocks noChangeArrowheads="1"/>
            </p:cNvSpPr>
            <p:nvPr/>
          </p:nvSpPr>
          <p:spPr bwMode="auto">
            <a:xfrm>
              <a:off x="1292" y="2545"/>
              <a:ext cx="4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&lt;49 yr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47" name="Rectangle 187"/>
            <p:cNvSpPr>
              <a:spLocks noChangeArrowheads="1"/>
            </p:cNvSpPr>
            <p:nvPr/>
          </p:nvSpPr>
          <p:spPr bwMode="auto">
            <a:xfrm>
              <a:off x="681" y="1978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&lt;187</a:t>
              </a:r>
            </a:p>
          </p:txBody>
        </p:sp>
        <p:sp>
          <p:nvSpPr>
            <p:cNvPr id="194748" name="Rectangle 188"/>
            <p:cNvSpPr>
              <a:spLocks noChangeArrowheads="1"/>
            </p:cNvSpPr>
            <p:nvPr/>
          </p:nvSpPr>
          <p:spPr bwMode="auto">
            <a:xfrm>
              <a:off x="1046" y="1978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188-247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49" name="Rectangle 189"/>
            <p:cNvSpPr>
              <a:spLocks noChangeArrowheads="1"/>
            </p:cNvSpPr>
            <p:nvPr/>
          </p:nvSpPr>
          <p:spPr bwMode="auto">
            <a:xfrm>
              <a:off x="1619" y="1978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Osaka" charset="-128"/>
                </a:rPr>
                <a:t>&gt;248</a:t>
              </a:r>
            </a:p>
          </p:txBody>
        </p:sp>
        <p:sp>
          <p:nvSpPr>
            <p:cNvPr id="194750" name="Rectangle 190"/>
            <p:cNvSpPr>
              <a:spLocks noChangeArrowheads="1"/>
            </p:cNvSpPr>
            <p:nvPr/>
          </p:nvSpPr>
          <p:spPr bwMode="auto">
            <a:xfrm>
              <a:off x="2380" y="1978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&lt;187</a:t>
              </a:r>
            </a:p>
          </p:txBody>
        </p:sp>
        <p:sp>
          <p:nvSpPr>
            <p:cNvPr id="194751" name="Rectangle 191"/>
            <p:cNvSpPr>
              <a:spLocks noChangeArrowheads="1"/>
            </p:cNvSpPr>
            <p:nvPr/>
          </p:nvSpPr>
          <p:spPr bwMode="auto">
            <a:xfrm>
              <a:off x="2745" y="1978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188-247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52" name="Rectangle 192"/>
            <p:cNvSpPr>
              <a:spLocks noChangeArrowheads="1"/>
            </p:cNvSpPr>
            <p:nvPr/>
          </p:nvSpPr>
          <p:spPr bwMode="auto">
            <a:xfrm>
              <a:off x="3318" y="1978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Osaka" charset="-128"/>
                </a:rPr>
                <a:t>&gt;248</a:t>
              </a:r>
            </a:p>
          </p:txBody>
        </p:sp>
        <p:sp>
          <p:nvSpPr>
            <p:cNvPr id="194753" name="Rectangle 193"/>
            <p:cNvSpPr>
              <a:spLocks noChangeArrowheads="1"/>
            </p:cNvSpPr>
            <p:nvPr/>
          </p:nvSpPr>
          <p:spPr bwMode="auto">
            <a:xfrm>
              <a:off x="4058" y="1984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&lt;187</a:t>
              </a:r>
            </a:p>
          </p:txBody>
        </p:sp>
        <p:sp>
          <p:nvSpPr>
            <p:cNvPr id="194754" name="Rectangle 194"/>
            <p:cNvSpPr>
              <a:spLocks noChangeArrowheads="1"/>
            </p:cNvSpPr>
            <p:nvPr/>
          </p:nvSpPr>
          <p:spPr bwMode="auto">
            <a:xfrm>
              <a:off x="4423" y="1984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188-247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55" name="Rectangle 195"/>
            <p:cNvSpPr>
              <a:spLocks noChangeArrowheads="1"/>
            </p:cNvSpPr>
            <p:nvPr/>
          </p:nvSpPr>
          <p:spPr bwMode="auto">
            <a:xfrm>
              <a:off x="4996" y="1984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&gt;248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56" name="Rectangle 196"/>
            <p:cNvSpPr>
              <a:spLocks noChangeArrowheads="1"/>
            </p:cNvSpPr>
            <p:nvPr/>
          </p:nvSpPr>
          <p:spPr bwMode="auto">
            <a:xfrm>
              <a:off x="657" y="3883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57" name="Rectangle 197"/>
            <p:cNvSpPr>
              <a:spLocks noChangeArrowheads="1"/>
            </p:cNvSpPr>
            <p:nvPr/>
          </p:nvSpPr>
          <p:spPr bwMode="auto">
            <a:xfrm>
              <a:off x="1066" y="3883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185-243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58" name="Rectangle 198"/>
            <p:cNvSpPr>
              <a:spLocks noChangeArrowheads="1"/>
            </p:cNvSpPr>
            <p:nvPr/>
          </p:nvSpPr>
          <p:spPr bwMode="auto">
            <a:xfrm>
              <a:off x="1655" y="3883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59" name="Rectangle 199"/>
            <p:cNvSpPr>
              <a:spLocks noChangeArrowheads="1"/>
            </p:cNvSpPr>
            <p:nvPr/>
          </p:nvSpPr>
          <p:spPr bwMode="auto">
            <a:xfrm>
              <a:off x="2365" y="3883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60" name="Rectangle 200"/>
            <p:cNvSpPr>
              <a:spLocks noChangeArrowheads="1"/>
            </p:cNvSpPr>
            <p:nvPr/>
          </p:nvSpPr>
          <p:spPr bwMode="auto">
            <a:xfrm>
              <a:off x="2774" y="3883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185-243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61" name="Rectangle 201"/>
            <p:cNvSpPr>
              <a:spLocks noChangeArrowheads="1"/>
            </p:cNvSpPr>
            <p:nvPr/>
          </p:nvSpPr>
          <p:spPr bwMode="auto">
            <a:xfrm>
              <a:off x="3363" y="3883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62" name="Rectangle 202"/>
            <p:cNvSpPr>
              <a:spLocks noChangeArrowheads="1"/>
            </p:cNvSpPr>
            <p:nvPr/>
          </p:nvSpPr>
          <p:spPr bwMode="auto">
            <a:xfrm>
              <a:off x="4134" y="3877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63" name="Rectangle 203"/>
            <p:cNvSpPr>
              <a:spLocks noChangeArrowheads="1"/>
            </p:cNvSpPr>
            <p:nvPr/>
          </p:nvSpPr>
          <p:spPr bwMode="auto">
            <a:xfrm>
              <a:off x="4543" y="3877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185-243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64" name="Rectangle 204"/>
            <p:cNvSpPr>
              <a:spLocks noChangeArrowheads="1"/>
            </p:cNvSpPr>
            <p:nvPr/>
          </p:nvSpPr>
          <p:spPr bwMode="auto">
            <a:xfrm>
              <a:off x="5132" y="3877"/>
              <a:ext cx="32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&gt;244</a:t>
              </a:r>
            </a:p>
            <a:p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4765" name="Text Box 205"/>
            <p:cNvSpPr txBox="1">
              <a:spLocks noChangeArrowheads="1"/>
            </p:cNvSpPr>
            <p:nvPr/>
          </p:nvSpPr>
          <p:spPr bwMode="auto">
            <a:xfrm rot="16200000">
              <a:off x="-261" y="1007"/>
              <a:ext cx="1089" cy="256"/>
            </a:xfrm>
            <a:prstGeom prst="rect">
              <a:avLst/>
            </a:prstGeom>
            <a:solidFill>
              <a:srgbClr val="FFFFE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Hazard Ratio</a:t>
              </a:r>
            </a:p>
          </p:txBody>
        </p:sp>
        <p:sp>
          <p:nvSpPr>
            <p:cNvPr id="194766" name="Text Box 206"/>
            <p:cNvSpPr txBox="1">
              <a:spLocks noChangeArrowheads="1"/>
            </p:cNvSpPr>
            <p:nvPr/>
          </p:nvSpPr>
          <p:spPr bwMode="auto">
            <a:xfrm rot="16200000">
              <a:off x="-261" y="2867"/>
              <a:ext cx="1089" cy="256"/>
            </a:xfrm>
            <a:prstGeom prst="rect">
              <a:avLst/>
            </a:prstGeom>
            <a:solidFill>
              <a:srgbClr val="FFFFE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Hazard Ratio</a:t>
              </a:r>
            </a:p>
          </p:txBody>
        </p:sp>
        <p:sp>
          <p:nvSpPr>
            <p:cNvPr id="194767" name="Text Box 207"/>
            <p:cNvSpPr txBox="1">
              <a:spLocks noChangeArrowheads="1"/>
            </p:cNvSpPr>
            <p:nvPr/>
          </p:nvSpPr>
          <p:spPr bwMode="auto">
            <a:xfrm>
              <a:off x="636" y="391"/>
              <a:ext cx="611" cy="2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  </a:t>
              </a:r>
              <a:r>
                <a:rPr kumimoji="1" lang="en-US" altLang="ja-JP" sz="1400">
                  <a:ea typeface="ＭＳ Ｐゴシック" pitchFamily="50" charset="-128"/>
                </a:rPr>
                <a:t>Männer  </a:t>
              </a:r>
            </a:p>
          </p:txBody>
        </p:sp>
        <p:sp>
          <p:nvSpPr>
            <p:cNvPr id="194768" name="Text Box 208"/>
            <p:cNvSpPr txBox="1">
              <a:spLocks noChangeArrowheads="1"/>
            </p:cNvSpPr>
            <p:nvPr/>
          </p:nvSpPr>
          <p:spPr bwMode="auto">
            <a:xfrm>
              <a:off x="638" y="2270"/>
              <a:ext cx="745" cy="19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400">
                  <a:ea typeface="ＭＳ Ｐゴシック" pitchFamily="50" charset="-128"/>
                </a:rPr>
                <a:t>Frauen</a:t>
              </a:r>
            </a:p>
          </p:txBody>
        </p:sp>
        <p:sp>
          <p:nvSpPr>
            <p:cNvPr id="194769" name="Text Box 209"/>
            <p:cNvSpPr txBox="1">
              <a:spLocks noChangeArrowheads="1"/>
            </p:cNvSpPr>
            <p:nvPr/>
          </p:nvSpPr>
          <p:spPr bwMode="auto">
            <a:xfrm>
              <a:off x="1792" y="2479"/>
              <a:ext cx="2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ea typeface="ＭＳ Ｐゴシック" pitchFamily="50" charset="-128"/>
                </a:rPr>
                <a:t>*</a:t>
              </a:r>
            </a:p>
          </p:txBody>
        </p:sp>
        <p:sp>
          <p:nvSpPr>
            <p:cNvPr id="194770" name="Text Box 210"/>
            <p:cNvSpPr txBox="1">
              <a:spLocks noChangeArrowheads="1"/>
            </p:cNvSpPr>
            <p:nvPr/>
          </p:nvSpPr>
          <p:spPr bwMode="auto">
            <a:xfrm>
              <a:off x="1701" y="892"/>
              <a:ext cx="4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ea typeface="ＭＳ Ｐゴシック" pitchFamily="50" charset="-128"/>
                </a:rPr>
                <a:t>* *</a:t>
              </a:r>
            </a:p>
          </p:txBody>
        </p:sp>
        <p:sp>
          <p:nvSpPr>
            <p:cNvPr id="194771" name="Text Box 211"/>
            <p:cNvSpPr txBox="1">
              <a:spLocks noChangeArrowheads="1"/>
            </p:cNvSpPr>
            <p:nvPr/>
          </p:nvSpPr>
          <p:spPr bwMode="auto">
            <a:xfrm>
              <a:off x="5070" y="1255"/>
              <a:ext cx="4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ea typeface="ＭＳ Ｐゴシック" pitchFamily="50" charset="-128"/>
                </a:rPr>
                <a:t>* </a:t>
              </a:r>
            </a:p>
          </p:txBody>
        </p:sp>
        <p:sp>
          <p:nvSpPr>
            <p:cNvPr id="194772" name="Text Box 212"/>
            <p:cNvSpPr txBox="1">
              <a:spLocks noChangeArrowheads="1"/>
            </p:cNvSpPr>
            <p:nvPr/>
          </p:nvSpPr>
          <p:spPr bwMode="auto">
            <a:xfrm>
              <a:off x="113" y="663"/>
              <a:ext cx="7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kumimoji="1" lang="de-DE" altLang="de-DE" sz="1600">
                <a:ea typeface="Osaka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70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2342-B4FC-43D1-8678-59FC682A9305}" type="slidenum">
              <a:rPr lang="de-DE" altLang="de-DE"/>
              <a:pPr/>
              <a:t>51</a:t>
            </a:fld>
            <a:endParaRPr lang="de-DE" altLang="de-DE"/>
          </a:p>
        </p:txBody>
      </p:sp>
      <p:sp>
        <p:nvSpPr>
          <p:cNvPr id="196610" name="AutoShape 2"/>
          <p:cNvSpPr>
            <a:spLocks noChangeAspect="1" noChangeArrowheads="1" noTextEdit="1"/>
          </p:cNvSpPr>
          <p:nvPr/>
        </p:nvSpPr>
        <p:spPr bwMode="auto">
          <a:xfrm>
            <a:off x="647700" y="620713"/>
            <a:ext cx="26590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6611" name="AutoShape 3"/>
          <p:cNvSpPr>
            <a:spLocks noChangeAspect="1" noChangeArrowheads="1" noTextEdit="1"/>
          </p:cNvSpPr>
          <p:nvPr/>
        </p:nvSpPr>
        <p:spPr bwMode="auto">
          <a:xfrm>
            <a:off x="3425825" y="620713"/>
            <a:ext cx="26590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6612" name="AutoShape 4"/>
          <p:cNvSpPr>
            <a:spLocks noChangeAspect="1" noChangeArrowheads="1" noTextEdit="1"/>
          </p:cNvSpPr>
          <p:nvPr/>
        </p:nvSpPr>
        <p:spPr bwMode="auto">
          <a:xfrm>
            <a:off x="6213475" y="650875"/>
            <a:ext cx="26590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96615" name="Group 7"/>
          <p:cNvGrpSpPr>
            <a:grpSpLocks/>
          </p:cNvGrpSpPr>
          <p:nvPr/>
        </p:nvGrpSpPr>
        <p:grpSpPr bwMode="auto">
          <a:xfrm>
            <a:off x="153988" y="754063"/>
            <a:ext cx="8739187" cy="5962650"/>
            <a:chOff x="97" y="475"/>
            <a:chExt cx="5505" cy="3756"/>
          </a:xfrm>
        </p:grpSpPr>
        <p:sp>
          <p:nvSpPr>
            <p:cNvPr id="196616" name="AutoShape 8"/>
            <p:cNvSpPr>
              <a:spLocks noChangeAspect="1" noChangeArrowheads="1" noTextEdit="1"/>
            </p:cNvSpPr>
            <p:nvPr/>
          </p:nvSpPr>
          <p:spPr bwMode="auto">
            <a:xfrm>
              <a:off x="408" y="2275"/>
              <a:ext cx="1675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17" name="Rectangle 9"/>
            <p:cNvSpPr>
              <a:spLocks noChangeArrowheads="1"/>
            </p:cNvSpPr>
            <p:nvPr/>
          </p:nvSpPr>
          <p:spPr bwMode="auto">
            <a:xfrm>
              <a:off x="559" y="2641"/>
              <a:ext cx="1472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18" name="Line 10"/>
            <p:cNvSpPr>
              <a:spLocks noChangeShapeType="1"/>
            </p:cNvSpPr>
            <p:nvPr/>
          </p:nvSpPr>
          <p:spPr bwMode="auto">
            <a:xfrm>
              <a:off x="559" y="3764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19" name="Line 11"/>
            <p:cNvSpPr>
              <a:spLocks noChangeShapeType="1"/>
            </p:cNvSpPr>
            <p:nvPr/>
          </p:nvSpPr>
          <p:spPr bwMode="auto">
            <a:xfrm>
              <a:off x="559" y="3581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0" name="Line 12"/>
            <p:cNvSpPr>
              <a:spLocks noChangeShapeType="1"/>
            </p:cNvSpPr>
            <p:nvPr/>
          </p:nvSpPr>
          <p:spPr bwMode="auto">
            <a:xfrm>
              <a:off x="559" y="3392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1" name="Line 13"/>
            <p:cNvSpPr>
              <a:spLocks noChangeShapeType="1"/>
            </p:cNvSpPr>
            <p:nvPr/>
          </p:nvSpPr>
          <p:spPr bwMode="auto">
            <a:xfrm>
              <a:off x="559" y="3202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2" name="Line 14"/>
            <p:cNvSpPr>
              <a:spLocks noChangeShapeType="1"/>
            </p:cNvSpPr>
            <p:nvPr/>
          </p:nvSpPr>
          <p:spPr bwMode="auto">
            <a:xfrm>
              <a:off x="559" y="3013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3" name="Line 15"/>
            <p:cNvSpPr>
              <a:spLocks noChangeShapeType="1"/>
            </p:cNvSpPr>
            <p:nvPr/>
          </p:nvSpPr>
          <p:spPr bwMode="auto">
            <a:xfrm>
              <a:off x="559" y="2830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4" name="Line 16"/>
            <p:cNvSpPr>
              <a:spLocks noChangeShapeType="1"/>
            </p:cNvSpPr>
            <p:nvPr/>
          </p:nvSpPr>
          <p:spPr bwMode="auto">
            <a:xfrm>
              <a:off x="559" y="2641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5" name="Rectangle 17"/>
            <p:cNvSpPr>
              <a:spLocks noChangeArrowheads="1"/>
            </p:cNvSpPr>
            <p:nvPr/>
          </p:nvSpPr>
          <p:spPr bwMode="auto">
            <a:xfrm>
              <a:off x="559" y="2641"/>
              <a:ext cx="1472" cy="1312"/>
            </a:xfrm>
            <a:prstGeom prst="rect">
              <a:avLst/>
            </a:prstGeom>
            <a:noFill/>
            <a:ln w="4763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6" name="Line 18"/>
            <p:cNvSpPr>
              <a:spLocks noChangeShapeType="1"/>
            </p:cNvSpPr>
            <p:nvPr/>
          </p:nvSpPr>
          <p:spPr bwMode="auto">
            <a:xfrm>
              <a:off x="559" y="2641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7" name="Line 19"/>
            <p:cNvSpPr>
              <a:spLocks noChangeShapeType="1"/>
            </p:cNvSpPr>
            <p:nvPr/>
          </p:nvSpPr>
          <p:spPr bwMode="auto">
            <a:xfrm>
              <a:off x="559" y="3953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8" name="Line 20"/>
            <p:cNvSpPr>
              <a:spLocks noChangeShapeType="1"/>
            </p:cNvSpPr>
            <p:nvPr/>
          </p:nvSpPr>
          <p:spPr bwMode="auto">
            <a:xfrm>
              <a:off x="559" y="3764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9" name="Line 21"/>
            <p:cNvSpPr>
              <a:spLocks noChangeShapeType="1"/>
            </p:cNvSpPr>
            <p:nvPr/>
          </p:nvSpPr>
          <p:spPr bwMode="auto">
            <a:xfrm>
              <a:off x="559" y="3581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0" name="Line 22"/>
            <p:cNvSpPr>
              <a:spLocks noChangeShapeType="1"/>
            </p:cNvSpPr>
            <p:nvPr/>
          </p:nvSpPr>
          <p:spPr bwMode="auto">
            <a:xfrm>
              <a:off x="559" y="3392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1" name="Line 23"/>
            <p:cNvSpPr>
              <a:spLocks noChangeShapeType="1"/>
            </p:cNvSpPr>
            <p:nvPr/>
          </p:nvSpPr>
          <p:spPr bwMode="auto">
            <a:xfrm>
              <a:off x="559" y="3202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2" name="Line 24"/>
            <p:cNvSpPr>
              <a:spLocks noChangeShapeType="1"/>
            </p:cNvSpPr>
            <p:nvPr/>
          </p:nvSpPr>
          <p:spPr bwMode="auto">
            <a:xfrm>
              <a:off x="559" y="3013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3" name="Line 25"/>
            <p:cNvSpPr>
              <a:spLocks noChangeShapeType="1"/>
            </p:cNvSpPr>
            <p:nvPr/>
          </p:nvSpPr>
          <p:spPr bwMode="auto">
            <a:xfrm>
              <a:off x="559" y="2830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4" name="Line 26"/>
            <p:cNvSpPr>
              <a:spLocks noChangeShapeType="1"/>
            </p:cNvSpPr>
            <p:nvPr/>
          </p:nvSpPr>
          <p:spPr bwMode="auto">
            <a:xfrm>
              <a:off x="559" y="2641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5" name="Line 27"/>
            <p:cNvSpPr>
              <a:spLocks noChangeShapeType="1"/>
            </p:cNvSpPr>
            <p:nvPr/>
          </p:nvSpPr>
          <p:spPr bwMode="auto">
            <a:xfrm>
              <a:off x="559" y="3953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6" name="Line 28"/>
            <p:cNvSpPr>
              <a:spLocks noChangeShapeType="1"/>
            </p:cNvSpPr>
            <p:nvPr/>
          </p:nvSpPr>
          <p:spPr bwMode="auto">
            <a:xfrm flipV="1">
              <a:off x="559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7" name="Line 29"/>
            <p:cNvSpPr>
              <a:spLocks noChangeShapeType="1"/>
            </p:cNvSpPr>
            <p:nvPr/>
          </p:nvSpPr>
          <p:spPr bwMode="auto">
            <a:xfrm flipV="1">
              <a:off x="1051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8" name="Line 30"/>
            <p:cNvSpPr>
              <a:spLocks noChangeShapeType="1"/>
            </p:cNvSpPr>
            <p:nvPr/>
          </p:nvSpPr>
          <p:spPr bwMode="auto">
            <a:xfrm flipV="1">
              <a:off x="1540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9" name="Line 31"/>
            <p:cNvSpPr>
              <a:spLocks noChangeShapeType="1"/>
            </p:cNvSpPr>
            <p:nvPr/>
          </p:nvSpPr>
          <p:spPr bwMode="auto">
            <a:xfrm flipV="1">
              <a:off x="2031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40" name="Freeform 32"/>
            <p:cNvSpPr>
              <a:spLocks/>
            </p:cNvSpPr>
            <p:nvPr/>
          </p:nvSpPr>
          <p:spPr bwMode="auto">
            <a:xfrm>
              <a:off x="804" y="3568"/>
              <a:ext cx="983" cy="76"/>
            </a:xfrm>
            <a:custGeom>
              <a:avLst/>
              <a:gdLst>
                <a:gd name="T0" fmla="*/ 0 w 286"/>
                <a:gd name="T1" fmla="*/ 12 h 12"/>
                <a:gd name="T2" fmla="*/ 143 w 286"/>
                <a:gd name="T3" fmla="*/ 2 h 12"/>
                <a:gd name="T4" fmla="*/ 286 w 28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" h="12">
                  <a:moveTo>
                    <a:pt x="0" y="12"/>
                  </a:moveTo>
                  <a:lnTo>
                    <a:pt x="143" y="2"/>
                  </a:lnTo>
                  <a:lnTo>
                    <a:pt x="286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41" name="Freeform 33"/>
            <p:cNvSpPr>
              <a:spLocks/>
            </p:cNvSpPr>
            <p:nvPr/>
          </p:nvSpPr>
          <p:spPr bwMode="auto">
            <a:xfrm>
              <a:off x="793" y="3625"/>
              <a:ext cx="21" cy="38"/>
            </a:xfrm>
            <a:custGeom>
              <a:avLst/>
              <a:gdLst>
                <a:gd name="T0" fmla="*/ 11 w 21"/>
                <a:gd name="T1" fmla="*/ 0 h 38"/>
                <a:gd name="T2" fmla="*/ 21 w 21"/>
                <a:gd name="T3" fmla="*/ 19 h 38"/>
                <a:gd name="T4" fmla="*/ 11 w 21"/>
                <a:gd name="T5" fmla="*/ 38 h 38"/>
                <a:gd name="T6" fmla="*/ 0 w 21"/>
                <a:gd name="T7" fmla="*/ 19 h 38"/>
                <a:gd name="T8" fmla="*/ 11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1" y="0"/>
                  </a:moveTo>
                  <a:lnTo>
                    <a:pt x="21" y="19"/>
                  </a:lnTo>
                  <a:lnTo>
                    <a:pt x="11" y="38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642" name="Freeform 34"/>
            <p:cNvSpPr>
              <a:spLocks/>
            </p:cNvSpPr>
            <p:nvPr/>
          </p:nvSpPr>
          <p:spPr bwMode="auto">
            <a:xfrm>
              <a:off x="1285" y="3562"/>
              <a:ext cx="21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643" name="Freeform 35"/>
            <p:cNvSpPr>
              <a:spLocks/>
            </p:cNvSpPr>
            <p:nvPr/>
          </p:nvSpPr>
          <p:spPr bwMode="auto">
            <a:xfrm>
              <a:off x="1777" y="3549"/>
              <a:ext cx="21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644" name="Rectangle 36"/>
            <p:cNvSpPr>
              <a:spLocks noChangeArrowheads="1"/>
            </p:cNvSpPr>
            <p:nvPr/>
          </p:nvSpPr>
          <p:spPr bwMode="auto">
            <a:xfrm>
              <a:off x="1182" y="2678"/>
              <a:ext cx="3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ea typeface="ＭＳ Ｐゴシック" pitchFamily="50" charset="-128"/>
                </a:rPr>
                <a:t>&lt;49 yr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6645" name="Rectangle 37"/>
            <p:cNvSpPr>
              <a:spLocks noChangeArrowheads="1"/>
            </p:cNvSpPr>
            <p:nvPr/>
          </p:nvSpPr>
          <p:spPr bwMode="auto">
            <a:xfrm>
              <a:off x="409" y="385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ea typeface="ＭＳ Ｐゴシック" pitchFamily="50" charset="-128"/>
                </a:rPr>
                <a:t>0</a:t>
              </a:r>
              <a:endParaRPr kumimoji="1" lang="en-US" altLang="ja-JP" sz="1800" b="1">
                <a:ea typeface="ＭＳ Ｐゴシック" pitchFamily="50" charset="-128"/>
              </a:endParaRPr>
            </a:p>
          </p:txBody>
        </p:sp>
        <p:sp>
          <p:nvSpPr>
            <p:cNvPr id="196646" name="Rectangle 38"/>
            <p:cNvSpPr>
              <a:spLocks noChangeArrowheads="1"/>
            </p:cNvSpPr>
            <p:nvPr/>
          </p:nvSpPr>
          <p:spPr bwMode="auto">
            <a:xfrm>
              <a:off x="409" y="3480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ea typeface="ＭＳ Ｐゴシック" pitchFamily="50" charset="-128"/>
                </a:rPr>
                <a:t>1</a:t>
              </a:r>
              <a:endParaRPr kumimoji="1" lang="en-US" altLang="ja-JP" sz="1800" b="1">
                <a:ea typeface="ＭＳ Ｐゴシック" pitchFamily="50" charset="-128"/>
              </a:endParaRPr>
            </a:p>
          </p:txBody>
        </p:sp>
        <p:sp>
          <p:nvSpPr>
            <p:cNvPr id="196647" name="Rectangle 39"/>
            <p:cNvSpPr>
              <a:spLocks noChangeArrowheads="1"/>
            </p:cNvSpPr>
            <p:nvPr/>
          </p:nvSpPr>
          <p:spPr bwMode="auto">
            <a:xfrm>
              <a:off x="409" y="310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ea typeface="ＭＳ Ｐゴシック" pitchFamily="50" charset="-128"/>
                </a:rPr>
                <a:t>2</a:t>
              </a:r>
              <a:endParaRPr kumimoji="1" lang="en-US" altLang="ja-JP" sz="1800" b="1">
                <a:ea typeface="ＭＳ Ｐゴシック" pitchFamily="50" charset="-128"/>
              </a:endParaRPr>
            </a:p>
          </p:txBody>
        </p:sp>
        <p:sp>
          <p:nvSpPr>
            <p:cNvPr id="196648" name="Rectangle 40"/>
            <p:cNvSpPr>
              <a:spLocks noChangeArrowheads="1"/>
            </p:cNvSpPr>
            <p:nvPr/>
          </p:nvSpPr>
          <p:spPr bwMode="auto">
            <a:xfrm>
              <a:off x="409" y="272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ea typeface="ＭＳ Ｐゴシック" pitchFamily="50" charset="-128"/>
                </a:rPr>
                <a:t>3</a:t>
              </a:r>
              <a:endParaRPr kumimoji="1" lang="en-US" altLang="ja-JP" sz="1800" b="1">
                <a:ea typeface="ＭＳ Ｐゴシック" pitchFamily="50" charset="-128"/>
              </a:endParaRPr>
            </a:p>
          </p:txBody>
        </p:sp>
        <p:sp>
          <p:nvSpPr>
            <p:cNvPr id="196649" name="Rectangle 41"/>
            <p:cNvSpPr>
              <a:spLocks noChangeArrowheads="1"/>
            </p:cNvSpPr>
            <p:nvPr/>
          </p:nvSpPr>
          <p:spPr bwMode="auto">
            <a:xfrm>
              <a:off x="2309" y="2641"/>
              <a:ext cx="1472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0" name="Line 42"/>
            <p:cNvSpPr>
              <a:spLocks noChangeShapeType="1"/>
            </p:cNvSpPr>
            <p:nvPr/>
          </p:nvSpPr>
          <p:spPr bwMode="auto">
            <a:xfrm>
              <a:off x="2309" y="3764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1" name="Line 43"/>
            <p:cNvSpPr>
              <a:spLocks noChangeShapeType="1"/>
            </p:cNvSpPr>
            <p:nvPr/>
          </p:nvSpPr>
          <p:spPr bwMode="auto">
            <a:xfrm>
              <a:off x="2309" y="3581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2" name="Line 44"/>
            <p:cNvSpPr>
              <a:spLocks noChangeShapeType="1"/>
            </p:cNvSpPr>
            <p:nvPr/>
          </p:nvSpPr>
          <p:spPr bwMode="auto">
            <a:xfrm>
              <a:off x="2309" y="3392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3" name="Line 45"/>
            <p:cNvSpPr>
              <a:spLocks noChangeShapeType="1"/>
            </p:cNvSpPr>
            <p:nvPr/>
          </p:nvSpPr>
          <p:spPr bwMode="auto">
            <a:xfrm>
              <a:off x="2309" y="3202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4" name="Line 46"/>
            <p:cNvSpPr>
              <a:spLocks noChangeShapeType="1"/>
            </p:cNvSpPr>
            <p:nvPr/>
          </p:nvSpPr>
          <p:spPr bwMode="auto">
            <a:xfrm>
              <a:off x="2309" y="3013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5" name="Line 47"/>
            <p:cNvSpPr>
              <a:spLocks noChangeShapeType="1"/>
            </p:cNvSpPr>
            <p:nvPr/>
          </p:nvSpPr>
          <p:spPr bwMode="auto">
            <a:xfrm>
              <a:off x="2309" y="2830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6" name="Line 48"/>
            <p:cNvSpPr>
              <a:spLocks noChangeShapeType="1"/>
            </p:cNvSpPr>
            <p:nvPr/>
          </p:nvSpPr>
          <p:spPr bwMode="auto">
            <a:xfrm>
              <a:off x="2309" y="2641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7" name="Rectangle 49"/>
            <p:cNvSpPr>
              <a:spLocks noChangeArrowheads="1"/>
            </p:cNvSpPr>
            <p:nvPr/>
          </p:nvSpPr>
          <p:spPr bwMode="auto">
            <a:xfrm>
              <a:off x="2309" y="2641"/>
              <a:ext cx="1472" cy="1312"/>
            </a:xfrm>
            <a:prstGeom prst="rect">
              <a:avLst/>
            </a:prstGeom>
            <a:noFill/>
            <a:ln w="4763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8" name="Line 50"/>
            <p:cNvSpPr>
              <a:spLocks noChangeShapeType="1"/>
            </p:cNvSpPr>
            <p:nvPr/>
          </p:nvSpPr>
          <p:spPr bwMode="auto">
            <a:xfrm>
              <a:off x="2309" y="2641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9" name="Line 51"/>
            <p:cNvSpPr>
              <a:spLocks noChangeShapeType="1"/>
            </p:cNvSpPr>
            <p:nvPr/>
          </p:nvSpPr>
          <p:spPr bwMode="auto">
            <a:xfrm>
              <a:off x="2309" y="3953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0" name="Line 52"/>
            <p:cNvSpPr>
              <a:spLocks noChangeShapeType="1"/>
            </p:cNvSpPr>
            <p:nvPr/>
          </p:nvSpPr>
          <p:spPr bwMode="auto">
            <a:xfrm>
              <a:off x="2309" y="3764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1" name="Line 53"/>
            <p:cNvSpPr>
              <a:spLocks noChangeShapeType="1"/>
            </p:cNvSpPr>
            <p:nvPr/>
          </p:nvSpPr>
          <p:spPr bwMode="auto">
            <a:xfrm>
              <a:off x="2309" y="3581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2" name="Line 54"/>
            <p:cNvSpPr>
              <a:spLocks noChangeShapeType="1"/>
            </p:cNvSpPr>
            <p:nvPr/>
          </p:nvSpPr>
          <p:spPr bwMode="auto">
            <a:xfrm>
              <a:off x="2309" y="3392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3" name="Line 55"/>
            <p:cNvSpPr>
              <a:spLocks noChangeShapeType="1"/>
            </p:cNvSpPr>
            <p:nvPr/>
          </p:nvSpPr>
          <p:spPr bwMode="auto">
            <a:xfrm>
              <a:off x="2309" y="3202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4" name="Line 56"/>
            <p:cNvSpPr>
              <a:spLocks noChangeShapeType="1"/>
            </p:cNvSpPr>
            <p:nvPr/>
          </p:nvSpPr>
          <p:spPr bwMode="auto">
            <a:xfrm>
              <a:off x="2309" y="3013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5" name="Line 57"/>
            <p:cNvSpPr>
              <a:spLocks noChangeShapeType="1"/>
            </p:cNvSpPr>
            <p:nvPr/>
          </p:nvSpPr>
          <p:spPr bwMode="auto">
            <a:xfrm>
              <a:off x="2309" y="2830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6" name="Line 58"/>
            <p:cNvSpPr>
              <a:spLocks noChangeShapeType="1"/>
            </p:cNvSpPr>
            <p:nvPr/>
          </p:nvSpPr>
          <p:spPr bwMode="auto">
            <a:xfrm>
              <a:off x="2309" y="2641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7" name="Line 59"/>
            <p:cNvSpPr>
              <a:spLocks noChangeShapeType="1"/>
            </p:cNvSpPr>
            <p:nvPr/>
          </p:nvSpPr>
          <p:spPr bwMode="auto">
            <a:xfrm>
              <a:off x="2309" y="3953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8" name="Line 60"/>
            <p:cNvSpPr>
              <a:spLocks noChangeShapeType="1"/>
            </p:cNvSpPr>
            <p:nvPr/>
          </p:nvSpPr>
          <p:spPr bwMode="auto">
            <a:xfrm flipV="1">
              <a:off x="2309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9" name="Line 61"/>
            <p:cNvSpPr>
              <a:spLocks noChangeShapeType="1"/>
            </p:cNvSpPr>
            <p:nvPr/>
          </p:nvSpPr>
          <p:spPr bwMode="auto">
            <a:xfrm flipV="1">
              <a:off x="2801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70" name="Line 62"/>
            <p:cNvSpPr>
              <a:spLocks noChangeShapeType="1"/>
            </p:cNvSpPr>
            <p:nvPr/>
          </p:nvSpPr>
          <p:spPr bwMode="auto">
            <a:xfrm flipV="1">
              <a:off x="3290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71" name="Line 63"/>
            <p:cNvSpPr>
              <a:spLocks noChangeShapeType="1"/>
            </p:cNvSpPr>
            <p:nvPr/>
          </p:nvSpPr>
          <p:spPr bwMode="auto">
            <a:xfrm flipV="1">
              <a:off x="3781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72" name="Freeform 64"/>
            <p:cNvSpPr>
              <a:spLocks/>
            </p:cNvSpPr>
            <p:nvPr/>
          </p:nvSpPr>
          <p:spPr bwMode="auto">
            <a:xfrm>
              <a:off x="2554" y="3253"/>
              <a:ext cx="983" cy="397"/>
            </a:xfrm>
            <a:custGeom>
              <a:avLst/>
              <a:gdLst>
                <a:gd name="T0" fmla="*/ 0 w 286"/>
                <a:gd name="T1" fmla="*/ 0 h 63"/>
                <a:gd name="T2" fmla="*/ 143 w 286"/>
                <a:gd name="T3" fmla="*/ 52 h 63"/>
                <a:gd name="T4" fmla="*/ 286 w 286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" h="63">
                  <a:moveTo>
                    <a:pt x="0" y="0"/>
                  </a:moveTo>
                  <a:lnTo>
                    <a:pt x="143" y="52"/>
                  </a:lnTo>
                  <a:lnTo>
                    <a:pt x="286" y="63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73" name="Freeform 65"/>
            <p:cNvSpPr>
              <a:spLocks/>
            </p:cNvSpPr>
            <p:nvPr/>
          </p:nvSpPr>
          <p:spPr bwMode="auto">
            <a:xfrm>
              <a:off x="2543" y="3234"/>
              <a:ext cx="21" cy="38"/>
            </a:xfrm>
            <a:custGeom>
              <a:avLst/>
              <a:gdLst>
                <a:gd name="T0" fmla="*/ 11 w 21"/>
                <a:gd name="T1" fmla="*/ 0 h 38"/>
                <a:gd name="T2" fmla="*/ 21 w 21"/>
                <a:gd name="T3" fmla="*/ 19 h 38"/>
                <a:gd name="T4" fmla="*/ 11 w 21"/>
                <a:gd name="T5" fmla="*/ 38 h 38"/>
                <a:gd name="T6" fmla="*/ 0 w 21"/>
                <a:gd name="T7" fmla="*/ 19 h 38"/>
                <a:gd name="T8" fmla="*/ 11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1" y="0"/>
                  </a:moveTo>
                  <a:lnTo>
                    <a:pt x="21" y="19"/>
                  </a:lnTo>
                  <a:lnTo>
                    <a:pt x="11" y="38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674" name="Freeform 66"/>
            <p:cNvSpPr>
              <a:spLocks/>
            </p:cNvSpPr>
            <p:nvPr/>
          </p:nvSpPr>
          <p:spPr bwMode="auto">
            <a:xfrm>
              <a:off x="3035" y="3562"/>
              <a:ext cx="21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675" name="Freeform 67"/>
            <p:cNvSpPr>
              <a:spLocks/>
            </p:cNvSpPr>
            <p:nvPr/>
          </p:nvSpPr>
          <p:spPr bwMode="auto">
            <a:xfrm>
              <a:off x="3527" y="3632"/>
              <a:ext cx="21" cy="37"/>
            </a:xfrm>
            <a:custGeom>
              <a:avLst/>
              <a:gdLst>
                <a:gd name="T0" fmla="*/ 10 w 21"/>
                <a:gd name="T1" fmla="*/ 0 h 37"/>
                <a:gd name="T2" fmla="*/ 21 w 21"/>
                <a:gd name="T3" fmla="*/ 18 h 37"/>
                <a:gd name="T4" fmla="*/ 10 w 21"/>
                <a:gd name="T5" fmla="*/ 37 h 37"/>
                <a:gd name="T6" fmla="*/ 0 w 21"/>
                <a:gd name="T7" fmla="*/ 18 h 37"/>
                <a:gd name="T8" fmla="*/ 10 w 2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7">
                  <a:moveTo>
                    <a:pt x="10" y="0"/>
                  </a:moveTo>
                  <a:lnTo>
                    <a:pt x="21" y="18"/>
                  </a:lnTo>
                  <a:lnTo>
                    <a:pt x="10" y="37"/>
                  </a:lnTo>
                  <a:lnTo>
                    <a:pt x="0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676" name="Rectangle 68"/>
            <p:cNvSpPr>
              <a:spLocks noChangeArrowheads="1"/>
            </p:cNvSpPr>
            <p:nvPr/>
          </p:nvSpPr>
          <p:spPr bwMode="auto">
            <a:xfrm>
              <a:off x="2908" y="2678"/>
              <a:ext cx="4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ea typeface="ＭＳ Ｐゴシック" pitchFamily="50" charset="-128"/>
                </a:rPr>
                <a:t>50-64 yr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6677" name="AutoShape 69"/>
            <p:cNvSpPr>
              <a:spLocks noChangeAspect="1" noChangeArrowheads="1" noTextEdit="1"/>
            </p:cNvSpPr>
            <p:nvPr/>
          </p:nvSpPr>
          <p:spPr bwMode="auto">
            <a:xfrm>
              <a:off x="3927" y="2275"/>
              <a:ext cx="1675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78" name="Rectangle 70"/>
            <p:cNvSpPr>
              <a:spLocks noChangeArrowheads="1"/>
            </p:cNvSpPr>
            <p:nvPr/>
          </p:nvSpPr>
          <p:spPr bwMode="auto">
            <a:xfrm>
              <a:off x="4078" y="2641"/>
              <a:ext cx="1472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79" name="Line 71"/>
            <p:cNvSpPr>
              <a:spLocks noChangeShapeType="1"/>
            </p:cNvSpPr>
            <p:nvPr/>
          </p:nvSpPr>
          <p:spPr bwMode="auto">
            <a:xfrm>
              <a:off x="4078" y="3764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0" name="Line 72"/>
            <p:cNvSpPr>
              <a:spLocks noChangeShapeType="1"/>
            </p:cNvSpPr>
            <p:nvPr/>
          </p:nvSpPr>
          <p:spPr bwMode="auto">
            <a:xfrm>
              <a:off x="4078" y="3581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1" name="Line 73"/>
            <p:cNvSpPr>
              <a:spLocks noChangeShapeType="1"/>
            </p:cNvSpPr>
            <p:nvPr/>
          </p:nvSpPr>
          <p:spPr bwMode="auto">
            <a:xfrm>
              <a:off x="4078" y="3392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2" name="Line 74"/>
            <p:cNvSpPr>
              <a:spLocks noChangeShapeType="1"/>
            </p:cNvSpPr>
            <p:nvPr/>
          </p:nvSpPr>
          <p:spPr bwMode="auto">
            <a:xfrm>
              <a:off x="4078" y="3202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3" name="Line 75"/>
            <p:cNvSpPr>
              <a:spLocks noChangeShapeType="1"/>
            </p:cNvSpPr>
            <p:nvPr/>
          </p:nvSpPr>
          <p:spPr bwMode="auto">
            <a:xfrm>
              <a:off x="4078" y="3013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4" name="Line 76"/>
            <p:cNvSpPr>
              <a:spLocks noChangeShapeType="1"/>
            </p:cNvSpPr>
            <p:nvPr/>
          </p:nvSpPr>
          <p:spPr bwMode="auto">
            <a:xfrm>
              <a:off x="4078" y="2830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5" name="Line 77"/>
            <p:cNvSpPr>
              <a:spLocks noChangeShapeType="1"/>
            </p:cNvSpPr>
            <p:nvPr/>
          </p:nvSpPr>
          <p:spPr bwMode="auto">
            <a:xfrm>
              <a:off x="4078" y="2641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6" name="Rectangle 78"/>
            <p:cNvSpPr>
              <a:spLocks noChangeArrowheads="1"/>
            </p:cNvSpPr>
            <p:nvPr/>
          </p:nvSpPr>
          <p:spPr bwMode="auto">
            <a:xfrm>
              <a:off x="4078" y="2641"/>
              <a:ext cx="1472" cy="1312"/>
            </a:xfrm>
            <a:prstGeom prst="rect">
              <a:avLst/>
            </a:prstGeom>
            <a:noFill/>
            <a:ln w="4763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7" name="Line 79"/>
            <p:cNvSpPr>
              <a:spLocks noChangeShapeType="1"/>
            </p:cNvSpPr>
            <p:nvPr/>
          </p:nvSpPr>
          <p:spPr bwMode="auto">
            <a:xfrm>
              <a:off x="4078" y="2641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8" name="Line 80"/>
            <p:cNvSpPr>
              <a:spLocks noChangeShapeType="1"/>
            </p:cNvSpPr>
            <p:nvPr/>
          </p:nvSpPr>
          <p:spPr bwMode="auto">
            <a:xfrm>
              <a:off x="4078" y="3953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9" name="Line 81"/>
            <p:cNvSpPr>
              <a:spLocks noChangeShapeType="1"/>
            </p:cNvSpPr>
            <p:nvPr/>
          </p:nvSpPr>
          <p:spPr bwMode="auto">
            <a:xfrm>
              <a:off x="4078" y="3764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0" name="Line 82"/>
            <p:cNvSpPr>
              <a:spLocks noChangeShapeType="1"/>
            </p:cNvSpPr>
            <p:nvPr/>
          </p:nvSpPr>
          <p:spPr bwMode="auto">
            <a:xfrm>
              <a:off x="4078" y="3581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1" name="Line 83"/>
            <p:cNvSpPr>
              <a:spLocks noChangeShapeType="1"/>
            </p:cNvSpPr>
            <p:nvPr/>
          </p:nvSpPr>
          <p:spPr bwMode="auto">
            <a:xfrm>
              <a:off x="4078" y="3392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2" name="Line 84"/>
            <p:cNvSpPr>
              <a:spLocks noChangeShapeType="1"/>
            </p:cNvSpPr>
            <p:nvPr/>
          </p:nvSpPr>
          <p:spPr bwMode="auto">
            <a:xfrm>
              <a:off x="4078" y="3202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3" name="Line 85"/>
            <p:cNvSpPr>
              <a:spLocks noChangeShapeType="1"/>
            </p:cNvSpPr>
            <p:nvPr/>
          </p:nvSpPr>
          <p:spPr bwMode="auto">
            <a:xfrm>
              <a:off x="4078" y="3013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4" name="Line 86"/>
            <p:cNvSpPr>
              <a:spLocks noChangeShapeType="1"/>
            </p:cNvSpPr>
            <p:nvPr/>
          </p:nvSpPr>
          <p:spPr bwMode="auto">
            <a:xfrm>
              <a:off x="4078" y="2830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5" name="Line 87"/>
            <p:cNvSpPr>
              <a:spLocks noChangeShapeType="1"/>
            </p:cNvSpPr>
            <p:nvPr/>
          </p:nvSpPr>
          <p:spPr bwMode="auto">
            <a:xfrm>
              <a:off x="4078" y="2641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6" name="Line 88"/>
            <p:cNvSpPr>
              <a:spLocks noChangeShapeType="1"/>
            </p:cNvSpPr>
            <p:nvPr/>
          </p:nvSpPr>
          <p:spPr bwMode="auto">
            <a:xfrm>
              <a:off x="4078" y="3953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7" name="Line 89"/>
            <p:cNvSpPr>
              <a:spLocks noChangeShapeType="1"/>
            </p:cNvSpPr>
            <p:nvPr/>
          </p:nvSpPr>
          <p:spPr bwMode="auto">
            <a:xfrm flipV="1">
              <a:off x="4078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8" name="Line 90"/>
            <p:cNvSpPr>
              <a:spLocks noChangeShapeType="1"/>
            </p:cNvSpPr>
            <p:nvPr/>
          </p:nvSpPr>
          <p:spPr bwMode="auto">
            <a:xfrm flipV="1">
              <a:off x="4570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9" name="Line 91"/>
            <p:cNvSpPr>
              <a:spLocks noChangeShapeType="1"/>
            </p:cNvSpPr>
            <p:nvPr/>
          </p:nvSpPr>
          <p:spPr bwMode="auto">
            <a:xfrm flipV="1">
              <a:off x="5059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00" name="Line 92"/>
            <p:cNvSpPr>
              <a:spLocks noChangeShapeType="1"/>
            </p:cNvSpPr>
            <p:nvPr/>
          </p:nvSpPr>
          <p:spPr bwMode="auto">
            <a:xfrm flipV="1">
              <a:off x="5550" y="3928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01" name="Freeform 93"/>
            <p:cNvSpPr>
              <a:spLocks/>
            </p:cNvSpPr>
            <p:nvPr/>
          </p:nvSpPr>
          <p:spPr bwMode="auto">
            <a:xfrm>
              <a:off x="4323" y="3461"/>
              <a:ext cx="983" cy="189"/>
            </a:xfrm>
            <a:custGeom>
              <a:avLst/>
              <a:gdLst>
                <a:gd name="T0" fmla="*/ 0 w 286"/>
                <a:gd name="T1" fmla="*/ 0 h 30"/>
                <a:gd name="T2" fmla="*/ 143 w 286"/>
                <a:gd name="T3" fmla="*/ 19 h 30"/>
                <a:gd name="T4" fmla="*/ 286 w 286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" h="30">
                  <a:moveTo>
                    <a:pt x="0" y="0"/>
                  </a:moveTo>
                  <a:lnTo>
                    <a:pt x="143" y="19"/>
                  </a:lnTo>
                  <a:lnTo>
                    <a:pt x="286" y="3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02" name="Freeform 94"/>
            <p:cNvSpPr>
              <a:spLocks/>
            </p:cNvSpPr>
            <p:nvPr/>
          </p:nvSpPr>
          <p:spPr bwMode="auto">
            <a:xfrm>
              <a:off x="4312" y="3442"/>
              <a:ext cx="21" cy="38"/>
            </a:xfrm>
            <a:custGeom>
              <a:avLst/>
              <a:gdLst>
                <a:gd name="T0" fmla="*/ 11 w 21"/>
                <a:gd name="T1" fmla="*/ 0 h 38"/>
                <a:gd name="T2" fmla="*/ 21 w 21"/>
                <a:gd name="T3" fmla="*/ 19 h 38"/>
                <a:gd name="T4" fmla="*/ 11 w 21"/>
                <a:gd name="T5" fmla="*/ 38 h 38"/>
                <a:gd name="T6" fmla="*/ 0 w 21"/>
                <a:gd name="T7" fmla="*/ 19 h 38"/>
                <a:gd name="T8" fmla="*/ 11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1" y="0"/>
                  </a:moveTo>
                  <a:lnTo>
                    <a:pt x="21" y="19"/>
                  </a:lnTo>
                  <a:lnTo>
                    <a:pt x="11" y="38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03" name="Freeform 95"/>
            <p:cNvSpPr>
              <a:spLocks/>
            </p:cNvSpPr>
            <p:nvPr/>
          </p:nvSpPr>
          <p:spPr bwMode="auto">
            <a:xfrm>
              <a:off x="4804" y="3562"/>
              <a:ext cx="21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04" name="Freeform 96"/>
            <p:cNvSpPr>
              <a:spLocks/>
            </p:cNvSpPr>
            <p:nvPr/>
          </p:nvSpPr>
          <p:spPr bwMode="auto">
            <a:xfrm>
              <a:off x="5296" y="3632"/>
              <a:ext cx="21" cy="37"/>
            </a:xfrm>
            <a:custGeom>
              <a:avLst/>
              <a:gdLst>
                <a:gd name="T0" fmla="*/ 10 w 21"/>
                <a:gd name="T1" fmla="*/ 0 h 37"/>
                <a:gd name="T2" fmla="*/ 21 w 21"/>
                <a:gd name="T3" fmla="*/ 18 h 37"/>
                <a:gd name="T4" fmla="*/ 10 w 21"/>
                <a:gd name="T5" fmla="*/ 37 h 37"/>
                <a:gd name="T6" fmla="*/ 0 w 21"/>
                <a:gd name="T7" fmla="*/ 18 h 37"/>
                <a:gd name="T8" fmla="*/ 10 w 2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7">
                  <a:moveTo>
                    <a:pt x="10" y="0"/>
                  </a:moveTo>
                  <a:lnTo>
                    <a:pt x="21" y="18"/>
                  </a:lnTo>
                  <a:lnTo>
                    <a:pt x="10" y="37"/>
                  </a:lnTo>
                  <a:lnTo>
                    <a:pt x="0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05" name="Rectangle 97"/>
            <p:cNvSpPr>
              <a:spLocks noChangeArrowheads="1"/>
            </p:cNvSpPr>
            <p:nvPr/>
          </p:nvSpPr>
          <p:spPr bwMode="auto">
            <a:xfrm>
              <a:off x="4701" y="2678"/>
              <a:ext cx="3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ea typeface="ＭＳ Ｐゴシック" pitchFamily="50" charset="-128"/>
                </a:rPr>
                <a:t>&gt;65 yr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6706" name="Rectangle 98"/>
            <p:cNvSpPr>
              <a:spLocks noChangeArrowheads="1"/>
            </p:cNvSpPr>
            <p:nvPr/>
          </p:nvSpPr>
          <p:spPr bwMode="auto">
            <a:xfrm>
              <a:off x="559" y="757"/>
              <a:ext cx="1472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07" name="Line 99"/>
            <p:cNvSpPr>
              <a:spLocks noChangeShapeType="1"/>
            </p:cNvSpPr>
            <p:nvPr/>
          </p:nvSpPr>
          <p:spPr bwMode="auto">
            <a:xfrm>
              <a:off x="559" y="1880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08" name="Line 100"/>
            <p:cNvSpPr>
              <a:spLocks noChangeShapeType="1"/>
            </p:cNvSpPr>
            <p:nvPr/>
          </p:nvSpPr>
          <p:spPr bwMode="auto">
            <a:xfrm>
              <a:off x="559" y="1697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09" name="Line 101"/>
            <p:cNvSpPr>
              <a:spLocks noChangeShapeType="1"/>
            </p:cNvSpPr>
            <p:nvPr/>
          </p:nvSpPr>
          <p:spPr bwMode="auto">
            <a:xfrm>
              <a:off x="559" y="1508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0" name="Line 102"/>
            <p:cNvSpPr>
              <a:spLocks noChangeShapeType="1"/>
            </p:cNvSpPr>
            <p:nvPr/>
          </p:nvSpPr>
          <p:spPr bwMode="auto">
            <a:xfrm>
              <a:off x="559" y="1318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1" name="Line 103"/>
            <p:cNvSpPr>
              <a:spLocks noChangeShapeType="1"/>
            </p:cNvSpPr>
            <p:nvPr/>
          </p:nvSpPr>
          <p:spPr bwMode="auto">
            <a:xfrm>
              <a:off x="559" y="1129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2" name="Line 104"/>
            <p:cNvSpPr>
              <a:spLocks noChangeShapeType="1"/>
            </p:cNvSpPr>
            <p:nvPr/>
          </p:nvSpPr>
          <p:spPr bwMode="auto">
            <a:xfrm>
              <a:off x="559" y="946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3" name="Line 105"/>
            <p:cNvSpPr>
              <a:spLocks noChangeShapeType="1"/>
            </p:cNvSpPr>
            <p:nvPr/>
          </p:nvSpPr>
          <p:spPr bwMode="auto">
            <a:xfrm>
              <a:off x="559" y="757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4" name="Rectangle 106"/>
            <p:cNvSpPr>
              <a:spLocks noChangeArrowheads="1"/>
            </p:cNvSpPr>
            <p:nvPr/>
          </p:nvSpPr>
          <p:spPr bwMode="auto">
            <a:xfrm>
              <a:off x="559" y="757"/>
              <a:ext cx="1472" cy="1312"/>
            </a:xfrm>
            <a:prstGeom prst="rect">
              <a:avLst/>
            </a:prstGeom>
            <a:noFill/>
            <a:ln w="4763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5" name="Line 107"/>
            <p:cNvSpPr>
              <a:spLocks noChangeShapeType="1"/>
            </p:cNvSpPr>
            <p:nvPr/>
          </p:nvSpPr>
          <p:spPr bwMode="auto">
            <a:xfrm>
              <a:off x="559" y="757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6" name="Line 108"/>
            <p:cNvSpPr>
              <a:spLocks noChangeShapeType="1"/>
            </p:cNvSpPr>
            <p:nvPr/>
          </p:nvSpPr>
          <p:spPr bwMode="auto">
            <a:xfrm>
              <a:off x="559" y="2069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7" name="Line 109"/>
            <p:cNvSpPr>
              <a:spLocks noChangeShapeType="1"/>
            </p:cNvSpPr>
            <p:nvPr/>
          </p:nvSpPr>
          <p:spPr bwMode="auto">
            <a:xfrm>
              <a:off x="559" y="1880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8" name="Line 110"/>
            <p:cNvSpPr>
              <a:spLocks noChangeShapeType="1"/>
            </p:cNvSpPr>
            <p:nvPr/>
          </p:nvSpPr>
          <p:spPr bwMode="auto">
            <a:xfrm>
              <a:off x="559" y="169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9" name="Line 111"/>
            <p:cNvSpPr>
              <a:spLocks noChangeShapeType="1"/>
            </p:cNvSpPr>
            <p:nvPr/>
          </p:nvSpPr>
          <p:spPr bwMode="auto">
            <a:xfrm>
              <a:off x="559" y="1508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0" name="Line 112"/>
            <p:cNvSpPr>
              <a:spLocks noChangeShapeType="1"/>
            </p:cNvSpPr>
            <p:nvPr/>
          </p:nvSpPr>
          <p:spPr bwMode="auto">
            <a:xfrm>
              <a:off x="559" y="1318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1" name="Line 113"/>
            <p:cNvSpPr>
              <a:spLocks noChangeShapeType="1"/>
            </p:cNvSpPr>
            <p:nvPr/>
          </p:nvSpPr>
          <p:spPr bwMode="auto">
            <a:xfrm>
              <a:off x="559" y="1129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2" name="Line 114"/>
            <p:cNvSpPr>
              <a:spLocks noChangeShapeType="1"/>
            </p:cNvSpPr>
            <p:nvPr/>
          </p:nvSpPr>
          <p:spPr bwMode="auto">
            <a:xfrm>
              <a:off x="559" y="946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3" name="Line 115"/>
            <p:cNvSpPr>
              <a:spLocks noChangeShapeType="1"/>
            </p:cNvSpPr>
            <p:nvPr/>
          </p:nvSpPr>
          <p:spPr bwMode="auto">
            <a:xfrm>
              <a:off x="559" y="75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4" name="Line 116"/>
            <p:cNvSpPr>
              <a:spLocks noChangeShapeType="1"/>
            </p:cNvSpPr>
            <p:nvPr/>
          </p:nvSpPr>
          <p:spPr bwMode="auto">
            <a:xfrm>
              <a:off x="559" y="2069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5" name="Line 117"/>
            <p:cNvSpPr>
              <a:spLocks noChangeShapeType="1"/>
            </p:cNvSpPr>
            <p:nvPr/>
          </p:nvSpPr>
          <p:spPr bwMode="auto">
            <a:xfrm flipV="1">
              <a:off x="559" y="204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6" name="Line 118"/>
            <p:cNvSpPr>
              <a:spLocks noChangeShapeType="1"/>
            </p:cNvSpPr>
            <p:nvPr/>
          </p:nvSpPr>
          <p:spPr bwMode="auto">
            <a:xfrm flipV="1">
              <a:off x="1051" y="204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7" name="Line 119"/>
            <p:cNvSpPr>
              <a:spLocks noChangeShapeType="1"/>
            </p:cNvSpPr>
            <p:nvPr/>
          </p:nvSpPr>
          <p:spPr bwMode="auto">
            <a:xfrm flipV="1">
              <a:off x="1540" y="204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8" name="Line 120"/>
            <p:cNvSpPr>
              <a:spLocks noChangeShapeType="1"/>
            </p:cNvSpPr>
            <p:nvPr/>
          </p:nvSpPr>
          <p:spPr bwMode="auto">
            <a:xfrm flipV="1">
              <a:off x="2031" y="204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9" name="Freeform 121"/>
            <p:cNvSpPr>
              <a:spLocks/>
            </p:cNvSpPr>
            <p:nvPr/>
          </p:nvSpPr>
          <p:spPr bwMode="auto">
            <a:xfrm>
              <a:off x="804" y="1571"/>
              <a:ext cx="983" cy="126"/>
            </a:xfrm>
            <a:custGeom>
              <a:avLst/>
              <a:gdLst>
                <a:gd name="T0" fmla="*/ 0 w 286"/>
                <a:gd name="T1" fmla="*/ 0 h 20"/>
                <a:gd name="T2" fmla="*/ 143 w 286"/>
                <a:gd name="T3" fmla="*/ 20 h 20"/>
                <a:gd name="T4" fmla="*/ 286 w 286"/>
                <a:gd name="T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" h="20">
                  <a:moveTo>
                    <a:pt x="0" y="0"/>
                  </a:moveTo>
                  <a:lnTo>
                    <a:pt x="143" y="20"/>
                  </a:lnTo>
                  <a:lnTo>
                    <a:pt x="286" y="13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30" name="Freeform 122"/>
            <p:cNvSpPr>
              <a:spLocks/>
            </p:cNvSpPr>
            <p:nvPr/>
          </p:nvSpPr>
          <p:spPr bwMode="auto">
            <a:xfrm>
              <a:off x="793" y="1552"/>
              <a:ext cx="21" cy="38"/>
            </a:xfrm>
            <a:custGeom>
              <a:avLst/>
              <a:gdLst>
                <a:gd name="T0" fmla="*/ 11 w 21"/>
                <a:gd name="T1" fmla="*/ 0 h 38"/>
                <a:gd name="T2" fmla="*/ 21 w 21"/>
                <a:gd name="T3" fmla="*/ 19 h 38"/>
                <a:gd name="T4" fmla="*/ 11 w 21"/>
                <a:gd name="T5" fmla="*/ 38 h 38"/>
                <a:gd name="T6" fmla="*/ 0 w 21"/>
                <a:gd name="T7" fmla="*/ 19 h 38"/>
                <a:gd name="T8" fmla="*/ 11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1" y="0"/>
                  </a:moveTo>
                  <a:lnTo>
                    <a:pt x="21" y="19"/>
                  </a:lnTo>
                  <a:lnTo>
                    <a:pt x="11" y="38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31" name="Freeform 123"/>
            <p:cNvSpPr>
              <a:spLocks/>
            </p:cNvSpPr>
            <p:nvPr/>
          </p:nvSpPr>
          <p:spPr bwMode="auto">
            <a:xfrm>
              <a:off x="1285" y="1678"/>
              <a:ext cx="21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32" name="Freeform 124"/>
            <p:cNvSpPr>
              <a:spLocks/>
            </p:cNvSpPr>
            <p:nvPr/>
          </p:nvSpPr>
          <p:spPr bwMode="auto">
            <a:xfrm>
              <a:off x="1777" y="1634"/>
              <a:ext cx="21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33" name="Rectangle 125"/>
            <p:cNvSpPr>
              <a:spLocks noChangeArrowheads="1"/>
            </p:cNvSpPr>
            <p:nvPr/>
          </p:nvSpPr>
          <p:spPr bwMode="auto">
            <a:xfrm>
              <a:off x="1182" y="794"/>
              <a:ext cx="3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ea typeface="ＭＳ Ｐゴシック" pitchFamily="50" charset="-128"/>
                </a:rPr>
                <a:t>&lt;49 yr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6734" name="Rectangle 126"/>
            <p:cNvSpPr>
              <a:spLocks noChangeArrowheads="1"/>
            </p:cNvSpPr>
            <p:nvPr/>
          </p:nvSpPr>
          <p:spPr bwMode="auto">
            <a:xfrm>
              <a:off x="409" y="1968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ea typeface="ＭＳ Ｐゴシック" pitchFamily="50" charset="-128"/>
                </a:rPr>
                <a:t>0</a:t>
              </a:r>
              <a:endParaRPr kumimoji="1" lang="en-US" altLang="ja-JP" sz="1800" b="1">
                <a:ea typeface="ＭＳ Ｐゴシック" pitchFamily="50" charset="-128"/>
              </a:endParaRPr>
            </a:p>
          </p:txBody>
        </p:sp>
        <p:sp>
          <p:nvSpPr>
            <p:cNvPr id="196735" name="Rectangle 127"/>
            <p:cNvSpPr>
              <a:spLocks noChangeArrowheads="1"/>
            </p:cNvSpPr>
            <p:nvPr/>
          </p:nvSpPr>
          <p:spPr bwMode="auto">
            <a:xfrm>
              <a:off x="409" y="1596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ea typeface="ＭＳ Ｐゴシック" pitchFamily="50" charset="-128"/>
                </a:rPr>
                <a:t>1</a:t>
              </a:r>
              <a:endParaRPr kumimoji="1" lang="en-US" altLang="ja-JP" sz="1800" b="1">
                <a:ea typeface="ＭＳ Ｐゴシック" pitchFamily="50" charset="-128"/>
              </a:endParaRPr>
            </a:p>
          </p:txBody>
        </p:sp>
        <p:sp>
          <p:nvSpPr>
            <p:cNvPr id="196736" name="Rectangle 128"/>
            <p:cNvSpPr>
              <a:spLocks noChangeArrowheads="1"/>
            </p:cNvSpPr>
            <p:nvPr/>
          </p:nvSpPr>
          <p:spPr bwMode="auto">
            <a:xfrm>
              <a:off x="409" y="1218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ea typeface="ＭＳ Ｐゴシック" pitchFamily="50" charset="-128"/>
                </a:rPr>
                <a:t>2</a:t>
              </a:r>
              <a:endParaRPr kumimoji="1" lang="en-US" altLang="ja-JP" sz="1800" b="1">
                <a:ea typeface="ＭＳ Ｐゴシック" pitchFamily="50" charset="-128"/>
              </a:endParaRPr>
            </a:p>
          </p:txBody>
        </p:sp>
        <p:sp>
          <p:nvSpPr>
            <p:cNvPr id="196737" name="Rectangle 129"/>
            <p:cNvSpPr>
              <a:spLocks noChangeArrowheads="1"/>
            </p:cNvSpPr>
            <p:nvPr/>
          </p:nvSpPr>
          <p:spPr bwMode="auto">
            <a:xfrm>
              <a:off x="409" y="845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ea typeface="ＭＳ Ｐゴシック" pitchFamily="50" charset="-128"/>
                </a:rPr>
                <a:t>3</a:t>
              </a:r>
              <a:endParaRPr kumimoji="1" lang="en-US" altLang="ja-JP" sz="1800" b="1">
                <a:ea typeface="ＭＳ Ｐゴシック" pitchFamily="50" charset="-128"/>
              </a:endParaRPr>
            </a:p>
          </p:txBody>
        </p:sp>
        <p:sp>
          <p:nvSpPr>
            <p:cNvPr id="196738" name="Rectangle 130"/>
            <p:cNvSpPr>
              <a:spLocks noChangeArrowheads="1"/>
            </p:cNvSpPr>
            <p:nvPr/>
          </p:nvSpPr>
          <p:spPr bwMode="auto">
            <a:xfrm>
              <a:off x="2309" y="757"/>
              <a:ext cx="1472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39" name="Line 131"/>
            <p:cNvSpPr>
              <a:spLocks noChangeShapeType="1"/>
            </p:cNvSpPr>
            <p:nvPr/>
          </p:nvSpPr>
          <p:spPr bwMode="auto">
            <a:xfrm>
              <a:off x="2309" y="1880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0" name="Line 132"/>
            <p:cNvSpPr>
              <a:spLocks noChangeShapeType="1"/>
            </p:cNvSpPr>
            <p:nvPr/>
          </p:nvSpPr>
          <p:spPr bwMode="auto">
            <a:xfrm>
              <a:off x="2309" y="1697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1" name="Line 133"/>
            <p:cNvSpPr>
              <a:spLocks noChangeShapeType="1"/>
            </p:cNvSpPr>
            <p:nvPr/>
          </p:nvSpPr>
          <p:spPr bwMode="auto">
            <a:xfrm>
              <a:off x="2309" y="1508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2" name="Line 134"/>
            <p:cNvSpPr>
              <a:spLocks noChangeShapeType="1"/>
            </p:cNvSpPr>
            <p:nvPr/>
          </p:nvSpPr>
          <p:spPr bwMode="auto">
            <a:xfrm>
              <a:off x="2309" y="1318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3" name="Line 135"/>
            <p:cNvSpPr>
              <a:spLocks noChangeShapeType="1"/>
            </p:cNvSpPr>
            <p:nvPr/>
          </p:nvSpPr>
          <p:spPr bwMode="auto">
            <a:xfrm>
              <a:off x="2309" y="1129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4" name="Line 136"/>
            <p:cNvSpPr>
              <a:spLocks noChangeShapeType="1"/>
            </p:cNvSpPr>
            <p:nvPr/>
          </p:nvSpPr>
          <p:spPr bwMode="auto">
            <a:xfrm>
              <a:off x="2309" y="946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5" name="Line 137"/>
            <p:cNvSpPr>
              <a:spLocks noChangeShapeType="1"/>
            </p:cNvSpPr>
            <p:nvPr/>
          </p:nvSpPr>
          <p:spPr bwMode="auto">
            <a:xfrm>
              <a:off x="2309" y="757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6" name="Rectangle 138"/>
            <p:cNvSpPr>
              <a:spLocks noChangeArrowheads="1"/>
            </p:cNvSpPr>
            <p:nvPr/>
          </p:nvSpPr>
          <p:spPr bwMode="auto">
            <a:xfrm>
              <a:off x="2309" y="757"/>
              <a:ext cx="1472" cy="1312"/>
            </a:xfrm>
            <a:prstGeom prst="rect">
              <a:avLst/>
            </a:prstGeom>
            <a:noFill/>
            <a:ln w="4763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7" name="Line 139"/>
            <p:cNvSpPr>
              <a:spLocks noChangeShapeType="1"/>
            </p:cNvSpPr>
            <p:nvPr/>
          </p:nvSpPr>
          <p:spPr bwMode="auto">
            <a:xfrm>
              <a:off x="2309" y="757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8" name="Line 140"/>
            <p:cNvSpPr>
              <a:spLocks noChangeShapeType="1"/>
            </p:cNvSpPr>
            <p:nvPr/>
          </p:nvSpPr>
          <p:spPr bwMode="auto">
            <a:xfrm>
              <a:off x="2309" y="2069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9" name="Line 141"/>
            <p:cNvSpPr>
              <a:spLocks noChangeShapeType="1"/>
            </p:cNvSpPr>
            <p:nvPr/>
          </p:nvSpPr>
          <p:spPr bwMode="auto">
            <a:xfrm>
              <a:off x="2309" y="1880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0" name="Line 142"/>
            <p:cNvSpPr>
              <a:spLocks noChangeShapeType="1"/>
            </p:cNvSpPr>
            <p:nvPr/>
          </p:nvSpPr>
          <p:spPr bwMode="auto">
            <a:xfrm>
              <a:off x="2309" y="169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1" name="Line 143"/>
            <p:cNvSpPr>
              <a:spLocks noChangeShapeType="1"/>
            </p:cNvSpPr>
            <p:nvPr/>
          </p:nvSpPr>
          <p:spPr bwMode="auto">
            <a:xfrm>
              <a:off x="2309" y="1508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2" name="Line 144"/>
            <p:cNvSpPr>
              <a:spLocks noChangeShapeType="1"/>
            </p:cNvSpPr>
            <p:nvPr/>
          </p:nvSpPr>
          <p:spPr bwMode="auto">
            <a:xfrm>
              <a:off x="2309" y="1318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3" name="Line 145"/>
            <p:cNvSpPr>
              <a:spLocks noChangeShapeType="1"/>
            </p:cNvSpPr>
            <p:nvPr/>
          </p:nvSpPr>
          <p:spPr bwMode="auto">
            <a:xfrm>
              <a:off x="2309" y="1129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4" name="Line 146"/>
            <p:cNvSpPr>
              <a:spLocks noChangeShapeType="1"/>
            </p:cNvSpPr>
            <p:nvPr/>
          </p:nvSpPr>
          <p:spPr bwMode="auto">
            <a:xfrm>
              <a:off x="2309" y="946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5" name="Line 147"/>
            <p:cNvSpPr>
              <a:spLocks noChangeShapeType="1"/>
            </p:cNvSpPr>
            <p:nvPr/>
          </p:nvSpPr>
          <p:spPr bwMode="auto">
            <a:xfrm>
              <a:off x="2309" y="75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6" name="Line 148"/>
            <p:cNvSpPr>
              <a:spLocks noChangeShapeType="1"/>
            </p:cNvSpPr>
            <p:nvPr/>
          </p:nvSpPr>
          <p:spPr bwMode="auto">
            <a:xfrm>
              <a:off x="2309" y="2069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7" name="Line 149"/>
            <p:cNvSpPr>
              <a:spLocks noChangeShapeType="1"/>
            </p:cNvSpPr>
            <p:nvPr/>
          </p:nvSpPr>
          <p:spPr bwMode="auto">
            <a:xfrm flipV="1">
              <a:off x="2309" y="204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8" name="Line 150"/>
            <p:cNvSpPr>
              <a:spLocks noChangeShapeType="1"/>
            </p:cNvSpPr>
            <p:nvPr/>
          </p:nvSpPr>
          <p:spPr bwMode="auto">
            <a:xfrm flipV="1">
              <a:off x="2801" y="204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9" name="Line 151"/>
            <p:cNvSpPr>
              <a:spLocks noChangeShapeType="1"/>
            </p:cNvSpPr>
            <p:nvPr/>
          </p:nvSpPr>
          <p:spPr bwMode="auto">
            <a:xfrm flipV="1">
              <a:off x="3290" y="204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60" name="Line 152"/>
            <p:cNvSpPr>
              <a:spLocks noChangeShapeType="1"/>
            </p:cNvSpPr>
            <p:nvPr/>
          </p:nvSpPr>
          <p:spPr bwMode="auto">
            <a:xfrm flipV="1">
              <a:off x="3781" y="2044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61" name="Freeform 153"/>
            <p:cNvSpPr>
              <a:spLocks/>
            </p:cNvSpPr>
            <p:nvPr/>
          </p:nvSpPr>
          <p:spPr bwMode="auto">
            <a:xfrm>
              <a:off x="2554" y="1577"/>
              <a:ext cx="983" cy="120"/>
            </a:xfrm>
            <a:custGeom>
              <a:avLst/>
              <a:gdLst>
                <a:gd name="T0" fmla="*/ 0 w 286"/>
                <a:gd name="T1" fmla="*/ 0 h 19"/>
                <a:gd name="T2" fmla="*/ 143 w 286"/>
                <a:gd name="T3" fmla="*/ 19 h 19"/>
                <a:gd name="T4" fmla="*/ 286 w 286"/>
                <a:gd name="T5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" h="19">
                  <a:moveTo>
                    <a:pt x="0" y="0"/>
                  </a:moveTo>
                  <a:lnTo>
                    <a:pt x="143" y="19"/>
                  </a:lnTo>
                  <a:lnTo>
                    <a:pt x="286" y="1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62" name="Freeform 154"/>
            <p:cNvSpPr>
              <a:spLocks/>
            </p:cNvSpPr>
            <p:nvPr/>
          </p:nvSpPr>
          <p:spPr bwMode="auto">
            <a:xfrm>
              <a:off x="2543" y="1558"/>
              <a:ext cx="21" cy="38"/>
            </a:xfrm>
            <a:custGeom>
              <a:avLst/>
              <a:gdLst>
                <a:gd name="T0" fmla="*/ 11 w 21"/>
                <a:gd name="T1" fmla="*/ 0 h 38"/>
                <a:gd name="T2" fmla="*/ 21 w 21"/>
                <a:gd name="T3" fmla="*/ 19 h 38"/>
                <a:gd name="T4" fmla="*/ 11 w 21"/>
                <a:gd name="T5" fmla="*/ 38 h 38"/>
                <a:gd name="T6" fmla="*/ 0 w 21"/>
                <a:gd name="T7" fmla="*/ 19 h 38"/>
                <a:gd name="T8" fmla="*/ 11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1" y="0"/>
                  </a:moveTo>
                  <a:lnTo>
                    <a:pt x="21" y="19"/>
                  </a:lnTo>
                  <a:lnTo>
                    <a:pt x="11" y="38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63" name="Freeform 155"/>
            <p:cNvSpPr>
              <a:spLocks/>
            </p:cNvSpPr>
            <p:nvPr/>
          </p:nvSpPr>
          <p:spPr bwMode="auto">
            <a:xfrm>
              <a:off x="3035" y="1678"/>
              <a:ext cx="21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64" name="Freeform 156"/>
            <p:cNvSpPr>
              <a:spLocks/>
            </p:cNvSpPr>
            <p:nvPr/>
          </p:nvSpPr>
          <p:spPr bwMode="auto">
            <a:xfrm>
              <a:off x="3527" y="1628"/>
              <a:ext cx="21" cy="37"/>
            </a:xfrm>
            <a:custGeom>
              <a:avLst/>
              <a:gdLst>
                <a:gd name="T0" fmla="*/ 10 w 21"/>
                <a:gd name="T1" fmla="*/ 0 h 37"/>
                <a:gd name="T2" fmla="*/ 21 w 21"/>
                <a:gd name="T3" fmla="*/ 19 h 37"/>
                <a:gd name="T4" fmla="*/ 10 w 21"/>
                <a:gd name="T5" fmla="*/ 37 h 37"/>
                <a:gd name="T6" fmla="*/ 0 w 21"/>
                <a:gd name="T7" fmla="*/ 19 h 37"/>
                <a:gd name="T8" fmla="*/ 10 w 21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7">
                  <a:moveTo>
                    <a:pt x="10" y="0"/>
                  </a:moveTo>
                  <a:lnTo>
                    <a:pt x="21" y="19"/>
                  </a:lnTo>
                  <a:lnTo>
                    <a:pt x="10" y="37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65" name="Rectangle 157"/>
            <p:cNvSpPr>
              <a:spLocks noChangeArrowheads="1"/>
            </p:cNvSpPr>
            <p:nvPr/>
          </p:nvSpPr>
          <p:spPr bwMode="auto">
            <a:xfrm>
              <a:off x="2908" y="794"/>
              <a:ext cx="4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ea typeface="ＭＳ Ｐゴシック" pitchFamily="50" charset="-128"/>
                </a:rPr>
                <a:t>50-64 yr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6766" name="Rectangle 158"/>
            <p:cNvSpPr>
              <a:spLocks noChangeArrowheads="1"/>
            </p:cNvSpPr>
            <p:nvPr/>
          </p:nvSpPr>
          <p:spPr bwMode="auto">
            <a:xfrm>
              <a:off x="4065" y="776"/>
              <a:ext cx="1472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67" name="Line 159"/>
            <p:cNvSpPr>
              <a:spLocks noChangeShapeType="1"/>
            </p:cNvSpPr>
            <p:nvPr/>
          </p:nvSpPr>
          <p:spPr bwMode="auto">
            <a:xfrm>
              <a:off x="4065" y="1899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68" name="Line 160"/>
            <p:cNvSpPr>
              <a:spLocks noChangeShapeType="1"/>
            </p:cNvSpPr>
            <p:nvPr/>
          </p:nvSpPr>
          <p:spPr bwMode="auto">
            <a:xfrm>
              <a:off x="4065" y="1716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69" name="Line 161"/>
            <p:cNvSpPr>
              <a:spLocks noChangeShapeType="1"/>
            </p:cNvSpPr>
            <p:nvPr/>
          </p:nvSpPr>
          <p:spPr bwMode="auto">
            <a:xfrm>
              <a:off x="4065" y="1527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0" name="Line 162"/>
            <p:cNvSpPr>
              <a:spLocks noChangeShapeType="1"/>
            </p:cNvSpPr>
            <p:nvPr/>
          </p:nvSpPr>
          <p:spPr bwMode="auto">
            <a:xfrm>
              <a:off x="4065" y="1337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1" name="Line 163"/>
            <p:cNvSpPr>
              <a:spLocks noChangeShapeType="1"/>
            </p:cNvSpPr>
            <p:nvPr/>
          </p:nvSpPr>
          <p:spPr bwMode="auto">
            <a:xfrm>
              <a:off x="4065" y="1148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2" name="Line 164"/>
            <p:cNvSpPr>
              <a:spLocks noChangeShapeType="1"/>
            </p:cNvSpPr>
            <p:nvPr/>
          </p:nvSpPr>
          <p:spPr bwMode="auto">
            <a:xfrm>
              <a:off x="4065" y="965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3" name="Line 165"/>
            <p:cNvSpPr>
              <a:spLocks noChangeShapeType="1"/>
            </p:cNvSpPr>
            <p:nvPr/>
          </p:nvSpPr>
          <p:spPr bwMode="auto">
            <a:xfrm>
              <a:off x="4065" y="776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4" name="Rectangle 166"/>
            <p:cNvSpPr>
              <a:spLocks noChangeArrowheads="1"/>
            </p:cNvSpPr>
            <p:nvPr/>
          </p:nvSpPr>
          <p:spPr bwMode="auto">
            <a:xfrm>
              <a:off x="4065" y="776"/>
              <a:ext cx="1472" cy="1312"/>
            </a:xfrm>
            <a:prstGeom prst="rect">
              <a:avLst/>
            </a:prstGeom>
            <a:noFill/>
            <a:ln w="4763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5" name="Line 167"/>
            <p:cNvSpPr>
              <a:spLocks noChangeShapeType="1"/>
            </p:cNvSpPr>
            <p:nvPr/>
          </p:nvSpPr>
          <p:spPr bwMode="auto">
            <a:xfrm>
              <a:off x="4065" y="776"/>
              <a:ext cx="1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6" name="Line 168"/>
            <p:cNvSpPr>
              <a:spLocks noChangeShapeType="1"/>
            </p:cNvSpPr>
            <p:nvPr/>
          </p:nvSpPr>
          <p:spPr bwMode="auto">
            <a:xfrm>
              <a:off x="4065" y="2088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7" name="Line 169"/>
            <p:cNvSpPr>
              <a:spLocks noChangeShapeType="1"/>
            </p:cNvSpPr>
            <p:nvPr/>
          </p:nvSpPr>
          <p:spPr bwMode="auto">
            <a:xfrm>
              <a:off x="4065" y="1899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8" name="Line 170"/>
            <p:cNvSpPr>
              <a:spLocks noChangeShapeType="1"/>
            </p:cNvSpPr>
            <p:nvPr/>
          </p:nvSpPr>
          <p:spPr bwMode="auto">
            <a:xfrm>
              <a:off x="4065" y="1716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9" name="Line 171"/>
            <p:cNvSpPr>
              <a:spLocks noChangeShapeType="1"/>
            </p:cNvSpPr>
            <p:nvPr/>
          </p:nvSpPr>
          <p:spPr bwMode="auto">
            <a:xfrm>
              <a:off x="4065" y="152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0" name="Line 172"/>
            <p:cNvSpPr>
              <a:spLocks noChangeShapeType="1"/>
            </p:cNvSpPr>
            <p:nvPr/>
          </p:nvSpPr>
          <p:spPr bwMode="auto">
            <a:xfrm>
              <a:off x="4065" y="133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1" name="Line 173"/>
            <p:cNvSpPr>
              <a:spLocks noChangeShapeType="1"/>
            </p:cNvSpPr>
            <p:nvPr/>
          </p:nvSpPr>
          <p:spPr bwMode="auto">
            <a:xfrm>
              <a:off x="4065" y="1148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2" name="Line 174"/>
            <p:cNvSpPr>
              <a:spLocks noChangeShapeType="1"/>
            </p:cNvSpPr>
            <p:nvPr/>
          </p:nvSpPr>
          <p:spPr bwMode="auto">
            <a:xfrm>
              <a:off x="4065" y="965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3" name="Line 175"/>
            <p:cNvSpPr>
              <a:spLocks noChangeShapeType="1"/>
            </p:cNvSpPr>
            <p:nvPr/>
          </p:nvSpPr>
          <p:spPr bwMode="auto">
            <a:xfrm>
              <a:off x="4065" y="776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4" name="Line 176"/>
            <p:cNvSpPr>
              <a:spLocks noChangeShapeType="1"/>
            </p:cNvSpPr>
            <p:nvPr/>
          </p:nvSpPr>
          <p:spPr bwMode="auto">
            <a:xfrm>
              <a:off x="4065" y="2088"/>
              <a:ext cx="147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5" name="Line 177"/>
            <p:cNvSpPr>
              <a:spLocks noChangeShapeType="1"/>
            </p:cNvSpPr>
            <p:nvPr/>
          </p:nvSpPr>
          <p:spPr bwMode="auto">
            <a:xfrm flipV="1">
              <a:off x="4065" y="206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6" name="Line 178"/>
            <p:cNvSpPr>
              <a:spLocks noChangeShapeType="1"/>
            </p:cNvSpPr>
            <p:nvPr/>
          </p:nvSpPr>
          <p:spPr bwMode="auto">
            <a:xfrm flipV="1">
              <a:off x="4557" y="206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7" name="Line 179"/>
            <p:cNvSpPr>
              <a:spLocks noChangeShapeType="1"/>
            </p:cNvSpPr>
            <p:nvPr/>
          </p:nvSpPr>
          <p:spPr bwMode="auto">
            <a:xfrm flipV="1">
              <a:off x="5046" y="206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8" name="Line 180"/>
            <p:cNvSpPr>
              <a:spLocks noChangeShapeType="1"/>
            </p:cNvSpPr>
            <p:nvPr/>
          </p:nvSpPr>
          <p:spPr bwMode="auto">
            <a:xfrm flipV="1">
              <a:off x="5537" y="206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9" name="Freeform 181"/>
            <p:cNvSpPr>
              <a:spLocks/>
            </p:cNvSpPr>
            <p:nvPr/>
          </p:nvSpPr>
          <p:spPr bwMode="auto">
            <a:xfrm>
              <a:off x="4310" y="1552"/>
              <a:ext cx="983" cy="170"/>
            </a:xfrm>
            <a:custGeom>
              <a:avLst/>
              <a:gdLst>
                <a:gd name="T0" fmla="*/ 0 w 286"/>
                <a:gd name="T1" fmla="*/ 0 h 27"/>
                <a:gd name="T2" fmla="*/ 143 w 286"/>
                <a:gd name="T3" fmla="*/ 26 h 27"/>
                <a:gd name="T4" fmla="*/ 286 w 286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" h="27">
                  <a:moveTo>
                    <a:pt x="0" y="0"/>
                  </a:moveTo>
                  <a:lnTo>
                    <a:pt x="143" y="26"/>
                  </a:lnTo>
                  <a:lnTo>
                    <a:pt x="286" y="27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90" name="Freeform 182"/>
            <p:cNvSpPr>
              <a:spLocks/>
            </p:cNvSpPr>
            <p:nvPr/>
          </p:nvSpPr>
          <p:spPr bwMode="auto">
            <a:xfrm>
              <a:off x="4299" y="1533"/>
              <a:ext cx="21" cy="38"/>
            </a:xfrm>
            <a:custGeom>
              <a:avLst/>
              <a:gdLst>
                <a:gd name="T0" fmla="*/ 11 w 21"/>
                <a:gd name="T1" fmla="*/ 0 h 38"/>
                <a:gd name="T2" fmla="*/ 21 w 21"/>
                <a:gd name="T3" fmla="*/ 19 h 38"/>
                <a:gd name="T4" fmla="*/ 11 w 21"/>
                <a:gd name="T5" fmla="*/ 38 h 38"/>
                <a:gd name="T6" fmla="*/ 0 w 21"/>
                <a:gd name="T7" fmla="*/ 19 h 38"/>
                <a:gd name="T8" fmla="*/ 11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1" y="0"/>
                  </a:moveTo>
                  <a:lnTo>
                    <a:pt x="21" y="19"/>
                  </a:lnTo>
                  <a:lnTo>
                    <a:pt x="11" y="38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91" name="Freeform 183"/>
            <p:cNvSpPr>
              <a:spLocks/>
            </p:cNvSpPr>
            <p:nvPr/>
          </p:nvSpPr>
          <p:spPr bwMode="auto">
            <a:xfrm>
              <a:off x="4791" y="1697"/>
              <a:ext cx="21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92" name="Freeform 184"/>
            <p:cNvSpPr>
              <a:spLocks/>
            </p:cNvSpPr>
            <p:nvPr/>
          </p:nvSpPr>
          <p:spPr bwMode="auto">
            <a:xfrm>
              <a:off x="5283" y="1703"/>
              <a:ext cx="21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4763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793" name="Rectangle 185"/>
            <p:cNvSpPr>
              <a:spLocks noChangeArrowheads="1"/>
            </p:cNvSpPr>
            <p:nvPr/>
          </p:nvSpPr>
          <p:spPr bwMode="auto">
            <a:xfrm>
              <a:off x="4688" y="813"/>
              <a:ext cx="3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ea typeface="ＭＳ Ｐゴシック" pitchFamily="50" charset="-128"/>
                </a:rPr>
                <a:t>&gt;65 yr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6794" name="Rectangle 186"/>
            <p:cNvSpPr>
              <a:spLocks noChangeArrowheads="1"/>
            </p:cNvSpPr>
            <p:nvPr/>
          </p:nvSpPr>
          <p:spPr bwMode="auto">
            <a:xfrm>
              <a:off x="736" y="2137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&lt;187</a:t>
              </a:r>
            </a:p>
          </p:txBody>
        </p:sp>
        <p:sp>
          <p:nvSpPr>
            <p:cNvPr id="196795" name="Rectangle 187"/>
            <p:cNvSpPr>
              <a:spLocks noChangeArrowheads="1"/>
            </p:cNvSpPr>
            <p:nvPr/>
          </p:nvSpPr>
          <p:spPr bwMode="auto">
            <a:xfrm>
              <a:off x="1101" y="2137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188-247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796" name="Rectangle 188"/>
            <p:cNvSpPr>
              <a:spLocks noChangeArrowheads="1"/>
            </p:cNvSpPr>
            <p:nvPr/>
          </p:nvSpPr>
          <p:spPr bwMode="auto">
            <a:xfrm>
              <a:off x="2435" y="2137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&lt;187</a:t>
              </a:r>
            </a:p>
          </p:txBody>
        </p:sp>
        <p:sp>
          <p:nvSpPr>
            <p:cNvPr id="196797" name="Rectangle 189"/>
            <p:cNvSpPr>
              <a:spLocks noChangeArrowheads="1"/>
            </p:cNvSpPr>
            <p:nvPr/>
          </p:nvSpPr>
          <p:spPr bwMode="auto">
            <a:xfrm>
              <a:off x="2800" y="2137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188-247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798" name="Rectangle 190"/>
            <p:cNvSpPr>
              <a:spLocks noChangeArrowheads="1"/>
            </p:cNvSpPr>
            <p:nvPr/>
          </p:nvSpPr>
          <p:spPr bwMode="auto">
            <a:xfrm>
              <a:off x="4113" y="2143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&lt;187</a:t>
              </a:r>
            </a:p>
          </p:txBody>
        </p:sp>
        <p:sp>
          <p:nvSpPr>
            <p:cNvPr id="196799" name="Rectangle 191"/>
            <p:cNvSpPr>
              <a:spLocks noChangeArrowheads="1"/>
            </p:cNvSpPr>
            <p:nvPr/>
          </p:nvSpPr>
          <p:spPr bwMode="auto">
            <a:xfrm>
              <a:off x="4529" y="2143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188-247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00" name="Rectangle 192"/>
            <p:cNvSpPr>
              <a:spLocks noChangeArrowheads="1"/>
            </p:cNvSpPr>
            <p:nvPr/>
          </p:nvSpPr>
          <p:spPr bwMode="auto">
            <a:xfrm>
              <a:off x="657" y="3983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01" name="Rectangle 193"/>
            <p:cNvSpPr>
              <a:spLocks noChangeArrowheads="1"/>
            </p:cNvSpPr>
            <p:nvPr/>
          </p:nvSpPr>
          <p:spPr bwMode="auto">
            <a:xfrm>
              <a:off x="1066" y="3983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185-243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02" name="Rectangle 194"/>
            <p:cNvSpPr>
              <a:spLocks noChangeArrowheads="1"/>
            </p:cNvSpPr>
            <p:nvPr/>
          </p:nvSpPr>
          <p:spPr bwMode="auto">
            <a:xfrm>
              <a:off x="2365" y="3983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03" name="Rectangle 195"/>
            <p:cNvSpPr>
              <a:spLocks noChangeArrowheads="1"/>
            </p:cNvSpPr>
            <p:nvPr/>
          </p:nvSpPr>
          <p:spPr bwMode="auto">
            <a:xfrm>
              <a:off x="2774" y="3983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185-243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04" name="Rectangle 196"/>
            <p:cNvSpPr>
              <a:spLocks noChangeArrowheads="1"/>
            </p:cNvSpPr>
            <p:nvPr/>
          </p:nvSpPr>
          <p:spPr bwMode="auto">
            <a:xfrm>
              <a:off x="4134" y="3977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05" name="Rectangle 197"/>
            <p:cNvSpPr>
              <a:spLocks noChangeArrowheads="1"/>
            </p:cNvSpPr>
            <p:nvPr/>
          </p:nvSpPr>
          <p:spPr bwMode="auto">
            <a:xfrm>
              <a:off x="4543" y="3977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185-243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06" name="Text Box 198"/>
            <p:cNvSpPr txBox="1">
              <a:spLocks noChangeArrowheads="1"/>
            </p:cNvSpPr>
            <p:nvPr/>
          </p:nvSpPr>
          <p:spPr bwMode="auto">
            <a:xfrm rot="16200000">
              <a:off x="-320" y="1166"/>
              <a:ext cx="1089" cy="256"/>
            </a:xfrm>
            <a:prstGeom prst="rect">
              <a:avLst/>
            </a:prstGeom>
            <a:solidFill>
              <a:srgbClr val="FFFFE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Hazard Ratio</a:t>
              </a:r>
            </a:p>
          </p:txBody>
        </p:sp>
        <p:sp>
          <p:nvSpPr>
            <p:cNvPr id="196807" name="Text Box 199"/>
            <p:cNvSpPr txBox="1">
              <a:spLocks noChangeArrowheads="1"/>
            </p:cNvSpPr>
            <p:nvPr/>
          </p:nvSpPr>
          <p:spPr bwMode="auto">
            <a:xfrm rot="16200000">
              <a:off x="-320" y="3026"/>
              <a:ext cx="1089" cy="256"/>
            </a:xfrm>
            <a:prstGeom prst="rect">
              <a:avLst/>
            </a:prstGeom>
            <a:solidFill>
              <a:srgbClr val="FFFFE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Hazard Ratio</a:t>
              </a:r>
            </a:p>
          </p:txBody>
        </p:sp>
        <p:sp>
          <p:nvSpPr>
            <p:cNvPr id="196808" name="Text Box 200"/>
            <p:cNvSpPr txBox="1">
              <a:spLocks noChangeArrowheads="1"/>
            </p:cNvSpPr>
            <p:nvPr/>
          </p:nvSpPr>
          <p:spPr bwMode="auto">
            <a:xfrm>
              <a:off x="559" y="500"/>
              <a:ext cx="611" cy="2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  </a:t>
              </a:r>
              <a:r>
                <a:rPr kumimoji="1" lang="en-US" altLang="ja-JP" sz="1400">
                  <a:ea typeface="ＭＳ Ｐゴシック" pitchFamily="50" charset="-128"/>
                </a:rPr>
                <a:t>Männer</a:t>
              </a:r>
            </a:p>
          </p:txBody>
        </p:sp>
        <p:sp>
          <p:nvSpPr>
            <p:cNvPr id="196809" name="Text Box 201"/>
            <p:cNvSpPr txBox="1">
              <a:spLocks noChangeArrowheads="1"/>
            </p:cNvSpPr>
            <p:nvPr/>
          </p:nvSpPr>
          <p:spPr bwMode="auto">
            <a:xfrm>
              <a:off x="561" y="2375"/>
              <a:ext cx="772" cy="19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400">
                  <a:ea typeface="ＭＳ Ｐゴシック" pitchFamily="50" charset="-128"/>
                </a:rPr>
                <a:t>Frauen</a:t>
              </a:r>
            </a:p>
          </p:txBody>
        </p:sp>
        <p:sp>
          <p:nvSpPr>
            <p:cNvPr id="196810" name="Text Box 202"/>
            <p:cNvSpPr txBox="1">
              <a:spLocks noChangeArrowheads="1"/>
            </p:cNvSpPr>
            <p:nvPr/>
          </p:nvSpPr>
          <p:spPr bwMode="auto">
            <a:xfrm>
              <a:off x="4216" y="1366"/>
              <a:ext cx="27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*</a:t>
              </a:r>
            </a:p>
          </p:txBody>
        </p:sp>
        <p:sp>
          <p:nvSpPr>
            <p:cNvPr id="196811" name="Text Box 203"/>
            <p:cNvSpPr txBox="1">
              <a:spLocks noChangeArrowheads="1"/>
            </p:cNvSpPr>
            <p:nvPr/>
          </p:nvSpPr>
          <p:spPr bwMode="auto">
            <a:xfrm>
              <a:off x="2405" y="3044"/>
              <a:ext cx="4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* *</a:t>
              </a:r>
            </a:p>
          </p:txBody>
        </p:sp>
        <p:sp>
          <p:nvSpPr>
            <p:cNvPr id="196812" name="Text Box 204"/>
            <p:cNvSpPr txBox="1">
              <a:spLocks noChangeArrowheads="1"/>
            </p:cNvSpPr>
            <p:nvPr/>
          </p:nvSpPr>
          <p:spPr bwMode="auto">
            <a:xfrm>
              <a:off x="5148" y="3407"/>
              <a:ext cx="3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* *</a:t>
              </a:r>
            </a:p>
          </p:txBody>
        </p:sp>
        <p:sp>
          <p:nvSpPr>
            <p:cNvPr id="196813" name="Rectangle 205"/>
            <p:cNvSpPr>
              <a:spLocks noChangeArrowheads="1"/>
            </p:cNvSpPr>
            <p:nvPr/>
          </p:nvSpPr>
          <p:spPr bwMode="auto">
            <a:xfrm>
              <a:off x="1685" y="2147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Osaka" charset="-128"/>
                </a:rPr>
                <a:t>&gt;248</a:t>
              </a:r>
            </a:p>
          </p:txBody>
        </p:sp>
        <p:sp>
          <p:nvSpPr>
            <p:cNvPr id="196814" name="Rectangle 206"/>
            <p:cNvSpPr>
              <a:spLocks noChangeArrowheads="1"/>
            </p:cNvSpPr>
            <p:nvPr/>
          </p:nvSpPr>
          <p:spPr bwMode="auto">
            <a:xfrm>
              <a:off x="3408" y="2147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Osaka" charset="-128"/>
                </a:rPr>
                <a:t>&gt;248</a:t>
              </a:r>
            </a:p>
          </p:txBody>
        </p:sp>
        <p:sp>
          <p:nvSpPr>
            <p:cNvPr id="196815" name="Rectangle 207"/>
            <p:cNvSpPr>
              <a:spLocks noChangeArrowheads="1"/>
            </p:cNvSpPr>
            <p:nvPr/>
          </p:nvSpPr>
          <p:spPr bwMode="auto">
            <a:xfrm>
              <a:off x="5141" y="2137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&gt;248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16" name="Rectangle 208"/>
            <p:cNvSpPr>
              <a:spLocks noChangeArrowheads="1"/>
            </p:cNvSpPr>
            <p:nvPr/>
          </p:nvSpPr>
          <p:spPr bwMode="auto">
            <a:xfrm>
              <a:off x="1655" y="3980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17" name="Rectangle 209"/>
            <p:cNvSpPr>
              <a:spLocks noChangeArrowheads="1"/>
            </p:cNvSpPr>
            <p:nvPr/>
          </p:nvSpPr>
          <p:spPr bwMode="auto">
            <a:xfrm>
              <a:off x="3418" y="3980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18" name="Rectangle 210"/>
            <p:cNvSpPr>
              <a:spLocks noChangeArrowheads="1"/>
            </p:cNvSpPr>
            <p:nvPr/>
          </p:nvSpPr>
          <p:spPr bwMode="auto">
            <a:xfrm>
              <a:off x="5187" y="3974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6819" name="Text Box 211"/>
            <p:cNvSpPr txBox="1">
              <a:spLocks noChangeArrowheads="1"/>
            </p:cNvSpPr>
            <p:nvPr/>
          </p:nvSpPr>
          <p:spPr bwMode="auto">
            <a:xfrm>
              <a:off x="295" y="475"/>
              <a:ext cx="9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kumimoji="1" lang="de-DE" altLang="de-DE" sz="1600">
                <a:ea typeface="Osaka" charset="-128"/>
              </a:endParaRPr>
            </a:p>
          </p:txBody>
        </p:sp>
      </p:grpSp>
      <p:sp>
        <p:nvSpPr>
          <p:cNvPr id="196821" name="Text Box 213"/>
          <p:cNvSpPr txBox="1">
            <a:spLocks noChangeArrowheads="1"/>
          </p:cNvSpPr>
          <p:nvPr/>
        </p:nvSpPr>
        <p:spPr bwMode="auto">
          <a:xfrm>
            <a:off x="1042988" y="115888"/>
            <a:ext cx="7345362" cy="406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Cholesterin und Krebs-Mortalität nach Altersgruppen</a:t>
            </a:r>
          </a:p>
        </p:txBody>
      </p:sp>
    </p:spTree>
    <p:extLst>
      <p:ext uri="{BB962C8B-B14F-4D97-AF65-F5344CB8AC3E}">
        <p14:creationId xmlns:p14="http://schemas.microsoft.com/office/powerpoint/2010/main" val="386319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6B19-FFD8-4B0B-8A0C-BF244AADEDF9}" type="slidenum">
              <a:rPr lang="de-DE" altLang="de-DE"/>
              <a:pPr/>
              <a:t>52</a:t>
            </a:fld>
            <a:endParaRPr lang="de-DE" altLang="de-DE" dirty="0"/>
          </a:p>
        </p:txBody>
      </p:sp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3924300" y="6450013"/>
            <a:ext cx="1655763" cy="406400"/>
          </a:xfrm>
          <a:prstGeom prst="rect">
            <a:avLst/>
          </a:prstGeom>
          <a:solidFill>
            <a:srgbClr val="FFFFE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Chol. mg/dL</a:t>
            </a:r>
          </a:p>
        </p:txBody>
      </p:sp>
      <p:grpSp>
        <p:nvGrpSpPr>
          <p:cNvPr id="198661" name="Group 5"/>
          <p:cNvGrpSpPr>
            <a:grpSpLocks/>
          </p:cNvGrpSpPr>
          <p:nvPr/>
        </p:nvGrpSpPr>
        <p:grpSpPr bwMode="auto">
          <a:xfrm>
            <a:off x="347663" y="549275"/>
            <a:ext cx="8472487" cy="6048375"/>
            <a:chOff x="219" y="346"/>
            <a:chExt cx="5337" cy="3810"/>
          </a:xfrm>
        </p:grpSpPr>
        <p:sp>
          <p:nvSpPr>
            <p:cNvPr id="198662" name="AutoShape 6"/>
            <p:cNvSpPr>
              <a:spLocks noChangeAspect="1" noChangeArrowheads="1" noTextEdit="1"/>
            </p:cNvSpPr>
            <p:nvPr/>
          </p:nvSpPr>
          <p:spPr bwMode="auto">
            <a:xfrm>
              <a:off x="550" y="346"/>
              <a:ext cx="1967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63" name="Rectangle 7"/>
            <p:cNvSpPr>
              <a:spLocks noChangeArrowheads="1"/>
            </p:cNvSpPr>
            <p:nvPr/>
          </p:nvSpPr>
          <p:spPr bwMode="auto">
            <a:xfrm>
              <a:off x="727" y="712"/>
              <a:ext cx="1398" cy="13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64" name="Line 8"/>
            <p:cNvSpPr>
              <a:spLocks noChangeShapeType="1"/>
            </p:cNvSpPr>
            <p:nvPr/>
          </p:nvSpPr>
          <p:spPr bwMode="auto">
            <a:xfrm>
              <a:off x="727" y="1835"/>
              <a:ext cx="13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65" name="Line 9"/>
            <p:cNvSpPr>
              <a:spLocks noChangeShapeType="1"/>
            </p:cNvSpPr>
            <p:nvPr/>
          </p:nvSpPr>
          <p:spPr bwMode="auto">
            <a:xfrm>
              <a:off x="727" y="1652"/>
              <a:ext cx="13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66" name="Line 10"/>
            <p:cNvSpPr>
              <a:spLocks noChangeShapeType="1"/>
            </p:cNvSpPr>
            <p:nvPr/>
          </p:nvSpPr>
          <p:spPr bwMode="auto">
            <a:xfrm>
              <a:off x="727" y="1463"/>
              <a:ext cx="13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67" name="Line 11"/>
            <p:cNvSpPr>
              <a:spLocks noChangeShapeType="1"/>
            </p:cNvSpPr>
            <p:nvPr/>
          </p:nvSpPr>
          <p:spPr bwMode="auto">
            <a:xfrm>
              <a:off x="727" y="1273"/>
              <a:ext cx="13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68" name="Line 12"/>
            <p:cNvSpPr>
              <a:spLocks noChangeShapeType="1"/>
            </p:cNvSpPr>
            <p:nvPr/>
          </p:nvSpPr>
          <p:spPr bwMode="auto">
            <a:xfrm>
              <a:off x="727" y="1084"/>
              <a:ext cx="13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69" name="Line 13"/>
            <p:cNvSpPr>
              <a:spLocks noChangeShapeType="1"/>
            </p:cNvSpPr>
            <p:nvPr/>
          </p:nvSpPr>
          <p:spPr bwMode="auto">
            <a:xfrm>
              <a:off x="727" y="901"/>
              <a:ext cx="13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0" name="Line 14"/>
            <p:cNvSpPr>
              <a:spLocks noChangeShapeType="1"/>
            </p:cNvSpPr>
            <p:nvPr/>
          </p:nvSpPr>
          <p:spPr bwMode="auto">
            <a:xfrm>
              <a:off x="727" y="712"/>
              <a:ext cx="13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1" name="Rectangle 15"/>
            <p:cNvSpPr>
              <a:spLocks noChangeArrowheads="1"/>
            </p:cNvSpPr>
            <p:nvPr/>
          </p:nvSpPr>
          <p:spPr bwMode="auto">
            <a:xfrm>
              <a:off x="727" y="712"/>
              <a:ext cx="1398" cy="1312"/>
            </a:xfrm>
            <a:prstGeom prst="rect">
              <a:avLst/>
            </a:prstGeom>
            <a:noFill/>
            <a:ln w="63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2" name="Line 16"/>
            <p:cNvSpPr>
              <a:spLocks noChangeShapeType="1"/>
            </p:cNvSpPr>
            <p:nvPr/>
          </p:nvSpPr>
          <p:spPr bwMode="auto">
            <a:xfrm>
              <a:off x="727" y="712"/>
              <a:ext cx="2" cy="1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3" name="Line 17"/>
            <p:cNvSpPr>
              <a:spLocks noChangeShapeType="1"/>
            </p:cNvSpPr>
            <p:nvPr/>
          </p:nvSpPr>
          <p:spPr bwMode="auto">
            <a:xfrm>
              <a:off x="727" y="2024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4" name="Line 18"/>
            <p:cNvSpPr>
              <a:spLocks noChangeShapeType="1"/>
            </p:cNvSpPr>
            <p:nvPr/>
          </p:nvSpPr>
          <p:spPr bwMode="auto">
            <a:xfrm>
              <a:off x="727" y="1835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5" name="Line 19"/>
            <p:cNvSpPr>
              <a:spLocks noChangeShapeType="1"/>
            </p:cNvSpPr>
            <p:nvPr/>
          </p:nvSpPr>
          <p:spPr bwMode="auto">
            <a:xfrm>
              <a:off x="727" y="1652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6" name="Line 20"/>
            <p:cNvSpPr>
              <a:spLocks noChangeShapeType="1"/>
            </p:cNvSpPr>
            <p:nvPr/>
          </p:nvSpPr>
          <p:spPr bwMode="auto">
            <a:xfrm>
              <a:off x="727" y="1463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7" name="Line 21"/>
            <p:cNvSpPr>
              <a:spLocks noChangeShapeType="1"/>
            </p:cNvSpPr>
            <p:nvPr/>
          </p:nvSpPr>
          <p:spPr bwMode="auto">
            <a:xfrm>
              <a:off x="727" y="1273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8" name="Line 22"/>
            <p:cNvSpPr>
              <a:spLocks noChangeShapeType="1"/>
            </p:cNvSpPr>
            <p:nvPr/>
          </p:nvSpPr>
          <p:spPr bwMode="auto">
            <a:xfrm>
              <a:off x="727" y="1084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9" name="Line 23"/>
            <p:cNvSpPr>
              <a:spLocks noChangeShapeType="1"/>
            </p:cNvSpPr>
            <p:nvPr/>
          </p:nvSpPr>
          <p:spPr bwMode="auto">
            <a:xfrm>
              <a:off x="727" y="901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80" name="Line 24"/>
            <p:cNvSpPr>
              <a:spLocks noChangeShapeType="1"/>
            </p:cNvSpPr>
            <p:nvPr/>
          </p:nvSpPr>
          <p:spPr bwMode="auto">
            <a:xfrm>
              <a:off x="727" y="712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81" name="Line 25"/>
            <p:cNvSpPr>
              <a:spLocks noChangeShapeType="1"/>
            </p:cNvSpPr>
            <p:nvPr/>
          </p:nvSpPr>
          <p:spPr bwMode="auto">
            <a:xfrm>
              <a:off x="727" y="2024"/>
              <a:ext cx="13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82" name="Line 26"/>
            <p:cNvSpPr>
              <a:spLocks noChangeShapeType="1"/>
            </p:cNvSpPr>
            <p:nvPr/>
          </p:nvSpPr>
          <p:spPr bwMode="auto">
            <a:xfrm flipV="1">
              <a:off x="727" y="1999"/>
              <a:ext cx="2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83" name="Line 27"/>
            <p:cNvSpPr>
              <a:spLocks noChangeShapeType="1"/>
            </p:cNvSpPr>
            <p:nvPr/>
          </p:nvSpPr>
          <p:spPr bwMode="auto">
            <a:xfrm flipV="1">
              <a:off x="1192" y="1999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84" name="Line 28"/>
            <p:cNvSpPr>
              <a:spLocks noChangeShapeType="1"/>
            </p:cNvSpPr>
            <p:nvPr/>
          </p:nvSpPr>
          <p:spPr bwMode="auto">
            <a:xfrm flipV="1">
              <a:off x="1661" y="1999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85" name="Freeform 29"/>
            <p:cNvSpPr>
              <a:spLocks/>
            </p:cNvSpPr>
            <p:nvPr/>
          </p:nvSpPr>
          <p:spPr bwMode="auto">
            <a:xfrm>
              <a:off x="961" y="1545"/>
              <a:ext cx="930" cy="107"/>
            </a:xfrm>
            <a:custGeom>
              <a:avLst/>
              <a:gdLst>
                <a:gd name="T0" fmla="*/ 0 w 230"/>
                <a:gd name="T1" fmla="*/ 0 h 17"/>
                <a:gd name="T2" fmla="*/ 115 w 230"/>
                <a:gd name="T3" fmla="*/ 17 h 17"/>
                <a:gd name="T4" fmla="*/ 230 w 230"/>
                <a:gd name="T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7">
                  <a:moveTo>
                    <a:pt x="0" y="0"/>
                  </a:moveTo>
                  <a:lnTo>
                    <a:pt x="115" y="17"/>
                  </a:lnTo>
                  <a:lnTo>
                    <a:pt x="230" y="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86" name="Freeform 30"/>
            <p:cNvSpPr>
              <a:spLocks/>
            </p:cNvSpPr>
            <p:nvPr/>
          </p:nvSpPr>
          <p:spPr bwMode="auto">
            <a:xfrm>
              <a:off x="950" y="1526"/>
              <a:ext cx="24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687" name="Freeform 31"/>
            <p:cNvSpPr>
              <a:spLocks/>
            </p:cNvSpPr>
            <p:nvPr/>
          </p:nvSpPr>
          <p:spPr bwMode="auto">
            <a:xfrm>
              <a:off x="1415" y="1633"/>
              <a:ext cx="24" cy="38"/>
            </a:xfrm>
            <a:custGeom>
              <a:avLst/>
              <a:gdLst>
                <a:gd name="T0" fmla="*/ 10 w 21"/>
                <a:gd name="T1" fmla="*/ 0 h 38"/>
                <a:gd name="T2" fmla="*/ 21 w 21"/>
                <a:gd name="T3" fmla="*/ 19 h 38"/>
                <a:gd name="T4" fmla="*/ 10 w 21"/>
                <a:gd name="T5" fmla="*/ 38 h 38"/>
                <a:gd name="T6" fmla="*/ 0 w 21"/>
                <a:gd name="T7" fmla="*/ 19 h 38"/>
                <a:gd name="T8" fmla="*/ 10 w 2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8">
                  <a:moveTo>
                    <a:pt x="10" y="0"/>
                  </a:moveTo>
                  <a:lnTo>
                    <a:pt x="21" y="19"/>
                  </a:lnTo>
                  <a:lnTo>
                    <a:pt x="10" y="38"/>
                  </a:lnTo>
                  <a:lnTo>
                    <a:pt x="0" y="19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688" name="Freeform 32"/>
            <p:cNvSpPr>
              <a:spLocks/>
            </p:cNvSpPr>
            <p:nvPr/>
          </p:nvSpPr>
          <p:spPr bwMode="auto">
            <a:xfrm>
              <a:off x="1878" y="1538"/>
              <a:ext cx="25" cy="38"/>
            </a:xfrm>
            <a:custGeom>
              <a:avLst/>
              <a:gdLst>
                <a:gd name="T0" fmla="*/ 11 w 22"/>
                <a:gd name="T1" fmla="*/ 0 h 38"/>
                <a:gd name="T2" fmla="*/ 22 w 22"/>
                <a:gd name="T3" fmla="*/ 19 h 38"/>
                <a:gd name="T4" fmla="*/ 11 w 22"/>
                <a:gd name="T5" fmla="*/ 38 h 38"/>
                <a:gd name="T6" fmla="*/ 0 w 22"/>
                <a:gd name="T7" fmla="*/ 19 h 38"/>
                <a:gd name="T8" fmla="*/ 11 w 2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8">
                  <a:moveTo>
                    <a:pt x="11" y="0"/>
                  </a:moveTo>
                  <a:lnTo>
                    <a:pt x="22" y="19"/>
                  </a:lnTo>
                  <a:lnTo>
                    <a:pt x="11" y="38"/>
                  </a:lnTo>
                  <a:lnTo>
                    <a:pt x="0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689" name="Rectangle 33"/>
            <p:cNvSpPr>
              <a:spLocks noChangeArrowheads="1"/>
            </p:cNvSpPr>
            <p:nvPr/>
          </p:nvSpPr>
          <p:spPr bwMode="auto">
            <a:xfrm>
              <a:off x="1288" y="736"/>
              <a:ext cx="3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ea typeface="ＭＳ Ｐゴシック" pitchFamily="50" charset="-128"/>
                </a:rPr>
                <a:t>&lt;49 yr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8690" name="Rectangle 34"/>
            <p:cNvSpPr>
              <a:spLocks noChangeArrowheads="1"/>
            </p:cNvSpPr>
            <p:nvPr/>
          </p:nvSpPr>
          <p:spPr bwMode="auto">
            <a:xfrm>
              <a:off x="570" y="1917"/>
              <a:ext cx="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0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8691" name="Rectangle 35"/>
            <p:cNvSpPr>
              <a:spLocks noChangeArrowheads="1"/>
            </p:cNvSpPr>
            <p:nvPr/>
          </p:nvSpPr>
          <p:spPr bwMode="auto">
            <a:xfrm>
              <a:off x="570" y="1545"/>
              <a:ext cx="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1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8692" name="Rectangle 36"/>
            <p:cNvSpPr>
              <a:spLocks noChangeArrowheads="1"/>
            </p:cNvSpPr>
            <p:nvPr/>
          </p:nvSpPr>
          <p:spPr bwMode="auto">
            <a:xfrm>
              <a:off x="570" y="1167"/>
              <a:ext cx="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2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sp>
          <p:nvSpPr>
            <p:cNvPr id="198693" name="Rectangle 37"/>
            <p:cNvSpPr>
              <a:spLocks noChangeArrowheads="1"/>
            </p:cNvSpPr>
            <p:nvPr/>
          </p:nvSpPr>
          <p:spPr bwMode="auto">
            <a:xfrm>
              <a:off x="570" y="794"/>
              <a:ext cx="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600" b="1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3</a:t>
              </a:r>
              <a:endParaRPr kumimoji="1" lang="en-US" altLang="ja-JP" sz="1600" b="1">
                <a:ea typeface="ＭＳ Ｐゴシック" pitchFamily="50" charset="-128"/>
              </a:endParaRPr>
            </a:p>
          </p:txBody>
        </p:sp>
        <p:grpSp>
          <p:nvGrpSpPr>
            <p:cNvPr id="198694" name="Group 38"/>
            <p:cNvGrpSpPr>
              <a:grpSpLocks/>
            </p:cNvGrpSpPr>
            <p:nvPr/>
          </p:nvGrpSpPr>
          <p:grpSpPr bwMode="auto">
            <a:xfrm>
              <a:off x="567" y="2200"/>
              <a:ext cx="1995" cy="1956"/>
              <a:chOff x="567" y="2251"/>
              <a:chExt cx="1740" cy="1956"/>
            </a:xfrm>
          </p:grpSpPr>
          <p:sp>
            <p:nvSpPr>
              <p:cNvPr id="198695" name="AutoShape 39"/>
              <p:cNvSpPr>
                <a:spLocks noChangeAspect="1" noChangeArrowheads="1" noTextEdit="1"/>
              </p:cNvSpPr>
              <p:nvPr/>
            </p:nvSpPr>
            <p:spPr bwMode="auto">
              <a:xfrm>
                <a:off x="567" y="2251"/>
                <a:ext cx="1740" cy="1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696" name="Rectangle 40"/>
              <p:cNvSpPr>
                <a:spLocks noChangeArrowheads="1"/>
              </p:cNvSpPr>
              <p:nvPr/>
            </p:nvSpPr>
            <p:spPr bwMode="auto">
              <a:xfrm>
                <a:off x="706" y="2616"/>
                <a:ext cx="1236" cy="131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697" name="Line 41"/>
              <p:cNvSpPr>
                <a:spLocks noChangeShapeType="1"/>
              </p:cNvSpPr>
              <p:nvPr/>
            </p:nvSpPr>
            <p:spPr bwMode="auto">
              <a:xfrm>
                <a:off x="706" y="3739"/>
                <a:ext cx="1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698" name="Line 42"/>
              <p:cNvSpPr>
                <a:spLocks noChangeShapeType="1"/>
              </p:cNvSpPr>
              <p:nvPr/>
            </p:nvSpPr>
            <p:spPr bwMode="auto">
              <a:xfrm>
                <a:off x="706" y="3556"/>
                <a:ext cx="1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699" name="Line 43"/>
              <p:cNvSpPr>
                <a:spLocks noChangeShapeType="1"/>
              </p:cNvSpPr>
              <p:nvPr/>
            </p:nvSpPr>
            <p:spPr bwMode="auto">
              <a:xfrm>
                <a:off x="706" y="3367"/>
                <a:ext cx="1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0" name="Line 44"/>
              <p:cNvSpPr>
                <a:spLocks noChangeShapeType="1"/>
              </p:cNvSpPr>
              <p:nvPr/>
            </p:nvSpPr>
            <p:spPr bwMode="auto">
              <a:xfrm>
                <a:off x="706" y="3177"/>
                <a:ext cx="1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1" name="Line 45"/>
              <p:cNvSpPr>
                <a:spLocks noChangeShapeType="1"/>
              </p:cNvSpPr>
              <p:nvPr/>
            </p:nvSpPr>
            <p:spPr bwMode="auto">
              <a:xfrm>
                <a:off x="706" y="2988"/>
                <a:ext cx="1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2" name="Line 46"/>
              <p:cNvSpPr>
                <a:spLocks noChangeShapeType="1"/>
              </p:cNvSpPr>
              <p:nvPr/>
            </p:nvSpPr>
            <p:spPr bwMode="auto">
              <a:xfrm>
                <a:off x="706" y="2805"/>
                <a:ext cx="1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3" name="Line 47"/>
              <p:cNvSpPr>
                <a:spLocks noChangeShapeType="1"/>
              </p:cNvSpPr>
              <p:nvPr/>
            </p:nvSpPr>
            <p:spPr bwMode="auto">
              <a:xfrm>
                <a:off x="706" y="2616"/>
                <a:ext cx="1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4" name="Rectangle 48"/>
              <p:cNvSpPr>
                <a:spLocks noChangeArrowheads="1"/>
              </p:cNvSpPr>
              <p:nvPr/>
            </p:nvSpPr>
            <p:spPr bwMode="auto">
              <a:xfrm>
                <a:off x="706" y="2616"/>
                <a:ext cx="1236" cy="1312"/>
              </a:xfrm>
              <a:prstGeom prst="rect">
                <a:avLst/>
              </a:prstGeom>
              <a:noFill/>
              <a:ln w="63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5" name="Line 49"/>
              <p:cNvSpPr>
                <a:spLocks noChangeShapeType="1"/>
              </p:cNvSpPr>
              <p:nvPr/>
            </p:nvSpPr>
            <p:spPr bwMode="auto">
              <a:xfrm>
                <a:off x="706" y="2616"/>
                <a:ext cx="1" cy="13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6" name="Line 50"/>
              <p:cNvSpPr>
                <a:spLocks noChangeShapeType="1"/>
              </p:cNvSpPr>
              <p:nvPr/>
            </p:nvSpPr>
            <p:spPr bwMode="auto">
              <a:xfrm>
                <a:off x="706" y="3928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7" name="Line 51"/>
              <p:cNvSpPr>
                <a:spLocks noChangeShapeType="1"/>
              </p:cNvSpPr>
              <p:nvPr/>
            </p:nvSpPr>
            <p:spPr bwMode="auto">
              <a:xfrm>
                <a:off x="706" y="3739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8" name="Line 52"/>
              <p:cNvSpPr>
                <a:spLocks noChangeShapeType="1"/>
              </p:cNvSpPr>
              <p:nvPr/>
            </p:nvSpPr>
            <p:spPr bwMode="auto">
              <a:xfrm>
                <a:off x="706" y="3556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09" name="Line 53"/>
              <p:cNvSpPr>
                <a:spLocks noChangeShapeType="1"/>
              </p:cNvSpPr>
              <p:nvPr/>
            </p:nvSpPr>
            <p:spPr bwMode="auto">
              <a:xfrm>
                <a:off x="706" y="3367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0" name="Line 54"/>
              <p:cNvSpPr>
                <a:spLocks noChangeShapeType="1"/>
              </p:cNvSpPr>
              <p:nvPr/>
            </p:nvSpPr>
            <p:spPr bwMode="auto">
              <a:xfrm>
                <a:off x="706" y="3177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1" name="Line 55"/>
              <p:cNvSpPr>
                <a:spLocks noChangeShapeType="1"/>
              </p:cNvSpPr>
              <p:nvPr/>
            </p:nvSpPr>
            <p:spPr bwMode="auto">
              <a:xfrm>
                <a:off x="706" y="2988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2" name="Line 56"/>
              <p:cNvSpPr>
                <a:spLocks noChangeShapeType="1"/>
              </p:cNvSpPr>
              <p:nvPr/>
            </p:nvSpPr>
            <p:spPr bwMode="auto">
              <a:xfrm>
                <a:off x="706" y="2805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3" name="Line 57"/>
              <p:cNvSpPr>
                <a:spLocks noChangeShapeType="1"/>
              </p:cNvSpPr>
              <p:nvPr/>
            </p:nvSpPr>
            <p:spPr bwMode="auto">
              <a:xfrm>
                <a:off x="706" y="2616"/>
                <a:ext cx="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4" name="Line 58"/>
              <p:cNvSpPr>
                <a:spLocks noChangeShapeType="1"/>
              </p:cNvSpPr>
              <p:nvPr/>
            </p:nvSpPr>
            <p:spPr bwMode="auto">
              <a:xfrm>
                <a:off x="706" y="3928"/>
                <a:ext cx="1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5" name="Line 59"/>
              <p:cNvSpPr>
                <a:spLocks noChangeShapeType="1"/>
              </p:cNvSpPr>
              <p:nvPr/>
            </p:nvSpPr>
            <p:spPr bwMode="auto">
              <a:xfrm flipV="1">
                <a:off x="706" y="3903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6" name="Line 60"/>
              <p:cNvSpPr>
                <a:spLocks noChangeShapeType="1"/>
              </p:cNvSpPr>
              <p:nvPr/>
            </p:nvSpPr>
            <p:spPr bwMode="auto">
              <a:xfrm flipV="1">
                <a:off x="1117" y="3903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7" name="Line 61"/>
              <p:cNvSpPr>
                <a:spLocks noChangeShapeType="1"/>
              </p:cNvSpPr>
              <p:nvPr/>
            </p:nvSpPr>
            <p:spPr bwMode="auto">
              <a:xfrm flipV="1">
                <a:off x="1532" y="3903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8" name="Freeform 62"/>
              <p:cNvSpPr>
                <a:spLocks/>
              </p:cNvSpPr>
              <p:nvPr/>
            </p:nvSpPr>
            <p:spPr bwMode="auto">
              <a:xfrm>
                <a:off x="913" y="3480"/>
                <a:ext cx="822" cy="108"/>
              </a:xfrm>
              <a:custGeom>
                <a:avLst/>
                <a:gdLst>
                  <a:gd name="T0" fmla="*/ 0 w 230"/>
                  <a:gd name="T1" fmla="*/ 17 h 17"/>
                  <a:gd name="T2" fmla="*/ 115 w 230"/>
                  <a:gd name="T3" fmla="*/ 12 h 17"/>
                  <a:gd name="T4" fmla="*/ 230 w 230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0" h="17">
                    <a:moveTo>
                      <a:pt x="0" y="17"/>
                    </a:moveTo>
                    <a:lnTo>
                      <a:pt x="115" y="12"/>
                    </a:lnTo>
                    <a:lnTo>
                      <a:pt x="230" y="0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19" name="Freeform 63"/>
              <p:cNvSpPr>
                <a:spLocks/>
              </p:cNvSpPr>
              <p:nvPr/>
            </p:nvSpPr>
            <p:spPr bwMode="auto">
              <a:xfrm>
                <a:off x="903" y="3569"/>
                <a:ext cx="21" cy="38"/>
              </a:xfrm>
              <a:custGeom>
                <a:avLst/>
                <a:gdLst>
                  <a:gd name="T0" fmla="*/ 10 w 21"/>
                  <a:gd name="T1" fmla="*/ 0 h 38"/>
                  <a:gd name="T2" fmla="*/ 21 w 21"/>
                  <a:gd name="T3" fmla="*/ 19 h 38"/>
                  <a:gd name="T4" fmla="*/ 10 w 21"/>
                  <a:gd name="T5" fmla="*/ 38 h 38"/>
                  <a:gd name="T6" fmla="*/ 0 w 21"/>
                  <a:gd name="T7" fmla="*/ 19 h 38"/>
                  <a:gd name="T8" fmla="*/ 10 w 21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0" y="0"/>
                    </a:moveTo>
                    <a:lnTo>
                      <a:pt x="21" y="19"/>
                    </a:lnTo>
                    <a:lnTo>
                      <a:pt x="10" y="38"/>
                    </a:lnTo>
                    <a:lnTo>
                      <a:pt x="0" y="1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20" name="Freeform 64"/>
              <p:cNvSpPr>
                <a:spLocks/>
              </p:cNvSpPr>
              <p:nvPr/>
            </p:nvSpPr>
            <p:spPr bwMode="auto">
              <a:xfrm>
                <a:off x="1314" y="3537"/>
                <a:ext cx="21" cy="38"/>
              </a:xfrm>
              <a:custGeom>
                <a:avLst/>
                <a:gdLst>
                  <a:gd name="T0" fmla="*/ 10 w 21"/>
                  <a:gd name="T1" fmla="*/ 0 h 38"/>
                  <a:gd name="T2" fmla="*/ 21 w 21"/>
                  <a:gd name="T3" fmla="*/ 19 h 38"/>
                  <a:gd name="T4" fmla="*/ 10 w 21"/>
                  <a:gd name="T5" fmla="*/ 38 h 38"/>
                  <a:gd name="T6" fmla="*/ 0 w 21"/>
                  <a:gd name="T7" fmla="*/ 19 h 38"/>
                  <a:gd name="T8" fmla="*/ 10 w 21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0" y="0"/>
                    </a:moveTo>
                    <a:lnTo>
                      <a:pt x="21" y="19"/>
                    </a:lnTo>
                    <a:lnTo>
                      <a:pt x="10" y="38"/>
                    </a:lnTo>
                    <a:lnTo>
                      <a:pt x="0" y="1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21" name="Freeform 65"/>
              <p:cNvSpPr>
                <a:spLocks/>
              </p:cNvSpPr>
              <p:nvPr/>
            </p:nvSpPr>
            <p:spPr bwMode="auto">
              <a:xfrm>
                <a:off x="1724" y="3461"/>
                <a:ext cx="22" cy="38"/>
              </a:xfrm>
              <a:custGeom>
                <a:avLst/>
                <a:gdLst>
                  <a:gd name="T0" fmla="*/ 11 w 22"/>
                  <a:gd name="T1" fmla="*/ 0 h 38"/>
                  <a:gd name="T2" fmla="*/ 22 w 22"/>
                  <a:gd name="T3" fmla="*/ 19 h 38"/>
                  <a:gd name="T4" fmla="*/ 11 w 22"/>
                  <a:gd name="T5" fmla="*/ 38 h 38"/>
                  <a:gd name="T6" fmla="*/ 0 w 22"/>
                  <a:gd name="T7" fmla="*/ 19 h 38"/>
                  <a:gd name="T8" fmla="*/ 11 w 22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1" y="0"/>
                    </a:moveTo>
                    <a:lnTo>
                      <a:pt x="22" y="19"/>
                    </a:lnTo>
                    <a:lnTo>
                      <a:pt x="11" y="38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22" name="Rectangle 66"/>
              <p:cNvSpPr>
                <a:spLocks noChangeArrowheads="1"/>
              </p:cNvSpPr>
              <p:nvPr/>
            </p:nvSpPr>
            <p:spPr bwMode="auto">
              <a:xfrm>
                <a:off x="1202" y="2640"/>
                <a:ext cx="32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 b="1">
                    <a:solidFill>
                      <a:srgbClr val="000000"/>
                    </a:solidFill>
                    <a:ea typeface="ＭＳ Ｐゴシック" pitchFamily="50" charset="-128"/>
                  </a:rPr>
                  <a:t>&lt;49 yr</a:t>
                </a:r>
                <a:endParaRPr kumimoji="1" lang="en-US" altLang="ja-JP" sz="1600" b="1">
                  <a:ea typeface="ＭＳ Ｐゴシック" pitchFamily="50" charset="-128"/>
                </a:endParaRPr>
              </a:p>
            </p:txBody>
          </p:sp>
          <p:sp>
            <p:nvSpPr>
              <p:cNvPr id="198723" name="Rectangle 67"/>
              <p:cNvSpPr>
                <a:spLocks noChangeArrowheads="1"/>
              </p:cNvSpPr>
              <p:nvPr/>
            </p:nvSpPr>
            <p:spPr bwMode="auto">
              <a:xfrm>
                <a:off x="567" y="3821"/>
                <a:ext cx="5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 b="1">
                    <a:solidFill>
                      <a:srgbClr val="000000"/>
                    </a:solidFill>
                    <a:latin typeface="ＭＳ Ｐゴシック" pitchFamily="50" charset="-128"/>
                    <a:ea typeface="ＭＳ Ｐゴシック" pitchFamily="50" charset="-128"/>
                  </a:rPr>
                  <a:t>0</a:t>
                </a:r>
                <a:endParaRPr kumimoji="1" lang="en-US" altLang="ja-JP" sz="1600" b="1">
                  <a:ea typeface="ＭＳ Ｐゴシック" pitchFamily="50" charset="-128"/>
                </a:endParaRPr>
              </a:p>
            </p:txBody>
          </p:sp>
          <p:sp>
            <p:nvSpPr>
              <p:cNvPr id="198724" name="Rectangle 68"/>
              <p:cNvSpPr>
                <a:spLocks noChangeArrowheads="1"/>
              </p:cNvSpPr>
              <p:nvPr/>
            </p:nvSpPr>
            <p:spPr bwMode="auto">
              <a:xfrm>
                <a:off x="567" y="3449"/>
                <a:ext cx="5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 b="1">
                    <a:solidFill>
                      <a:srgbClr val="000000"/>
                    </a:solidFill>
                    <a:latin typeface="ＭＳ Ｐゴシック" pitchFamily="50" charset="-128"/>
                    <a:ea typeface="ＭＳ Ｐゴシック" pitchFamily="50" charset="-128"/>
                  </a:rPr>
                  <a:t>1</a:t>
                </a:r>
                <a:endParaRPr kumimoji="1" lang="en-US" altLang="ja-JP" sz="1600" b="1">
                  <a:ea typeface="ＭＳ Ｐゴシック" pitchFamily="50" charset="-128"/>
                </a:endParaRPr>
              </a:p>
            </p:txBody>
          </p:sp>
          <p:sp>
            <p:nvSpPr>
              <p:cNvPr id="198725" name="Rectangle 69"/>
              <p:cNvSpPr>
                <a:spLocks noChangeArrowheads="1"/>
              </p:cNvSpPr>
              <p:nvPr/>
            </p:nvSpPr>
            <p:spPr bwMode="auto">
              <a:xfrm>
                <a:off x="567" y="3071"/>
                <a:ext cx="5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 b="1">
                    <a:solidFill>
                      <a:srgbClr val="000000"/>
                    </a:solidFill>
                    <a:latin typeface="ＭＳ Ｐゴシック" pitchFamily="50" charset="-128"/>
                    <a:ea typeface="ＭＳ Ｐゴシック" pitchFamily="50" charset="-128"/>
                  </a:rPr>
                  <a:t>2</a:t>
                </a:r>
                <a:endParaRPr kumimoji="1" lang="en-US" altLang="ja-JP" sz="1600" b="1">
                  <a:ea typeface="ＭＳ Ｐゴシック" pitchFamily="50" charset="-128"/>
                </a:endParaRPr>
              </a:p>
            </p:txBody>
          </p:sp>
          <p:sp>
            <p:nvSpPr>
              <p:cNvPr id="198726" name="Rectangle 70"/>
              <p:cNvSpPr>
                <a:spLocks noChangeArrowheads="1"/>
              </p:cNvSpPr>
              <p:nvPr/>
            </p:nvSpPr>
            <p:spPr bwMode="auto">
              <a:xfrm>
                <a:off x="567" y="2698"/>
                <a:ext cx="5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 b="1">
                    <a:solidFill>
                      <a:srgbClr val="000000"/>
                    </a:solidFill>
                    <a:latin typeface="ＭＳ Ｐゴシック" pitchFamily="50" charset="-128"/>
                    <a:ea typeface="ＭＳ Ｐゴシック" pitchFamily="50" charset="-128"/>
                  </a:rPr>
                  <a:t>3</a:t>
                </a:r>
                <a:endParaRPr kumimoji="1" lang="en-US" altLang="ja-JP" sz="1600" b="1">
                  <a:ea typeface="ＭＳ Ｐゴシック" pitchFamily="50" charset="-128"/>
                </a:endParaRPr>
              </a:p>
            </p:txBody>
          </p:sp>
        </p:grpSp>
        <p:grpSp>
          <p:nvGrpSpPr>
            <p:cNvPr id="198727" name="Group 71"/>
            <p:cNvGrpSpPr>
              <a:grpSpLocks/>
            </p:cNvGrpSpPr>
            <p:nvPr/>
          </p:nvGrpSpPr>
          <p:grpSpPr bwMode="auto">
            <a:xfrm>
              <a:off x="2381" y="2565"/>
              <a:ext cx="1406" cy="1313"/>
              <a:chOff x="2381" y="2616"/>
              <a:chExt cx="1249" cy="1313"/>
            </a:xfrm>
          </p:grpSpPr>
          <p:sp>
            <p:nvSpPr>
              <p:cNvPr id="198728" name="Rectangle 72"/>
              <p:cNvSpPr>
                <a:spLocks noChangeArrowheads="1"/>
              </p:cNvSpPr>
              <p:nvPr/>
            </p:nvSpPr>
            <p:spPr bwMode="auto">
              <a:xfrm>
                <a:off x="2381" y="2616"/>
                <a:ext cx="1249" cy="131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29" name="Line 73"/>
              <p:cNvSpPr>
                <a:spLocks noChangeShapeType="1"/>
              </p:cNvSpPr>
              <p:nvPr/>
            </p:nvSpPr>
            <p:spPr bwMode="auto">
              <a:xfrm>
                <a:off x="2381" y="3739"/>
                <a:ext cx="12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0" name="Line 74"/>
              <p:cNvSpPr>
                <a:spLocks noChangeShapeType="1"/>
              </p:cNvSpPr>
              <p:nvPr/>
            </p:nvSpPr>
            <p:spPr bwMode="auto">
              <a:xfrm>
                <a:off x="2381" y="3556"/>
                <a:ext cx="12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1" name="Line 75"/>
              <p:cNvSpPr>
                <a:spLocks noChangeShapeType="1"/>
              </p:cNvSpPr>
              <p:nvPr/>
            </p:nvSpPr>
            <p:spPr bwMode="auto">
              <a:xfrm>
                <a:off x="2381" y="3367"/>
                <a:ext cx="12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2" name="Line 76"/>
              <p:cNvSpPr>
                <a:spLocks noChangeShapeType="1"/>
              </p:cNvSpPr>
              <p:nvPr/>
            </p:nvSpPr>
            <p:spPr bwMode="auto">
              <a:xfrm>
                <a:off x="2381" y="3177"/>
                <a:ext cx="12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3" name="Line 77"/>
              <p:cNvSpPr>
                <a:spLocks noChangeShapeType="1"/>
              </p:cNvSpPr>
              <p:nvPr/>
            </p:nvSpPr>
            <p:spPr bwMode="auto">
              <a:xfrm>
                <a:off x="2381" y="2988"/>
                <a:ext cx="12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4" name="Line 78"/>
              <p:cNvSpPr>
                <a:spLocks noChangeShapeType="1"/>
              </p:cNvSpPr>
              <p:nvPr/>
            </p:nvSpPr>
            <p:spPr bwMode="auto">
              <a:xfrm>
                <a:off x="2381" y="2805"/>
                <a:ext cx="12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5" name="Line 79"/>
              <p:cNvSpPr>
                <a:spLocks noChangeShapeType="1"/>
              </p:cNvSpPr>
              <p:nvPr/>
            </p:nvSpPr>
            <p:spPr bwMode="auto">
              <a:xfrm>
                <a:off x="2381" y="2616"/>
                <a:ext cx="12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6" name="Rectangle 80"/>
              <p:cNvSpPr>
                <a:spLocks noChangeArrowheads="1"/>
              </p:cNvSpPr>
              <p:nvPr/>
            </p:nvSpPr>
            <p:spPr bwMode="auto">
              <a:xfrm>
                <a:off x="2381" y="2616"/>
                <a:ext cx="1249" cy="1312"/>
              </a:xfrm>
              <a:prstGeom prst="rect">
                <a:avLst/>
              </a:prstGeom>
              <a:noFill/>
              <a:ln w="63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7" name="Line 81"/>
              <p:cNvSpPr>
                <a:spLocks noChangeShapeType="1"/>
              </p:cNvSpPr>
              <p:nvPr/>
            </p:nvSpPr>
            <p:spPr bwMode="auto">
              <a:xfrm>
                <a:off x="2381" y="3928"/>
                <a:ext cx="12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8" name="Line 82"/>
              <p:cNvSpPr>
                <a:spLocks noChangeShapeType="1"/>
              </p:cNvSpPr>
              <p:nvPr/>
            </p:nvSpPr>
            <p:spPr bwMode="auto">
              <a:xfrm flipV="1">
                <a:off x="2799" y="3903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39" name="Line 83"/>
              <p:cNvSpPr>
                <a:spLocks noChangeShapeType="1"/>
              </p:cNvSpPr>
              <p:nvPr/>
            </p:nvSpPr>
            <p:spPr bwMode="auto">
              <a:xfrm flipV="1">
                <a:off x="3212" y="3903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40" name="Freeform 84"/>
              <p:cNvSpPr>
                <a:spLocks/>
              </p:cNvSpPr>
              <p:nvPr/>
            </p:nvSpPr>
            <p:spPr bwMode="auto">
              <a:xfrm>
                <a:off x="2588" y="3285"/>
                <a:ext cx="835" cy="328"/>
              </a:xfrm>
              <a:custGeom>
                <a:avLst/>
                <a:gdLst>
                  <a:gd name="T0" fmla="*/ 0 w 222"/>
                  <a:gd name="T1" fmla="*/ 0 h 52"/>
                  <a:gd name="T2" fmla="*/ 111 w 222"/>
                  <a:gd name="T3" fmla="*/ 43 h 52"/>
                  <a:gd name="T4" fmla="*/ 222 w 222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2" h="52">
                    <a:moveTo>
                      <a:pt x="0" y="0"/>
                    </a:moveTo>
                    <a:lnTo>
                      <a:pt x="111" y="43"/>
                    </a:lnTo>
                    <a:lnTo>
                      <a:pt x="222" y="5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41" name="Freeform 85"/>
              <p:cNvSpPr>
                <a:spLocks/>
              </p:cNvSpPr>
              <p:nvPr/>
            </p:nvSpPr>
            <p:spPr bwMode="auto">
              <a:xfrm>
                <a:off x="2577" y="3266"/>
                <a:ext cx="22" cy="38"/>
              </a:xfrm>
              <a:custGeom>
                <a:avLst/>
                <a:gdLst>
                  <a:gd name="T0" fmla="*/ 11 w 22"/>
                  <a:gd name="T1" fmla="*/ 0 h 38"/>
                  <a:gd name="T2" fmla="*/ 22 w 22"/>
                  <a:gd name="T3" fmla="*/ 19 h 38"/>
                  <a:gd name="T4" fmla="*/ 11 w 22"/>
                  <a:gd name="T5" fmla="*/ 38 h 38"/>
                  <a:gd name="T6" fmla="*/ 0 w 22"/>
                  <a:gd name="T7" fmla="*/ 19 h 38"/>
                  <a:gd name="T8" fmla="*/ 11 w 22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1" y="0"/>
                    </a:moveTo>
                    <a:lnTo>
                      <a:pt x="22" y="19"/>
                    </a:lnTo>
                    <a:lnTo>
                      <a:pt x="11" y="38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42" name="Freeform 86"/>
              <p:cNvSpPr>
                <a:spLocks/>
              </p:cNvSpPr>
              <p:nvPr/>
            </p:nvSpPr>
            <p:spPr bwMode="auto">
              <a:xfrm>
                <a:off x="2994" y="3537"/>
                <a:ext cx="23" cy="38"/>
              </a:xfrm>
              <a:custGeom>
                <a:avLst/>
                <a:gdLst>
                  <a:gd name="T0" fmla="*/ 12 w 23"/>
                  <a:gd name="T1" fmla="*/ 0 h 38"/>
                  <a:gd name="T2" fmla="*/ 23 w 23"/>
                  <a:gd name="T3" fmla="*/ 19 h 38"/>
                  <a:gd name="T4" fmla="*/ 12 w 23"/>
                  <a:gd name="T5" fmla="*/ 38 h 38"/>
                  <a:gd name="T6" fmla="*/ 0 w 23"/>
                  <a:gd name="T7" fmla="*/ 19 h 38"/>
                  <a:gd name="T8" fmla="*/ 12 w 23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8">
                    <a:moveTo>
                      <a:pt x="12" y="0"/>
                    </a:moveTo>
                    <a:lnTo>
                      <a:pt x="23" y="19"/>
                    </a:lnTo>
                    <a:lnTo>
                      <a:pt x="12" y="38"/>
                    </a:lnTo>
                    <a:lnTo>
                      <a:pt x="0" y="1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43" name="Freeform 87"/>
              <p:cNvSpPr>
                <a:spLocks/>
              </p:cNvSpPr>
              <p:nvPr/>
            </p:nvSpPr>
            <p:spPr bwMode="auto">
              <a:xfrm>
                <a:off x="3412" y="3594"/>
                <a:ext cx="22" cy="38"/>
              </a:xfrm>
              <a:custGeom>
                <a:avLst/>
                <a:gdLst>
                  <a:gd name="T0" fmla="*/ 11 w 22"/>
                  <a:gd name="T1" fmla="*/ 0 h 38"/>
                  <a:gd name="T2" fmla="*/ 22 w 22"/>
                  <a:gd name="T3" fmla="*/ 19 h 38"/>
                  <a:gd name="T4" fmla="*/ 11 w 22"/>
                  <a:gd name="T5" fmla="*/ 38 h 38"/>
                  <a:gd name="T6" fmla="*/ 0 w 22"/>
                  <a:gd name="T7" fmla="*/ 19 h 38"/>
                  <a:gd name="T8" fmla="*/ 11 w 22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1" y="0"/>
                    </a:moveTo>
                    <a:lnTo>
                      <a:pt x="22" y="19"/>
                    </a:lnTo>
                    <a:lnTo>
                      <a:pt x="11" y="38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44" name="Rectangle 88"/>
              <p:cNvSpPr>
                <a:spLocks noChangeArrowheads="1"/>
              </p:cNvSpPr>
              <p:nvPr/>
            </p:nvSpPr>
            <p:spPr bwMode="auto">
              <a:xfrm>
                <a:off x="2885" y="2640"/>
                <a:ext cx="43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 b="1">
                    <a:solidFill>
                      <a:srgbClr val="000000"/>
                    </a:solidFill>
                    <a:ea typeface="ＭＳ Ｐゴシック" pitchFamily="50" charset="-128"/>
                  </a:rPr>
                  <a:t>50-64 yr</a:t>
                </a:r>
                <a:endParaRPr kumimoji="1" lang="en-US" altLang="ja-JP" sz="1600" b="1">
                  <a:ea typeface="ＭＳ Ｐゴシック" pitchFamily="50" charset="-128"/>
                </a:endParaRPr>
              </a:p>
            </p:txBody>
          </p:sp>
        </p:grpSp>
        <p:grpSp>
          <p:nvGrpSpPr>
            <p:cNvPr id="198745" name="Group 89"/>
            <p:cNvGrpSpPr>
              <a:grpSpLocks/>
            </p:cNvGrpSpPr>
            <p:nvPr/>
          </p:nvGrpSpPr>
          <p:grpSpPr bwMode="auto">
            <a:xfrm>
              <a:off x="4072" y="2566"/>
              <a:ext cx="1484" cy="1313"/>
              <a:chOff x="4072" y="2617"/>
              <a:chExt cx="1302" cy="1313"/>
            </a:xfrm>
          </p:grpSpPr>
          <p:sp>
            <p:nvSpPr>
              <p:cNvPr id="198746" name="Rectangle 90"/>
              <p:cNvSpPr>
                <a:spLocks noChangeArrowheads="1"/>
              </p:cNvSpPr>
              <p:nvPr/>
            </p:nvSpPr>
            <p:spPr bwMode="auto">
              <a:xfrm>
                <a:off x="4072" y="2617"/>
                <a:ext cx="1301" cy="131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47" name="Line 91"/>
              <p:cNvSpPr>
                <a:spLocks noChangeShapeType="1"/>
              </p:cNvSpPr>
              <p:nvPr/>
            </p:nvSpPr>
            <p:spPr bwMode="auto">
              <a:xfrm>
                <a:off x="4072" y="3740"/>
                <a:ext cx="13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48" name="Line 92"/>
              <p:cNvSpPr>
                <a:spLocks noChangeShapeType="1"/>
              </p:cNvSpPr>
              <p:nvPr/>
            </p:nvSpPr>
            <p:spPr bwMode="auto">
              <a:xfrm>
                <a:off x="4072" y="3557"/>
                <a:ext cx="13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49" name="Line 93"/>
              <p:cNvSpPr>
                <a:spLocks noChangeShapeType="1"/>
              </p:cNvSpPr>
              <p:nvPr/>
            </p:nvSpPr>
            <p:spPr bwMode="auto">
              <a:xfrm>
                <a:off x="4072" y="3368"/>
                <a:ext cx="13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0" name="Line 94"/>
              <p:cNvSpPr>
                <a:spLocks noChangeShapeType="1"/>
              </p:cNvSpPr>
              <p:nvPr/>
            </p:nvSpPr>
            <p:spPr bwMode="auto">
              <a:xfrm>
                <a:off x="4072" y="3178"/>
                <a:ext cx="13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1" name="Line 95"/>
              <p:cNvSpPr>
                <a:spLocks noChangeShapeType="1"/>
              </p:cNvSpPr>
              <p:nvPr/>
            </p:nvSpPr>
            <p:spPr bwMode="auto">
              <a:xfrm>
                <a:off x="4072" y="2989"/>
                <a:ext cx="13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2" name="Line 96"/>
              <p:cNvSpPr>
                <a:spLocks noChangeShapeType="1"/>
              </p:cNvSpPr>
              <p:nvPr/>
            </p:nvSpPr>
            <p:spPr bwMode="auto">
              <a:xfrm>
                <a:off x="4072" y="2806"/>
                <a:ext cx="13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3" name="Line 97"/>
              <p:cNvSpPr>
                <a:spLocks noChangeShapeType="1"/>
              </p:cNvSpPr>
              <p:nvPr/>
            </p:nvSpPr>
            <p:spPr bwMode="auto">
              <a:xfrm>
                <a:off x="4072" y="2617"/>
                <a:ext cx="13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4" name="Rectangle 98"/>
              <p:cNvSpPr>
                <a:spLocks noChangeArrowheads="1"/>
              </p:cNvSpPr>
              <p:nvPr/>
            </p:nvSpPr>
            <p:spPr bwMode="auto">
              <a:xfrm>
                <a:off x="4072" y="2617"/>
                <a:ext cx="1301" cy="1312"/>
              </a:xfrm>
              <a:prstGeom prst="rect">
                <a:avLst/>
              </a:prstGeom>
              <a:noFill/>
              <a:ln w="63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5" name="Line 99"/>
              <p:cNvSpPr>
                <a:spLocks noChangeShapeType="1"/>
              </p:cNvSpPr>
              <p:nvPr/>
            </p:nvSpPr>
            <p:spPr bwMode="auto">
              <a:xfrm>
                <a:off x="4072" y="3929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6" name="Line 100"/>
              <p:cNvSpPr>
                <a:spLocks noChangeShapeType="1"/>
              </p:cNvSpPr>
              <p:nvPr/>
            </p:nvSpPr>
            <p:spPr bwMode="auto">
              <a:xfrm>
                <a:off x="4072" y="3740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7" name="Line 101"/>
              <p:cNvSpPr>
                <a:spLocks noChangeShapeType="1"/>
              </p:cNvSpPr>
              <p:nvPr/>
            </p:nvSpPr>
            <p:spPr bwMode="auto">
              <a:xfrm>
                <a:off x="4072" y="3557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8" name="Line 102"/>
              <p:cNvSpPr>
                <a:spLocks noChangeShapeType="1"/>
              </p:cNvSpPr>
              <p:nvPr/>
            </p:nvSpPr>
            <p:spPr bwMode="auto">
              <a:xfrm>
                <a:off x="4072" y="3368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59" name="Line 103"/>
              <p:cNvSpPr>
                <a:spLocks noChangeShapeType="1"/>
              </p:cNvSpPr>
              <p:nvPr/>
            </p:nvSpPr>
            <p:spPr bwMode="auto">
              <a:xfrm>
                <a:off x="4072" y="3178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0" name="Line 104"/>
              <p:cNvSpPr>
                <a:spLocks noChangeShapeType="1"/>
              </p:cNvSpPr>
              <p:nvPr/>
            </p:nvSpPr>
            <p:spPr bwMode="auto">
              <a:xfrm>
                <a:off x="4072" y="2989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1" name="Line 105"/>
              <p:cNvSpPr>
                <a:spLocks noChangeShapeType="1"/>
              </p:cNvSpPr>
              <p:nvPr/>
            </p:nvSpPr>
            <p:spPr bwMode="auto">
              <a:xfrm>
                <a:off x="4072" y="2806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2" name="Line 106"/>
              <p:cNvSpPr>
                <a:spLocks noChangeShapeType="1"/>
              </p:cNvSpPr>
              <p:nvPr/>
            </p:nvSpPr>
            <p:spPr bwMode="auto">
              <a:xfrm>
                <a:off x="4072" y="2617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3" name="Line 107"/>
              <p:cNvSpPr>
                <a:spLocks noChangeShapeType="1"/>
              </p:cNvSpPr>
              <p:nvPr/>
            </p:nvSpPr>
            <p:spPr bwMode="auto">
              <a:xfrm>
                <a:off x="4072" y="3929"/>
                <a:ext cx="13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4" name="Line 108"/>
              <p:cNvSpPr>
                <a:spLocks noChangeShapeType="1"/>
              </p:cNvSpPr>
              <p:nvPr/>
            </p:nvSpPr>
            <p:spPr bwMode="auto">
              <a:xfrm flipV="1">
                <a:off x="4505" y="3904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5" name="Line 109"/>
              <p:cNvSpPr>
                <a:spLocks noChangeShapeType="1"/>
              </p:cNvSpPr>
              <p:nvPr/>
            </p:nvSpPr>
            <p:spPr bwMode="auto">
              <a:xfrm flipV="1">
                <a:off x="4941" y="3904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6" name="Line 110"/>
              <p:cNvSpPr>
                <a:spLocks noChangeShapeType="1"/>
              </p:cNvSpPr>
              <p:nvPr/>
            </p:nvSpPr>
            <p:spPr bwMode="auto">
              <a:xfrm flipV="1">
                <a:off x="5373" y="3904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7" name="Freeform 111"/>
              <p:cNvSpPr>
                <a:spLocks/>
              </p:cNvSpPr>
              <p:nvPr/>
            </p:nvSpPr>
            <p:spPr bwMode="auto">
              <a:xfrm>
                <a:off x="4290" y="3374"/>
                <a:ext cx="865" cy="202"/>
              </a:xfrm>
              <a:custGeom>
                <a:avLst/>
                <a:gdLst>
                  <a:gd name="T0" fmla="*/ 0 w 230"/>
                  <a:gd name="T1" fmla="*/ 0 h 32"/>
                  <a:gd name="T2" fmla="*/ 115 w 230"/>
                  <a:gd name="T3" fmla="*/ 29 h 32"/>
                  <a:gd name="T4" fmla="*/ 230 w 230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0" h="32">
                    <a:moveTo>
                      <a:pt x="0" y="0"/>
                    </a:moveTo>
                    <a:lnTo>
                      <a:pt x="115" y="29"/>
                    </a:lnTo>
                    <a:lnTo>
                      <a:pt x="230" y="32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8" name="Freeform 112"/>
              <p:cNvSpPr>
                <a:spLocks/>
              </p:cNvSpPr>
              <p:nvPr/>
            </p:nvSpPr>
            <p:spPr bwMode="auto">
              <a:xfrm>
                <a:off x="4279" y="3355"/>
                <a:ext cx="23" cy="38"/>
              </a:xfrm>
              <a:custGeom>
                <a:avLst/>
                <a:gdLst>
                  <a:gd name="T0" fmla="*/ 11 w 23"/>
                  <a:gd name="T1" fmla="*/ 0 h 38"/>
                  <a:gd name="T2" fmla="*/ 23 w 23"/>
                  <a:gd name="T3" fmla="*/ 19 h 38"/>
                  <a:gd name="T4" fmla="*/ 11 w 23"/>
                  <a:gd name="T5" fmla="*/ 38 h 38"/>
                  <a:gd name="T6" fmla="*/ 0 w 23"/>
                  <a:gd name="T7" fmla="*/ 19 h 38"/>
                  <a:gd name="T8" fmla="*/ 11 w 23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8">
                    <a:moveTo>
                      <a:pt x="11" y="0"/>
                    </a:moveTo>
                    <a:lnTo>
                      <a:pt x="23" y="19"/>
                    </a:lnTo>
                    <a:lnTo>
                      <a:pt x="11" y="38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69" name="Freeform 113"/>
              <p:cNvSpPr>
                <a:spLocks/>
              </p:cNvSpPr>
              <p:nvPr/>
            </p:nvSpPr>
            <p:spPr bwMode="auto">
              <a:xfrm>
                <a:off x="4712" y="3538"/>
                <a:ext cx="22" cy="38"/>
              </a:xfrm>
              <a:custGeom>
                <a:avLst/>
                <a:gdLst>
                  <a:gd name="T0" fmla="*/ 11 w 22"/>
                  <a:gd name="T1" fmla="*/ 0 h 38"/>
                  <a:gd name="T2" fmla="*/ 22 w 22"/>
                  <a:gd name="T3" fmla="*/ 19 h 38"/>
                  <a:gd name="T4" fmla="*/ 11 w 22"/>
                  <a:gd name="T5" fmla="*/ 38 h 38"/>
                  <a:gd name="T6" fmla="*/ 0 w 22"/>
                  <a:gd name="T7" fmla="*/ 19 h 38"/>
                  <a:gd name="T8" fmla="*/ 11 w 22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1" y="0"/>
                    </a:moveTo>
                    <a:lnTo>
                      <a:pt x="22" y="19"/>
                    </a:lnTo>
                    <a:lnTo>
                      <a:pt x="11" y="38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70" name="Freeform 114"/>
              <p:cNvSpPr>
                <a:spLocks/>
              </p:cNvSpPr>
              <p:nvPr/>
            </p:nvSpPr>
            <p:spPr bwMode="auto">
              <a:xfrm>
                <a:off x="5144" y="3557"/>
                <a:ext cx="23" cy="38"/>
              </a:xfrm>
              <a:custGeom>
                <a:avLst/>
                <a:gdLst>
                  <a:gd name="T0" fmla="*/ 11 w 23"/>
                  <a:gd name="T1" fmla="*/ 0 h 38"/>
                  <a:gd name="T2" fmla="*/ 23 w 23"/>
                  <a:gd name="T3" fmla="*/ 19 h 38"/>
                  <a:gd name="T4" fmla="*/ 11 w 23"/>
                  <a:gd name="T5" fmla="*/ 38 h 38"/>
                  <a:gd name="T6" fmla="*/ 0 w 23"/>
                  <a:gd name="T7" fmla="*/ 19 h 38"/>
                  <a:gd name="T8" fmla="*/ 11 w 23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8">
                    <a:moveTo>
                      <a:pt x="11" y="0"/>
                    </a:moveTo>
                    <a:lnTo>
                      <a:pt x="23" y="19"/>
                    </a:lnTo>
                    <a:lnTo>
                      <a:pt x="11" y="38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71" name="Rectangle 115"/>
              <p:cNvSpPr>
                <a:spLocks noChangeArrowheads="1"/>
              </p:cNvSpPr>
              <p:nvPr/>
            </p:nvSpPr>
            <p:spPr bwMode="auto">
              <a:xfrm>
                <a:off x="4602" y="2641"/>
                <a:ext cx="32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 b="1">
                    <a:solidFill>
                      <a:srgbClr val="000000"/>
                    </a:solidFill>
                    <a:ea typeface="ＭＳ Ｐゴシック" pitchFamily="50" charset="-128"/>
                  </a:rPr>
                  <a:t>&gt;65 yr</a:t>
                </a:r>
                <a:endParaRPr kumimoji="1" lang="en-US" altLang="ja-JP" sz="1600" b="1">
                  <a:ea typeface="ＭＳ Ｐゴシック" pitchFamily="50" charset="-128"/>
                </a:endParaRPr>
              </a:p>
            </p:txBody>
          </p:sp>
        </p:grpSp>
        <p:sp>
          <p:nvSpPr>
            <p:cNvPr id="198772" name="Rectangle 116"/>
            <p:cNvSpPr>
              <a:spLocks noChangeArrowheads="1"/>
            </p:cNvSpPr>
            <p:nvPr/>
          </p:nvSpPr>
          <p:spPr bwMode="auto">
            <a:xfrm>
              <a:off x="657" y="3886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773" name="Rectangle 117"/>
            <p:cNvSpPr>
              <a:spLocks noChangeArrowheads="1"/>
            </p:cNvSpPr>
            <p:nvPr/>
          </p:nvSpPr>
          <p:spPr bwMode="auto">
            <a:xfrm>
              <a:off x="1066" y="3886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185-243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774" name="Rectangle 118"/>
            <p:cNvSpPr>
              <a:spLocks noChangeArrowheads="1"/>
            </p:cNvSpPr>
            <p:nvPr/>
          </p:nvSpPr>
          <p:spPr bwMode="auto">
            <a:xfrm>
              <a:off x="1655" y="3886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775" name="Text Box 119"/>
            <p:cNvSpPr txBox="1">
              <a:spLocks noChangeArrowheads="1"/>
            </p:cNvSpPr>
            <p:nvPr/>
          </p:nvSpPr>
          <p:spPr bwMode="auto">
            <a:xfrm>
              <a:off x="707" y="2285"/>
              <a:ext cx="844" cy="19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400">
                  <a:ea typeface="ＭＳ Ｐゴシック" pitchFamily="50" charset="-128"/>
                </a:rPr>
                <a:t>Frauen</a:t>
              </a:r>
            </a:p>
          </p:txBody>
        </p:sp>
        <p:sp>
          <p:nvSpPr>
            <p:cNvPr id="198776" name="Rectangle 120"/>
            <p:cNvSpPr>
              <a:spLocks noChangeArrowheads="1"/>
            </p:cNvSpPr>
            <p:nvPr/>
          </p:nvSpPr>
          <p:spPr bwMode="auto">
            <a:xfrm>
              <a:off x="2365" y="3886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777" name="Rectangle 121"/>
            <p:cNvSpPr>
              <a:spLocks noChangeArrowheads="1"/>
            </p:cNvSpPr>
            <p:nvPr/>
          </p:nvSpPr>
          <p:spPr bwMode="auto">
            <a:xfrm>
              <a:off x="2774" y="3886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185-243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778" name="Rectangle 122"/>
            <p:cNvSpPr>
              <a:spLocks noChangeArrowheads="1"/>
            </p:cNvSpPr>
            <p:nvPr/>
          </p:nvSpPr>
          <p:spPr bwMode="auto">
            <a:xfrm>
              <a:off x="3363" y="3886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779" name="Rectangle 123"/>
            <p:cNvSpPr>
              <a:spLocks noChangeArrowheads="1"/>
            </p:cNvSpPr>
            <p:nvPr/>
          </p:nvSpPr>
          <p:spPr bwMode="auto">
            <a:xfrm>
              <a:off x="4134" y="3880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780" name="Rectangle 124"/>
            <p:cNvSpPr>
              <a:spLocks noChangeArrowheads="1"/>
            </p:cNvSpPr>
            <p:nvPr/>
          </p:nvSpPr>
          <p:spPr bwMode="auto">
            <a:xfrm>
              <a:off x="4543" y="3880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185-243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781" name="Rectangle 125"/>
            <p:cNvSpPr>
              <a:spLocks noChangeArrowheads="1"/>
            </p:cNvSpPr>
            <p:nvPr/>
          </p:nvSpPr>
          <p:spPr bwMode="auto">
            <a:xfrm>
              <a:off x="5132" y="3880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&gt;244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782" name="Text Box 126"/>
            <p:cNvSpPr txBox="1">
              <a:spLocks noChangeArrowheads="1"/>
            </p:cNvSpPr>
            <p:nvPr/>
          </p:nvSpPr>
          <p:spPr bwMode="auto">
            <a:xfrm>
              <a:off x="2436" y="3054"/>
              <a:ext cx="4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ea typeface="ＭＳ Ｐゴシック" pitchFamily="50" charset="-128"/>
                </a:rPr>
                <a:t>* *</a:t>
              </a:r>
            </a:p>
          </p:txBody>
        </p:sp>
        <p:sp>
          <p:nvSpPr>
            <p:cNvPr id="198783" name="Text Box 127"/>
            <p:cNvSpPr txBox="1">
              <a:spLocks noChangeArrowheads="1"/>
            </p:cNvSpPr>
            <p:nvPr/>
          </p:nvSpPr>
          <p:spPr bwMode="auto">
            <a:xfrm>
              <a:off x="4151" y="3125"/>
              <a:ext cx="4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ea typeface="ＭＳ Ｐゴシック" pitchFamily="50" charset="-128"/>
                </a:rPr>
                <a:t>* *</a:t>
              </a:r>
            </a:p>
          </p:txBody>
        </p:sp>
        <p:sp>
          <p:nvSpPr>
            <p:cNvPr id="198784" name="Text Box 128"/>
            <p:cNvSpPr txBox="1">
              <a:spLocks noChangeArrowheads="1"/>
            </p:cNvSpPr>
            <p:nvPr/>
          </p:nvSpPr>
          <p:spPr bwMode="auto">
            <a:xfrm rot="16200000">
              <a:off x="-198" y="2934"/>
              <a:ext cx="1089" cy="256"/>
            </a:xfrm>
            <a:prstGeom prst="rect">
              <a:avLst/>
            </a:prstGeom>
            <a:solidFill>
              <a:srgbClr val="FFFFE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Hazard Ratio</a:t>
              </a:r>
            </a:p>
          </p:txBody>
        </p:sp>
        <p:grpSp>
          <p:nvGrpSpPr>
            <p:cNvPr id="198785" name="Group 129"/>
            <p:cNvGrpSpPr>
              <a:grpSpLocks/>
            </p:cNvGrpSpPr>
            <p:nvPr/>
          </p:nvGrpSpPr>
          <p:grpSpPr bwMode="auto">
            <a:xfrm>
              <a:off x="4064" y="707"/>
              <a:ext cx="1492" cy="1313"/>
              <a:chOff x="4064" y="763"/>
              <a:chExt cx="1295" cy="1313"/>
            </a:xfrm>
          </p:grpSpPr>
          <p:sp>
            <p:nvSpPr>
              <p:cNvPr id="198786" name="Rectangle 130"/>
              <p:cNvSpPr>
                <a:spLocks noChangeArrowheads="1"/>
              </p:cNvSpPr>
              <p:nvPr/>
            </p:nvSpPr>
            <p:spPr bwMode="auto">
              <a:xfrm>
                <a:off x="4064" y="763"/>
                <a:ext cx="1294" cy="131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87" name="Line 131"/>
              <p:cNvSpPr>
                <a:spLocks noChangeShapeType="1"/>
              </p:cNvSpPr>
              <p:nvPr/>
            </p:nvSpPr>
            <p:spPr bwMode="auto">
              <a:xfrm>
                <a:off x="4064" y="1886"/>
                <a:ext cx="129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88" name="Line 132"/>
              <p:cNvSpPr>
                <a:spLocks noChangeShapeType="1"/>
              </p:cNvSpPr>
              <p:nvPr/>
            </p:nvSpPr>
            <p:spPr bwMode="auto">
              <a:xfrm>
                <a:off x="4064" y="1703"/>
                <a:ext cx="129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89" name="Line 133"/>
              <p:cNvSpPr>
                <a:spLocks noChangeShapeType="1"/>
              </p:cNvSpPr>
              <p:nvPr/>
            </p:nvSpPr>
            <p:spPr bwMode="auto">
              <a:xfrm>
                <a:off x="4064" y="1514"/>
                <a:ext cx="129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0" name="Line 134"/>
              <p:cNvSpPr>
                <a:spLocks noChangeShapeType="1"/>
              </p:cNvSpPr>
              <p:nvPr/>
            </p:nvSpPr>
            <p:spPr bwMode="auto">
              <a:xfrm>
                <a:off x="4064" y="1324"/>
                <a:ext cx="129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1" name="Line 135"/>
              <p:cNvSpPr>
                <a:spLocks noChangeShapeType="1"/>
              </p:cNvSpPr>
              <p:nvPr/>
            </p:nvSpPr>
            <p:spPr bwMode="auto">
              <a:xfrm>
                <a:off x="4064" y="1135"/>
                <a:ext cx="129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2" name="Line 136"/>
              <p:cNvSpPr>
                <a:spLocks noChangeShapeType="1"/>
              </p:cNvSpPr>
              <p:nvPr/>
            </p:nvSpPr>
            <p:spPr bwMode="auto">
              <a:xfrm>
                <a:off x="4064" y="952"/>
                <a:ext cx="129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3" name="Line 137"/>
              <p:cNvSpPr>
                <a:spLocks noChangeShapeType="1"/>
              </p:cNvSpPr>
              <p:nvPr/>
            </p:nvSpPr>
            <p:spPr bwMode="auto">
              <a:xfrm>
                <a:off x="4064" y="763"/>
                <a:ext cx="129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4" name="Rectangle 138"/>
              <p:cNvSpPr>
                <a:spLocks noChangeArrowheads="1"/>
              </p:cNvSpPr>
              <p:nvPr/>
            </p:nvSpPr>
            <p:spPr bwMode="auto">
              <a:xfrm>
                <a:off x="4064" y="763"/>
                <a:ext cx="1294" cy="1312"/>
              </a:xfrm>
              <a:prstGeom prst="rect">
                <a:avLst/>
              </a:prstGeom>
              <a:noFill/>
              <a:ln w="63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5" name="Line 139"/>
              <p:cNvSpPr>
                <a:spLocks noChangeShapeType="1"/>
              </p:cNvSpPr>
              <p:nvPr/>
            </p:nvSpPr>
            <p:spPr bwMode="auto">
              <a:xfrm>
                <a:off x="4064" y="2075"/>
                <a:ext cx="129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6" name="Line 140"/>
              <p:cNvSpPr>
                <a:spLocks noChangeShapeType="1"/>
              </p:cNvSpPr>
              <p:nvPr/>
            </p:nvSpPr>
            <p:spPr bwMode="auto">
              <a:xfrm flipV="1">
                <a:off x="4497" y="2050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7" name="Line 141"/>
              <p:cNvSpPr>
                <a:spLocks noChangeShapeType="1"/>
              </p:cNvSpPr>
              <p:nvPr/>
            </p:nvSpPr>
            <p:spPr bwMode="auto">
              <a:xfrm flipV="1">
                <a:off x="4925" y="2050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8" name="Line 142"/>
              <p:cNvSpPr>
                <a:spLocks noChangeShapeType="1"/>
              </p:cNvSpPr>
              <p:nvPr/>
            </p:nvSpPr>
            <p:spPr bwMode="auto">
              <a:xfrm flipV="1">
                <a:off x="5358" y="2050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799" name="Freeform 143"/>
              <p:cNvSpPr>
                <a:spLocks/>
              </p:cNvSpPr>
              <p:nvPr/>
            </p:nvSpPr>
            <p:spPr bwMode="auto">
              <a:xfrm>
                <a:off x="4279" y="1602"/>
                <a:ext cx="864" cy="101"/>
              </a:xfrm>
              <a:custGeom>
                <a:avLst/>
                <a:gdLst>
                  <a:gd name="T0" fmla="*/ 0 w 242"/>
                  <a:gd name="T1" fmla="*/ 0 h 16"/>
                  <a:gd name="T2" fmla="*/ 121 w 242"/>
                  <a:gd name="T3" fmla="*/ 16 h 16"/>
                  <a:gd name="T4" fmla="*/ 242 w 242"/>
                  <a:gd name="T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2" h="16">
                    <a:moveTo>
                      <a:pt x="0" y="0"/>
                    </a:moveTo>
                    <a:lnTo>
                      <a:pt x="121" y="16"/>
                    </a:lnTo>
                    <a:lnTo>
                      <a:pt x="242" y="15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00" name="Freeform 144"/>
              <p:cNvSpPr>
                <a:spLocks/>
              </p:cNvSpPr>
              <p:nvPr/>
            </p:nvSpPr>
            <p:spPr bwMode="auto">
              <a:xfrm>
                <a:off x="4268" y="1583"/>
                <a:ext cx="21" cy="38"/>
              </a:xfrm>
              <a:custGeom>
                <a:avLst/>
                <a:gdLst>
                  <a:gd name="T0" fmla="*/ 11 w 21"/>
                  <a:gd name="T1" fmla="*/ 0 h 38"/>
                  <a:gd name="T2" fmla="*/ 21 w 21"/>
                  <a:gd name="T3" fmla="*/ 19 h 38"/>
                  <a:gd name="T4" fmla="*/ 11 w 21"/>
                  <a:gd name="T5" fmla="*/ 38 h 38"/>
                  <a:gd name="T6" fmla="*/ 0 w 21"/>
                  <a:gd name="T7" fmla="*/ 19 h 38"/>
                  <a:gd name="T8" fmla="*/ 11 w 21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1" y="0"/>
                    </a:moveTo>
                    <a:lnTo>
                      <a:pt x="21" y="19"/>
                    </a:lnTo>
                    <a:lnTo>
                      <a:pt x="11" y="38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01" name="Freeform 145"/>
              <p:cNvSpPr>
                <a:spLocks/>
              </p:cNvSpPr>
              <p:nvPr/>
            </p:nvSpPr>
            <p:spPr bwMode="auto">
              <a:xfrm>
                <a:off x="4700" y="1684"/>
                <a:ext cx="22" cy="38"/>
              </a:xfrm>
              <a:custGeom>
                <a:avLst/>
                <a:gdLst>
                  <a:gd name="T0" fmla="*/ 11 w 22"/>
                  <a:gd name="T1" fmla="*/ 0 h 38"/>
                  <a:gd name="T2" fmla="*/ 22 w 22"/>
                  <a:gd name="T3" fmla="*/ 19 h 38"/>
                  <a:gd name="T4" fmla="*/ 11 w 22"/>
                  <a:gd name="T5" fmla="*/ 38 h 38"/>
                  <a:gd name="T6" fmla="*/ 0 w 22"/>
                  <a:gd name="T7" fmla="*/ 19 h 38"/>
                  <a:gd name="T8" fmla="*/ 11 w 22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1" y="0"/>
                    </a:moveTo>
                    <a:lnTo>
                      <a:pt x="22" y="19"/>
                    </a:lnTo>
                    <a:lnTo>
                      <a:pt x="11" y="38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02" name="Freeform 146"/>
              <p:cNvSpPr>
                <a:spLocks/>
              </p:cNvSpPr>
              <p:nvPr/>
            </p:nvSpPr>
            <p:spPr bwMode="auto">
              <a:xfrm>
                <a:off x="5133" y="1678"/>
                <a:ext cx="21" cy="38"/>
              </a:xfrm>
              <a:custGeom>
                <a:avLst/>
                <a:gdLst>
                  <a:gd name="T0" fmla="*/ 10 w 21"/>
                  <a:gd name="T1" fmla="*/ 0 h 38"/>
                  <a:gd name="T2" fmla="*/ 21 w 21"/>
                  <a:gd name="T3" fmla="*/ 19 h 38"/>
                  <a:gd name="T4" fmla="*/ 10 w 21"/>
                  <a:gd name="T5" fmla="*/ 38 h 38"/>
                  <a:gd name="T6" fmla="*/ 0 w 21"/>
                  <a:gd name="T7" fmla="*/ 19 h 38"/>
                  <a:gd name="T8" fmla="*/ 10 w 21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0" y="0"/>
                    </a:moveTo>
                    <a:lnTo>
                      <a:pt x="21" y="19"/>
                    </a:lnTo>
                    <a:lnTo>
                      <a:pt x="10" y="38"/>
                    </a:lnTo>
                    <a:lnTo>
                      <a:pt x="0" y="1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03" name="Rectangle 147"/>
              <p:cNvSpPr>
                <a:spLocks noChangeArrowheads="1"/>
              </p:cNvSpPr>
              <p:nvPr/>
            </p:nvSpPr>
            <p:spPr bwMode="auto">
              <a:xfrm>
                <a:off x="4588" y="787"/>
                <a:ext cx="32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 b="1">
                    <a:solidFill>
                      <a:srgbClr val="000000"/>
                    </a:solidFill>
                    <a:ea typeface="ＭＳ Ｐゴシック" pitchFamily="50" charset="-128"/>
                  </a:rPr>
                  <a:t>&gt;65 yr</a:t>
                </a:r>
                <a:endParaRPr kumimoji="1" lang="en-US" altLang="ja-JP" sz="1600" b="1">
                  <a:ea typeface="ＭＳ Ｐゴシック" pitchFamily="50" charset="-128"/>
                </a:endParaRPr>
              </a:p>
            </p:txBody>
          </p:sp>
        </p:grpSp>
        <p:grpSp>
          <p:nvGrpSpPr>
            <p:cNvPr id="198804" name="Group 148"/>
            <p:cNvGrpSpPr>
              <a:grpSpLocks/>
            </p:cNvGrpSpPr>
            <p:nvPr/>
          </p:nvGrpSpPr>
          <p:grpSpPr bwMode="auto">
            <a:xfrm>
              <a:off x="2386" y="701"/>
              <a:ext cx="1401" cy="1313"/>
              <a:chOff x="2386" y="757"/>
              <a:chExt cx="1244" cy="1313"/>
            </a:xfrm>
          </p:grpSpPr>
          <p:sp>
            <p:nvSpPr>
              <p:cNvPr id="198805" name="Rectangle 149"/>
              <p:cNvSpPr>
                <a:spLocks noChangeArrowheads="1"/>
              </p:cNvSpPr>
              <p:nvPr/>
            </p:nvSpPr>
            <p:spPr bwMode="auto">
              <a:xfrm>
                <a:off x="2386" y="757"/>
                <a:ext cx="1244" cy="131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06" name="Line 150"/>
              <p:cNvSpPr>
                <a:spLocks noChangeShapeType="1"/>
              </p:cNvSpPr>
              <p:nvPr/>
            </p:nvSpPr>
            <p:spPr bwMode="auto">
              <a:xfrm>
                <a:off x="2386" y="1880"/>
                <a:ext cx="12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07" name="Line 151"/>
              <p:cNvSpPr>
                <a:spLocks noChangeShapeType="1"/>
              </p:cNvSpPr>
              <p:nvPr/>
            </p:nvSpPr>
            <p:spPr bwMode="auto">
              <a:xfrm>
                <a:off x="2386" y="1697"/>
                <a:ext cx="12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08" name="Line 152"/>
              <p:cNvSpPr>
                <a:spLocks noChangeShapeType="1"/>
              </p:cNvSpPr>
              <p:nvPr/>
            </p:nvSpPr>
            <p:spPr bwMode="auto">
              <a:xfrm>
                <a:off x="2386" y="1508"/>
                <a:ext cx="12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09" name="Line 153"/>
              <p:cNvSpPr>
                <a:spLocks noChangeShapeType="1"/>
              </p:cNvSpPr>
              <p:nvPr/>
            </p:nvSpPr>
            <p:spPr bwMode="auto">
              <a:xfrm>
                <a:off x="2386" y="1318"/>
                <a:ext cx="12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0" name="Line 154"/>
              <p:cNvSpPr>
                <a:spLocks noChangeShapeType="1"/>
              </p:cNvSpPr>
              <p:nvPr/>
            </p:nvSpPr>
            <p:spPr bwMode="auto">
              <a:xfrm>
                <a:off x="2386" y="1129"/>
                <a:ext cx="12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1" name="Line 155"/>
              <p:cNvSpPr>
                <a:spLocks noChangeShapeType="1"/>
              </p:cNvSpPr>
              <p:nvPr/>
            </p:nvSpPr>
            <p:spPr bwMode="auto">
              <a:xfrm>
                <a:off x="2386" y="946"/>
                <a:ext cx="12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2" name="Line 156"/>
              <p:cNvSpPr>
                <a:spLocks noChangeShapeType="1"/>
              </p:cNvSpPr>
              <p:nvPr/>
            </p:nvSpPr>
            <p:spPr bwMode="auto">
              <a:xfrm>
                <a:off x="2386" y="757"/>
                <a:ext cx="12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3" name="Rectangle 157"/>
              <p:cNvSpPr>
                <a:spLocks noChangeArrowheads="1"/>
              </p:cNvSpPr>
              <p:nvPr/>
            </p:nvSpPr>
            <p:spPr bwMode="auto">
              <a:xfrm>
                <a:off x="2386" y="757"/>
                <a:ext cx="1244" cy="1312"/>
              </a:xfrm>
              <a:prstGeom prst="rect">
                <a:avLst/>
              </a:prstGeom>
              <a:noFill/>
              <a:ln w="63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4" name="Line 158"/>
              <p:cNvSpPr>
                <a:spLocks noChangeShapeType="1"/>
              </p:cNvSpPr>
              <p:nvPr/>
            </p:nvSpPr>
            <p:spPr bwMode="auto">
              <a:xfrm>
                <a:off x="2386" y="2069"/>
                <a:ext cx="12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5" name="Line 159"/>
              <p:cNvSpPr>
                <a:spLocks noChangeShapeType="1"/>
              </p:cNvSpPr>
              <p:nvPr/>
            </p:nvSpPr>
            <p:spPr bwMode="auto">
              <a:xfrm flipV="1">
                <a:off x="2801" y="2044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6" name="Line 160"/>
              <p:cNvSpPr>
                <a:spLocks noChangeShapeType="1"/>
              </p:cNvSpPr>
              <p:nvPr/>
            </p:nvSpPr>
            <p:spPr bwMode="auto">
              <a:xfrm flipV="1">
                <a:off x="3215" y="2044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7" name="Freeform 161"/>
              <p:cNvSpPr>
                <a:spLocks/>
              </p:cNvSpPr>
              <p:nvPr/>
            </p:nvSpPr>
            <p:spPr bwMode="auto">
              <a:xfrm>
                <a:off x="2593" y="1590"/>
                <a:ext cx="829" cy="107"/>
              </a:xfrm>
              <a:custGeom>
                <a:avLst/>
                <a:gdLst>
                  <a:gd name="T0" fmla="*/ 0 w 232"/>
                  <a:gd name="T1" fmla="*/ 0 h 17"/>
                  <a:gd name="T2" fmla="*/ 116 w 232"/>
                  <a:gd name="T3" fmla="*/ 17 h 17"/>
                  <a:gd name="T4" fmla="*/ 232 w 232"/>
                  <a:gd name="T5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2" h="17">
                    <a:moveTo>
                      <a:pt x="0" y="0"/>
                    </a:moveTo>
                    <a:lnTo>
                      <a:pt x="116" y="17"/>
                    </a:lnTo>
                    <a:lnTo>
                      <a:pt x="232" y="14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8" name="Freeform 162"/>
              <p:cNvSpPr>
                <a:spLocks/>
              </p:cNvSpPr>
              <p:nvPr/>
            </p:nvSpPr>
            <p:spPr bwMode="auto">
              <a:xfrm>
                <a:off x="2583" y="1571"/>
                <a:ext cx="21" cy="38"/>
              </a:xfrm>
              <a:custGeom>
                <a:avLst/>
                <a:gdLst>
                  <a:gd name="T0" fmla="*/ 10 w 21"/>
                  <a:gd name="T1" fmla="*/ 0 h 38"/>
                  <a:gd name="T2" fmla="*/ 21 w 21"/>
                  <a:gd name="T3" fmla="*/ 19 h 38"/>
                  <a:gd name="T4" fmla="*/ 10 w 21"/>
                  <a:gd name="T5" fmla="*/ 38 h 38"/>
                  <a:gd name="T6" fmla="*/ 0 w 21"/>
                  <a:gd name="T7" fmla="*/ 19 h 38"/>
                  <a:gd name="T8" fmla="*/ 10 w 21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0" y="0"/>
                    </a:moveTo>
                    <a:lnTo>
                      <a:pt x="21" y="19"/>
                    </a:lnTo>
                    <a:lnTo>
                      <a:pt x="10" y="38"/>
                    </a:lnTo>
                    <a:lnTo>
                      <a:pt x="0" y="1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19" name="Freeform 163"/>
              <p:cNvSpPr>
                <a:spLocks/>
              </p:cNvSpPr>
              <p:nvPr/>
            </p:nvSpPr>
            <p:spPr bwMode="auto">
              <a:xfrm>
                <a:off x="2997" y="1678"/>
                <a:ext cx="22" cy="38"/>
              </a:xfrm>
              <a:custGeom>
                <a:avLst/>
                <a:gdLst>
                  <a:gd name="T0" fmla="*/ 11 w 22"/>
                  <a:gd name="T1" fmla="*/ 0 h 38"/>
                  <a:gd name="T2" fmla="*/ 22 w 22"/>
                  <a:gd name="T3" fmla="*/ 19 h 38"/>
                  <a:gd name="T4" fmla="*/ 11 w 22"/>
                  <a:gd name="T5" fmla="*/ 38 h 38"/>
                  <a:gd name="T6" fmla="*/ 0 w 22"/>
                  <a:gd name="T7" fmla="*/ 19 h 38"/>
                  <a:gd name="T8" fmla="*/ 11 w 22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1" y="0"/>
                    </a:moveTo>
                    <a:lnTo>
                      <a:pt x="22" y="19"/>
                    </a:lnTo>
                    <a:lnTo>
                      <a:pt x="11" y="38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20" name="Freeform 164"/>
              <p:cNvSpPr>
                <a:spLocks/>
              </p:cNvSpPr>
              <p:nvPr/>
            </p:nvSpPr>
            <p:spPr bwMode="auto">
              <a:xfrm>
                <a:off x="3412" y="1659"/>
                <a:ext cx="21" cy="38"/>
              </a:xfrm>
              <a:custGeom>
                <a:avLst/>
                <a:gdLst>
                  <a:gd name="T0" fmla="*/ 10 w 21"/>
                  <a:gd name="T1" fmla="*/ 0 h 38"/>
                  <a:gd name="T2" fmla="*/ 21 w 21"/>
                  <a:gd name="T3" fmla="*/ 19 h 38"/>
                  <a:gd name="T4" fmla="*/ 10 w 21"/>
                  <a:gd name="T5" fmla="*/ 38 h 38"/>
                  <a:gd name="T6" fmla="*/ 0 w 21"/>
                  <a:gd name="T7" fmla="*/ 19 h 38"/>
                  <a:gd name="T8" fmla="*/ 10 w 21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0" y="0"/>
                    </a:moveTo>
                    <a:lnTo>
                      <a:pt x="21" y="19"/>
                    </a:lnTo>
                    <a:lnTo>
                      <a:pt x="10" y="38"/>
                    </a:lnTo>
                    <a:lnTo>
                      <a:pt x="0" y="1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80"/>
              </a:solidFill>
              <a:ln w="6350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821" name="Rectangle 165"/>
              <p:cNvSpPr>
                <a:spLocks noChangeArrowheads="1"/>
              </p:cNvSpPr>
              <p:nvPr/>
            </p:nvSpPr>
            <p:spPr bwMode="auto">
              <a:xfrm>
                <a:off x="2885" y="781"/>
                <a:ext cx="43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en-US" altLang="ja-JP" sz="1600" b="1">
                    <a:solidFill>
                      <a:srgbClr val="000000"/>
                    </a:solidFill>
                    <a:ea typeface="ＭＳ Ｐゴシック" pitchFamily="50" charset="-128"/>
                  </a:rPr>
                  <a:t>50-64 yr</a:t>
                </a:r>
                <a:endParaRPr kumimoji="1" lang="en-US" altLang="ja-JP" sz="1600" b="1">
                  <a:ea typeface="ＭＳ Ｐゴシック" pitchFamily="50" charset="-128"/>
                </a:endParaRPr>
              </a:p>
            </p:txBody>
          </p:sp>
        </p:grpSp>
        <p:sp>
          <p:nvSpPr>
            <p:cNvPr id="198822" name="Text Box 166"/>
            <p:cNvSpPr txBox="1">
              <a:spLocks noChangeArrowheads="1"/>
            </p:cNvSpPr>
            <p:nvPr/>
          </p:nvSpPr>
          <p:spPr bwMode="auto">
            <a:xfrm>
              <a:off x="711" y="436"/>
              <a:ext cx="611" cy="2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  </a:t>
              </a:r>
              <a:r>
                <a:rPr kumimoji="1" lang="en-US" altLang="ja-JP" sz="1400">
                  <a:ea typeface="ＭＳ Ｐゴシック" pitchFamily="50" charset="-128"/>
                </a:rPr>
                <a:t>Männer</a:t>
              </a:r>
            </a:p>
          </p:txBody>
        </p:sp>
        <p:sp>
          <p:nvSpPr>
            <p:cNvPr id="198823" name="Text Box 167"/>
            <p:cNvSpPr txBox="1">
              <a:spLocks noChangeArrowheads="1"/>
            </p:cNvSpPr>
            <p:nvPr/>
          </p:nvSpPr>
          <p:spPr bwMode="auto">
            <a:xfrm>
              <a:off x="857" y="1314"/>
              <a:ext cx="2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ea typeface="ＭＳ Ｐゴシック" pitchFamily="50" charset="-128"/>
                </a:rPr>
                <a:t>*</a:t>
              </a:r>
            </a:p>
          </p:txBody>
        </p:sp>
        <p:sp>
          <p:nvSpPr>
            <p:cNvPr id="198824" name="Text Box 168"/>
            <p:cNvSpPr txBox="1">
              <a:spLocks noChangeArrowheads="1"/>
            </p:cNvSpPr>
            <p:nvPr/>
          </p:nvSpPr>
          <p:spPr bwMode="auto">
            <a:xfrm>
              <a:off x="1787" y="1328"/>
              <a:ext cx="2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ea typeface="ＭＳ Ｐゴシック" pitchFamily="50" charset="-128"/>
                </a:rPr>
                <a:t>*</a:t>
              </a:r>
            </a:p>
          </p:txBody>
        </p:sp>
        <p:sp>
          <p:nvSpPr>
            <p:cNvPr id="198825" name="Text Box 169"/>
            <p:cNvSpPr txBox="1">
              <a:spLocks noChangeArrowheads="1"/>
            </p:cNvSpPr>
            <p:nvPr/>
          </p:nvSpPr>
          <p:spPr bwMode="auto">
            <a:xfrm>
              <a:off x="2426" y="1298"/>
              <a:ext cx="4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ea typeface="ＭＳ Ｐゴシック" pitchFamily="50" charset="-128"/>
                </a:rPr>
                <a:t>* *</a:t>
              </a:r>
            </a:p>
          </p:txBody>
        </p:sp>
        <p:sp>
          <p:nvSpPr>
            <p:cNvPr id="198826" name="Text Box 170"/>
            <p:cNvSpPr txBox="1">
              <a:spLocks noChangeArrowheads="1"/>
            </p:cNvSpPr>
            <p:nvPr/>
          </p:nvSpPr>
          <p:spPr bwMode="auto">
            <a:xfrm>
              <a:off x="4151" y="1314"/>
              <a:ext cx="4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ea typeface="ＭＳ Ｐゴシック" pitchFamily="50" charset="-128"/>
                </a:rPr>
                <a:t>* *</a:t>
              </a:r>
            </a:p>
          </p:txBody>
        </p:sp>
        <p:sp>
          <p:nvSpPr>
            <p:cNvPr id="198827" name="Text Box 171"/>
            <p:cNvSpPr txBox="1">
              <a:spLocks noChangeArrowheads="1"/>
            </p:cNvSpPr>
            <p:nvPr/>
          </p:nvSpPr>
          <p:spPr bwMode="auto">
            <a:xfrm rot="16200000">
              <a:off x="-197" y="1160"/>
              <a:ext cx="1089" cy="256"/>
            </a:xfrm>
            <a:prstGeom prst="rect">
              <a:avLst/>
            </a:prstGeom>
            <a:solidFill>
              <a:srgbClr val="FFFFE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>
                  <a:ea typeface="ＭＳ Ｐゴシック" pitchFamily="50" charset="-128"/>
                </a:rPr>
                <a:t>Hazard Ratio</a:t>
              </a:r>
            </a:p>
          </p:txBody>
        </p:sp>
        <p:sp>
          <p:nvSpPr>
            <p:cNvPr id="198828" name="Rectangle 172"/>
            <p:cNvSpPr>
              <a:spLocks noChangeArrowheads="1"/>
            </p:cNvSpPr>
            <p:nvPr/>
          </p:nvSpPr>
          <p:spPr bwMode="auto">
            <a:xfrm>
              <a:off x="690" y="2016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&lt;187</a:t>
              </a:r>
            </a:p>
          </p:txBody>
        </p:sp>
        <p:sp>
          <p:nvSpPr>
            <p:cNvPr id="198829" name="Rectangle 173"/>
            <p:cNvSpPr>
              <a:spLocks noChangeArrowheads="1"/>
            </p:cNvSpPr>
            <p:nvPr/>
          </p:nvSpPr>
          <p:spPr bwMode="auto">
            <a:xfrm>
              <a:off x="1055" y="2016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188-247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830" name="Rectangle 174"/>
            <p:cNvSpPr>
              <a:spLocks noChangeArrowheads="1"/>
            </p:cNvSpPr>
            <p:nvPr/>
          </p:nvSpPr>
          <p:spPr bwMode="auto">
            <a:xfrm>
              <a:off x="1628" y="2016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&gt;248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831" name="Rectangle 175"/>
            <p:cNvSpPr>
              <a:spLocks noChangeArrowheads="1"/>
            </p:cNvSpPr>
            <p:nvPr/>
          </p:nvSpPr>
          <p:spPr bwMode="auto">
            <a:xfrm>
              <a:off x="2389" y="2016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&lt;187</a:t>
              </a:r>
            </a:p>
          </p:txBody>
        </p:sp>
        <p:sp>
          <p:nvSpPr>
            <p:cNvPr id="198832" name="Rectangle 176"/>
            <p:cNvSpPr>
              <a:spLocks noChangeArrowheads="1"/>
            </p:cNvSpPr>
            <p:nvPr/>
          </p:nvSpPr>
          <p:spPr bwMode="auto">
            <a:xfrm>
              <a:off x="2754" y="2016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188-247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833" name="Rectangle 177"/>
            <p:cNvSpPr>
              <a:spLocks noChangeArrowheads="1"/>
            </p:cNvSpPr>
            <p:nvPr/>
          </p:nvSpPr>
          <p:spPr bwMode="auto">
            <a:xfrm>
              <a:off x="3327" y="2016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&gt;248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834" name="Rectangle 178"/>
            <p:cNvSpPr>
              <a:spLocks noChangeArrowheads="1"/>
            </p:cNvSpPr>
            <p:nvPr/>
          </p:nvSpPr>
          <p:spPr bwMode="auto">
            <a:xfrm>
              <a:off x="4067" y="2022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&lt;187</a:t>
              </a:r>
            </a:p>
          </p:txBody>
        </p:sp>
        <p:sp>
          <p:nvSpPr>
            <p:cNvPr id="198835" name="Rectangle 179"/>
            <p:cNvSpPr>
              <a:spLocks noChangeArrowheads="1"/>
            </p:cNvSpPr>
            <p:nvPr/>
          </p:nvSpPr>
          <p:spPr bwMode="auto">
            <a:xfrm>
              <a:off x="4432" y="2022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188-247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  <p:sp>
          <p:nvSpPr>
            <p:cNvPr id="198836" name="Rectangle 180"/>
            <p:cNvSpPr>
              <a:spLocks noChangeArrowheads="1"/>
            </p:cNvSpPr>
            <p:nvPr/>
          </p:nvSpPr>
          <p:spPr bwMode="auto">
            <a:xfrm>
              <a:off x="5005" y="2022"/>
              <a:ext cx="3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800">
                  <a:solidFill>
                    <a:srgbClr val="000000"/>
                  </a:solidFill>
                  <a:ea typeface="ＭＳ Ｐゴシック" pitchFamily="50" charset="-128"/>
                </a:rPr>
                <a:t>&gt;248</a:t>
              </a:r>
              <a:endParaRPr kumimoji="1" lang="en-US" altLang="ja-JP" sz="1800">
                <a:ea typeface="ＭＳ Ｐゴシック" pitchFamily="50" charset="-128"/>
              </a:endParaRPr>
            </a:p>
          </p:txBody>
        </p:sp>
      </p:grpSp>
      <p:sp>
        <p:nvSpPr>
          <p:cNvPr id="198837" name="Text Box 181"/>
          <p:cNvSpPr txBox="1">
            <a:spLocks noChangeArrowheads="1"/>
          </p:cNvSpPr>
          <p:nvPr/>
        </p:nvSpPr>
        <p:spPr bwMode="auto">
          <a:xfrm>
            <a:off x="179388" y="260350"/>
            <a:ext cx="1296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de-DE" altLang="de-DE" sz="1600">
              <a:ea typeface="Osaka" charset="-128"/>
            </a:endParaRPr>
          </a:p>
        </p:txBody>
      </p:sp>
      <p:sp>
        <p:nvSpPr>
          <p:cNvPr id="198839" name="Text Box 183"/>
          <p:cNvSpPr txBox="1">
            <a:spLocks noChangeArrowheads="1"/>
          </p:cNvSpPr>
          <p:nvPr/>
        </p:nvSpPr>
        <p:spPr bwMode="auto">
          <a:xfrm>
            <a:off x="1042988" y="115888"/>
            <a:ext cx="7345362" cy="406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>
                <a:ea typeface="ＭＳ Ｐゴシック" pitchFamily="50" charset="-128"/>
              </a:rPr>
              <a:t>Cholesterin und Gesamtmortalität nach Altersgruppen</a:t>
            </a:r>
          </a:p>
        </p:txBody>
      </p:sp>
    </p:spTree>
    <p:extLst>
      <p:ext uri="{BB962C8B-B14F-4D97-AF65-F5344CB8AC3E}">
        <p14:creationId xmlns:p14="http://schemas.microsoft.com/office/powerpoint/2010/main" val="33949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A3AB-902A-44CF-9980-FE002F862BE7}" type="slidenum">
              <a:rPr lang="de-DE" altLang="de-DE"/>
              <a:pPr/>
              <a:t>53</a:t>
            </a:fld>
            <a:endParaRPr lang="de-DE" altLang="de-DE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827088" y="5876925"/>
            <a:ext cx="184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5888"/>
            <a:ext cx="4356100" cy="186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70" name="Picture 10" descr="Journal of Women's Heal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506537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73" name="Rectangle 13"/>
          <p:cNvSpPr>
            <a:spLocks noGrp="1" noChangeArrowheads="1"/>
          </p:cNvSpPr>
          <p:nvPr>
            <p:ph sz="half" idx="1"/>
          </p:nvPr>
        </p:nvSpPr>
        <p:spPr>
          <a:xfrm>
            <a:off x="179388" y="2349500"/>
            <a:ext cx="8713787" cy="4232275"/>
          </a:xfrm>
          <a:noFill/>
          <a:ln/>
        </p:spPr>
        <p:txBody>
          <a:bodyPr/>
          <a:lstStyle/>
          <a:p>
            <a:pPr marL="533400" indent="-533400">
              <a:buFontTx/>
              <a:buNone/>
            </a:pPr>
            <a:r>
              <a:rPr lang="de-DE" altLang="de-DE" dirty="0"/>
              <a:t>Gesamtcholesterin und Herzkreislaufmortalität</a:t>
            </a:r>
          </a:p>
          <a:p>
            <a:pPr marL="533400" indent="-533400"/>
            <a:r>
              <a:rPr lang="de-DE" altLang="de-DE" sz="2200" dirty="0"/>
              <a:t>Geschlechtsspezifische Unterschiede</a:t>
            </a:r>
          </a:p>
          <a:p>
            <a:pPr marL="533400" indent="-533400"/>
            <a:r>
              <a:rPr lang="en-GB" altLang="de-DE" sz="2200" dirty="0" err="1"/>
              <a:t>Risiko</a:t>
            </a:r>
            <a:r>
              <a:rPr lang="en-GB" altLang="de-DE" sz="2200" dirty="0"/>
              <a:t> </a:t>
            </a:r>
            <a:r>
              <a:rPr lang="en-GB" altLang="de-DE" sz="2200" dirty="0" err="1"/>
              <a:t>durch</a:t>
            </a:r>
            <a:r>
              <a:rPr lang="en-GB" altLang="de-DE" sz="2200" dirty="0"/>
              <a:t> </a:t>
            </a:r>
            <a:r>
              <a:rPr lang="en-GB" altLang="de-DE" sz="2200" dirty="0" err="1"/>
              <a:t>Cholesterin</a:t>
            </a:r>
            <a:r>
              <a:rPr lang="en-GB" altLang="de-DE" sz="2200" dirty="0"/>
              <a:t> </a:t>
            </a:r>
            <a:r>
              <a:rPr lang="en-GB" altLang="de-DE" sz="2200" dirty="0" err="1"/>
              <a:t>höher</a:t>
            </a:r>
            <a:r>
              <a:rPr lang="en-GB" altLang="de-DE" sz="2200" dirty="0"/>
              <a:t> </a:t>
            </a:r>
            <a:r>
              <a:rPr lang="en-GB" altLang="de-DE" sz="2200" dirty="0" err="1"/>
              <a:t>bei</a:t>
            </a:r>
            <a:r>
              <a:rPr lang="en-GB" altLang="de-DE" sz="2200" dirty="0"/>
              <a:t> </a:t>
            </a:r>
            <a:r>
              <a:rPr lang="en-GB" altLang="de-DE" sz="2200" dirty="0" err="1"/>
              <a:t>jüngeren</a:t>
            </a:r>
            <a:r>
              <a:rPr lang="en-GB" altLang="de-DE" sz="2200" dirty="0"/>
              <a:t> </a:t>
            </a:r>
            <a:r>
              <a:rPr lang="en-GB" altLang="de-DE" sz="2200" dirty="0" err="1"/>
              <a:t>Gesundenuntersuchungsteilnehmern</a:t>
            </a:r>
            <a:r>
              <a:rPr lang="en-GB" altLang="de-DE" sz="2200" dirty="0"/>
              <a:t> und </a:t>
            </a:r>
            <a:r>
              <a:rPr lang="en-GB" altLang="de-DE" sz="2200" dirty="0" err="1"/>
              <a:t>Männern</a:t>
            </a:r>
            <a:endParaRPr lang="en-GB" altLang="de-DE" sz="2200" dirty="0"/>
          </a:p>
          <a:p>
            <a:pPr marL="533400" indent="-533400"/>
            <a:r>
              <a:rPr lang="en-GB" altLang="de-DE" sz="2200" dirty="0" err="1"/>
              <a:t>Erhöhtes</a:t>
            </a:r>
            <a:r>
              <a:rPr lang="en-GB" altLang="de-DE" sz="2200" dirty="0"/>
              <a:t> </a:t>
            </a:r>
            <a:r>
              <a:rPr lang="en-GB" altLang="de-DE" sz="2200" dirty="0" err="1"/>
              <a:t>Cholesterin</a:t>
            </a:r>
            <a:r>
              <a:rPr lang="en-GB" altLang="de-DE" sz="2200" dirty="0"/>
              <a:t> hat </a:t>
            </a:r>
            <a:r>
              <a:rPr lang="en-GB" altLang="de-DE" sz="2200" dirty="0" err="1"/>
              <a:t>bei</a:t>
            </a:r>
            <a:r>
              <a:rPr lang="en-GB" altLang="de-DE" sz="2200" dirty="0"/>
              <a:t> Frauen </a:t>
            </a:r>
            <a:r>
              <a:rPr lang="en-GB" altLang="de-DE" sz="2200" dirty="0" err="1"/>
              <a:t>über</a:t>
            </a:r>
            <a:r>
              <a:rPr lang="en-GB" altLang="de-DE" sz="2200"/>
              <a:t> </a:t>
            </a:r>
            <a:r>
              <a:rPr lang="en-GB" altLang="de-DE" sz="2200" smtClean="0"/>
              <a:t>65 </a:t>
            </a:r>
            <a:r>
              <a:rPr lang="en-GB" altLang="de-DE" sz="2200" dirty="0" err="1"/>
              <a:t>Jahre</a:t>
            </a:r>
            <a:r>
              <a:rPr lang="en-GB" altLang="de-DE" sz="2200" dirty="0"/>
              <a:t> </a:t>
            </a:r>
            <a:r>
              <a:rPr lang="en-GB" altLang="de-DE" sz="2200" dirty="0" err="1" smtClean="0"/>
              <a:t>geringere</a:t>
            </a:r>
            <a:r>
              <a:rPr lang="en-GB" altLang="de-DE" sz="2200" dirty="0" smtClean="0"/>
              <a:t> </a:t>
            </a:r>
            <a:r>
              <a:rPr lang="en-GB" altLang="de-DE" sz="2200" dirty="0" err="1"/>
              <a:t>Bedeutung</a:t>
            </a:r>
            <a:r>
              <a:rPr lang="en-GB" altLang="de-DE" sz="2200" dirty="0"/>
              <a:t> </a:t>
            </a:r>
          </a:p>
          <a:p>
            <a:pPr marL="533400" indent="-533400"/>
            <a:r>
              <a:rPr lang="en-GB" altLang="de-DE" sz="2200" dirty="0" err="1" smtClean="0"/>
              <a:t>Gesamt-Mortalität</a:t>
            </a:r>
            <a:r>
              <a:rPr lang="en-GB" altLang="de-DE" sz="2200" dirty="0" smtClean="0"/>
              <a:t> </a:t>
            </a:r>
            <a:r>
              <a:rPr lang="en-GB" altLang="de-DE" sz="2200" dirty="0" err="1" smtClean="0"/>
              <a:t>ist</a:t>
            </a:r>
            <a:r>
              <a:rPr lang="en-GB" altLang="de-DE" sz="2200" dirty="0" smtClean="0"/>
              <a:t> </a:t>
            </a:r>
            <a:r>
              <a:rPr lang="en-GB" altLang="de-DE" sz="2200" dirty="0" err="1" smtClean="0"/>
              <a:t>höher</a:t>
            </a:r>
            <a:r>
              <a:rPr lang="en-GB" altLang="de-DE" sz="2200" dirty="0" smtClean="0"/>
              <a:t> </a:t>
            </a:r>
            <a:r>
              <a:rPr lang="en-GB" altLang="de-DE" sz="2200" dirty="0" err="1" smtClean="0"/>
              <a:t>bei</a:t>
            </a:r>
            <a:r>
              <a:rPr lang="en-GB" altLang="de-DE" sz="2200" dirty="0" smtClean="0"/>
              <a:t> </a:t>
            </a:r>
            <a:r>
              <a:rPr lang="en-GB" altLang="de-DE" sz="2200" dirty="0" err="1" smtClean="0"/>
              <a:t>zu</a:t>
            </a:r>
            <a:r>
              <a:rPr lang="en-GB" altLang="de-DE" sz="2200" dirty="0" smtClean="0"/>
              <a:t> </a:t>
            </a:r>
            <a:r>
              <a:rPr lang="en-GB" altLang="de-DE" sz="2200" dirty="0" err="1" smtClean="0"/>
              <a:t>niedrigem</a:t>
            </a:r>
            <a:r>
              <a:rPr lang="en-GB" altLang="de-DE" sz="2200" dirty="0" smtClean="0"/>
              <a:t> </a:t>
            </a:r>
            <a:r>
              <a:rPr lang="en-GB" altLang="de-DE" sz="2200" dirty="0" err="1" smtClean="0"/>
              <a:t>Cholesterin</a:t>
            </a:r>
            <a:r>
              <a:rPr lang="en-GB" altLang="de-DE" sz="2200" dirty="0" smtClean="0"/>
              <a:t> (reverse-causation)</a:t>
            </a:r>
          </a:p>
          <a:p>
            <a:pPr marL="533400" indent="-533400"/>
            <a:r>
              <a:rPr lang="en-GB" altLang="de-DE" sz="2200" dirty="0" smtClean="0"/>
              <a:t>U-</a:t>
            </a:r>
            <a:r>
              <a:rPr lang="en-GB" altLang="de-DE" sz="2200" dirty="0" err="1" smtClean="0"/>
              <a:t>förmiger</a:t>
            </a:r>
            <a:r>
              <a:rPr lang="en-GB" altLang="de-DE" sz="2200" dirty="0" smtClean="0"/>
              <a:t> </a:t>
            </a:r>
            <a:r>
              <a:rPr lang="en-GB" altLang="de-DE" sz="2200" dirty="0" err="1"/>
              <a:t>Zusammenhang</a:t>
            </a:r>
            <a:r>
              <a:rPr lang="en-GB" altLang="de-DE" sz="2200" dirty="0"/>
              <a:t> von </a:t>
            </a:r>
            <a:r>
              <a:rPr lang="en-GB" altLang="de-DE" sz="2200" dirty="0" err="1"/>
              <a:t>Cholesterin</a:t>
            </a:r>
            <a:r>
              <a:rPr lang="en-GB" altLang="de-DE" sz="2200" dirty="0"/>
              <a:t/>
            </a:r>
            <a:br>
              <a:rPr lang="en-GB" altLang="de-DE" sz="2200" dirty="0"/>
            </a:br>
            <a:r>
              <a:rPr lang="en-GB" altLang="de-DE" sz="2200" dirty="0" err="1"/>
              <a:t>mit</a:t>
            </a:r>
            <a:r>
              <a:rPr lang="en-GB" altLang="de-DE" sz="2200" dirty="0"/>
              <a:t> </a:t>
            </a:r>
            <a:r>
              <a:rPr lang="en-GB" altLang="de-DE" sz="2200" dirty="0" err="1"/>
              <a:t>Gesamt-Mortalität</a:t>
            </a:r>
            <a:r>
              <a:rPr lang="en-GB" altLang="de-DE" sz="2200" dirty="0"/>
              <a:t> (</a:t>
            </a:r>
            <a:r>
              <a:rPr lang="en-GB" altLang="de-DE" sz="2200" dirty="0" err="1"/>
              <a:t>wie</a:t>
            </a:r>
            <a:r>
              <a:rPr lang="en-GB" altLang="de-DE" sz="2200" dirty="0"/>
              <a:t> </a:t>
            </a:r>
            <a:r>
              <a:rPr lang="en-GB" altLang="de-DE" sz="2200" dirty="0" err="1"/>
              <a:t>auch</a:t>
            </a:r>
            <a:r>
              <a:rPr lang="en-GB" altLang="de-DE" sz="2200" dirty="0"/>
              <a:t> </a:t>
            </a:r>
            <a:r>
              <a:rPr lang="en-GB" altLang="de-DE" sz="2200" dirty="0" err="1"/>
              <a:t>bei</a:t>
            </a:r>
            <a:r>
              <a:rPr lang="en-GB" altLang="de-DE" sz="2200" dirty="0"/>
              <a:t> Body-Mass-Index)</a:t>
            </a:r>
          </a:p>
        </p:txBody>
      </p:sp>
    </p:spTree>
    <p:extLst>
      <p:ext uri="{BB962C8B-B14F-4D97-AF65-F5344CB8AC3E}">
        <p14:creationId xmlns:p14="http://schemas.microsoft.com/office/powerpoint/2010/main" val="11745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ctrTitle" idx="4294967295"/>
          </p:nvPr>
        </p:nvSpPr>
        <p:spPr>
          <a:xfrm>
            <a:off x="0" y="1295400"/>
            <a:ext cx="71628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600" dirty="0"/>
              <a:t>Do risk factors explain the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sex/gender </a:t>
            </a:r>
            <a:r>
              <a:rPr lang="en-GB" sz="3600" dirty="0"/>
              <a:t>gap in mortality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from </a:t>
            </a:r>
            <a:r>
              <a:rPr lang="en-GB" sz="3600" dirty="0"/>
              <a:t>coronary heart disease?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733425" y="3248025"/>
            <a:ext cx="8410575" cy="25146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Josef </a:t>
            </a:r>
            <a:r>
              <a:rPr lang="en-GB" sz="2000" dirty="0" smtClean="0">
                <a:solidFill>
                  <a:schemeClr val="tx1"/>
                </a:solidFill>
                <a:latin typeface="+mj-lt"/>
              </a:rPr>
              <a:t>Fritz,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Michael </a:t>
            </a:r>
            <a:r>
              <a:rPr lang="en-GB" sz="2000" dirty="0" err="1" smtClean="0">
                <a:solidFill>
                  <a:schemeClr val="tx1"/>
                </a:solidFill>
                <a:latin typeface="+mj-lt"/>
              </a:rPr>
              <a:t>Edlinger</a:t>
            </a:r>
            <a:r>
              <a:rPr lang="en-GB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Cecily </a:t>
            </a:r>
            <a:r>
              <a:rPr lang="en-GB" sz="2000" dirty="0" smtClean="0">
                <a:solidFill>
                  <a:schemeClr val="tx1"/>
                </a:solidFill>
                <a:latin typeface="+mj-lt"/>
              </a:rPr>
              <a:t>Kelleher,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Susanne </a:t>
            </a:r>
            <a:r>
              <a:rPr lang="en-GB" sz="2000" dirty="0" err="1" smtClean="0">
                <a:solidFill>
                  <a:schemeClr val="tx1"/>
                </a:solidFill>
                <a:latin typeface="+mj-lt"/>
              </a:rPr>
              <a:t>Strohmaier</a:t>
            </a:r>
            <a:r>
              <a:rPr lang="en-GB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Gabriele </a:t>
            </a:r>
            <a:r>
              <a:rPr lang="en-GB" sz="2000" dirty="0" smtClean="0">
                <a:solidFill>
                  <a:schemeClr val="tx1"/>
                </a:solidFill>
                <a:latin typeface="+mj-lt"/>
              </a:rPr>
              <a:t>Nagel,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Hans </a:t>
            </a:r>
            <a:r>
              <a:rPr lang="en-GB" sz="2000" dirty="0" err="1" smtClean="0">
                <a:solidFill>
                  <a:schemeClr val="tx1"/>
                </a:solidFill>
                <a:latin typeface="+mj-lt"/>
              </a:rPr>
              <a:t>Concin</a:t>
            </a:r>
            <a:r>
              <a:rPr lang="en-GB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Elfriede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  <a:latin typeface="+mj-lt"/>
              </a:rPr>
              <a:t>Ruttmann</a:t>
            </a:r>
            <a:r>
              <a:rPr lang="en-GB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Margarethe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  <a:latin typeface="+mj-lt"/>
              </a:rPr>
              <a:t>Hochleitner</a:t>
            </a:r>
            <a:r>
              <a:rPr lang="en-GB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2000" u="sng" dirty="0">
                <a:solidFill>
                  <a:schemeClr val="tx1"/>
                </a:solidFill>
                <a:latin typeface="+mj-lt"/>
              </a:rPr>
              <a:t>Hanno </a:t>
            </a:r>
            <a:r>
              <a:rPr lang="en-GB" sz="2000" u="sng" dirty="0" smtClean="0">
                <a:solidFill>
                  <a:schemeClr val="tx1"/>
                </a:solidFill>
                <a:latin typeface="+mj-lt"/>
              </a:rPr>
              <a:t>Ulmer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2000" u="sng" baseline="30000" dirty="0" smtClean="0">
              <a:solidFill>
                <a:schemeClr val="tx1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sz="2000" u="sng" baseline="30000" dirty="0" smtClean="0">
              <a:solidFill>
                <a:schemeClr val="tx1"/>
              </a:solidFill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Medical University of Innsbruck, Austria, University College Dublin, Ireland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University of Oslo, Norway, University of Ulm, Germany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Agency for Preventive and Social Medicine, </a:t>
            </a:r>
            <a:r>
              <a:rPr lang="en-GB" sz="2000" dirty="0" err="1" smtClean="0">
                <a:solidFill>
                  <a:schemeClr val="tx1"/>
                </a:solidFill>
              </a:rPr>
              <a:t>Bregenz</a:t>
            </a:r>
            <a:r>
              <a:rPr lang="en-GB" sz="2000" dirty="0" smtClean="0">
                <a:solidFill>
                  <a:schemeClr val="tx1"/>
                </a:solidFill>
              </a:rPr>
              <a:t>, Austria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2000" dirty="0" smtClean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41287"/>
            <a:ext cx="994939" cy="1049337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EFC6B19-FFD8-4B0B-8A0C-BF244AADEDF9}" type="slidenum">
              <a:rPr lang="de-DE" altLang="de-DE"/>
              <a:pPr/>
              <a:t>54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365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6186488" cy="1143000"/>
          </a:xfrm>
        </p:spPr>
        <p:txBody>
          <a:bodyPr/>
          <a:lstStyle/>
          <a:p>
            <a:r>
              <a:rPr lang="de-DE" sz="3600" dirty="0" err="1" smtClean="0"/>
              <a:t>Purpose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67544" y="1484784"/>
            <a:ext cx="8229600" cy="45259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de-DE" sz="2400" dirty="0" smtClean="0"/>
              <a:t>Age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sex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strongest</a:t>
            </a:r>
            <a:r>
              <a:rPr lang="de-DE" sz="2400" dirty="0" smtClean="0"/>
              <a:t> </a:t>
            </a:r>
            <a:r>
              <a:rPr lang="de-DE" sz="2400" dirty="0" err="1" smtClean="0"/>
              <a:t>predictors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err="1" smtClean="0"/>
              <a:t>coronary</a:t>
            </a:r>
            <a:r>
              <a:rPr lang="de-DE" sz="2400" dirty="0" smtClean="0"/>
              <a:t> </a:t>
            </a:r>
            <a:r>
              <a:rPr lang="de-DE" sz="2400" dirty="0" err="1" smtClean="0"/>
              <a:t>heart</a:t>
            </a:r>
            <a:r>
              <a:rPr lang="de-DE" sz="2400" dirty="0" smtClean="0"/>
              <a:t> </a:t>
            </a:r>
            <a:r>
              <a:rPr lang="de-DE" sz="2400" dirty="0" err="1" smtClean="0"/>
              <a:t>disease</a:t>
            </a:r>
            <a:r>
              <a:rPr lang="de-DE" sz="2400" dirty="0" smtClean="0"/>
              <a:t> </a:t>
            </a:r>
            <a:r>
              <a:rPr lang="de-DE" sz="2400" dirty="0" err="1" smtClean="0"/>
              <a:t>mortality</a:t>
            </a:r>
            <a:endParaRPr lang="de-DE" sz="2400" dirty="0" smtClean="0"/>
          </a:p>
          <a:p>
            <a:r>
              <a:rPr lang="de-DE" sz="2400" dirty="0" err="1"/>
              <a:t>P</a:t>
            </a:r>
            <a:r>
              <a:rPr lang="de-DE" sz="2400" dirty="0" err="1" smtClean="0"/>
              <a:t>remature</a:t>
            </a:r>
            <a:r>
              <a:rPr lang="de-DE" sz="2400" dirty="0" smtClean="0"/>
              <a:t> CHD (I20-I25) </a:t>
            </a:r>
            <a:r>
              <a:rPr lang="de-DE" sz="2400" dirty="0" err="1" smtClean="0"/>
              <a:t>deaths</a:t>
            </a:r>
            <a:r>
              <a:rPr lang="de-DE" sz="2400" dirty="0" smtClean="0"/>
              <a:t> – </a:t>
            </a:r>
            <a:r>
              <a:rPr lang="de-DE" sz="2400" dirty="0" err="1" smtClean="0"/>
              <a:t>before</a:t>
            </a:r>
            <a:r>
              <a:rPr lang="de-DE" sz="2400" dirty="0" smtClean="0"/>
              <a:t> </a:t>
            </a:r>
            <a:r>
              <a:rPr lang="de-DE" sz="2400" dirty="0" err="1" smtClean="0"/>
              <a:t>age</a:t>
            </a:r>
            <a:r>
              <a:rPr lang="de-DE" sz="2400" dirty="0"/>
              <a:t> </a:t>
            </a:r>
            <a:r>
              <a:rPr lang="de-DE" sz="2400" dirty="0" smtClean="0"/>
              <a:t>65 - in Europe:</a:t>
            </a:r>
            <a:br>
              <a:rPr lang="de-DE" sz="2400" dirty="0" smtClean="0"/>
            </a:br>
            <a:r>
              <a:rPr lang="de-DE" sz="2400" dirty="0" smtClean="0"/>
              <a:t>330,000 </a:t>
            </a:r>
            <a:r>
              <a:rPr lang="de-DE" sz="2400" dirty="0" err="1" smtClean="0"/>
              <a:t>death</a:t>
            </a:r>
            <a:r>
              <a:rPr lang="de-DE" sz="2400" dirty="0" smtClean="0"/>
              <a:t> </a:t>
            </a:r>
            <a:r>
              <a:rPr lang="de-DE" sz="2400" dirty="0" err="1" smtClean="0"/>
              <a:t>cases</a:t>
            </a:r>
            <a:r>
              <a:rPr lang="de-DE" sz="2400" dirty="0" smtClean="0"/>
              <a:t>,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which</a:t>
            </a:r>
            <a:r>
              <a:rPr lang="de-DE" sz="2400" dirty="0" smtClean="0"/>
              <a:t> 77% in </a:t>
            </a:r>
            <a:r>
              <a:rPr lang="de-DE" sz="2400" dirty="0" err="1" smtClean="0"/>
              <a:t>males</a:t>
            </a:r>
            <a:r>
              <a:rPr lang="de-DE" sz="2400" dirty="0" smtClean="0"/>
              <a:t>, 23% in </a:t>
            </a:r>
            <a:r>
              <a:rPr lang="de-DE" sz="2400" dirty="0" err="1" smtClean="0"/>
              <a:t>females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1800" dirty="0" smtClean="0"/>
              <a:t>(Nichols et al, </a:t>
            </a:r>
            <a:r>
              <a:rPr lang="de-DE" sz="1800" dirty="0" err="1" smtClean="0"/>
              <a:t>Eur</a:t>
            </a:r>
            <a:r>
              <a:rPr lang="de-DE" sz="1800" dirty="0" smtClean="0"/>
              <a:t> Heart J 2014)</a:t>
            </a:r>
          </a:p>
          <a:p>
            <a:r>
              <a:rPr lang="de-DE" sz="2400" dirty="0" err="1" smtClean="0"/>
              <a:t>Aim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study</a:t>
            </a:r>
            <a:r>
              <a:rPr lang="de-DE" sz="2400" dirty="0" smtClean="0"/>
              <a:t>:</a:t>
            </a:r>
            <a:br>
              <a:rPr lang="de-DE" sz="2400" dirty="0" smtClean="0"/>
            </a:b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estimate</a:t>
            </a:r>
            <a:r>
              <a:rPr lang="de-DE" sz="2400" dirty="0" smtClean="0"/>
              <a:t>, </a:t>
            </a:r>
            <a:r>
              <a:rPr lang="de-DE" sz="2400" dirty="0" err="1" smtClean="0"/>
              <a:t>how</a:t>
            </a:r>
            <a:r>
              <a:rPr lang="de-DE" sz="2400" dirty="0" smtClean="0"/>
              <a:t> </a:t>
            </a:r>
            <a:r>
              <a:rPr lang="de-DE" sz="2400" dirty="0" err="1" smtClean="0"/>
              <a:t>much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this</a:t>
            </a:r>
            <a:r>
              <a:rPr lang="de-DE" sz="2400" dirty="0" smtClean="0"/>
              <a:t> large </a:t>
            </a:r>
            <a:r>
              <a:rPr lang="de-DE" sz="2400" dirty="0" err="1" smtClean="0"/>
              <a:t>sex</a:t>
            </a:r>
            <a:r>
              <a:rPr lang="de-DE" sz="2400" dirty="0" smtClean="0"/>
              <a:t> </a:t>
            </a:r>
            <a:r>
              <a:rPr lang="de-DE" sz="2400" dirty="0" err="1" smtClean="0"/>
              <a:t>difference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explained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major</a:t>
            </a:r>
            <a:r>
              <a:rPr lang="de-DE" sz="2400" dirty="0" smtClean="0"/>
              <a:t> </a:t>
            </a:r>
            <a:r>
              <a:rPr lang="de-DE" sz="2400" dirty="0" err="1" smtClean="0"/>
              <a:t>risk</a:t>
            </a:r>
            <a:r>
              <a:rPr lang="de-DE" sz="2400" dirty="0" smtClean="0"/>
              <a:t> </a:t>
            </a:r>
            <a:r>
              <a:rPr lang="de-DE" sz="2400" dirty="0" err="1" smtClean="0"/>
              <a:t>factors</a:t>
            </a:r>
            <a:r>
              <a:rPr lang="de-DE" sz="2400" dirty="0" smtClean="0"/>
              <a:t> (RFs): </a:t>
            </a:r>
            <a:br>
              <a:rPr lang="de-DE" sz="2400" dirty="0" smtClean="0"/>
            </a:br>
            <a:r>
              <a:rPr lang="de-DE" sz="2400" dirty="0" smtClean="0"/>
              <a:t>- </a:t>
            </a:r>
            <a:r>
              <a:rPr lang="de-DE" sz="2400" dirty="0" err="1" smtClean="0"/>
              <a:t>systolic</a:t>
            </a:r>
            <a:r>
              <a:rPr lang="de-DE" sz="2400" dirty="0" smtClean="0"/>
              <a:t> </a:t>
            </a:r>
            <a:r>
              <a:rPr lang="de-DE" sz="2400" dirty="0" err="1" smtClean="0"/>
              <a:t>blood</a:t>
            </a:r>
            <a:r>
              <a:rPr lang="de-DE" sz="2400" dirty="0" smtClean="0"/>
              <a:t>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- total </a:t>
            </a:r>
            <a:r>
              <a:rPr lang="de-DE" sz="2400" dirty="0" err="1" smtClean="0"/>
              <a:t>cholesterol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- </a:t>
            </a:r>
            <a:r>
              <a:rPr lang="de-DE" sz="2400" dirty="0" err="1" smtClean="0"/>
              <a:t>fasting</a:t>
            </a:r>
            <a:r>
              <a:rPr lang="de-DE" sz="2400" dirty="0" smtClean="0"/>
              <a:t> </a:t>
            </a:r>
            <a:r>
              <a:rPr lang="de-DE" sz="2400" dirty="0" err="1" smtClean="0"/>
              <a:t>glucose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- </a:t>
            </a:r>
            <a:r>
              <a:rPr lang="de-DE" sz="2400" dirty="0" err="1" smtClean="0"/>
              <a:t>smoking</a:t>
            </a:r>
            <a:endParaRPr lang="de-DE" sz="2400" dirty="0" smtClean="0"/>
          </a:p>
          <a:p>
            <a:endParaRPr lang="de-DE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41287"/>
            <a:ext cx="994939" cy="1049337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EFC6B19-FFD8-4B0B-8A0C-BF244AADEDF9}" type="slidenum">
              <a:rPr lang="de-DE" altLang="de-DE"/>
              <a:pPr/>
              <a:t>55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748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6186488" cy="1143000"/>
          </a:xfrm>
        </p:spPr>
        <p:txBody>
          <a:bodyPr/>
          <a:lstStyle/>
          <a:p>
            <a:r>
              <a:rPr lang="de-DE" sz="3600" dirty="0" err="1" smtClean="0"/>
              <a:t>Figure</a:t>
            </a:r>
            <a:r>
              <a:rPr lang="de-DE" sz="3600" dirty="0" smtClean="0"/>
              <a:t> 1. </a:t>
            </a:r>
            <a:r>
              <a:rPr lang="de-DE" sz="3600" dirty="0" err="1" smtClean="0"/>
              <a:t>Underlying</a:t>
            </a:r>
            <a:r>
              <a:rPr lang="de-DE" sz="3600" dirty="0" smtClean="0"/>
              <a:t> </a:t>
            </a:r>
            <a:r>
              <a:rPr lang="de-DE" sz="3600" dirty="0" err="1" smtClean="0"/>
              <a:t>model</a:t>
            </a:r>
            <a:endParaRPr lang="de-DE" sz="3600" dirty="0"/>
          </a:p>
        </p:txBody>
      </p:sp>
      <p:graphicFrame>
        <p:nvGraphicFramePr>
          <p:cNvPr id="7" name="Inhaltsplatzhalter 6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9719133"/>
              </p:ext>
            </p:extLst>
          </p:nvPr>
        </p:nvGraphicFramePr>
        <p:xfrm>
          <a:off x="230188" y="1379538"/>
          <a:ext cx="8913812" cy="340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790" name="Visio" r:id="rId3" imgW="8210672" imgH="3133635" progId="Visio.Drawing.11">
                  <p:embed/>
                </p:oleObj>
              </mc:Choice>
              <mc:Fallback>
                <p:oleObj name="Visio" r:id="rId3" imgW="8210672" imgH="313363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188" y="1379538"/>
                        <a:ext cx="8913812" cy="340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2"/>
          <p:cNvSpPr txBox="1"/>
          <p:nvPr/>
        </p:nvSpPr>
        <p:spPr>
          <a:xfrm>
            <a:off x="7047940" y="402023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>
                <a:solidFill>
                  <a:srgbClr val="FF0000"/>
                </a:solidFill>
              </a:rPr>
              <a:t>confounders</a:t>
            </a:r>
            <a:r>
              <a:rPr lang="de-DE" dirty="0" smtClean="0">
                <a:solidFill>
                  <a:srgbClr val="FF0000"/>
                </a:solidFill>
              </a:rPr>
              <a:t> in </a:t>
            </a:r>
            <a:r>
              <a:rPr lang="de-DE" dirty="0" err="1" smtClean="0">
                <a:solidFill>
                  <a:srgbClr val="FF0000"/>
                </a:solidFill>
              </a:rPr>
              <a:t>red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mediators</a:t>
            </a:r>
            <a:r>
              <a:rPr lang="de-DE" dirty="0" smtClean="0">
                <a:solidFill>
                  <a:srgbClr val="0070C0"/>
                </a:solidFill>
              </a:rPr>
              <a:t> in </a:t>
            </a:r>
            <a:r>
              <a:rPr lang="de-DE" dirty="0" err="1" smtClean="0">
                <a:solidFill>
                  <a:srgbClr val="0070C0"/>
                </a:solidFill>
              </a:rPr>
              <a:t>blue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47650" y="5001814"/>
            <a:ext cx="8639731" cy="12741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We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assume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that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the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4 RFs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are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in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the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causal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chain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between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sex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and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mortality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,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mediating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the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total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sex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effect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,</a:t>
            </a:r>
          </a:p>
          <a:p>
            <a:pPr eaLnBrk="0" hangingPunct="0">
              <a:spcBef>
                <a:spcPct val="20000"/>
              </a:spcBef>
            </a:pP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e.g. male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sex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causes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hypertension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,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and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hypertension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</a:t>
            </a:r>
            <a:r>
              <a:rPr lang="de-DE" sz="2400" dirty="0" err="1" smtClean="0">
                <a:latin typeface="+mn-lt"/>
                <a:ea typeface="ヒラギノ角ゴ Pro W3" charset="-128"/>
                <a:cs typeface="ヒラギノ角ゴ Pro W3" charset="0"/>
              </a:rPr>
              <a:t>causes</a:t>
            </a:r>
            <a:r>
              <a:rPr lang="de-DE" sz="2400" dirty="0" smtClean="0">
                <a:latin typeface="+mn-lt"/>
                <a:ea typeface="ヒラギノ角ゴ Pro W3" charset="-128"/>
                <a:cs typeface="ヒラギノ角ゴ Pro W3" charset="0"/>
              </a:rPr>
              <a:t> CHD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41287"/>
            <a:ext cx="994939" cy="1049337"/>
          </a:xfrm>
          <a:prstGeom prst="rect">
            <a:avLst/>
          </a:prstGeom>
        </p:spPr>
      </p:pic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EFC6B19-FFD8-4B0B-8A0C-BF244AADEDF9}" type="slidenum">
              <a:rPr lang="de-DE" altLang="de-DE"/>
              <a:pPr/>
              <a:t>56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820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6186488" cy="1143000"/>
          </a:xfrm>
        </p:spPr>
        <p:txBody>
          <a:bodyPr/>
          <a:lstStyle/>
          <a:p>
            <a:r>
              <a:rPr lang="de-DE" sz="3600" dirty="0" smtClean="0"/>
              <a:t>Material </a:t>
            </a:r>
            <a:r>
              <a:rPr lang="de-DE" sz="3600" dirty="0" err="1" smtClean="0"/>
              <a:t>and</a:t>
            </a:r>
            <a:r>
              <a:rPr lang="de-DE" sz="3600" dirty="0" smtClean="0"/>
              <a:t> </a:t>
            </a:r>
            <a:r>
              <a:rPr lang="de-DE" sz="3600" dirty="0" err="1" smtClean="0"/>
              <a:t>methods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67544" y="1412776"/>
            <a:ext cx="8315325" cy="20955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 smtClean="0"/>
              <a:t>We used prospective cohort data </a:t>
            </a:r>
            <a:r>
              <a:rPr lang="en-GB" sz="2400" dirty="0"/>
              <a:t>from the Vorarlberg </a:t>
            </a:r>
            <a:r>
              <a:rPr lang="en-GB" sz="2400" dirty="0" smtClean="0"/>
              <a:t>Health Monitoring  and Promotion Programme </a:t>
            </a:r>
            <a:r>
              <a:rPr lang="en-GB" sz="2400" dirty="0"/>
              <a:t>(VHM&amp;PP</a:t>
            </a:r>
            <a:r>
              <a:rPr lang="en-GB" sz="2400" dirty="0" smtClean="0"/>
              <a:t>), Austria</a:t>
            </a:r>
          </a:p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 smtClean="0"/>
              <a:t>A total of 172,262 </a:t>
            </a:r>
            <a:r>
              <a:rPr lang="en-GB" sz="2400" dirty="0"/>
              <a:t>individuals </a:t>
            </a:r>
            <a:r>
              <a:rPr lang="en-GB" sz="2400" dirty="0" smtClean="0"/>
              <a:t>underwent baseline</a:t>
            </a:r>
            <a:br>
              <a:rPr lang="en-GB" sz="2400" dirty="0" smtClean="0"/>
            </a:br>
            <a:r>
              <a:rPr lang="en-GB" sz="2400" dirty="0" smtClean="0"/>
              <a:t>health examinations with fasting measurements of RFs </a:t>
            </a:r>
          </a:p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 smtClean="0"/>
              <a:t>There </a:t>
            </a:r>
            <a:r>
              <a:rPr lang="en-GB" sz="2400" dirty="0"/>
              <a:t>were 3,892 CHD deaths </a:t>
            </a:r>
            <a:r>
              <a:rPr lang="en-GB" sz="2400" dirty="0" smtClean="0"/>
              <a:t>during a follow-up of 14.6 years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57199" y="3810000"/>
            <a:ext cx="8315324" cy="23145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3" indent="-342900">
              <a:buFont typeface="Arial" pitchFamily="-110" charset="0"/>
              <a:buChar char="•"/>
            </a:pPr>
            <a:r>
              <a:rPr lang="en-US" sz="2400" dirty="0" smtClean="0"/>
              <a:t>For data analysis, we used a recently developed statistical mediation method </a:t>
            </a:r>
            <a:r>
              <a:rPr lang="en-US" sz="1800" dirty="0" smtClean="0"/>
              <a:t>(Lange et al, Am J </a:t>
            </a:r>
            <a:r>
              <a:rPr lang="en-US" sz="1800" dirty="0" err="1" smtClean="0"/>
              <a:t>Epidemiol</a:t>
            </a:r>
            <a:r>
              <a:rPr lang="en-US" sz="1800" dirty="0" smtClean="0"/>
              <a:t> 2014)</a:t>
            </a:r>
          </a:p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/>
              <a:t>Designed for survival data</a:t>
            </a:r>
            <a:endParaRPr lang="en-US" sz="2400" dirty="0"/>
          </a:p>
          <a:p>
            <a:r>
              <a:rPr lang="en-US" sz="2400" dirty="0" smtClean="0"/>
              <a:t>Allowing breakdown </a:t>
            </a:r>
            <a:r>
              <a:rPr lang="en-US" sz="2400" dirty="0"/>
              <a:t>into single components of </a:t>
            </a:r>
            <a:r>
              <a:rPr lang="en-US" sz="2400" dirty="0" smtClean="0"/>
              <a:t>the indirect sex effect (that is explained by the RFs)</a:t>
            </a:r>
          </a:p>
          <a:p>
            <a:pPr marL="0" lvl="3" indent="0">
              <a:buFont typeface="Arial" pitchFamily="-110" charset="0"/>
              <a:buNone/>
            </a:pPr>
            <a:endParaRPr lang="en-GB" sz="2400" dirty="0" smtClean="0"/>
          </a:p>
          <a:p>
            <a:pPr marL="342900" lvl="3" indent="-342900">
              <a:buFont typeface="Arial" pitchFamily="-110" charset="0"/>
              <a:buChar char="•"/>
            </a:pPr>
            <a:endParaRPr lang="en-GB" sz="3200" dirty="0" smtClean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41287"/>
            <a:ext cx="994939" cy="1049337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EFC6B19-FFD8-4B0B-8A0C-BF244AADEDF9}" type="slidenum">
              <a:rPr lang="de-DE" altLang="de-DE"/>
              <a:pPr/>
              <a:t>57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860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57175"/>
            <a:ext cx="8229600" cy="1143000"/>
          </a:xfrm>
        </p:spPr>
        <p:txBody>
          <a:bodyPr/>
          <a:lstStyle/>
          <a:p>
            <a:r>
              <a:rPr lang="de-DE" sz="3600" dirty="0" err="1" smtClean="0"/>
              <a:t>Results</a:t>
            </a:r>
            <a:r>
              <a:rPr lang="de-DE" sz="3600" dirty="0" smtClean="0"/>
              <a:t> </a:t>
            </a:r>
            <a:r>
              <a:rPr lang="de-DE" sz="3600" dirty="0" err="1" smtClean="0"/>
              <a:t>and</a:t>
            </a:r>
            <a:r>
              <a:rPr lang="de-DE" sz="3600" dirty="0" smtClean="0"/>
              <a:t> </a:t>
            </a:r>
            <a:r>
              <a:rPr lang="de-DE" sz="3600" dirty="0" err="1" smtClean="0"/>
              <a:t>conclusions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60271" y="1412776"/>
            <a:ext cx="8315325" cy="1284287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 smtClean="0"/>
              <a:t>The mortality difference between sexes decreased with age</a:t>
            </a:r>
          </a:p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 smtClean="0"/>
              <a:t>&lt;50 years: HR=4.7 (95%CI 3.5-6.1)</a:t>
            </a:r>
            <a:br>
              <a:rPr lang="en-GB" sz="2400" dirty="0" smtClean="0"/>
            </a:br>
            <a:r>
              <a:rPr lang="en-GB" sz="2400" dirty="0" smtClean="0"/>
              <a:t>≥50 years: HR=1.9 (95%CI 1.7-2.1)</a:t>
            </a:r>
          </a:p>
          <a:p>
            <a:pPr marL="0" lvl="3" indent="0">
              <a:buNone/>
            </a:pPr>
            <a:endParaRPr lang="en-GB" sz="2400" dirty="0" smtClean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57199" y="2890089"/>
            <a:ext cx="8401051" cy="124376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 smtClean="0"/>
              <a:t>The extent to which risk factors contributed varied with age </a:t>
            </a:r>
          </a:p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 smtClean="0"/>
              <a:t>&lt;50 years: the 4 RF explained 41% (95%CI 27-54%) of sex effect </a:t>
            </a:r>
            <a:br>
              <a:rPr lang="en-GB" sz="2400" dirty="0" smtClean="0"/>
            </a:br>
            <a:r>
              <a:rPr lang="en-GB" sz="2400" dirty="0" smtClean="0"/>
              <a:t>≥50 years: the 4 RF explained   8% (95%CI 4-12%) of sex effect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457200" y="4293019"/>
            <a:ext cx="8315325" cy="19268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 smtClean="0"/>
              <a:t>In younger individuals, the female survival advantage was explained to a substantial part through the pathways of the</a:t>
            </a:r>
            <a:br>
              <a:rPr lang="en-GB" sz="2400" dirty="0" smtClean="0"/>
            </a:br>
            <a:r>
              <a:rPr lang="en-GB" sz="2400" dirty="0" smtClean="0"/>
              <a:t>4 major risk factors </a:t>
            </a:r>
            <a:endParaRPr lang="en-GB" sz="2400" dirty="0"/>
          </a:p>
          <a:p>
            <a:pPr marL="342900" lvl="3" indent="-342900">
              <a:buFont typeface="Arial" pitchFamily="-110" charset="0"/>
              <a:buChar char="•"/>
            </a:pPr>
            <a:r>
              <a:rPr lang="en-GB" sz="2400" dirty="0" smtClean="0"/>
              <a:t>As blood pressure and cholesterol were the strongest factors, our results correspond to the oestrogen/testosterone thesis</a:t>
            </a:r>
          </a:p>
          <a:p>
            <a:pPr marL="0" lvl="3" indent="0">
              <a:buFont typeface="Arial" pitchFamily="-110" charset="0"/>
              <a:buNone/>
            </a:pPr>
            <a:endParaRPr lang="en-GB" sz="2400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41287"/>
            <a:ext cx="994939" cy="1049337"/>
          </a:xfrm>
          <a:prstGeom prst="rect">
            <a:avLst/>
          </a:prstGeom>
        </p:spPr>
      </p:pic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EFC6B19-FFD8-4B0B-8A0C-BF244AADEDF9}" type="slidenum">
              <a:rPr lang="de-DE" altLang="de-DE"/>
              <a:pPr/>
              <a:t>58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934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6186488" cy="1143000"/>
          </a:xfrm>
        </p:spPr>
        <p:txBody>
          <a:bodyPr>
            <a:normAutofit fontScale="90000"/>
          </a:bodyPr>
          <a:lstStyle/>
          <a:p>
            <a:r>
              <a:rPr lang="de-DE" sz="3600" dirty="0" err="1" smtClean="0"/>
              <a:t>Figure</a:t>
            </a:r>
            <a:r>
              <a:rPr lang="de-DE" sz="3600" dirty="0" smtClean="0"/>
              <a:t> 2. </a:t>
            </a:r>
            <a:r>
              <a:rPr lang="de-DE" sz="3600" dirty="0" err="1" smtClean="0"/>
              <a:t>What</a:t>
            </a:r>
            <a:r>
              <a:rPr lang="de-DE" sz="3600" dirty="0" smtClean="0"/>
              <a:t> </a:t>
            </a:r>
            <a:r>
              <a:rPr lang="de-DE" sz="3600" dirty="0" err="1" smtClean="0"/>
              <a:t>risk</a:t>
            </a:r>
            <a:r>
              <a:rPr lang="de-DE" sz="3600" dirty="0" smtClean="0"/>
              <a:t> </a:t>
            </a:r>
            <a:r>
              <a:rPr lang="de-DE" sz="3600" dirty="0" err="1" smtClean="0"/>
              <a:t>factors</a:t>
            </a:r>
            <a:r>
              <a:rPr lang="de-DE" sz="3600" dirty="0" smtClean="0"/>
              <a:t> </a:t>
            </a:r>
            <a:r>
              <a:rPr lang="de-DE" sz="3600" dirty="0" err="1" smtClean="0"/>
              <a:t>explain</a:t>
            </a:r>
            <a:endParaRPr lang="de-DE" sz="3600" dirty="0"/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757738"/>
          </a:xfrm>
        </p:spPr>
        <p:txBody>
          <a:bodyPr/>
          <a:lstStyle/>
          <a:p>
            <a:pPr marL="0" lvl="1" indent="0">
              <a:buNone/>
            </a:pPr>
            <a:r>
              <a:rPr lang="de-DE" sz="2400" dirty="0" smtClean="0"/>
              <a:t>			</a:t>
            </a:r>
            <a:endParaRPr lang="de-DE" dirty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594953"/>
              </p:ext>
            </p:extLst>
          </p:nvPr>
        </p:nvGraphicFramePr>
        <p:xfrm>
          <a:off x="939534" y="1487487"/>
          <a:ext cx="7080514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41287"/>
            <a:ext cx="994939" cy="1049337"/>
          </a:xfrm>
          <a:prstGeom prst="rect">
            <a:avLst/>
          </a:prstGeom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EFC6B19-FFD8-4B0B-8A0C-BF244AADEDF9}" type="slidenum">
              <a:rPr lang="de-DE" altLang="de-DE"/>
              <a:pPr/>
              <a:t>59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0143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2" name="Rectangle 1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Statistische</a:t>
            </a:r>
            <a:r>
              <a:rPr lang="de-DE" sz="2400" b="1" dirty="0" smtClean="0"/>
              <a:t> </a:t>
            </a:r>
            <a:r>
              <a:rPr lang="de-DE" dirty="0"/>
              <a:t>Methoden</a:t>
            </a:r>
          </a:p>
        </p:txBody>
      </p:sp>
      <p:sp>
        <p:nvSpPr>
          <p:cNvPr id="87054" name="Rectangle 14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de-DE" sz="3600" dirty="0" smtClean="0"/>
              <a:t>Studienplanung</a:t>
            </a:r>
          </a:p>
          <a:p>
            <a:pPr>
              <a:lnSpc>
                <a:spcPct val="80000"/>
              </a:lnSpc>
            </a:pPr>
            <a:r>
              <a:rPr lang="de-DE" sz="2800" dirty="0" smtClean="0"/>
              <a:t>Fragestellung</a:t>
            </a:r>
          </a:p>
          <a:p>
            <a:pPr>
              <a:lnSpc>
                <a:spcPct val="80000"/>
              </a:lnSpc>
            </a:pPr>
            <a:r>
              <a:rPr lang="de-DE" sz="2800" dirty="0" smtClean="0"/>
              <a:t>Hypothesen</a:t>
            </a:r>
          </a:p>
          <a:p>
            <a:pPr>
              <a:lnSpc>
                <a:spcPct val="80000"/>
              </a:lnSpc>
            </a:pPr>
            <a:r>
              <a:rPr lang="de-DE" sz="2800" dirty="0" smtClean="0"/>
              <a:t>Studiendesign</a:t>
            </a:r>
          </a:p>
          <a:p>
            <a:pPr>
              <a:lnSpc>
                <a:spcPct val="80000"/>
              </a:lnSpc>
            </a:pPr>
            <a:r>
              <a:rPr lang="de-DE" sz="2800" dirty="0" smtClean="0"/>
              <a:t>Fallzahlschätzung</a:t>
            </a:r>
          </a:p>
          <a:p>
            <a:pPr>
              <a:lnSpc>
                <a:spcPct val="80000"/>
              </a:lnSpc>
            </a:pPr>
            <a:r>
              <a:rPr lang="de-DE" sz="2800" dirty="0" smtClean="0"/>
              <a:t>Datenerhebung</a:t>
            </a:r>
            <a:r>
              <a:rPr lang="de-DE" sz="2600" dirty="0" smtClean="0"/>
              <a:t/>
            </a:r>
            <a:br>
              <a:rPr lang="de-DE" sz="2600" dirty="0" smtClean="0"/>
            </a:br>
            <a:r>
              <a:rPr lang="de-DE" sz="2600" dirty="0" smtClean="0"/>
              <a:t/>
            </a:r>
            <a:br>
              <a:rPr lang="de-DE" sz="2600" dirty="0" smtClean="0"/>
            </a:br>
            <a:endParaRPr lang="de-DE" sz="3600" dirty="0" smtClean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de-DE" sz="3600" dirty="0" smtClean="0"/>
              <a:t>Statistische Auswertung</a:t>
            </a:r>
          </a:p>
          <a:p>
            <a:pPr>
              <a:lnSpc>
                <a:spcPct val="80000"/>
              </a:lnSpc>
            </a:pPr>
            <a:r>
              <a:rPr lang="de-DE" sz="2800" dirty="0" smtClean="0"/>
              <a:t>Deskriptive Statistik</a:t>
            </a:r>
            <a:endParaRPr lang="de-DE" sz="2800" dirty="0"/>
          </a:p>
          <a:p>
            <a:pPr>
              <a:lnSpc>
                <a:spcPct val="80000"/>
              </a:lnSpc>
            </a:pPr>
            <a:r>
              <a:rPr lang="de-DE" sz="2800" dirty="0" err="1" smtClean="0"/>
              <a:t>Inferenzstatistik</a:t>
            </a:r>
            <a:r>
              <a:rPr lang="de-DE" sz="2800" dirty="0" smtClean="0"/>
              <a:t> I: Schätzen von Parametern mittels </a:t>
            </a:r>
            <a:r>
              <a:rPr lang="de-DE" sz="2800" dirty="0" err="1" smtClean="0"/>
              <a:t>Konfidenzintervallen</a:t>
            </a:r>
            <a:endParaRPr lang="de-DE" sz="2800" dirty="0" smtClean="0"/>
          </a:p>
          <a:p>
            <a:pPr>
              <a:lnSpc>
                <a:spcPct val="80000"/>
              </a:lnSpc>
            </a:pPr>
            <a:r>
              <a:rPr lang="de-DE" sz="2800" dirty="0" err="1" smtClean="0"/>
              <a:t>Inferenzstatistik</a:t>
            </a:r>
            <a:r>
              <a:rPr lang="de-DE" sz="2800" dirty="0" smtClean="0"/>
              <a:t> II: Unterschiede, </a:t>
            </a:r>
            <a:r>
              <a:rPr lang="de-DE" sz="2800" dirty="0" err="1" smtClean="0"/>
              <a:t>Hypothesenprüfung</a:t>
            </a:r>
            <a:r>
              <a:rPr lang="de-DE" sz="2800" dirty="0" smtClean="0"/>
              <a:t> mittels </a:t>
            </a:r>
            <a:r>
              <a:rPr lang="de-DE" sz="2800" dirty="0" err="1" smtClean="0"/>
              <a:t>Signifikanztests</a:t>
            </a:r>
            <a:r>
              <a:rPr lang="de-DE" sz="2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de-DE" sz="2800" dirty="0" err="1" smtClean="0"/>
              <a:t>Inferenzstatistik</a:t>
            </a:r>
            <a:r>
              <a:rPr lang="de-DE" sz="2800" dirty="0" smtClean="0"/>
              <a:t> III: Zusammenhänge, Korrelations- und Regressionsanalysen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26DE-E8E2-4501-874E-BCEAF4B89A19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5D63553-5213-497C-9F24-1F5140A9900A}" type="slidenum">
              <a:rPr lang="de-DE" altLang="en-US"/>
              <a:pPr/>
              <a:t>6</a:t>
            </a:fld>
            <a:endParaRPr lang="de-DE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2800" dirty="0" err="1" smtClean="0"/>
              <a:t>Confounding</a:t>
            </a:r>
            <a:r>
              <a:rPr lang="de-AT" sz="2800" dirty="0" smtClean="0"/>
              <a:t>, Moderation, Mediation</a:t>
            </a:r>
            <a:br>
              <a:rPr lang="de-AT" sz="2800" dirty="0" smtClean="0"/>
            </a:br>
            <a:r>
              <a:rPr lang="de-AT" sz="2800" dirty="0" smtClean="0"/>
              <a:t>anhand einer Fallstudie erklärt</a:t>
            </a:r>
            <a:endParaRPr lang="en-US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192F-082F-493A-AABD-D0869F49B4B1}" type="datetime1">
              <a:rPr lang="de-AT" smtClean="0"/>
              <a:pPr/>
              <a:t>09.06.2016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 smtClean="0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dirty="0" smtClean="0"/>
              <a:t>Seite </a:t>
            </a:r>
            <a:fld id="{BE0F3011-52C4-4BC1-A5CB-FF9A0F79CDD4}" type="slidenum">
              <a:rPr lang="de-DE" altLang="en-US" smtClean="0"/>
              <a:pPr/>
              <a:t>60</a:t>
            </a:fld>
            <a:endParaRPr lang="de-DE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768752" cy="470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14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Regressionsanalyse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Regressionsanalyse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statistische</a:t>
            </a:r>
            <a:r>
              <a:rPr lang="en-US" dirty="0" smtClean="0"/>
              <a:t> </a:t>
            </a:r>
            <a:r>
              <a:rPr lang="en-US" dirty="0" err="1" smtClean="0"/>
              <a:t>Methode</a:t>
            </a:r>
            <a:r>
              <a:rPr lang="en-US" dirty="0" smtClean="0"/>
              <a:t>  um </a:t>
            </a:r>
            <a:r>
              <a:rPr lang="en-US" dirty="0" err="1" smtClean="0"/>
              <a:t>Zusammenhänge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beschreiben</a:t>
            </a:r>
            <a:r>
              <a:rPr lang="en-US" dirty="0" smtClean="0"/>
              <a:t> :  </a:t>
            </a:r>
            <a:endParaRPr lang="en-US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Exposition (</a:t>
            </a:r>
            <a:r>
              <a:rPr lang="en-GB" dirty="0" err="1" smtClean="0"/>
              <a:t>z.B</a:t>
            </a:r>
            <a:r>
              <a:rPr lang="en-GB" dirty="0" smtClean="0"/>
              <a:t>. </a:t>
            </a:r>
            <a:r>
              <a:rPr lang="en-GB" dirty="0" err="1" smtClean="0"/>
              <a:t>Risikofaktor</a:t>
            </a:r>
            <a:r>
              <a:rPr lang="en-GB" dirty="0" smtClean="0"/>
              <a:t>, </a:t>
            </a:r>
            <a:r>
              <a:rPr lang="en-GB" dirty="0" err="1" smtClean="0"/>
              <a:t>Therapie</a:t>
            </a:r>
            <a:r>
              <a:rPr lang="en-GB" dirty="0" smtClean="0"/>
              <a:t>) -- &gt; Outcome (</a:t>
            </a:r>
            <a:r>
              <a:rPr lang="en-GB" dirty="0" err="1" smtClean="0"/>
              <a:t>z.B</a:t>
            </a:r>
            <a:r>
              <a:rPr lang="en-GB" dirty="0" smtClean="0"/>
              <a:t>. </a:t>
            </a:r>
            <a:r>
              <a:rPr lang="en-GB" dirty="0" err="1" smtClean="0"/>
              <a:t>Erkrankung</a:t>
            </a:r>
            <a:r>
              <a:rPr lang="en-GB" dirty="0" smtClean="0"/>
              <a:t>) </a:t>
            </a:r>
            <a:endParaRPr lang="en-GB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Multivariable </a:t>
            </a:r>
            <a:r>
              <a:rPr lang="en-US" dirty="0" err="1" smtClean="0"/>
              <a:t>Analyse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k </a:t>
            </a:r>
            <a:r>
              <a:rPr lang="en-US" dirty="0" err="1" smtClean="0"/>
              <a:t>unabhängige</a:t>
            </a:r>
            <a:r>
              <a:rPr lang="en-US" dirty="0" smtClean="0"/>
              <a:t> Variable (</a:t>
            </a:r>
            <a:r>
              <a:rPr lang="en-US" dirty="0" err="1" smtClean="0"/>
              <a:t>Prädiktoren</a:t>
            </a:r>
            <a:r>
              <a:rPr lang="en-US" dirty="0" smtClean="0"/>
              <a:t>) -- &gt;  1 </a:t>
            </a:r>
            <a:r>
              <a:rPr lang="en-US" dirty="0" err="1" smtClean="0"/>
              <a:t>abhängige</a:t>
            </a:r>
            <a:r>
              <a:rPr lang="en-US" dirty="0" smtClean="0"/>
              <a:t> Variable (Outcome)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Verschiedene</a:t>
            </a:r>
            <a:r>
              <a:rPr lang="en-US" dirty="0" smtClean="0"/>
              <a:t> </a:t>
            </a:r>
            <a:r>
              <a:rPr lang="en-US" dirty="0" err="1" smtClean="0"/>
              <a:t>Arten</a:t>
            </a:r>
            <a:r>
              <a:rPr lang="en-US" dirty="0" smtClean="0"/>
              <a:t> und </a:t>
            </a:r>
            <a:r>
              <a:rPr lang="en-US" dirty="0" err="1" smtClean="0"/>
              <a:t>Berechnungsweisen</a:t>
            </a:r>
            <a:r>
              <a:rPr lang="en-US" dirty="0" smtClean="0"/>
              <a:t> von </a:t>
            </a:r>
            <a:r>
              <a:rPr lang="en-US" dirty="0" err="1" smtClean="0"/>
              <a:t>Regressionsanalysen</a:t>
            </a:r>
            <a:r>
              <a:rPr lang="en-US" dirty="0" smtClean="0"/>
              <a:t>:</a:t>
            </a: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Bereits</a:t>
            </a:r>
            <a:r>
              <a:rPr lang="en-US" dirty="0" smtClean="0"/>
              <a:t> 1805 </a:t>
            </a:r>
            <a:r>
              <a:rPr lang="en-US" dirty="0" err="1" smtClean="0"/>
              <a:t>wurde</a:t>
            </a:r>
            <a:r>
              <a:rPr lang="en-US" dirty="0" smtClean="0"/>
              <a:t> </a:t>
            </a:r>
            <a:r>
              <a:rPr lang="en-US" dirty="0" err="1" smtClean="0"/>
              <a:t>beispielsweise</a:t>
            </a:r>
            <a:r>
              <a:rPr lang="en-US" dirty="0" smtClean="0"/>
              <a:t> die </a:t>
            </a:r>
            <a:r>
              <a:rPr lang="en-US" dirty="0" err="1" smtClean="0"/>
              <a:t>Methode</a:t>
            </a:r>
            <a:r>
              <a:rPr lang="en-US" dirty="0" smtClean="0"/>
              <a:t> der </a:t>
            </a:r>
            <a:r>
              <a:rPr lang="en-US" dirty="0" err="1" smtClean="0"/>
              <a:t>kleinsten</a:t>
            </a:r>
            <a:r>
              <a:rPr lang="en-US" dirty="0" smtClean="0"/>
              <a:t> Quadrate von Legendre </a:t>
            </a:r>
            <a:r>
              <a:rPr lang="en-US" dirty="0" err="1" smtClean="0"/>
              <a:t>publiziert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3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Die wichtigsten Regressionsanalysen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/>
              <a:t>Multivariable Analyse: Regression von  k  </a:t>
            </a:r>
            <a:r>
              <a:rPr lang="en-GB" dirty="0" err="1" smtClean="0"/>
              <a:t>unabhängigen</a:t>
            </a:r>
            <a:r>
              <a:rPr lang="en-GB" dirty="0" smtClean="0"/>
              <a:t> auf  1 </a:t>
            </a:r>
            <a:r>
              <a:rPr lang="en-GB" dirty="0" err="1" smtClean="0"/>
              <a:t>abhängige</a:t>
            </a:r>
            <a:r>
              <a:rPr lang="en-GB" dirty="0" smtClean="0"/>
              <a:t> Variable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Abhängige</a:t>
            </a:r>
            <a:r>
              <a:rPr lang="en-GB" dirty="0" smtClean="0"/>
              <a:t> Variable </a:t>
            </a:r>
            <a:r>
              <a:rPr lang="en-GB" dirty="0" err="1" smtClean="0"/>
              <a:t>ist</a:t>
            </a:r>
            <a:r>
              <a:rPr lang="en-GB" dirty="0" smtClean="0"/>
              <a:t> </a:t>
            </a:r>
            <a:r>
              <a:rPr lang="en-GB" dirty="0" err="1" smtClean="0"/>
              <a:t>metrisch</a:t>
            </a:r>
            <a:r>
              <a:rPr lang="en-GB" dirty="0" smtClean="0"/>
              <a:t> (</a:t>
            </a:r>
            <a:r>
              <a:rPr lang="en-GB" dirty="0" err="1" smtClean="0"/>
              <a:t>stetig</a:t>
            </a:r>
            <a:r>
              <a:rPr lang="en-GB" dirty="0" smtClean="0"/>
              <a:t>): Linear Regression</a:t>
            </a:r>
          </a:p>
          <a:p>
            <a:pPr marL="0" indent="0">
              <a:buNone/>
            </a:pPr>
            <a:r>
              <a:rPr lang="en-GB" dirty="0" err="1" smtClean="0"/>
              <a:t>z.B</a:t>
            </a:r>
            <a:r>
              <a:rPr lang="en-GB" dirty="0" smtClean="0"/>
              <a:t>. </a:t>
            </a:r>
            <a:r>
              <a:rPr lang="en-GB" dirty="0" err="1" smtClean="0"/>
              <a:t>Geschlecht</a:t>
            </a:r>
            <a:r>
              <a:rPr lang="en-GB" dirty="0" smtClean="0"/>
              <a:t>, Alter, BMI		-&gt; </a:t>
            </a:r>
            <a:r>
              <a:rPr lang="en-GB" dirty="0" err="1" smtClean="0"/>
              <a:t>systolischer</a:t>
            </a:r>
            <a:r>
              <a:rPr lang="en-GB" dirty="0" smtClean="0"/>
              <a:t> </a:t>
            </a:r>
            <a:r>
              <a:rPr lang="en-GB" dirty="0" err="1" smtClean="0"/>
              <a:t>Blutdruck</a:t>
            </a: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Geschätzt</a:t>
            </a:r>
            <a:r>
              <a:rPr lang="en-GB" dirty="0" smtClean="0"/>
              <a:t> (</a:t>
            </a:r>
            <a:r>
              <a:rPr lang="en-GB" dirty="0" err="1" smtClean="0"/>
              <a:t>berechnet</a:t>
            </a:r>
            <a:r>
              <a:rPr lang="en-GB" dirty="0" smtClean="0"/>
              <a:t>) </a:t>
            </a:r>
            <a:r>
              <a:rPr lang="en-GB" dirty="0" err="1" smtClean="0"/>
              <a:t>wird</a:t>
            </a:r>
            <a:r>
              <a:rPr lang="en-GB" dirty="0" smtClean="0"/>
              <a:t> das (</a:t>
            </a:r>
            <a:r>
              <a:rPr lang="en-GB" dirty="0" err="1" smtClean="0"/>
              <a:t>standardisierte</a:t>
            </a:r>
            <a:r>
              <a:rPr lang="en-GB" dirty="0" smtClean="0"/>
              <a:t>) Beta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en-GB" dirty="0" err="1" smtClean="0"/>
              <a:t>Abhängige</a:t>
            </a:r>
            <a:r>
              <a:rPr lang="en-GB" dirty="0" smtClean="0"/>
              <a:t> Variable </a:t>
            </a:r>
            <a:r>
              <a:rPr lang="en-GB" dirty="0" err="1" smtClean="0"/>
              <a:t>ist</a:t>
            </a:r>
            <a:r>
              <a:rPr lang="en-GB" dirty="0" smtClean="0"/>
              <a:t>  </a:t>
            </a:r>
            <a:r>
              <a:rPr lang="en-GB" dirty="0" err="1" smtClean="0"/>
              <a:t>kategoriell</a:t>
            </a:r>
            <a:r>
              <a:rPr lang="en-GB" dirty="0" smtClean="0"/>
              <a:t> : </a:t>
            </a:r>
            <a:r>
              <a:rPr lang="en-GB" dirty="0" err="1" smtClean="0"/>
              <a:t>Logistische</a:t>
            </a:r>
            <a:r>
              <a:rPr lang="en-GB" dirty="0" smtClean="0"/>
              <a:t> Regression</a:t>
            </a:r>
          </a:p>
          <a:p>
            <a:pPr marL="0" indent="0">
              <a:buNone/>
            </a:pPr>
            <a:r>
              <a:rPr lang="en-GB" dirty="0" err="1"/>
              <a:t>z.B</a:t>
            </a:r>
            <a:r>
              <a:rPr lang="en-GB" dirty="0"/>
              <a:t>. </a:t>
            </a:r>
            <a:r>
              <a:rPr lang="en-GB" dirty="0" err="1"/>
              <a:t>Geschlecht</a:t>
            </a:r>
            <a:r>
              <a:rPr lang="en-GB" dirty="0"/>
              <a:t>, Alter, BMI	</a:t>
            </a:r>
            <a:r>
              <a:rPr lang="en-GB" dirty="0" smtClean="0"/>
              <a:t>	-&gt; KHK in den </a:t>
            </a:r>
            <a:r>
              <a:rPr lang="en-GB" dirty="0" err="1" smtClean="0"/>
              <a:t>nächsten</a:t>
            </a:r>
            <a:r>
              <a:rPr lang="en-GB" dirty="0" smtClean="0"/>
              <a:t> 10 </a:t>
            </a:r>
            <a:r>
              <a:rPr lang="en-GB" dirty="0" err="1" smtClean="0"/>
              <a:t>Jahren</a:t>
            </a: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r>
              <a:rPr lang="en-GB" dirty="0" err="1" smtClean="0"/>
              <a:t>Geschätzt</a:t>
            </a:r>
            <a:r>
              <a:rPr lang="en-GB" dirty="0" smtClean="0"/>
              <a:t> </a:t>
            </a:r>
            <a:r>
              <a:rPr lang="en-GB" dirty="0" err="1" smtClean="0"/>
              <a:t>wird</a:t>
            </a:r>
            <a:r>
              <a:rPr lang="en-GB" dirty="0" smtClean="0"/>
              <a:t> das Odds Ratio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Abhängige</a:t>
            </a:r>
            <a:r>
              <a:rPr lang="en-GB" dirty="0" smtClean="0"/>
              <a:t> Variable </a:t>
            </a:r>
            <a:r>
              <a:rPr lang="en-GB" dirty="0" err="1" smtClean="0"/>
              <a:t>ist</a:t>
            </a:r>
            <a:r>
              <a:rPr lang="en-GB" dirty="0" smtClean="0"/>
              <a:t> </a:t>
            </a:r>
            <a:r>
              <a:rPr lang="en-GB" dirty="0" err="1" smtClean="0"/>
              <a:t>eine</a:t>
            </a:r>
            <a:r>
              <a:rPr lang="en-GB" dirty="0" smtClean="0"/>
              <a:t> </a:t>
            </a:r>
            <a:r>
              <a:rPr lang="en-GB" dirty="0" err="1" smtClean="0"/>
              <a:t>Ereigniszeit</a:t>
            </a:r>
            <a:r>
              <a:rPr lang="en-GB" dirty="0" smtClean="0"/>
              <a:t>:  Cox proportional hazards Regression</a:t>
            </a:r>
          </a:p>
          <a:p>
            <a:pPr marL="0" indent="0">
              <a:buNone/>
            </a:pPr>
            <a:r>
              <a:rPr lang="en-GB" dirty="0" err="1"/>
              <a:t>z.B</a:t>
            </a:r>
            <a:r>
              <a:rPr lang="en-GB" dirty="0"/>
              <a:t>. </a:t>
            </a:r>
            <a:r>
              <a:rPr lang="en-GB" dirty="0" err="1"/>
              <a:t>Geschlecht</a:t>
            </a:r>
            <a:r>
              <a:rPr lang="en-GB" dirty="0"/>
              <a:t>, Alter, BMI	</a:t>
            </a:r>
            <a:r>
              <a:rPr lang="en-GB" dirty="0" smtClean="0"/>
              <a:t>	-&gt; </a:t>
            </a:r>
            <a:r>
              <a:rPr lang="en-GB" dirty="0" err="1" smtClean="0"/>
              <a:t>Zeit</a:t>
            </a:r>
            <a:r>
              <a:rPr lang="en-GB" dirty="0" smtClean="0"/>
              <a:t> </a:t>
            </a:r>
            <a:r>
              <a:rPr lang="en-GB" dirty="0" err="1" smtClean="0"/>
              <a:t>bis</a:t>
            </a:r>
            <a:r>
              <a:rPr lang="en-GB" dirty="0" smtClean="0"/>
              <a:t> KHK (survival analysis)</a:t>
            </a:r>
          </a:p>
          <a:p>
            <a:pPr marL="0" indent="0">
              <a:buNone/>
            </a:pPr>
            <a:r>
              <a:rPr lang="en-GB" dirty="0" err="1" smtClean="0"/>
              <a:t>Geschätzt</a:t>
            </a:r>
            <a:r>
              <a:rPr lang="en-GB" dirty="0" smtClean="0"/>
              <a:t> </a:t>
            </a:r>
            <a:r>
              <a:rPr lang="en-GB" dirty="0" err="1" smtClean="0"/>
              <a:t>wird</a:t>
            </a:r>
            <a:r>
              <a:rPr lang="en-GB" dirty="0" smtClean="0"/>
              <a:t> das Hazard </a:t>
            </a:r>
            <a:r>
              <a:rPr lang="en-GB" dirty="0"/>
              <a:t> </a:t>
            </a:r>
            <a:r>
              <a:rPr lang="en-GB" dirty="0" smtClean="0"/>
              <a:t>Ratio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18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Confounding</a:t>
            </a:r>
            <a:r>
              <a:rPr lang="de-AT" dirty="0" smtClean="0"/>
              <a:t>,</a:t>
            </a:r>
            <a:br>
              <a:rPr lang="de-AT" dirty="0" smtClean="0"/>
            </a:br>
            <a:r>
              <a:rPr lang="de-AT" dirty="0" smtClean="0"/>
              <a:t>Moderation</a:t>
            </a:r>
            <a:r>
              <a:rPr lang="de-AT" dirty="0"/>
              <a:t>, Mediation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Die </a:t>
            </a:r>
            <a:r>
              <a:rPr lang="en-GB" dirty="0" err="1" smtClean="0"/>
              <a:t>Regressionsanalyse</a:t>
            </a:r>
            <a:r>
              <a:rPr lang="en-GB" dirty="0" smtClean="0"/>
              <a:t> </a:t>
            </a:r>
            <a:r>
              <a:rPr lang="en-GB" dirty="0" err="1" smtClean="0"/>
              <a:t>ermöglicht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r>
              <a:rPr lang="en-GB" dirty="0" smtClean="0"/>
              <a:t>, den </a:t>
            </a:r>
            <a:r>
              <a:rPr lang="en-GB" dirty="0" err="1" smtClean="0"/>
              <a:t>Effekt</a:t>
            </a:r>
            <a:r>
              <a:rPr lang="en-GB" dirty="0" smtClean="0"/>
              <a:t> </a:t>
            </a:r>
            <a:r>
              <a:rPr lang="en-GB" dirty="0" err="1" smtClean="0"/>
              <a:t>einer</a:t>
            </a:r>
            <a:r>
              <a:rPr lang="en-GB" dirty="0" smtClean="0"/>
              <a:t> </a:t>
            </a:r>
            <a:r>
              <a:rPr lang="en-GB" dirty="0" err="1" smtClean="0"/>
              <a:t>Prädiktorvariable</a:t>
            </a:r>
            <a:r>
              <a:rPr lang="en-GB" dirty="0" smtClean="0"/>
              <a:t> (</a:t>
            </a:r>
            <a:r>
              <a:rPr lang="en-GB" dirty="0" err="1" smtClean="0"/>
              <a:t>z.B</a:t>
            </a:r>
            <a:r>
              <a:rPr lang="en-GB" dirty="0" smtClean="0"/>
              <a:t>. </a:t>
            </a:r>
            <a:r>
              <a:rPr lang="en-GB" dirty="0" err="1" smtClean="0"/>
              <a:t>Adipositas</a:t>
            </a:r>
            <a:r>
              <a:rPr lang="en-GB" dirty="0" smtClean="0"/>
              <a:t>) auf </a:t>
            </a:r>
            <a:r>
              <a:rPr lang="en-GB" dirty="0" err="1" smtClean="0"/>
              <a:t>eine</a:t>
            </a:r>
            <a:r>
              <a:rPr lang="en-GB" dirty="0" smtClean="0"/>
              <a:t>  </a:t>
            </a:r>
            <a:r>
              <a:rPr lang="en-GB" dirty="0" err="1" smtClean="0"/>
              <a:t>Zielvariable</a:t>
            </a:r>
            <a:r>
              <a:rPr lang="en-GB" dirty="0" smtClean="0"/>
              <a:t> (</a:t>
            </a:r>
            <a:r>
              <a:rPr lang="en-GB" dirty="0" err="1" smtClean="0"/>
              <a:t>z.b</a:t>
            </a:r>
            <a:r>
              <a:rPr lang="en-GB" dirty="0" smtClean="0"/>
              <a:t>. KHK) </a:t>
            </a:r>
            <a:r>
              <a:rPr lang="en-GB" dirty="0" err="1" smtClean="0"/>
              <a:t>unter</a:t>
            </a:r>
            <a:r>
              <a:rPr lang="en-GB" dirty="0" smtClean="0"/>
              <a:t> </a:t>
            </a:r>
            <a:r>
              <a:rPr lang="en-GB" dirty="0" err="1" smtClean="0"/>
              <a:t>Berücksichtigung</a:t>
            </a:r>
            <a:r>
              <a:rPr lang="en-GB" dirty="0" smtClean="0"/>
              <a:t> von </a:t>
            </a:r>
            <a:r>
              <a:rPr lang="en-GB" b="1" dirty="0" smtClean="0"/>
              <a:t>‘</a:t>
            </a:r>
            <a:r>
              <a:rPr lang="en-GB" b="1" dirty="0" err="1" smtClean="0"/>
              <a:t>dritten</a:t>
            </a:r>
            <a:r>
              <a:rPr lang="en-GB" b="1" dirty="0" smtClean="0"/>
              <a:t> </a:t>
            </a:r>
            <a:r>
              <a:rPr lang="en-GB" b="1" dirty="0" err="1" smtClean="0"/>
              <a:t>Faktoren</a:t>
            </a:r>
            <a:r>
              <a:rPr lang="en-GB" b="1" dirty="0" smtClean="0"/>
              <a:t>’ </a:t>
            </a:r>
            <a:r>
              <a:rPr lang="en-GB" dirty="0" smtClean="0"/>
              <a:t>(</a:t>
            </a:r>
            <a:r>
              <a:rPr lang="en-GB" dirty="0" err="1" smtClean="0"/>
              <a:t>z.B</a:t>
            </a:r>
            <a:r>
              <a:rPr lang="en-GB" dirty="0" smtClean="0"/>
              <a:t>. </a:t>
            </a:r>
            <a:r>
              <a:rPr lang="en-GB" dirty="0" err="1" smtClean="0"/>
              <a:t>Geschlecht</a:t>
            </a:r>
            <a:r>
              <a:rPr lang="en-GB" dirty="0" smtClean="0"/>
              <a:t>, Alter, </a:t>
            </a:r>
            <a:r>
              <a:rPr lang="en-GB" dirty="0" err="1" smtClean="0"/>
              <a:t>Rauchen</a:t>
            </a:r>
            <a:r>
              <a:rPr lang="en-GB" dirty="0" smtClean="0"/>
              <a:t>, </a:t>
            </a:r>
            <a:r>
              <a:rPr lang="en-GB" dirty="0" err="1" smtClean="0"/>
              <a:t>Blutdruck</a:t>
            </a:r>
            <a:r>
              <a:rPr lang="en-GB" dirty="0" smtClean="0"/>
              <a:t>, </a:t>
            </a:r>
            <a:r>
              <a:rPr lang="en-GB" dirty="0" err="1" smtClean="0"/>
              <a:t>Cholesterin</a:t>
            </a:r>
            <a:r>
              <a:rPr lang="en-GB" dirty="0" smtClean="0"/>
              <a:t>, Diabetes, etc.) </a:t>
            </a:r>
            <a:r>
              <a:rPr lang="en-GB" dirty="0" err="1" smtClean="0"/>
              <a:t>abzuschätzen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Diese</a:t>
            </a:r>
            <a:r>
              <a:rPr lang="en-GB" dirty="0" smtClean="0"/>
              <a:t> </a:t>
            </a:r>
            <a:r>
              <a:rPr lang="en-GB" b="1" dirty="0"/>
              <a:t>‘</a:t>
            </a:r>
            <a:r>
              <a:rPr lang="en-GB" b="1" dirty="0" err="1"/>
              <a:t>dritten</a:t>
            </a:r>
            <a:r>
              <a:rPr lang="en-GB" b="1" dirty="0"/>
              <a:t> </a:t>
            </a:r>
            <a:r>
              <a:rPr lang="en-GB" b="1" dirty="0" err="1"/>
              <a:t>Faktoren</a:t>
            </a:r>
            <a:r>
              <a:rPr lang="en-GB" b="1" dirty="0"/>
              <a:t>’ </a:t>
            </a:r>
            <a:r>
              <a:rPr lang="en-GB" b="1" dirty="0" smtClean="0"/>
              <a:t> </a:t>
            </a:r>
            <a:r>
              <a:rPr lang="en-GB" dirty="0" err="1" smtClean="0"/>
              <a:t>können</a:t>
            </a:r>
            <a:r>
              <a:rPr lang="en-GB" dirty="0" smtClean="0"/>
              <a:t> </a:t>
            </a:r>
            <a:r>
              <a:rPr lang="en-GB" dirty="0" err="1" smtClean="0"/>
              <a:t>als</a:t>
            </a:r>
            <a:r>
              <a:rPr lang="en-GB" dirty="0" smtClean="0"/>
              <a:t> Confounder, </a:t>
            </a:r>
            <a:r>
              <a:rPr lang="en-GB" dirty="0" err="1" smtClean="0"/>
              <a:t>Moderatoren</a:t>
            </a:r>
            <a:r>
              <a:rPr lang="en-GB" dirty="0" smtClean="0"/>
              <a:t>, </a:t>
            </a:r>
            <a:r>
              <a:rPr lang="en-GB" dirty="0" err="1" smtClean="0"/>
              <a:t>oder</a:t>
            </a:r>
            <a:r>
              <a:rPr lang="en-GB" dirty="0" smtClean="0"/>
              <a:t> </a:t>
            </a:r>
            <a:r>
              <a:rPr lang="en-GB" dirty="0" err="1" smtClean="0"/>
              <a:t>Mediatoren</a:t>
            </a:r>
            <a:r>
              <a:rPr lang="en-GB" dirty="0" smtClean="0"/>
              <a:t> </a:t>
            </a:r>
            <a:r>
              <a:rPr lang="en-GB" dirty="0" err="1" smtClean="0"/>
              <a:t>agieren</a:t>
            </a:r>
            <a:r>
              <a:rPr lang="en-GB" dirty="0" smtClean="0"/>
              <a:t>, je </a:t>
            </a:r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angenommenen</a:t>
            </a:r>
            <a:r>
              <a:rPr lang="en-GB" dirty="0" smtClean="0"/>
              <a:t> </a:t>
            </a:r>
            <a:r>
              <a:rPr lang="en-GB" dirty="0" err="1" smtClean="0"/>
              <a:t>kausalen</a:t>
            </a:r>
            <a:r>
              <a:rPr lang="en-GB" dirty="0" smtClean="0"/>
              <a:t> </a:t>
            </a:r>
            <a:r>
              <a:rPr lang="en-GB" dirty="0" err="1" smtClean="0"/>
              <a:t>Wirkzusammenhang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Die </a:t>
            </a:r>
            <a:r>
              <a:rPr lang="en-GB" dirty="0" err="1" smtClean="0"/>
              <a:t>drei</a:t>
            </a:r>
            <a:r>
              <a:rPr lang="en-GB" dirty="0" smtClean="0"/>
              <a:t> </a:t>
            </a:r>
            <a:r>
              <a:rPr lang="en-GB" dirty="0" err="1" smtClean="0"/>
              <a:t>Konzepte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nun am </a:t>
            </a:r>
            <a:r>
              <a:rPr lang="en-GB" dirty="0" err="1" smtClean="0"/>
              <a:t>Beispiel</a:t>
            </a:r>
            <a:r>
              <a:rPr lang="en-GB" dirty="0" smtClean="0"/>
              <a:t>  (</a:t>
            </a:r>
            <a:r>
              <a:rPr lang="en-GB" dirty="0" err="1" smtClean="0"/>
              <a:t>engl.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BMI --- &gt; KHK </a:t>
            </a:r>
            <a:r>
              <a:rPr lang="en-GB" dirty="0" err="1" smtClean="0"/>
              <a:t>illustriert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9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64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3" y="188640"/>
            <a:ext cx="9116152" cy="633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6228184" y="4581128"/>
            <a:ext cx="2767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Lu</a:t>
            </a:r>
            <a:r>
              <a:rPr lang="de-DE" dirty="0" smtClean="0"/>
              <a:t> et al, </a:t>
            </a:r>
            <a:r>
              <a:rPr lang="de-DE" dirty="0" err="1" smtClean="0"/>
              <a:t>Epidemiology</a:t>
            </a:r>
            <a:r>
              <a:rPr lang="de-DE" dirty="0" smtClean="0"/>
              <a:t>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62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Example</a:t>
            </a:r>
            <a:r>
              <a:rPr lang="de-AT" dirty="0" smtClean="0"/>
              <a:t> </a:t>
            </a:r>
            <a:r>
              <a:rPr lang="de-AT" dirty="0" err="1" smtClean="0"/>
              <a:t>data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Vorarlberg Health Examinations (VHM&amp;PP)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Sex (male, female)				categorical</a:t>
            </a:r>
          </a:p>
          <a:p>
            <a:pPr marL="0" indent="0">
              <a:buNone/>
            </a:pPr>
            <a:r>
              <a:rPr lang="en-GB" dirty="0" smtClean="0"/>
              <a:t>Age in years 					continuous</a:t>
            </a:r>
          </a:p>
          <a:p>
            <a:pPr marL="0" indent="0">
              <a:buNone/>
            </a:pPr>
            <a:r>
              <a:rPr lang="en-GB" dirty="0" smtClean="0"/>
              <a:t>Year of examination				continuous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Body mass index in kg/m2			continuous</a:t>
            </a:r>
          </a:p>
          <a:p>
            <a:pPr marL="0" indent="0">
              <a:buNone/>
            </a:pPr>
            <a:r>
              <a:rPr lang="en-GB" dirty="0" smtClean="0"/>
              <a:t>Systolic blood pressure  in </a:t>
            </a:r>
            <a:r>
              <a:rPr lang="en-GB" dirty="0" err="1" smtClean="0"/>
              <a:t>mmHG</a:t>
            </a:r>
            <a:r>
              <a:rPr lang="en-GB" dirty="0" smtClean="0"/>
              <a:t>		continuous</a:t>
            </a:r>
          </a:p>
          <a:p>
            <a:pPr marL="0" indent="0">
              <a:buNone/>
            </a:pPr>
            <a:r>
              <a:rPr lang="en-GB" dirty="0" smtClean="0"/>
              <a:t>Total cholesterol  in mg/dl			continuous</a:t>
            </a:r>
          </a:p>
          <a:p>
            <a:pPr marL="0" indent="0">
              <a:buNone/>
            </a:pPr>
            <a:r>
              <a:rPr lang="en-GB" dirty="0" smtClean="0"/>
              <a:t>Fasting glucose	in mg/dl			continuous</a:t>
            </a:r>
          </a:p>
          <a:p>
            <a:pPr marL="0" indent="0">
              <a:buNone/>
            </a:pPr>
            <a:r>
              <a:rPr lang="en-GB" dirty="0" smtClean="0"/>
              <a:t>Smoking (current or past, never)		categorical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Coronary heart disease mortality  		time to event </a:t>
            </a:r>
          </a:p>
          <a:p>
            <a:pPr marL="0" indent="0">
              <a:buNone/>
            </a:pPr>
            <a:r>
              <a:rPr lang="en-GB" dirty="0" smtClean="0"/>
              <a:t>(ICD-10: I20-I25)			continuous and categorical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Confounding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Confounding: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 “mixing of the effect” of the exposure-disease relationship with a third (or more) factors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BMI -----------------------------------------</a:t>
            </a:r>
            <a:r>
              <a:rPr lang="en-GB" dirty="0" smtClean="0">
                <a:sym typeface="Wingdings" panose="05000000000000000000" pitchFamily="2" charset="2"/>
              </a:rPr>
              <a:t> &gt;</a:t>
            </a:r>
            <a:r>
              <a:rPr lang="en-GB" dirty="0" smtClean="0"/>
              <a:t> CHD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/>
              <a:t> </a:t>
            </a:r>
            <a:r>
              <a:rPr lang="en-GB" dirty="0" smtClean="0"/>
              <a:t>     &lt;  ------ sex, age, smoking ----- &gt;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Example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Relationship between BMI and CHD incidence: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Crude Hazard Ratio</a:t>
            </a:r>
          </a:p>
          <a:p>
            <a:pPr marL="0" indent="0">
              <a:buNone/>
            </a:pPr>
            <a:r>
              <a:rPr lang="en-GB" dirty="0" smtClean="0"/>
              <a:t>Obesity (30+ kg/m2) versus normal weight (20-25 kg/m2) </a:t>
            </a:r>
          </a:p>
          <a:p>
            <a:pPr marL="0" indent="0">
              <a:buNone/>
            </a:pPr>
            <a:r>
              <a:rPr lang="en-GB" dirty="0" smtClean="0"/>
              <a:t>HR = 2.54 95%CI (2.32-2.78)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Sex, age and smoking adjusting hazard </a:t>
            </a:r>
            <a:r>
              <a:rPr lang="en-GB" dirty="0"/>
              <a:t>r</a:t>
            </a:r>
            <a:r>
              <a:rPr lang="en-GB" dirty="0" smtClean="0"/>
              <a:t>atio:</a:t>
            </a:r>
          </a:p>
          <a:p>
            <a:pPr marL="0" indent="0">
              <a:buNone/>
            </a:pPr>
            <a:r>
              <a:rPr lang="en-GB" dirty="0" smtClean="0"/>
              <a:t>HR = 1.60 95%CI (1.46-1.75)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Adjusted = controlled for confounding</a:t>
            </a:r>
          </a:p>
          <a:p>
            <a:pPr marL="0" indent="0">
              <a:buNone/>
            </a:pPr>
            <a:r>
              <a:rPr lang="en-GB" dirty="0" smtClean="0"/>
              <a:t>Calculated with Cox proportional hazards regression analysis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Confounding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Three essential characteristics: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confounder is associated with the exposure of interest (BMI)</a:t>
            </a:r>
          </a:p>
          <a:p>
            <a:pPr marL="0" indent="0">
              <a:buNone/>
            </a:pPr>
            <a:r>
              <a:rPr lang="en-GB" dirty="0" smtClean="0"/>
              <a:t>The confounder is associated with the disease (CHD)</a:t>
            </a:r>
          </a:p>
          <a:p>
            <a:pPr marL="0" indent="0">
              <a:buNone/>
            </a:pPr>
            <a:r>
              <a:rPr lang="en-GB" dirty="0" smtClean="0"/>
              <a:t>The confounder is not in the causal pathway leading from the exposure of interest (BMI) to the disease of interest (CHD)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1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Methods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Preventing</a:t>
            </a:r>
            <a:r>
              <a:rPr lang="de-AT" dirty="0" smtClean="0"/>
              <a:t> </a:t>
            </a:r>
            <a:r>
              <a:rPr lang="de-AT" dirty="0" err="1" smtClean="0"/>
              <a:t>Confounding</a:t>
            </a:r>
            <a:r>
              <a:rPr lang="de-AT" dirty="0" smtClean="0"/>
              <a:t> in Study Designs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600" dirty="0" smtClean="0"/>
              <a:t>1. Stringent inclusion criteria to narrow the variability between study participants</a:t>
            </a:r>
          </a:p>
          <a:p>
            <a:pPr marL="0" indent="0">
              <a:buNone/>
            </a:pP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2. Randomization (intervention/RCT only)</a:t>
            </a:r>
            <a:br>
              <a:rPr lang="en-GB" sz="3600" dirty="0" smtClean="0"/>
            </a:br>
            <a:r>
              <a:rPr lang="en-GB" sz="3600" dirty="0" smtClean="0"/>
              <a:t>    In </a:t>
            </a:r>
            <a:r>
              <a:rPr lang="en-GB" sz="3600" dirty="0"/>
              <a:t>an optimal RCT,  study groups </a:t>
            </a:r>
            <a:r>
              <a:rPr lang="en-GB" sz="3600" dirty="0" smtClean="0"/>
              <a:t>only </a:t>
            </a:r>
            <a:r>
              <a:rPr lang="en-GB" sz="3600" dirty="0"/>
              <a:t>differ regarding the </a:t>
            </a:r>
            <a:r>
              <a:rPr lang="en-GB" sz="3600" dirty="0" smtClean="0"/>
              <a:t>intervention </a:t>
            </a:r>
          </a:p>
          <a:p>
            <a:pPr marL="0" indent="0">
              <a:buNone/>
            </a:pP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3. Matching (observational studies):</a:t>
            </a:r>
          </a:p>
          <a:p>
            <a:pPr marL="0" indent="0">
              <a:buNone/>
            </a:pP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	Simple Matching e.g. for age and sex in case-controls studies</a:t>
            </a:r>
          </a:p>
          <a:p>
            <a:pPr marL="0" indent="0">
              <a:buNone/>
            </a:pPr>
            <a:r>
              <a:rPr lang="en-GB" sz="3600" dirty="0" smtClean="0"/>
              <a:t>	versus</a:t>
            </a:r>
          </a:p>
          <a:p>
            <a:pPr marL="0" indent="0">
              <a:buNone/>
            </a:pPr>
            <a:r>
              <a:rPr lang="en-GB" sz="3600" dirty="0" smtClean="0"/>
              <a:t>	Propensity Score Matching (involves logistic regression analysis)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Very popular in clinical research: </a:t>
            </a:r>
          </a:p>
          <a:p>
            <a:pPr marL="0" indent="0">
              <a:buNone/>
            </a:pPr>
            <a:r>
              <a:rPr lang="en-US" dirty="0"/>
              <a:t>Blackstone EH. Comparing apples and oranges. J Thoracic and Cardiovascular Surgery 2002; 1: 8-15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An example:</a:t>
            </a:r>
          </a:p>
          <a:p>
            <a:pPr marL="0" indent="0">
              <a:buNone/>
            </a:pPr>
            <a:r>
              <a:rPr lang="en-GB" dirty="0" err="1" smtClean="0"/>
              <a:t>Ruttmann</a:t>
            </a:r>
            <a:r>
              <a:rPr lang="en-GB" dirty="0" smtClean="0"/>
              <a:t> E et al. </a:t>
            </a:r>
            <a:r>
              <a:rPr lang="en-GB" dirty="0"/>
              <a:t>Second internal thoracic artery versus radial artery in coronary artery </a:t>
            </a:r>
            <a:r>
              <a:rPr lang="en-GB" dirty="0" smtClean="0"/>
              <a:t>bypass </a:t>
            </a:r>
            <a:r>
              <a:rPr lang="en-GB" dirty="0"/>
              <a:t>grafting: a long-term, propensity score-matched follow-up </a:t>
            </a:r>
            <a:r>
              <a:rPr lang="en-GB" dirty="0" smtClean="0"/>
              <a:t>study. Circulation</a:t>
            </a:r>
            <a:r>
              <a:rPr lang="en-GB" dirty="0"/>
              <a:t>. </a:t>
            </a:r>
            <a:r>
              <a:rPr lang="en-GB" dirty="0" smtClean="0"/>
              <a:t>2011 20;124(12</a:t>
            </a:r>
            <a:r>
              <a:rPr lang="en-GB" dirty="0"/>
              <a:t>):1321-9.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Medizinische Forschung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947E-E2B1-447B-92C9-68B1426AE906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smtClean="0"/>
              <a:t>hanno.ulmer@i-med.ac.at</a:t>
            </a:r>
            <a:endParaRPr lang="de-DE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 smtClean="0"/>
              <a:t>Seite </a:t>
            </a:r>
            <a:fld id="{EE29F858-1221-4A12-AB43-D242F2C02AC7}" type="slidenum">
              <a:rPr lang="de-DE" altLang="en-US" smtClean="0"/>
              <a:pPr/>
              <a:t>7</a:t>
            </a:fld>
            <a:endParaRPr lang="de-DE" altLang="en-US"/>
          </a:p>
        </p:txBody>
      </p:sp>
      <p:pic>
        <p:nvPicPr>
          <p:cNvPr id="535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0199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Effect</a:t>
            </a:r>
            <a:r>
              <a:rPr lang="de-AT" dirty="0" smtClean="0"/>
              <a:t> </a:t>
            </a:r>
            <a:r>
              <a:rPr lang="de-AT" dirty="0" err="1" smtClean="0"/>
              <a:t>Modification</a:t>
            </a:r>
            <a:r>
              <a:rPr lang="de-AT" dirty="0" smtClean="0"/>
              <a:t>/Moderation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Effect modification occurs when the association between the exposure (BMI) and the disease (CHD) varies by levels of a third factor.</a:t>
            </a:r>
          </a:p>
          <a:p>
            <a:pPr marL="0" indent="0">
              <a:buNone/>
            </a:pPr>
            <a:r>
              <a:rPr lang="en-GB" dirty="0" smtClean="0"/>
              <a:t>How to assess: include interaction terms into the regression model</a:t>
            </a:r>
          </a:p>
          <a:p>
            <a:pPr marL="0" indent="0">
              <a:buNone/>
            </a:pPr>
            <a:r>
              <a:rPr lang="en-GB" dirty="0" smtClean="0"/>
              <a:t>Interaction </a:t>
            </a:r>
            <a:r>
              <a:rPr lang="en-GB" dirty="0"/>
              <a:t>age*obesity p&lt;0.001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Young:		BMI </a:t>
            </a:r>
            <a:r>
              <a:rPr lang="en-GB" dirty="0"/>
              <a:t>-----------------------------------------</a:t>
            </a:r>
            <a:r>
              <a:rPr lang="en-GB" dirty="0">
                <a:sym typeface="Wingdings" panose="05000000000000000000" pitchFamily="2" charset="2"/>
              </a:rPr>
              <a:t> &gt;</a:t>
            </a:r>
            <a:r>
              <a:rPr lang="en-GB" dirty="0"/>
              <a:t> CHD</a:t>
            </a:r>
          </a:p>
          <a:p>
            <a:pPr marL="0" indent="0">
              <a:buNone/>
            </a:pPr>
            <a:r>
              <a:rPr lang="en-GB" dirty="0" smtClean="0"/>
              <a:t>Old:      	BMI </a:t>
            </a:r>
            <a:r>
              <a:rPr lang="en-GB" dirty="0"/>
              <a:t>-----------------------------------------</a:t>
            </a:r>
            <a:r>
              <a:rPr lang="en-GB" dirty="0">
                <a:sym typeface="Wingdings" panose="05000000000000000000" pitchFamily="2" charset="2"/>
              </a:rPr>
              <a:t> &gt;</a:t>
            </a:r>
            <a:r>
              <a:rPr lang="en-GB" dirty="0"/>
              <a:t> CHD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8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Example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Relationship between BMI and CHD </a:t>
            </a:r>
            <a:r>
              <a:rPr lang="en-GB" dirty="0" smtClean="0"/>
              <a:t>incidence moderated by age: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Interaction </a:t>
            </a:r>
            <a:r>
              <a:rPr lang="en-GB" dirty="0"/>
              <a:t>age*obesity p&lt;0.001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Obesity </a:t>
            </a:r>
            <a:r>
              <a:rPr lang="en-GB" dirty="0"/>
              <a:t>(30+ kg/m2) versus </a:t>
            </a:r>
            <a:r>
              <a:rPr lang="en-GB" dirty="0" smtClean="0"/>
              <a:t>normal weight </a:t>
            </a:r>
            <a:r>
              <a:rPr lang="en-GB" dirty="0"/>
              <a:t>(20-25 kg/m2) </a:t>
            </a:r>
          </a:p>
          <a:p>
            <a:pPr marL="0" indent="0">
              <a:buNone/>
            </a:pPr>
            <a:r>
              <a:rPr lang="en-GB" dirty="0" smtClean="0"/>
              <a:t>Sex</a:t>
            </a:r>
            <a:r>
              <a:rPr lang="en-GB" dirty="0"/>
              <a:t>, age and smoking adjusting </a:t>
            </a:r>
            <a:r>
              <a:rPr lang="en-GB" dirty="0" smtClean="0"/>
              <a:t>hazard ratio: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&lt;</a:t>
            </a:r>
            <a:r>
              <a:rPr lang="en-GB" dirty="0"/>
              <a:t>50 years of age:</a:t>
            </a:r>
          </a:p>
          <a:p>
            <a:pPr marL="0" indent="0">
              <a:buNone/>
            </a:pPr>
            <a:r>
              <a:rPr lang="en-GB" dirty="0" smtClean="0"/>
              <a:t>HR </a:t>
            </a:r>
            <a:r>
              <a:rPr lang="en-GB" dirty="0"/>
              <a:t>= </a:t>
            </a:r>
            <a:r>
              <a:rPr lang="en-GB" dirty="0" smtClean="0"/>
              <a:t>3.13 </a:t>
            </a:r>
            <a:r>
              <a:rPr lang="en-GB" dirty="0"/>
              <a:t>95%CI </a:t>
            </a:r>
            <a:r>
              <a:rPr lang="en-GB" dirty="0" smtClean="0"/>
              <a:t>(2.27-4.31)</a:t>
            </a:r>
          </a:p>
          <a:p>
            <a:pPr marL="0" indent="0">
              <a:buNone/>
            </a:pPr>
            <a:r>
              <a:rPr lang="en-GB" dirty="0" smtClean="0"/>
              <a:t>50+ years of age: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HR =  1.51 95%CI (1.37- 1.66)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4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Mediation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Mediation occurs if factors, like confounders, are associated with the exposure of interest (BMI) and the disease (CHD), but are </a:t>
            </a:r>
            <a:r>
              <a:rPr lang="en-GB" b="1" dirty="0" smtClean="0"/>
              <a:t>in the causal pathway</a:t>
            </a:r>
            <a:r>
              <a:rPr lang="en-GB" dirty="0" smtClean="0"/>
              <a:t> leading from the exposure to the disease.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These factors are called mediators: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BMI </a:t>
            </a:r>
            <a:r>
              <a:rPr lang="en-GB" dirty="0" smtClean="0"/>
              <a:t>---- &gt; blood Pressure, cholesterol, diabetes ----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&gt;</a:t>
            </a:r>
            <a:r>
              <a:rPr lang="en-GB" dirty="0"/>
              <a:t> CHD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2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Example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Mediators in the relationship between BMI and CHD incidence: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Sex, age and smoking adjusting </a:t>
            </a:r>
            <a:r>
              <a:rPr lang="en-GB" dirty="0" smtClean="0"/>
              <a:t>hazard ratio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 smtClean="0"/>
              <a:t>Total effect of BMI (obesity versus normal weight) on CHD:</a:t>
            </a:r>
          </a:p>
          <a:p>
            <a:pPr marL="0" indent="0">
              <a:buNone/>
            </a:pPr>
            <a:r>
              <a:rPr lang="en-GB" dirty="0" smtClean="0"/>
              <a:t>HR </a:t>
            </a:r>
            <a:r>
              <a:rPr lang="en-GB" dirty="0"/>
              <a:t>= </a:t>
            </a:r>
            <a:r>
              <a:rPr lang="en-GB" dirty="0" smtClean="0"/>
              <a:t>1.70 </a:t>
            </a:r>
            <a:r>
              <a:rPr lang="en-GB" dirty="0"/>
              <a:t>95%CI (</a:t>
            </a:r>
            <a:r>
              <a:rPr lang="en-GB" dirty="0" smtClean="0"/>
              <a:t>1.57-1.85)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Direct effect of BMI on CHD </a:t>
            </a:r>
          </a:p>
          <a:p>
            <a:pPr marL="0" indent="0">
              <a:buNone/>
            </a:pPr>
            <a:r>
              <a:rPr lang="en-GB" dirty="0" smtClean="0"/>
              <a:t>HR = 1.30 95%CI (1.15–1.47)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Indirect effect </a:t>
            </a:r>
            <a:r>
              <a:rPr lang="en-GB" dirty="0"/>
              <a:t>mediated by blood pressure, cholesterol and glucose</a:t>
            </a:r>
          </a:p>
          <a:p>
            <a:pPr marL="0" indent="0">
              <a:buNone/>
            </a:pPr>
            <a:r>
              <a:rPr lang="en-GB" dirty="0" smtClean="0"/>
              <a:t>HR = 1.31 95%CI ( 1.16-1.48) (95%CIs estimated by Bootstrap)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HRs … multiplicative, do not add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5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Example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Mediators in the relationship between BMI and CHD incidence: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Effect of BMI on CHD mediated by blood pressure, cholesterol and glucose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PERM (Percentage of excess risk mediated) =</a:t>
            </a:r>
          </a:p>
          <a:p>
            <a:pPr marL="0" indent="0">
              <a:buNone/>
            </a:pPr>
            <a:r>
              <a:rPr lang="en-GB" dirty="0" smtClean="0"/>
              <a:t>(1.70-1.30)/(1.70-1)*100</a:t>
            </a:r>
          </a:p>
          <a:p>
            <a:pPr marL="0" indent="0">
              <a:buNone/>
            </a:pPr>
            <a:r>
              <a:rPr lang="en-GB" dirty="0" smtClean="0"/>
              <a:t>= 57% (</a:t>
            </a:r>
            <a:r>
              <a:rPr lang="en-GB" dirty="0" err="1" smtClean="0"/>
              <a:t>approximative</a:t>
            </a:r>
            <a:r>
              <a:rPr lang="en-GB" dirty="0" smtClean="0"/>
              <a:t> formula)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Global Burden of Metabolic Risk Factors for Chronic Diseases </a:t>
            </a:r>
            <a:r>
              <a:rPr lang="en-US" dirty="0" smtClean="0"/>
              <a:t>Collaboration. Metabolic </a:t>
            </a:r>
            <a:r>
              <a:rPr lang="en-US" dirty="0"/>
              <a:t>mediators of the effects of body-mass index, overweight, </a:t>
            </a:r>
            <a:r>
              <a:rPr lang="en-US" dirty="0" smtClean="0"/>
              <a:t>and obesity </a:t>
            </a:r>
            <a:r>
              <a:rPr lang="en-US" dirty="0"/>
              <a:t>on coronary heart disease and stroke: a pooled analysis of 97 </a:t>
            </a:r>
            <a:r>
              <a:rPr lang="en-US" dirty="0" smtClean="0"/>
              <a:t>prospective cohorts </a:t>
            </a:r>
            <a:r>
              <a:rPr lang="en-US" dirty="0"/>
              <a:t>with 1·8 million participants. Lancet. 2014 Mar 15;383(9921):970-83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7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Mediation </a:t>
            </a:r>
            <a:r>
              <a:rPr lang="de-AT" dirty="0" err="1" smtClean="0"/>
              <a:t>Techniques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77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Traditional approach:</a:t>
            </a:r>
          </a:p>
          <a:p>
            <a:pPr marL="0" indent="0">
              <a:buNone/>
            </a:pPr>
            <a:r>
              <a:rPr lang="en-GB" dirty="0" smtClean="0"/>
              <a:t>Baron </a:t>
            </a:r>
            <a:r>
              <a:rPr lang="en-GB" dirty="0"/>
              <a:t>RM, Kenny DA. The moderator-mediator variable distinction in social</a:t>
            </a:r>
          </a:p>
          <a:p>
            <a:pPr marL="0" indent="0">
              <a:buNone/>
            </a:pPr>
            <a:r>
              <a:rPr lang="en-GB" dirty="0"/>
              <a:t>psychological research: conceptual, strategic, and statistical considerations. J </a:t>
            </a:r>
          </a:p>
          <a:p>
            <a:pPr marL="0" indent="0">
              <a:buNone/>
            </a:pPr>
            <a:r>
              <a:rPr lang="en-GB" dirty="0" err="1"/>
              <a:t>Pers</a:t>
            </a:r>
            <a:r>
              <a:rPr lang="en-GB" dirty="0"/>
              <a:t> </a:t>
            </a:r>
            <a:r>
              <a:rPr lang="en-GB" dirty="0" err="1"/>
              <a:t>Soc</a:t>
            </a:r>
            <a:r>
              <a:rPr lang="en-GB" dirty="0"/>
              <a:t> Psychol. 1986 Dec;51(6):</a:t>
            </a:r>
            <a:r>
              <a:rPr lang="en-GB" dirty="0" smtClean="0"/>
              <a:t>1173-82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New approaches: 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Lange </a:t>
            </a:r>
            <a:r>
              <a:rPr lang="en-US" dirty="0"/>
              <a:t>T, Rasmussen M, </a:t>
            </a:r>
            <a:r>
              <a:rPr lang="en-US" dirty="0" err="1"/>
              <a:t>Thygesen</a:t>
            </a:r>
            <a:r>
              <a:rPr lang="en-US" dirty="0"/>
              <a:t> LC. Assessing natural direct and </a:t>
            </a:r>
            <a:r>
              <a:rPr lang="en-US" dirty="0" smtClean="0"/>
              <a:t>indirect effects </a:t>
            </a:r>
            <a:r>
              <a:rPr lang="en-US" dirty="0"/>
              <a:t>through multiple pathways. Am J </a:t>
            </a:r>
            <a:r>
              <a:rPr lang="en-US" dirty="0" err="1"/>
              <a:t>Epidemiol</a:t>
            </a:r>
            <a:r>
              <a:rPr lang="en-US" dirty="0"/>
              <a:t>. 2014 Feb 15;179(4):513-8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VanderWeele</a:t>
            </a:r>
            <a:r>
              <a:rPr lang="en-US" dirty="0"/>
              <a:t> </a:t>
            </a:r>
            <a:r>
              <a:rPr lang="en-US" dirty="0" smtClean="0"/>
              <a:t>T. Explanation in Causal Inference: Methods for Mediation and Interaction. Oxford University Press 2015.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New approaches applied on BMI --- &gt; CHD problem: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Lu </a:t>
            </a:r>
            <a:r>
              <a:rPr lang="en-US" dirty="0"/>
              <a:t>Y, </a:t>
            </a:r>
            <a:r>
              <a:rPr lang="en-US" dirty="0" err="1"/>
              <a:t>Hajifathalian</a:t>
            </a:r>
            <a:r>
              <a:rPr lang="en-US" dirty="0"/>
              <a:t> K, </a:t>
            </a:r>
            <a:r>
              <a:rPr lang="en-US" dirty="0" err="1"/>
              <a:t>Rimm</a:t>
            </a:r>
            <a:r>
              <a:rPr lang="en-US" dirty="0"/>
              <a:t> EB, </a:t>
            </a:r>
            <a:r>
              <a:rPr lang="en-US" dirty="0" err="1"/>
              <a:t>Ezzati</a:t>
            </a:r>
            <a:r>
              <a:rPr lang="en-US" dirty="0"/>
              <a:t> M, </a:t>
            </a:r>
            <a:r>
              <a:rPr lang="en-US" dirty="0" err="1"/>
              <a:t>Danaei</a:t>
            </a:r>
            <a:r>
              <a:rPr lang="en-US" dirty="0"/>
              <a:t> G. Mediators of the effect </a:t>
            </a:r>
            <a:r>
              <a:rPr lang="en-US" dirty="0" smtClean="0"/>
              <a:t>of body </a:t>
            </a:r>
            <a:r>
              <a:rPr lang="en-US" dirty="0"/>
              <a:t>mass index on coronary heart disease: decomposing direct and </a:t>
            </a:r>
            <a:r>
              <a:rPr lang="en-US" dirty="0" smtClean="0"/>
              <a:t>indirect effects</a:t>
            </a:r>
            <a:r>
              <a:rPr lang="en-US" dirty="0"/>
              <a:t>. Epidemiology. 2015 Mar;26(2):153-62.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4652C-CD78-4E39-BAB0-0AF956FF8895}" type="slidenum">
              <a:rPr lang="de-DE" smtClean="0"/>
              <a:pPr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76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Literaturhinweise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09A5-EA7B-4E0D-A7FE-AC0A856922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43F64F4F-A0C7-4089-904F-ABF8F45E77EC}" type="slidenum">
              <a:rPr lang="de-DE" altLang="en-US"/>
              <a:pPr/>
              <a:t>8</a:t>
            </a:fld>
            <a:endParaRPr lang="de-DE" altLang="en-US"/>
          </a:p>
        </p:txBody>
      </p:sp>
      <p:pic>
        <p:nvPicPr>
          <p:cNvPr id="738306" name="Picture 2" descr="Front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429000"/>
            <a:ext cx="1219200" cy="1847851"/>
          </a:xfrm>
          <a:prstGeom prst="rect">
            <a:avLst/>
          </a:prstGeom>
          <a:noFill/>
        </p:spPr>
      </p:pic>
      <p:pic>
        <p:nvPicPr>
          <p:cNvPr id="738308" name="Picture 4" descr="Front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656465"/>
            <a:ext cx="1105926" cy="1676170"/>
          </a:xfrm>
          <a:prstGeom prst="rect">
            <a:avLst/>
          </a:prstGeom>
          <a:noFill/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3184" y="1700808"/>
            <a:ext cx="8229600" cy="4757758"/>
          </a:xfrm>
        </p:spPr>
        <p:txBody>
          <a:bodyPr/>
          <a:lstStyle/>
          <a:p>
            <a:r>
              <a:rPr lang="de-DE" dirty="0" smtClean="0"/>
              <a:t>Grundlagenwissenschaft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Klinische Forschung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Epidemiologische Forschung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09664"/>
            <a:ext cx="1043560" cy="146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08219"/>
            <a:ext cx="1025836" cy="152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06415"/>
            <a:ext cx="1024613" cy="147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1970" name="Picture 2" descr="http://ecx.images-amazon.com/images/I/41K4ANEQUsL._SX366_BO1,204,203,200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553" y="1656465"/>
            <a:ext cx="1312879" cy="17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3730" name="Picture 2" descr="https://images-na.ssl-images-amazon.com/images/I/51b-YX%2ByKjL._SX364_BO1,204,203,200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906091"/>
            <a:ext cx="1320715" cy="18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Quellen, Internet, Software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09A5-EA7B-4E0D-A7FE-AC0A8569222A}" type="datetime1">
              <a:rPr lang="de-AT" smtClean="0"/>
              <a:pPr/>
              <a:t>09.06.2016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43F64F4F-A0C7-4089-904F-ABF8F45E77EC}" type="slidenum">
              <a:rPr lang="de-DE" altLang="en-US"/>
              <a:pPr/>
              <a:t>9</a:t>
            </a:fld>
            <a:endParaRPr lang="de-DE" alt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British Medical Journal </a:t>
            </a:r>
            <a:r>
              <a:rPr lang="de-DE" dirty="0" err="1" smtClean="0"/>
              <a:t>Statistics</a:t>
            </a:r>
            <a:r>
              <a:rPr lang="de-DE" dirty="0" smtClean="0"/>
              <a:t> at Square </a:t>
            </a:r>
            <a:r>
              <a:rPr lang="de-DE" dirty="0" err="1" smtClean="0"/>
              <a:t>One</a:t>
            </a:r>
            <a:endParaRPr lang="de-DE" dirty="0" smtClean="0"/>
          </a:p>
          <a:p>
            <a:r>
              <a:rPr lang="de-DE" dirty="0" smtClean="0"/>
              <a:t>Deutsches Ärzteblatt Bewertung wissenschaftlicher Publikationen</a:t>
            </a:r>
          </a:p>
          <a:p>
            <a:r>
              <a:rPr lang="de-DE" dirty="0" smtClean="0"/>
              <a:t>Deutsche Medizinische Wochenschrift Statistik-Serie</a:t>
            </a:r>
          </a:p>
          <a:p>
            <a:r>
              <a:rPr lang="de-DE" dirty="0" smtClean="0"/>
              <a:t>Jumbo Münster</a:t>
            </a:r>
          </a:p>
          <a:p>
            <a:r>
              <a:rPr lang="de-DE" dirty="0" err="1" smtClean="0"/>
              <a:t>Graphpad</a:t>
            </a:r>
            <a:r>
              <a:rPr lang="de-DE" dirty="0" smtClean="0"/>
              <a:t> </a:t>
            </a:r>
            <a:r>
              <a:rPr lang="de-DE" dirty="0" err="1" smtClean="0"/>
              <a:t>Quickcalcs</a:t>
            </a:r>
            <a:endParaRPr lang="de-DE" dirty="0" smtClean="0"/>
          </a:p>
          <a:p>
            <a:r>
              <a:rPr lang="de-DE" dirty="0" smtClean="0"/>
              <a:t>R, </a:t>
            </a:r>
            <a:r>
              <a:rPr lang="de-DE" dirty="0" err="1" smtClean="0"/>
              <a:t>Stata</a:t>
            </a:r>
            <a:r>
              <a:rPr lang="de-DE" dirty="0" smtClean="0"/>
              <a:t>, SPSS, SAS, Statistica, </a:t>
            </a:r>
            <a:r>
              <a:rPr lang="de-DE" dirty="0" err="1" smtClean="0"/>
              <a:t>GraphPad</a:t>
            </a:r>
            <a:r>
              <a:rPr lang="de-DE" dirty="0" smtClean="0"/>
              <a:t>, </a:t>
            </a:r>
            <a:r>
              <a:rPr lang="de-DE" dirty="0" err="1" smtClean="0"/>
              <a:t>MedCalc</a:t>
            </a:r>
            <a:endParaRPr lang="de-DE" dirty="0" smtClean="0"/>
          </a:p>
          <a:p>
            <a:r>
              <a:rPr lang="de-DE" dirty="0" err="1" smtClean="0"/>
              <a:t>nQuery</a:t>
            </a:r>
            <a:r>
              <a:rPr lang="de-DE" dirty="0" smtClean="0"/>
              <a:t> </a:t>
            </a:r>
            <a:r>
              <a:rPr lang="de-DE" dirty="0" err="1" smtClean="0"/>
              <a:t>Advisor</a:t>
            </a:r>
            <a:r>
              <a:rPr lang="de-DE" dirty="0" smtClean="0"/>
              <a:t>, East, PASS, </a:t>
            </a:r>
            <a:r>
              <a:rPr lang="de-DE" dirty="0" err="1" smtClean="0"/>
              <a:t>StudySize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63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MSIG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cStat Lectur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pecial Anim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cStat Lectur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pecial Anim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cial Anim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cial Anim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Template_MSIG</Template>
  <TotalTime>0</TotalTime>
  <Words>2550</Words>
  <Application>Microsoft Office PowerPoint</Application>
  <PresentationFormat>Bildschirmpräsentation (4:3)</PresentationFormat>
  <Paragraphs>800</Paragraphs>
  <Slides>75</Slides>
  <Notes>32</Notes>
  <HiddenSlides>0</HiddenSlides>
  <MMClips>0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75</vt:i4>
      </vt:variant>
    </vt:vector>
  </HeadingPairs>
  <TitlesOfParts>
    <vt:vector size="80" baseType="lpstr">
      <vt:lpstr>Template_MSIG</vt:lpstr>
      <vt:lpstr>DiscStat Lecture</vt:lpstr>
      <vt:lpstr>1_DiscStat Lecture</vt:lpstr>
      <vt:lpstr>Diagramm</vt:lpstr>
      <vt:lpstr>Visio</vt:lpstr>
      <vt:lpstr>Causal Inference Neue statistische Konzepte für die Gender Medizin  </vt:lpstr>
      <vt:lpstr>Ablauf der Lehrveranstaltung</vt:lpstr>
      <vt:lpstr>Statistik in medizinischen Top Journals</vt:lpstr>
      <vt:lpstr>Methodik der Fallstudie</vt:lpstr>
      <vt:lpstr>PowerPoint-Präsentation</vt:lpstr>
      <vt:lpstr>Statistische Methoden</vt:lpstr>
      <vt:lpstr>Medizinische Forschung</vt:lpstr>
      <vt:lpstr>Literaturhinweise</vt:lpstr>
      <vt:lpstr>Quellen, Internet, Software</vt:lpstr>
      <vt:lpstr>Pubmed</vt:lpstr>
      <vt:lpstr>Publications</vt:lpstr>
      <vt:lpstr>Publications</vt:lpstr>
      <vt:lpstr>Publications</vt:lpstr>
      <vt:lpstr>Publications</vt:lpstr>
      <vt:lpstr>Publications</vt:lpstr>
      <vt:lpstr>Verwendung</vt:lpstr>
      <vt:lpstr>Verwendung</vt:lpstr>
      <vt:lpstr>Für den Statistiker</vt:lpstr>
      <vt:lpstr>DAG: Geschlecht und Alter als Confounder</vt:lpstr>
      <vt:lpstr>Confounding/Modification/Mediation</vt:lpstr>
      <vt:lpstr>PowerPoint-Präsentation</vt:lpstr>
      <vt:lpstr>Statistische Assoziation oder  Kausalität ??</vt:lpstr>
      <vt:lpstr>Hierarchie von Medizinischen Studien</vt:lpstr>
      <vt:lpstr>Arzneimittelstudie</vt:lpstr>
      <vt:lpstr>Arzneimittelstudie</vt:lpstr>
      <vt:lpstr>Arzneimittelstudie</vt:lpstr>
      <vt:lpstr>Arzneimittelstudie</vt:lpstr>
      <vt:lpstr>Arzneimittelstudie</vt:lpstr>
      <vt:lpstr>Arzneimittelstudie</vt:lpstr>
      <vt:lpstr>Arzneimittelstudie</vt:lpstr>
      <vt:lpstr>RCT: Randomisierte kontrollierte Studie</vt:lpstr>
      <vt:lpstr>PowerPoint-Präsentation</vt:lpstr>
      <vt:lpstr>PowerPoint-Präsentation</vt:lpstr>
      <vt:lpstr>PowerPoint-Präsentation</vt:lpstr>
      <vt:lpstr>PowerPoint-Präsentation</vt:lpstr>
      <vt:lpstr>Interventionsstudie: Women`s Health Initiative</vt:lpstr>
      <vt:lpstr>Konsistenz</vt:lpstr>
      <vt:lpstr>Systematischer Fehler (Bias)</vt:lpstr>
      <vt:lpstr>Interpretation von Studien</vt:lpstr>
      <vt:lpstr>PowerPoint-Präsentation</vt:lpstr>
      <vt:lpstr>PowerPoint-Präsentation</vt:lpstr>
      <vt:lpstr>PowerPoint-Präsentation</vt:lpstr>
      <vt:lpstr>Logistische Regressionsanalyse</vt:lpstr>
      <vt:lpstr>Logistische Regressionsanalyse</vt:lpstr>
      <vt:lpstr>Geschlechtsunterschiede und Kausalität</vt:lpstr>
      <vt:lpstr>DAG: Geschlecht als Untersuchungsobjekt</vt:lpstr>
      <vt:lpstr>   Studien zur Epidemiologie von Herz-Kreislauf-Erkrankungen  basierend auf den  Vorarlberger Gesundenuntersuchungen    1985 bis 2005  „Vorarlberg Health Monitoring &amp; Promotion Programme“   Hanno Ulmer, Cecily Kelleher, Larry Brant, Stephan Weiland, Kilian Rapp, Günter Diem, Hans Concin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 risk factors explain the  sex/gender gap in mortality  from coronary heart disease?</vt:lpstr>
      <vt:lpstr>Purpose</vt:lpstr>
      <vt:lpstr>Figure 1. Underlying model</vt:lpstr>
      <vt:lpstr>Material and methods</vt:lpstr>
      <vt:lpstr>Results and conclusions</vt:lpstr>
      <vt:lpstr>Figure 2. What risk factors explain</vt:lpstr>
      <vt:lpstr>Confounding, Moderation, Mediation anhand einer Fallstudie erklärt</vt:lpstr>
      <vt:lpstr>Regressionsanalyse</vt:lpstr>
      <vt:lpstr>Die wichtigsten Regressionsanalysen</vt:lpstr>
      <vt:lpstr>Confounding, Moderation, Mediation</vt:lpstr>
      <vt:lpstr>PowerPoint-Präsentation</vt:lpstr>
      <vt:lpstr>Example data</vt:lpstr>
      <vt:lpstr>Confounding</vt:lpstr>
      <vt:lpstr>Example</vt:lpstr>
      <vt:lpstr>Confounding</vt:lpstr>
      <vt:lpstr>Methods for Preventing Confounding in Study Designs</vt:lpstr>
      <vt:lpstr>Effect Modification/Moderation</vt:lpstr>
      <vt:lpstr>Example</vt:lpstr>
      <vt:lpstr>Mediation</vt:lpstr>
      <vt:lpstr>Example</vt:lpstr>
      <vt:lpstr>Example</vt:lpstr>
      <vt:lpstr>Mediation Techniques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Statistics in Medical Research – A Comparison of The New England Journal of Medicine and Nature Medicine</dc:title>
  <dc:creator>alex</dc:creator>
  <cp:lastModifiedBy>Ulmer Hanno</cp:lastModifiedBy>
  <cp:revision>591</cp:revision>
  <dcterms:created xsi:type="dcterms:W3CDTF">2006-05-13T17:31:32Z</dcterms:created>
  <dcterms:modified xsi:type="dcterms:W3CDTF">2016-06-09T10:43:57Z</dcterms:modified>
</cp:coreProperties>
</file>