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69"/>
  </p:notesMasterIdLst>
  <p:handoutMasterIdLst>
    <p:handoutMasterId r:id="rId70"/>
  </p:handoutMasterIdLst>
  <p:sldIdLst>
    <p:sldId id="550" r:id="rId2"/>
    <p:sldId id="559" r:id="rId3"/>
    <p:sldId id="560" r:id="rId4"/>
    <p:sldId id="259" r:id="rId5"/>
    <p:sldId id="502" r:id="rId6"/>
    <p:sldId id="504" r:id="rId7"/>
    <p:sldId id="505" r:id="rId8"/>
    <p:sldId id="517" r:id="rId9"/>
    <p:sldId id="518" r:id="rId10"/>
    <p:sldId id="521" r:id="rId11"/>
    <p:sldId id="523" r:id="rId12"/>
    <p:sldId id="527" r:id="rId13"/>
    <p:sldId id="260" r:id="rId14"/>
    <p:sldId id="545" r:id="rId15"/>
    <p:sldId id="492" r:id="rId16"/>
    <p:sldId id="493" r:id="rId17"/>
    <p:sldId id="434" r:id="rId18"/>
    <p:sldId id="257" r:id="rId19"/>
    <p:sldId id="267" r:id="rId20"/>
    <p:sldId id="389" r:id="rId21"/>
    <p:sldId id="536" r:id="rId22"/>
    <p:sldId id="302" r:id="rId23"/>
    <p:sldId id="384" r:id="rId24"/>
    <p:sldId id="385" r:id="rId25"/>
    <p:sldId id="412" r:id="rId26"/>
    <p:sldId id="413" r:id="rId27"/>
    <p:sldId id="546" r:id="rId28"/>
    <p:sldId id="394" r:id="rId29"/>
    <p:sldId id="528" r:id="rId30"/>
    <p:sldId id="529" r:id="rId31"/>
    <p:sldId id="530" r:id="rId32"/>
    <p:sldId id="531" r:id="rId33"/>
    <p:sldId id="459" r:id="rId34"/>
    <p:sldId id="460" r:id="rId35"/>
    <p:sldId id="461" r:id="rId36"/>
    <p:sldId id="462" r:id="rId37"/>
    <p:sldId id="463" r:id="rId38"/>
    <p:sldId id="464" r:id="rId39"/>
    <p:sldId id="537" r:id="rId40"/>
    <p:sldId id="466" r:id="rId41"/>
    <p:sldId id="467" r:id="rId42"/>
    <p:sldId id="468" r:id="rId43"/>
    <p:sldId id="469" r:id="rId44"/>
    <p:sldId id="470" r:id="rId45"/>
    <p:sldId id="471" r:id="rId46"/>
    <p:sldId id="472" r:id="rId47"/>
    <p:sldId id="538" r:id="rId48"/>
    <p:sldId id="473" r:id="rId49"/>
    <p:sldId id="474" r:id="rId50"/>
    <p:sldId id="475" r:id="rId51"/>
    <p:sldId id="476" r:id="rId52"/>
    <p:sldId id="477" r:id="rId53"/>
    <p:sldId id="532" r:id="rId54"/>
    <p:sldId id="533" r:id="rId55"/>
    <p:sldId id="535" r:id="rId56"/>
    <p:sldId id="534" r:id="rId57"/>
    <p:sldId id="539" r:id="rId58"/>
    <p:sldId id="540" r:id="rId59"/>
    <p:sldId id="478" r:id="rId60"/>
    <p:sldId id="481" r:id="rId61"/>
    <p:sldId id="482" r:id="rId62"/>
    <p:sldId id="483" r:id="rId63"/>
    <p:sldId id="484" r:id="rId64"/>
    <p:sldId id="485" r:id="rId65"/>
    <p:sldId id="487" r:id="rId66"/>
    <p:sldId id="488" r:id="rId67"/>
    <p:sldId id="541" r:id="rId68"/>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CC00"/>
    <a:srgbClr val="006600"/>
    <a:srgbClr val="FFFF00"/>
    <a:srgbClr val="00FF00"/>
    <a:srgbClr val="3399FF"/>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932" autoAdjust="0"/>
  </p:normalViewPr>
  <p:slideViewPr>
    <p:cSldViewPr>
      <p:cViewPr varScale="1">
        <p:scale>
          <a:sx n="70" d="100"/>
          <a:sy n="70" d="100"/>
        </p:scale>
        <p:origin x="1022" y="55"/>
      </p:cViewPr>
      <p:guideLst>
        <p:guide orient="horz" pos="2160"/>
        <p:guide pos="2880"/>
      </p:guideLst>
    </p:cSldViewPr>
  </p:slideViewPr>
  <p:outlineViewPr>
    <p:cViewPr>
      <p:scale>
        <a:sx n="33" d="100"/>
        <a:sy n="33" d="100"/>
      </p:scale>
      <p:origin x="0" y="49290"/>
    </p:cViewPr>
    <p:sldLst>
      <p:sld r:id="rId1" collapse="1"/>
    </p:sldLst>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04451" name="Rectangle 3"/>
          <p:cNvSpPr>
            <a:spLocks noGrp="1" noChangeArrowheads="1"/>
          </p:cNvSpPr>
          <p:nvPr>
            <p:ph type="dt" sz="quarter"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85F42537-22B6-4D2F-BC29-2C14A84B9142}" type="datetime1">
              <a:rPr lang="de-AT"/>
              <a:pPr>
                <a:defRPr/>
              </a:pPr>
              <a:t>29.09.2025</a:t>
            </a:fld>
            <a:endParaRPr lang="de-AT"/>
          </a:p>
        </p:txBody>
      </p:sp>
      <p:sp>
        <p:nvSpPr>
          <p:cNvPr id="104452" name="Rectangle 4"/>
          <p:cNvSpPr>
            <a:spLocks noGrp="1" noChangeArrowheads="1"/>
          </p:cNvSpPr>
          <p:nvPr>
            <p:ph type="ftr" sz="quarter" idx="2"/>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04453" name="Rectangle 5"/>
          <p:cNvSpPr>
            <a:spLocks noGrp="1" noChangeArrowheads="1"/>
          </p:cNvSpPr>
          <p:nvPr>
            <p:ph type="sldNum" sz="quarter" idx="3"/>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D3B52248-8529-4357-9A16-8BCF0BA120B6}" type="slidenum">
              <a:rPr lang="de-AT"/>
              <a:pPr>
                <a:defRPr/>
              </a:pPr>
              <a:t>‹Nr.›</a:t>
            </a:fld>
            <a:endParaRPr lang="de-AT"/>
          </a:p>
        </p:txBody>
      </p:sp>
    </p:spTree>
    <p:extLst>
      <p:ext uri="{BB962C8B-B14F-4D97-AF65-F5344CB8AC3E}">
        <p14:creationId xmlns:p14="http://schemas.microsoft.com/office/powerpoint/2010/main" val="366373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16739" name="Rectangle 3"/>
          <p:cNvSpPr>
            <a:spLocks noGrp="1" noChangeArrowheads="1"/>
          </p:cNvSpPr>
          <p:nvPr>
            <p:ph type="dt"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6D0D161F-56FA-45E8-A9F3-2F1EC2D296ED}" type="datetime1">
              <a:rPr lang="de-AT"/>
              <a:pPr>
                <a:defRPr/>
              </a:pPr>
              <a:t>29.09.2025</a:t>
            </a:fld>
            <a:endParaRPr lang="de-AT"/>
          </a:p>
        </p:txBody>
      </p:sp>
      <p:sp>
        <p:nvSpPr>
          <p:cNvPr id="10244" name="Rectangle 4"/>
          <p:cNvSpPr>
            <a:spLocks noGrp="1" noRot="1" noChangeAspect="1" noChangeArrowheads="1" noTextEdit="1"/>
          </p:cNvSpPr>
          <p:nvPr>
            <p:ph type="sldImg" idx="2"/>
          </p:nvPr>
        </p:nvSpPr>
        <p:spPr bwMode="auto">
          <a:xfrm>
            <a:off x="990600" y="768350"/>
            <a:ext cx="5116513" cy="3838575"/>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946575" y="4860065"/>
            <a:ext cx="5206153" cy="460402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16742" name="Rectangle 6"/>
          <p:cNvSpPr>
            <a:spLocks noGrp="1" noChangeArrowheads="1"/>
          </p:cNvSpPr>
          <p:nvPr>
            <p:ph type="ftr" sz="quarter" idx="4"/>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16743" name="Rectangle 7"/>
          <p:cNvSpPr>
            <a:spLocks noGrp="1" noChangeArrowheads="1"/>
          </p:cNvSpPr>
          <p:nvPr>
            <p:ph type="sldNum" sz="quarter" idx="5"/>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99175DD5-AA00-4CC4-B5B2-2577F3A5AC61}" type="slidenum">
              <a:rPr lang="de-AT"/>
              <a:pPr>
                <a:defRPr/>
              </a:pPr>
              <a:t>‹Nr.›</a:t>
            </a:fld>
            <a:endParaRPr lang="de-AT"/>
          </a:p>
        </p:txBody>
      </p:sp>
    </p:spTree>
    <p:extLst>
      <p:ext uri="{BB962C8B-B14F-4D97-AF65-F5344CB8AC3E}">
        <p14:creationId xmlns:p14="http://schemas.microsoft.com/office/powerpoint/2010/main" val="418942747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a:spLocks noGrp="1" noChangeArrowheads="1"/>
          </p:cNvSpPr>
          <p:nvPr>
            <p:ph type="dt" sz="quarter" idx="1"/>
          </p:nvPr>
        </p:nvSpPr>
        <p:spPr>
          <a:noFill/>
        </p:spPr>
        <p:txBody>
          <a:bodyPr/>
          <a:lstStyle/>
          <a:p>
            <a:pPr defTabSz="985812"/>
            <a:fld id="{FB7A2C24-ED43-4F66-A260-CF1EDD061FD5}" type="datetime1">
              <a:rPr lang="de-AT" smtClean="0"/>
              <a:pPr defTabSz="985812"/>
              <a:t>29.09.2025</a:t>
            </a:fld>
            <a:endParaRPr lang="de-AT" dirty="0"/>
          </a:p>
        </p:txBody>
      </p:sp>
      <p:sp>
        <p:nvSpPr>
          <p:cNvPr id="192514" name="Rectangle 7"/>
          <p:cNvSpPr>
            <a:spLocks noGrp="1" noChangeArrowheads="1"/>
          </p:cNvSpPr>
          <p:nvPr>
            <p:ph type="sldNum" sz="quarter" idx="5"/>
          </p:nvPr>
        </p:nvSpPr>
        <p:spPr>
          <a:noFill/>
        </p:spPr>
        <p:txBody>
          <a:bodyPr/>
          <a:lstStyle/>
          <a:p>
            <a:pPr defTabSz="985812"/>
            <a:fld id="{C72390E3-F611-4298-8676-B4C82281AAF5}" type="slidenum">
              <a:rPr lang="de-AT" smtClean="0"/>
              <a:pPr defTabSz="985812"/>
              <a:t>1</a:t>
            </a:fld>
            <a:endParaRPr lang="de-AT"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85812"/>
            <a:fld id="{9C8B7B23-1964-4847-9EC8-EBE60AD4BAC1}" type="slidenum">
              <a:rPr lang="de-DE" smtClean="0"/>
              <a:pPr defTabSz="985812"/>
              <a:t>16</a:t>
            </a:fld>
            <a:endParaRPr lang="de-DE"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985812"/>
            <a:fld id="{AB48D53E-BBF1-4C81-A07A-A2BADD60AD14}" type="slidenum">
              <a:rPr lang="de-AT" smtClean="0"/>
              <a:pPr defTabSz="985812"/>
              <a:t>2</a:t>
            </a:fld>
            <a:endParaRPr lang="de-AT" dirty="0"/>
          </a:p>
        </p:txBody>
      </p:sp>
      <p:sp>
        <p:nvSpPr>
          <p:cNvPr id="15362" name="Rectangle 2"/>
          <p:cNvSpPr>
            <a:spLocks noGrp="1" noRot="1" noChangeAspect="1" noChangeArrowheads="1" noTextEdit="1"/>
          </p:cNvSpPr>
          <p:nvPr>
            <p:ph type="sldImg"/>
          </p:nvPr>
        </p:nvSpPr>
        <p:spPr>
          <a:xfrm>
            <a:off x="3341688" y="533400"/>
            <a:ext cx="3551237" cy="2662238"/>
          </a:xfrm>
          <a:ln/>
        </p:spPr>
      </p:sp>
      <p:sp>
        <p:nvSpPr>
          <p:cNvPr id="15363"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89501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85812"/>
            <a:fld id="{75479F72-FA67-4B72-9879-F9FBC881B025}" type="slidenum">
              <a:rPr lang="de-DE" smtClean="0"/>
              <a:pPr defTabSz="985812"/>
              <a:t>33</a:t>
            </a:fld>
            <a:endParaRPr lang="de-DE"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85812"/>
            <a:fld id="{38BF453C-D68C-400B-8951-AC525307EA47}" type="slidenum">
              <a:rPr lang="de-AT" smtClean="0"/>
              <a:pPr defTabSz="985812"/>
              <a:t>34</a:t>
            </a:fld>
            <a:endParaRPr lang="de-AT" dirty="0"/>
          </a:p>
        </p:txBody>
      </p:sp>
      <p:sp>
        <p:nvSpPr>
          <p:cNvPr id="102402" name="Rectangle 2"/>
          <p:cNvSpPr>
            <a:spLocks noGrp="1" noRot="1" noChangeAspect="1" noChangeArrowheads="1" noTextEdit="1"/>
          </p:cNvSpPr>
          <p:nvPr>
            <p:ph type="sldImg"/>
          </p:nvPr>
        </p:nvSpPr>
        <p:spPr>
          <a:xfrm>
            <a:off x="990600" y="768350"/>
            <a:ext cx="5118100" cy="3838575"/>
          </a:xfrm>
          <a:ln/>
        </p:spPr>
      </p:sp>
      <p:sp>
        <p:nvSpPr>
          <p:cNvPr id="10240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73033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85812"/>
            <a:fld id="{D4815006-5D4C-4BA3-9708-C3EFA81689AB}" type="slidenum">
              <a:rPr lang="de-AT" smtClean="0"/>
              <a:pPr defTabSz="985812"/>
              <a:t>40</a:t>
            </a:fld>
            <a:endParaRPr lang="de-AT" dirty="0"/>
          </a:p>
        </p:txBody>
      </p:sp>
      <p:sp>
        <p:nvSpPr>
          <p:cNvPr id="109570" name="Rectangle 2"/>
          <p:cNvSpPr>
            <a:spLocks noGrp="1" noRot="1" noChangeAspect="1" noChangeArrowheads="1" noTextEdit="1"/>
          </p:cNvSpPr>
          <p:nvPr>
            <p:ph type="sldImg"/>
          </p:nvPr>
        </p:nvSpPr>
        <p:spPr>
          <a:xfrm>
            <a:off x="990600" y="768350"/>
            <a:ext cx="5118100" cy="3838575"/>
          </a:xfrm>
          <a:ln/>
        </p:spPr>
      </p:sp>
      <p:sp>
        <p:nvSpPr>
          <p:cNvPr id="109571"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85812"/>
            <a:fld id="{EC745933-D2CC-4835-B1AF-BC3410E427ED}" type="slidenum">
              <a:rPr lang="de-AT" smtClean="0"/>
              <a:pPr defTabSz="985812"/>
              <a:t>41</a:t>
            </a:fld>
            <a:endParaRPr lang="de-AT" dirty="0"/>
          </a:p>
        </p:txBody>
      </p:sp>
      <p:sp>
        <p:nvSpPr>
          <p:cNvPr id="112642" name="Rectangle 2"/>
          <p:cNvSpPr>
            <a:spLocks noGrp="1" noRot="1" noChangeAspect="1" noChangeArrowheads="1" noTextEdit="1"/>
          </p:cNvSpPr>
          <p:nvPr>
            <p:ph type="sldImg"/>
          </p:nvPr>
        </p:nvSpPr>
        <p:spPr>
          <a:xfrm>
            <a:off x="990600" y="768350"/>
            <a:ext cx="5118100" cy="3838575"/>
          </a:xfrm>
          <a:ln/>
        </p:spPr>
      </p:sp>
      <p:sp>
        <p:nvSpPr>
          <p:cNvPr id="11264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85812"/>
            <a:fld id="{F1CEED6D-8D97-4F02-9C54-225D152AE09B}" type="slidenum">
              <a:rPr lang="de-AT" smtClean="0"/>
              <a:pPr defTabSz="985812"/>
              <a:t>42</a:t>
            </a:fld>
            <a:endParaRPr lang="de-AT" dirty="0"/>
          </a:p>
        </p:txBody>
      </p:sp>
      <p:sp>
        <p:nvSpPr>
          <p:cNvPr id="114690" name="Rectangle 2"/>
          <p:cNvSpPr>
            <a:spLocks noGrp="1" noRot="1" noChangeAspect="1" noChangeArrowheads="1" noTextEdit="1"/>
          </p:cNvSpPr>
          <p:nvPr>
            <p:ph type="sldImg"/>
          </p:nvPr>
        </p:nvSpPr>
        <p:spPr>
          <a:xfrm>
            <a:off x="990600" y="768350"/>
            <a:ext cx="5118100" cy="3840163"/>
          </a:xfrm>
          <a:ln/>
        </p:spPr>
      </p:sp>
      <p:sp>
        <p:nvSpPr>
          <p:cNvPr id="114691"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defTabSz="985812"/>
            <a:fld id="{CDD5E84D-EF5C-4670-A89F-0E1BB710A64D}" type="slidenum">
              <a:rPr lang="de-AT" smtClean="0"/>
              <a:pPr defTabSz="985812"/>
              <a:t>44</a:t>
            </a:fld>
            <a:endParaRPr lang="de-AT" dirty="0"/>
          </a:p>
        </p:txBody>
      </p:sp>
      <p:sp>
        <p:nvSpPr>
          <p:cNvPr id="117762" name="Rectangle 2"/>
          <p:cNvSpPr>
            <a:spLocks noGrp="1" noRot="1" noChangeAspect="1" noChangeArrowheads="1" noTextEdit="1"/>
          </p:cNvSpPr>
          <p:nvPr>
            <p:ph type="sldImg"/>
          </p:nvPr>
        </p:nvSpPr>
        <p:spPr>
          <a:xfrm>
            <a:off x="990600" y="768350"/>
            <a:ext cx="5118100" cy="3838575"/>
          </a:xfrm>
          <a:ln/>
        </p:spPr>
      </p:sp>
      <p:sp>
        <p:nvSpPr>
          <p:cNvPr id="11776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pPr defTabSz="985812"/>
            <a:fld id="{DE5E3D3E-58E1-4CD9-85D8-0D6CBC0D145D}" type="slidenum">
              <a:rPr lang="de-AT" smtClean="0"/>
              <a:pPr defTabSz="985812"/>
              <a:t>46</a:t>
            </a:fld>
            <a:endParaRPr lang="de-AT" dirty="0"/>
          </a:p>
        </p:txBody>
      </p:sp>
      <p:sp>
        <p:nvSpPr>
          <p:cNvPr id="122882" name="Rectangle 2"/>
          <p:cNvSpPr>
            <a:spLocks noGrp="1" noRot="1" noChangeAspect="1" noChangeArrowheads="1" noTextEdit="1"/>
          </p:cNvSpPr>
          <p:nvPr>
            <p:ph type="sldImg"/>
          </p:nvPr>
        </p:nvSpPr>
        <p:spPr>
          <a:xfrm>
            <a:off x="990600" y="768350"/>
            <a:ext cx="5118100" cy="3838575"/>
          </a:xfrm>
          <a:ln/>
        </p:spPr>
      </p:sp>
      <p:sp>
        <p:nvSpPr>
          <p:cNvPr id="12288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pPr defTabSz="985812"/>
            <a:fld id="{A793E350-41BB-47A6-8950-0CECC71D8E7C}" type="slidenum">
              <a:rPr lang="de-AT" smtClean="0"/>
              <a:pPr defTabSz="985812"/>
              <a:t>48</a:t>
            </a:fld>
            <a:endParaRPr lang="de-AT" dirty="0"/>
          </a:p>
        </p:txBody>
      </p:sp>
      <p:sp>
        <p:nvSpPr>
          <p:cNvPr id="125954" name="Rectangle 2"/>
          <p:cNvSpPr>
            <a:spLocks noGrp="1" noRot="1" noChangeAspect="1" noChangeArrowheads="1" noTextEdit="1"/>
          </p:cNvSpPr>
          <p:nvPr>
            <p:ph type="sldImg"/>
          </p:nvPr>
        </p:nvSpPr>
        <p:spPr>
          <a:xfrm>
            <a:off x="990600" y="768350"/>
            <a:ext cx="5118100" cy="3840163"/>
          </a:xfrm>
          <a:ln/>
        </p:spPr>
      </p:sp>
      <p:sp>
        <p:nvSpPr>
          <p:cNvPr id="125955" name="Rectangle 3"/>
          <p:cNvSpPr>
            <a:spLocks noGrp="1" noChangeArrowheads="1"/>
          </p:cNvSpPr>
          <p:nvPr>
            <p:ph type="body" idx="1"/>
          </p:nvPr>
        </p:nvSpPr>
        <p:spPr>
          <a:xfrm>
            <a:off x="947709" y="4862458"/>
            <a:ext cx="5203883" cy="4604020"/>
          </a:xfrm>
          <a:noFill/>
          <a:ln/>
        </p:spPr>
        <p:txBody>
          <a:bodyPr/>
          <a:lstStyle/>
          <a:p>
            <a:pPr eaLnBrk="1" hangingPunct="1"/>
            <a:r>
              <a:rPr lang="de-AT"/>
              <a:t>Dieses 3-dimensionale Kuchendiagramm zeigt deutlich, wie sehr durch eine nicht-adäquate grafische Darstellung die Ergebnisse verzerrt werden können.</a:t>
            </a:r>
          </a:p>
          <a:p>
            <a:pPr eaLnBrk="1" hangingPunct="1"/>
            <a:r>
              <a:rPr lang="de-AT"/>
              <a:t>Ein einfaches, flaches Kreis- bzw. Kuchendiagramm würde die Relationen wesentlich besser wiedergeben.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85812"/>
            <a:fld id="{BDD4E878-363E-4F4B-AA9A-D77AD048584A}" type="slidenum">
              <a:rPr lang="de-AT" smtClean="0"/>
              <a:pPr defTabSz="985812"/>
              <a:t>49</a:t>
            </a:fld>
            <a:endParaRPr lang="de-AT" dirty="0"/>
          </a:p>
        </p:txBody>
      </p:sp>
      <p:sp>
        <p:nvSpPr>
          <p:cNvPr id="129026" name="Rectangle 2"/>
          <p:cNvSpPr>
            <a:spLocks noGrp="1" noRot="1" noChangeAspect="1" noChangeArrowheads="1" noTextEdit="1"/>
          </p:cNvSpPr>
          <p:nvPr>
            <p:ph type="sldImg"/>
          </p:nvPr>
        </p:nvSpPr>
        <p:spPr>
          <a:xfrm>
            <a:off x="990600" y="768350"/>
            <a:ext cx="5118100" cy="3840163"/>
          </a:xfrm>
          <a:ln/>
        </p:spPr>
      </p:sp>
      <p:sp>
        <p:nvSpPr>
          <p:cNvPr id="129027"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85812"/>
            <a:fld id="{4D68270D-57CC-48E6-AC9C-EF3513E26389}" type="slidenum">
              <a:rPr lang="de-AT" smtClean="0"/>
              <a:pPr defTabSz="985812"/>
              <a:t>50</a:t>
            </a:fld>
            <a:endParaRPr lang="de-AT" dirty="0"/>
          </a:p>
        </p:txBody>
      </p:sp>
      <p:sp>
        <p:nvSpPr>
          <p:cNvPr id="131074" name="Rectangle 2"/>
          <p:cNvSpPr>
            <a:spLocks noGrp="1" noRot="1" noChangeAspect="1" noChangeArrowheads="1" noTextEdit="1"/>
          </p:cNvSpPr>
          <p:nvPr>
            <p:ph type="sldImg"/>
          </p:nvPr>
        </p:nvSpPr>
        <p:spPr>
          <a:xfrm>
            <a:off x="990600" y="768350"/>
            <a:ext cx="5118100" cy="3840163"/>
          </a:xfrm>
          <a:ln/>
        </p:spPr>
      </p:sp>
      <p:sp>
        <p:nvSpPr>
          <p:cNvPr id="131075"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pPr defTabSz="985812"/>
            <a:fld id="{7DE3FEA1-8623-4B22-9BC7-DAAD76979032}" type="slidenum">
              <a:rPr lang="de-AT" smtClean="0"/>
              <a:pPr defTabSz="985812"/>
              <a:t>51</a:t>
            </a:fld>
            <a:endParaRPr lang="de-AT" dirty="0"/>
          </a:p>
        </p:txBody>
      </p:sp>
      <p:sp>
        <p:nvSpPr>
          <p:cNvPr id="133122" name="Rectangle 2"/>
          <p:cNvSpPr>
            <a:spLocks noGrp="1" noRot="1" noChangeAspect="1" noChangeArrowheads="1" noTextEdit="1"/>
          </p:cNvSpPr>
          <p:nvPr>
            <p:ph type="sldImg"/>
          </p:nvPr>
        </p:nvSpPr>
        <p:spPr>
          <a:xfrm>
            <a:off x="990600" y="768350"/>
            <a:ext cx="5118100" cy="3838575"/>
          </a:xfrm>
          <a:ln/>
        </p:spPr>
      </p:sp>
      <p:sp>
        <p:nvSpPr>
          <p:cNvPr id="13312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pPr defTabSz="985812"/>
            <a:fld id="{C77DAE73-0AB4-448D-9F9A-0E1F1632171A}" type="slidenum">
              <a:rPr lang="de-AT" smtClean="0"/>
              <a:pPr defTabSz="985812"/>
              <a:t>52</a:t>
            </a:fld>
            <a:endParaRPr lang="de-AT" dirty="0"/>
          </a:p>
        </p:txBody>
      </p:sp>
      <p:sp>
        <p:nvSpPr>
          <p:cNvPr id="136194" name="Rectangle 2"/>
          <p:cNvSpPr>
            <a:spLocks noGrp="1" noRot="1" noChangeAspect="1" noChangeArrowheads="1" noTextEdit="1"/>
          </p:cNvSpPr>
          <p:nvPr>
            <p:ph type="sldImg"/>
          </p:nvPr>
        </p:nvSpPr>
        <p:spPr>
          <a:xfrm>
            <a:off x="990600" y="768350"/>
            <a:ext cx="5118100" cy="3838575"/>
          </a:xfrm>
          <a:ln/>
        </p:spPr>
      </p:sp>
      <p:sp>
        <p:nvSpPr>
          <p:cNvPr id="136195" name="Rectangle 3"/>
          <p:cNvSpPr>
            <a:spLocks noGrp="1" noChangeArrowheads="1"/>
          </p:cNvSpPr>
          <p:nvPr>
            <p:ph type="body" idx="1"/>
          </p:nvPr>
        </p:nvSpPr>
        <p:spPr>
          <a:xfrm>
            <a:off x="709363" y="4860067"/>
            <a:ext cx="5680575" cy="4606412"/>
          </a:xfrm>
          <a:noFill/>
          <a:ln/>
        </p:spPr>
        <p:txBody>
          <a:bodyPr/>
          <a:lstStyle/>
          <a:p>
            <a:pPr eaLnBrk="1" hangingPunct="1"/>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095AC480-A0C0-425D-B26C-976E40974917}" type="slidenum">
              <a:rPr lang="de-DE" smtClean="0"/>
              <a:pPr/>
              <a:t>57</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12531CCA-5B61-426A-BEB0-1BF87718B12E}" type="slidenum">
              <a:rPr lang="de-DE" smtClean="0"/>
              <a:pPr/>
              <a:t>58</a:t>
            </a:fld>
            <a:endParaRPr 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pPr defTabSz="985812"/>
            <a:fld id="{5D84847A-214D-4BA6-A309-6368F022F2BD}" type="slidenum">
              <a:rPr lang="de-DE" smtClean="0"/>
              <a:pPr defTabSz="985812"/>
              <a:t>59</a:t>
            </a:fld>
            <a:endParaRPr lang="de-DE"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pPr defTabSz="985812"/>
            <a:fld id="{9887A183-2A48-44ED-8707-E3B974C09E9D}" type="slidenum">
              <a:rPr lang="de-DE" smtClean="0"/>
              <a:pPr defTabSz="985812"/>
              <a:t>60</a:t>
            </a:fld>
            <a:endParaRPr lang="de-DE"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pPr defTabSz="985812"/>
            <a:fld id="{23710F8E-7E6B-4C5F-B7BB-2FD6D51ABB59}" type="slidenum">
              <a:rPr lang="de-DE" smtClean="0"/>
              <a:pPr defTabSz="985812"/>
              <a:t>61</a:t>
            </a:fld>
            <a:endParaRPr lang="de-DE"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pPr defTabSz="985812"/>
            <a:fld id="{1B6DF0FD-9BD8-4BE1-B9AD-0DF39BD71B6E}" type="slidenum">
              <a:rPr lang="de-DE" smtClean="0"/>
              <a:pPr defTabSz="985812"/>
              <a:t>62</a:t>
            </a:fld>
            <a:endParaRPr lang="de-DE"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pPr defTabSz="985812"/>
            <a:fld id="{EB3D5A8E-DC99-4D05-8785-EF2B11E12EFF}" type="slidenum">
              <a:rPr lang="de-DE" smtClean="0"/>
              <a:pPr defTabSz="985812"/>
              <a:t>63</a:t>
            </a:fld>
            <a:endParaRPr lang="de-DE"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
          </p:nvPr>
        </p:nvSpPr>
        <p:spPr/>
        <p:txBody>
          <a:bodyPr/>
          <a:lstStyle/>
          <a:p>
            <a:pPr>
              <a:defRPr/>
            </a:pPr>
            <a:fld id="{6D0D161F-56FA-45E8-A9F3-2F1EC2D296ED}" type="datetime1">
              <a:rPr lang="de-AT" smtClean="0"/>
              <a:pPr>
                <a:defRPr/>
              </a:pPr>
              <a:t>29.09.2025</a:t>
            </a:fld>
            <a:endParaRPr lang="de-AT"/>
          </a:p>
        </p:txBody>
      </p:sp>
      <p:sp>
        <p:nvSpPr>
          <p:cNvPr id="5" name="Foliennummernplatzhalter 4"/>
          <p:cNvSpPr>
            <a:spLocks noGrp="1"/>
          </p:cNvSpPr>
          <p:nvPr>
            <p:ph type="sldNum" sz="quarter" idx="5"/>
          </p:nvPr>
        </p:nvSpPr>
        <p:spPr/>
        <p:txBody>
          <a:bodyPr/>
          <a:lstStyle/>
          <a:p>
            <a:pPr>
              <a:defRPr/>
            </a:pPr>
            <a:fld id="{99175DD5-AA00-4CC4-B5B2-2577F3A5AC61}" type="slidenum">
              <a:rPr lang="de-AT" smtClean="0"/>
              <a:pPr>
                <a:defRPr/>
              </a:pPr>
              <a:t>6</a:t>
            </a:fld>
            <a:endParaRPr lang="de-AT"/>
          </a:p>
        </p:txBody>
      </p:sp>
    </p:spTree>
    <p:extLst>
      <p:ext uri="{BB962C8B-B14F-4D97-AF65-F5344CB8AC3E}">
        <p14:creationId xmlns:p14="http://schemas.microsoft.com/office/powerpoint/2010/main" val="3842638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pPr defTabSz="985812"/>
            <a:fld id="{83D97FCF-50A0-4388-A2C9-DD8FEAE1E9AE}" type="slidenum">
              <a:rPr lang="de-DE" smtClean="0"/>
              <a:pPr defTabSz="985812"/>
              <a:t>64</a:t>
            </a:fld>
            <a:endParaRPr lang="de-DE"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pPr defTabSz="985812"/>
            <a:fld id="{D84220D6-F6A5-4788-B26A-8B4A3DE0569C}" type="slidenum">
              <a:rPr lang="de-DE" smtClean="0"/>
              <a:pPr defTabSz="985812"/>
              <a:t>65</a:t>
            </a:fld>
            <a:endParaRPr lang="de-DE"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pPr defTabSz="985812"/>
            <a:fld id="{7AB97905-08F2-48B0-93FE-195D088CC501}" type="slidenum">
              <a:rPr lang="de-DE" smtClean="0"/>
              <a:pPr defTabSz="985812"/>
              <a:t>66</a:t>
            </a:fld>
            <a:endParaRPr lang="de-DE"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32F6-DA38-4742-A05B-F4F3B959805A}" type="slidenum">
              <a:rPr lang="de-DE"/>
              <a:pPr/>
              <a:t>67</a:t>
            </a:fld>
            <a:endParaRPr lang="de-D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47128" y="4861769"/>
            <a:ext cx="5205048" cy="4604598"/>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625CD7C-D34A-4B0C-BD4C-64587B6EB908}" type="slidenum">
              <a:rPr lang="de-DE" smtClean="0"/>
              <a:pPr/>
              <a:t>12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A2CA-B736-432F-9467-0C937C017757}" type="slidenum">
              <a:rPr lang="de-DE"/>
              <a:pPr/>
              <a:t>14</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pPr defTabSz="985812"/>
            <a:fld id="{EDF2A28C-DD06-4A4D-9EEA-691E6E0FD108}" type="slidenum">
              <a:rPr lang="de-DE" smtClean="0"/>
              <a:pPr defTabSz="985812"/>
              <a:t>15</a:t>
            </a:fld>
            <a:endParaRPr lang="de-DE"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8"/>
          <p:cNvCxnSpPr/>
          <p:nvPr/>
        </p:nvCxnSpPr>
        <p:spPr>
          <a:xfrm>
            <a:off x="714375" y="3571875"/>
            <a:ext cx="7715250"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 name="Gerade Verbindung 9"/>
          <p:cNvCxnSpPr/>
          <p:nvPr/>
        </p:nvCxnSpPr>
        <p:spPr>
          <a:xfrm>
            <a:off x="642938" y="5429250"/>
            <a:ext cx="7715250"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Datumsplatzhalter 3"/>
          <p:cNvSpPr>
            <a:spLocks noGrp="1"/>
          </p:cNvSpPr>
          <p:nvPr>
            <p:ph type="dt" sz="half" idx="10"/>
          </p:nvPr>
        </p:nvSpPr>
        <p:spPr/>
        <p:txBody>
          <a:bodyPr/>
          <a:lstStyle>
            <a:lvl1pPr>
              <a:defRPr/>
            </a:lvl1pPr>
          </a:lstStyle>
          <a:p>
            <a:pPr>
              <a:defRPr/>
            </a:pPr>
            <a:fld id="{28938825-B929-47FA-8EC8-26BA6FB1775B}" type="datetime1">
              <a:rPr lang="de-DE"/>
              <a:pPr>
                <a:defRPr/>
              </a:pPr>
              <a:t>29.09.2025</a:t>
            </a:fld>
            <a:endParaRPr lang="de-AT"/>
          </a:p>
        </p:txBody>
      </p:sp>
      <p:sp>
        <p:nvSpPr>
          <p:cNvPr id="8" name="Fußzeilenplatzhalter 4"/>
          <p:cNvSpPr>
            <a:spLocks noGrp="1"/>
          </p:cNvSpPr>
          <p:nvPr>
            <p:ph type="ftr" sz="quarter" idx="11"/>
          </p:nvPr>
        </p:nvSpPr>
        <p:spPr/>
        <p:txBody>
          <a:bodyPr/>
          <a:lstStyle>
            <a:lvl1pPr>
              <a:defRPr/>
            </a:lvl1pPr>
          </a:lstStyle>
          <a:p>
            <a:pPr>
              <a:defRPr/>
            </a:pPr>
            <a:r>
              <a:rPr lang="de-AT"/>
              <a:t>hanno.ulmer@i-med.ac.at</a:t>
            </a:r>
          </a:p>
        </p:txBody>
      </p:sp>
      <p:sp>
        <p:nvSpPr>
          <p:cNvPr id="9" name="Foliennummernplatzhalter 5"/>
          <p:cNvSpPr>
            <a:spLocks noGrp="1"/>
          </p:cNvSpPr>
          <p:nvPr>
            <p:ph type="sldNum" sz="quarter" idx="12"/>
          </p:nvPr>
        </p:nvSpPr>
        <p:spPr/>
        <p:txBody>
          <a:bodyPr/>
          <a:lstStyle>
            <a:lvl1pPr>
              <a:defRPr/>
            </a:lvl1pPr>
          </a:lstStyle>
          <a:p>
            <a:pPr>
              <a:defRPr/>
            </a:pPr>
            <a:fld id="{9382CEDE-1B30-42A0-90EF-46B27040B7AC}" type="slidenum">
              <a:rPr lang="de-AT"/>
              <a:pPr>
                <a:defRPr/>
              </a:pPr>
              <a:t>‹Nr.›</a:t>
            </a:fld>
            <a:endParaRPr lang="de-AT"/>
          </a:p>
        </p:txBody>
      </p:sp>
      <p:pic>
        <p:nvPicPr>
          <p:cNvPr id="11" name="Grafik 10">
            <a:extLst>
              <a:ext uri="{FF2B5EF4-FFF2-40B4-BE49-F238E27FC236}">
                <a16:creationId xmlns:a16="http://schemas.microsoft.com/office/drawing/2014/main" id="{7A49AB1C-5FF1-D26A-CE8C-38418C193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3260" y="1186255"/>
            <a:ext cx="2266365" cy="2266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5" name="Gerade Verbindung 8"/>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635080" cy="1143000"/>
          </a:xfrm>
        </p:spPr>
        <p:txBody>
          <a:bodyPr>
            <a:normAutofit/>
          </a:bodyPr>
          <a:lstStyle>
            <a:lvl1pPr algn="l">
              <a:defRPr sz="3200">
                <a:solidFill>
                  <a:srgbClr val="4F81BD"/>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0"/>
          </p:nvPr>
        </p:nvSpPr>
        <p:spPr/>
        <p:txBody>
          <a:bodyPr/>
          <a:lstStyle>
            <a:lvl1pPr>
              <a:defRPr sz="1200"/>
            </a:lvl1pPr>
          </a:lstStyle>
          <a:p>
            <a:pPr>
              <a:defRPr/>
            </a:pPr>
            <a:r>
              <a:rPr lang="de-DE" dirty="0"/>
              <a:t>Modul 1.04</a:t>
            </a:r>
            <a:endParaRPr lang="de-AT" dirty="0"/>
          </a:p>
        </p:txBody>
      </p:sp>
      <p:sp>
        <p:nvSpPr>
          <p:cNvPr id="7" name="Fußzeilenplatzhalter 4"/>
          <p:cNvSpPr>
            <a:spLocks noGrp="1"/>
          </p:cNvSpPr>
          <p:nvPr>
            <p:ph type="ftr" sz="quarter" idx="11"/>
          </p:nvPr>
        </p:nvSpPr>
        <p:spPr/>
        <p:txBody>
          <a:bodyPr/>
          <a:lstStyle>
            <a:lvl1pPr>
              <a:defRPr smtClean="0">
                <a:latin typeface="+mj-lt"/>
              </a:defRPr>
            </a:lvl1pPr>
          </a:lstStyle>
          <a:p>
            <a:pPr>
              <a:defRPr/>
            </a:pPr>
            <a:r>
              <a:rPr lang="de-AT"/>
              <a:t>hanno.ulmer@i-med.ac.at</a:t>
            </a:r>
            <a:endParaRPr lang="de-AT" dirty="0"/>
          </a:p>
        </p:txBody>
      </p:sp>
      <p:sp>
        <p:nvSpPr>
          <p:cNvPr id="8" name="Foliennummernplatzhalter 5"/>
          <p:cNvSpPr>
            <a:spLocks noGrp="1"/>
          </p:cNvSpPr>
          <p:nvPr>
            <p:ph type="sldNum" sz="quarter" idx="12"/>
          </p:nvPr>
        </p:nvSpPr>
        <p:spPr/>
        <p:txBody>
          <a:bodyPr/>
          <a:lstStyle>
            <a:lvl1pPr>
              <a:defRPr/>
            </a:lvl1pPr>
          </a:lstStyle>
          <a:p>
            <a:pPr>
              <a:defRPr/>
            </a:pPr>
            <a:fld id="{73A17EA7-8282-4490-8342-3808E39E256B}" type="slidenum">
              <a:rPr lang="de-AT"/>
              <a:pPr>
                <a:defRPr/>
              </a:pPr>
              <a:t>‹Nr.›</a:t>
            </a:fld>
            <a:endParaRPr lang="de-AT"/>
          </a:p>
        </p:txBody>
      </p:sp>
      <p:pic>
        <p:nvPicPr>
          <p:cNvPr id="10" name="Grafik 9">
            <a:extLst>
              <a:ext uri="{FF2B5EF4-FFF2-40B4-BE49-F238E27FC236}">
                <a16:creationId xmlns:a16="http://schemas.microsoft.com/office/drawing/2014/main" id="{8E35D0B9-93C0-96D0-93D3-3C140714E7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2"/>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a:t>Titelmasterformat durch Klicken bearbeiten</a:t>
            </a:r>
            <a:endParaRPr lang="de-DE" dirty="0"/>
          </a:p>
        </p:txBody>
      </p:sp>
      <p:sp>
        <p:nvSpPr>
          <p:cNvPr id="5" name="Datumsplatzhalter 2"/>
          <p:cNvSpPr>
            <a:spLocks noGrp="1"/>
          </p:cNvSpPr>
          <p:nvPr>
            <p:ph type="dt" sz="half" idx="10"/>
          </p:nvPr>
        </p:nvSpPr>
        <p:spPr/>
        <p:txBody>
          <a:bodyPr/>
          <a:lstStyle>
            <a:lvl1pPr>
              <a:defRPr/>
            </a:lvl1pPr>
          </a:lstStyle>
          <a:p>
            <a:pPr>
              <a:defRPr/>
            </a:pPr>
            <a:fld id="{C6F0F140-F789-4A2D-A300-4EAE1F730A43}" type="datetime1">
              <a:rPr lang="de-DE"/>
              <a:pPr>
                <a:defRPr/>
              </a:pPr>
              <a:t>29.09.2025</a:t>
            </a:fld>
            <a:endParaRPr lang="de-AT"/>
          </a:p>
        </p:txBody>
      </p:sp>
      <p:sp>
        <p:nvSpPr>
          <p:cNvPr id="6" name="Fußzeilenplatzhalter 3"/>
          <p:cNvSpPr>
            <a:spLocks noGrp="1"/>
          </p:cNvSpPr>
          <p:nvPr>
            <p:ph type="ftr" sz="quarter" idx="11"/>
          </p:nvPr>
        </p:nvSpPr>
        <p:spPr/>
        <p:txBody>
          <a:bodyPr/>
          <a:lstStyle>
            <a:lvl1pPr>
              <a:defRPr/>
            </a:lvl1pPr>
          </a:lstStyle>
          <a:p>
            <a:pPr>
              <a:defRPr/>
            </a:pPr>
            <a:r>
              <a:rPr lang="de-AT"/>
              <a:t>hanno.ulmer@i-med.ac.at</a:t>
            </a:r>
          </a:p>
        </p:txBody>
      </p:sp>
      <p:sp>
        <p:nvSpPr>
          <p:cNvPr id="7" name="Foliennummernplatzhalter 4"/>
          <p:cNvSpPr>
            <a:spLocks noGrp="1"/>
          </p:cNvSpPr>
          <p:nvPr>
            <p:ph type="sldNum" sz="quarter" idx="12"/>
          </p:nvPr>
        </p:nvSpPr>
        <p:spPr/>
        <p:txBody>
          <a:bodyPr/>
          <a:lstStyle>
            <a:lvl1pPr>
              <a:defRPr/>
            </a:lvl1pPr>
          </a:lstStyle>
          <a:p>
            <a:pPr>
              <a:defRPr/>
            </a:pPr>
            <a:fld id="{54ABB6C4-B43D-4B00-9CD8-21110A4FBA18}" type="slidenum">
              <a:rPr lang="de-AT"/>
              <a:pPr>
                <a:defRPr/>
              </a:pPr>
              <a:t>‹Nr.›</a:t>
            </a:fld>
            <a:endParaRPr lang="de-AT"/>
          </a:p>
        </p:txBody>
      </p:sp>
      <p:pic>
        <p:nvPicPr>
          <p:cNvPr id="8" name="Grafik 7">
            <a:extLst>
              <a:ext uri="{FF2B5EF4-FFF2-40B4-BE49-F238E27FC236}">
                <a16:creationId xmlns:a16="http://schemas.microsoft.com/office/drawing/2014/main" id="{64FFB63A-CBBD-0375-E975-60ADDC5CDA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93142"/>
            <a:ext cx="1335594" cy="13355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3E3F3D3-75CD-430A-9B07-5CEB9C066499}" type="datetime1">
              <a:rPr lang="de-DE"/>
              <a:pPr>
                <a:defRPr/>
              </a:pPr>
              <a:t>29.09.2025</a:t>
            </a:fld>
            <a:endParaRPr lang="de-AT"/>
          </a:p>
        </p:txBody>
      </p:sp>
      <p:sp>
        <p:nvSpPr>
          <p:cNvPr id="3" name="Fußzeilenplatzhalter 4"/>
          <p:cNvSpPr>
            <a:spLocks noGrp="1"/>
          </p:cNvSpPr>
          <p:nvPr>
            <p:ph type="ftr" sz="quarter" idx="11"/>
          </p:nvPr>
        </p:nvSpPr>
        <p:spPr/>
        <p:txBody>
          <a:bodyPr/>
          <a:lstStyle>
            <a:lvl1pPr>
              <a:defRPr/>
            </a:lvl1pPr>
          </a:lstStyle>
          <a:p>
            <a:pPr>
              <a:defRPr/>
            </a:pPr>
            <a:r>
              <a:rPr lang="de-AT"/>
              <a:t>hanno.ulmer@i-med.ac.at</a:t>
            </a:r>
            <a:endParaRPr lang="de-AT" dirty="0"/>
          </a:p>
        </p:txBody>
      </p:sp>
      <p:sp>
        <p:nvSpPr>
          <p:cNvPr id="4" name="Foliennummernplatzhalter 5"/>
          <p:cNvSpPr>
            <a:spLocks noGrp="1"/>
          </p:cNvSpPr>
          <p:nvPr>
            <p:ph type="sldNum" sz="quarter" idx="12"/>
          </p:nvPr>
        </p:nvSpPr>
        <p:spPr/>
        <p:txBody>
          <a:bodyPr/>
          <a:lstStyle>
            <a:lvl1pPr>
              <a:defRPr/>
            </a:lvl1pPr>
          </a:lstStyle>
          <a:p>
            <a:pPr>
              <a:defRPr/>
            </a:pPr>
            <a:fld id="{CEC63418-B802-468F-9AC4-EBECD591D2EF}"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5" name="Fußzeilenplatzhalter 4"/>
          <p:cNvSpPr txBox="1">
            <a:spLocks/>
          </p:cNvSpPr>
          <p:nvPr userDrawn="1"/>
        </p:nvSpPr>
        <p:spPr bwMode="auto">
          <a:xfrm>
            <a:off x="3203575" y="6237288"/>
            <a:ext cx="2895600" cy="457200"/>
          </a:xfrm>
          <a:prstGeom prst="rect">
            <a:avLst/>
          </a:prstGeom>
          <a:noFill/>
          <a:ln w="9525">
            <a:noFill/>
            <a:miter lim="800000"/>
            <a:headEnd/>
            <a:tailEnd/>
          </a:ln>
          <a:effectLst/>
        </p:spPr>
        <p:txBody>
          <a:bodyPr anchor="b"/>
          <a:lstStyle>
            <a:lvl1pPr>
              <a:defRPr/>
            </a:lvl1pPr>
          </a:lstStyle>
          <a:p>
            <a:pPr algn="ctr">
              <a:defRPr/>
            </a:pPr>
            <a:r>
              <a:rPr lang="de-DE" altLang="en-US" sz="1200" dirty="0">
                <a:latin typeface="Garamond" pitchFamily="18" charset="0"/>
              </a:rPr>
              <a:t>hanno.ulmer@i-med.ac.at</a:t>
            </a:r>
          </a:p>
        </p:txBody>
      </p:sp>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5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p:cNvSpPr>
            <a:spLocks noGrp="1" noChangeArrowheads="1"/>
          </p:cNvSpPr>
          <p:nvPr>
            <p:ph type="dt" sz="half" idx="10"/>
          </p:nvPr>
        </p:nvSpPr>
        <p:spPr/>
        <p:txBody>
          <a:bodyPr/>
          <a:lstStyle>
            <a:lvl1pPr>
              <a:defRPr smtClean="0"/>
            </a:lvl1pPr>
          </a:lstStyle>
          <a:p>
            <a:pPr>
              <a:defRPr/>
            </a:pPr>
            <a:fld id="{4DAC004F-6804-4FAD-B736-03CFCDA03C86}" type="datetime1">
              <a:rPr lang="de-DE"/>
              <a:pPr>
                <a:defRPr/>
              </a:pPr>
              <a:t>29.09.2025</a:t>
            </a:fld>
            <a:endParaRPr lang="en-US"/>
          </a:p>
        </p:txBody>
      </p:sp>
      <p:sp>
        <p:nvSpPr>
          <p:cNvPr id="7" name="Rectangle 7"/>
          <p:cNvSpPr>
            <a:spLocks noGrp="1" noChangeArrowheads="1"/>
          </p:cNvSpPr>
          <p:nvPr>
            <p:ph type="sldNum" sz="quarter" idx="11"/>
          </p:nvPr>
        </p:nvSpPr>
        <p:spPr/>
        <p:txBody>
          <a:bodyPr/>
          <a:lstStyle>
            <a:lvl1pPr>
              <a:defRPr/>
            </a:lvl1pPr>
          </a:lstStyle>
          <a:p>
            <a:pPr>
              <a:defRPr/>
            </a:pPr>
            <a:fld id="{9F6F05EF-F977-42DF-A5E4-C53D2197C68D}"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ClipArt-Platzhalter 3"/>
          <p:cNvSpPr>
            <a:spLocks noGrp="1"/>
          </p:cNvSpPr>
          <p:nvPr>
            <p:ph type="clipArt" sz="half" idx="2"/>
          </p:nvPr>
        </p:nvSpPr>
        <p:spPr>
          <a:xfrm>
            <a:off x="4675188" y="1600200"/>
            <a:ext cx="4038600" cy="4525963"/>
          </a:xfrm>
        </p:spPr>
        <p:txBody>
          <a:bodyPr rtlCol="0">
            <a:normAutofit/>
          </a:bodyPr>
          <a:lstStyle/>
          <a:p>
            <a:pPr lvl="0"/>
            <a:endParaRPr lang="de-DE" noProof="0"/>
          </a:p>
        </p:txBody>
      </p:sp>
      <p:sp>
        <p:nvSpPr>
          <p:cNvPr id="5" name="Rectangle 5"/>
          <p:cNvSpPr>
            <a:spLocks noGrp="1" noChangeArrowheads="1"/>
          </p:cNvSpPr>
          <p:nvPr>
            <p:ph type="dt" sz="half" idx="10"/>
          </p:nvPr>
        </p:nvSpPr>
        <p:spPr/>
        <p:txBody>
          <a:bodyPr/>
          <a:lstStyle>
            <a:lvl1pPr>
              <a:defRPr smtClean="0"/>
            </a:lvl1pPr>
          </a:lstStyle>
          <a:p>
            <a:pPr>
              <a:defRPr/>
            </a:pPr>
            <a:fld id="{2C76B8F7-383C-4FB1-924E-900AEE6F15CB}" type="datetime1">
              <a:rPr lang="de-DE"/>
              <a:pPr>
                <a:defRPr/>
              </a:pPr>
              <a:t>29.09.2025</a:t>
            </a:fld>
            <a:endParaRPr lang="en-US"/>
          </a:p>
        </p:txBody>
      </p:sp>
      <p:sp>
        <p:nvSpPr>
          <p:cNvPr id="6" name="Rectangle 7"/>
          <p:cNvSpPr>
            <a:spLocks noGrp="1" noChangeArrowheads="1"/>
          </p:cNvSpPr>
          <p:nvPr>
            <p:ph type="sldNum" sz="quarter" idx="11"/>
          </p:nvPr>
        </p:nvSpPr>
        <p:spPr/>
        <p:txBody>
          <a:bodyPr/>
          <a:lstStyle>
            <a:lvl1pPr>
              <a:defRPr/>
            </a:lvl1pPr>
          </a:lstStyle>
          <a:p>
            <a:pPr>
              <a:defRPr/>
            </a:pPr>
            <a:fld id="{6FEEDA01-3EB2-429D-B928-4F4E4A0613EA}" type="slidenum">
              <a:rPr lang="en-US"/>
              <a:pPr>
                <a:defRPr/>
              </a:pPr>
              <a:t>‹Nr.›</a:t>
            </a:fld>
            <a:endParaRPr lang="en-US"/>
          </a:p>
        </p:txBody>
      </p:sp>
      <p:sp>
        <p:nvSpPr>
          <p:cNvPr id="7" name="Fußzeilenplatzhalter 6"/>
          <p:cNvSpPr>
            <a:spLocks noGrp="1"/>
          </p:cNvSpPr>
          <p:nvPr>
            <p:ph type="ftr" sz="quarter" idx="12"/>
          </p:nvPr>
        </p:nvSpPr>
        <p:spPr>
          <a:xfrm>
            <a:off x="3124200" y="6248400"/>
            <a:ext cx="2895600" cy="457200"/>
          </a:xfrm>
        </p:spPr>
        <p:txBody>
          <a:bodyPr/>
          <a:lstStyle>
            <a:lvl1pPr>
              <a:defRPr/>
            </a:lvl1pPr>
          </a:lstStyle>
          <a:p>
            <a:pPr>
              <a:defRPr/>
            </a:pPr>
            <a:r>
              <a:rPr lang="de-DE" altLang="en-US"/>
              <a:t>hanno.ulmer@i-med.ac.at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dirty="0"/>
              <a:t>Titelmasterformat durch Klicken bearbeiten</a:t>
            </a:r>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8AAB0FCB-0B59-4FBF-976F-BE0DD7D1184B}" type="datetime1">
              <a:rPr lang="de-DE" smtClean="0"/>
              <a:pPr/>
              <a:t>29.09.2025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4652C-CD78-4E39-BAB0-0AF956FF8895}" type="slidenum">
              <a:rPr lang="de-DE" smtClean="0"/>
              <a:pPr/>
              <a:t>‹Nr.›</a:t>
            </a:fld>
            <a:endParaRPr lang="de-DE"/>
          </a:p>
        </p:txBody>
      </p:sp>
      <p:cxnSp>
        <p:nvCxnSpPr>
          <p:cNvPr id="9" name="Gerade Verbindung 8"/>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E5A3AD8-502D-7168-4228-10CAABB43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5299"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defRPr>
            </a:lvl1pPr>
          </a:lstStyle>
          <a:p>
            <a:pPr>
              <a:defRPr/>
            </a:pPr>
            <a:fld id="{E70CB927-1205-4037-BF3F-D44ACA7850B1}" type="datetime1">
              <a:rPr lang="de-DE"/>
              <a:pPr>
                <a:defRPr/>
              </a:pPr>
              <a:t>29.09.2025</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smtClean="0">
                <a:solidFill>
                  <a:schemeClr val="tx1">
                    <a:tint val="75000"/>
                  </a:schemeClr>
                </a:solidFill>
              </a:defRPr>
            </a:lvl1pPr>
          </a:lstStyle>
          <a:p>
            <a:pPr>
              <a:defRPr/>
            </a:pPr>
            <a:r>
              <a:rPr lang="de-AT"/>
              <a:t>hanno.ulmer@i-med.ac.at</a:t>
            </a: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defRPr/>
            </a:pPr>
            <a:fld id="{E18B4076-1E7B-4125-9F22-35A22D877DB0}"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5" r:id="rId4"/>
    <p:sldLayoutId id="2147483730" r:id="rId5"/>
    <p:sldLayoutId id="2147483731" r:id="rId6"/>
    <p:sldLayoutId id="2147483732" r:id="rId7"/>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raphpad.com/quickcalcs/" TargetMode="External"/><Relationship Id="rId7" Type="http://schemas.openxmlformats.org/officeDocument/2006/relationships/hyperlink" Target="https://www.aerzteblatt.de/dae-plus/serie/35/Bewertung-wissenschaftlicher-Publikation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bmj.bmjjournals.com/collections/statsbk/index.shtml" TargetMode="External"/><Relationship Id="rId5" Type="http://schemas.openxmlformats.org/officeDocument/2006/relationships/hyperlink" Target="https://www.thieme-connect.com/products/ejournals/issue/10.1055/s-002-6753" TargetMode="External"/><Relationship Id="rId4" Type="http://schemas.openxmlformats.org/officeDocument/2006/relationships/hyperlink" Target="https://www.medcalc.org/cal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hyperlink" Target="https://moodle.i-med.ac.at/course/view.php?id=44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learning@i-med.ac.a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2.wmf"/><Relationship Id="rId5" Type="http://schemas.openxmlformats.org/officeDocument/2006/relationships/oleObject" Target="../embeddings/oleObject2.bin"/><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oleObject" Target="../embeddings/oleObject5.bin"/><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oleObject" Target="../embeddings/oleObject7.bin"/><Relationship Id="rId4" Type="http://schemas.openxmlformats.org/officeDocument/2006/relationships/image" Target="../media/image6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oleObject" Target="../embeddings/oleObject9.bin"/><Relationship Id="rId4" Type="http://schemas.openxmlformats.org/officeDocument/2006/relationships/image" Target="../media/image64.em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68.wmf"/><Relationship Id="rId4" Type="http://schemas.openxmlformats.org/officeDocument/2006/relationships/image" Target="../media/image67.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9.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1.wmf"/></Relationships>
</file>

<file path=ppt/slides/_rels/slide6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oleObject" Target="../embeddings/oleObject13.bin"/><Relationship Id="rId4" Type="http://schemas.openxmlformats.org/officeDocument/2006/relationships/image" Target="../media/image82.wmf"/></Relationships>
</file>

<file path=ppt/slides/_rels/slide6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oleObject" Target="../embeddings/oleObject16.bin"/><Relationship Id="rId4" Type="http://schemas.openxmlformats.org/officeDocument/2006/relationships/image" Target="../media/image82.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6.wmf"/><Relationship Id="rId5" Type="http://schemas.openxmlformats.org/officeDocument/2006/relationships/oleObject" Target="../embeddings/oleObject19.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21.bin"/></Relationships>
</file>

<file path=ppt/slides/_rels/slide66.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9.wmf"/><Relationship Id="rId5" Type="http://schemas.openxmlformats.org/officeDocument/2006/relationships/oleObject" Target="../embeddings/oleObject23.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25.bin"/></Relationships>
</file>

<file path=ppt/slides/_rels/slide67.xml.rels><?xml version="1.0" encoding="UTF-8" standalone="yes"?>
<Relationships xmlns="http://schemas.openxmlformats.org/package/2006/relationships"><Relationship Id="rId3" Type="http://schemas.openxmlformats.org/officeDocument/2006/relationships/hyperlink" Target="https://science.orf.at/v2/stories/2941289/"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9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ChangeArrowheads="1"/>
          </p:cNvSpPr>
          <p:nvPr/>
        </p:nvSpPr>
        <p:spPr bwMode="auto">
          <a:xfrm>
            <a:off x="4129088" y="3019425"/>
            <a:ext cx="9144000" cy="0"/>
          </a:xfrm>
          <a:prstGeom prst="rect">
            <a:avLst/>
          </a:prstGeom>
          <a:noFill/>
          <a:ln w="12700">
            <a:noFill/>
            <a:miter lim="800000"/>
            <a:headEnd type="none" w="sm" len="sm"/>
            <a:tailEnd type="none" w="sm" len="sm"/>
          </a:ln>
        </p:spPr>
        <p:txBody>
          <a:bodyPr lIns="92075" tIns="46038" rIns="92075" bIns="46038">
            <a:spAutoFit/>
          </a:bodyPr>
          <a:lstStyle/>
          <a:p>
            <a:pPr eaLnBrk="0" hangingPunct="0"/>
            <a:endParaRPr lang="de-DE"/>
          </a:p>
        </p:txBody>
      </p:sp>
      <p:sp>
        <p:nvSpPr>
          <p:cNvPr id="1229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endParaRPr lang="de-DE" dirty="0">
              <a:solidFill>
                <a:srgbClr val="7F7F7F"/>
              </a:solidFill>
              <a:latin typeface="Calibri" pitchFamily="34" charset="0"/>
            </a:endParaRPr>
          </a:p>
        </p:txBody>
      </p:sp>
      <p:sp>
        <p:nvSpPr>
          <p:cNvPr id="9" name="Rectangle 2"/>
          <p:cNvSpPr txBox="1">
            <a:spLocks noChangeArrowheads="1"/>
          </p:cNvSpPr>
          <p:nvPr/>
        </p:nvSpPr>
        <p:spPr>
          <a:xfrm>
            <a:off x="685800" y="1571625"/>
            <a:ext cx="5758408" cy="2028825"/>
          </a:xfrm>
          <a:prstGeom prst="rect">
            <a:avLst/>
          </a:prstGeom>
        </p:spPr>
        <p:txBody>
          <a:bodyPr anchor="ctr">
            <a:normAutofit fontScale="67500" lnSpcReduction="20000"/>
          </a:bodyPr>
          <a:lstStyle>
            <a:lvl1pPr algn="ctr" defTabSz="914400" rtl="0" eaLnBrk="1" latinLnBrk="0" hangingPunct="1">
              <a:spcBef>
                <a:spcPct val="0"/>
              </a:spcBef>
              <a:buNone/>
              <a:defRPr sz="3600" kern="1200">
                <a:solidFill>
                  <a:srgbClr val="4F81BD"/>
                </a:solidFill>
                <a:latin typeface="+mj-lt"/>
                <a:ea typeface="+mj-ea"/>
                <a:cs typeface="+mj-cs"/>
              </a:defRPr>
            </a:lvl1pPr>
          </a:lstStyle>
          <a:p>
            <a:pPr algn="l">
              <a:defRPr/>
            </a:pPr>
            <a:r>
              <a:rPr lang="de-DE" dirty="0"/>
              <a:t>Medizin für gesunde und kranke Menschen</a:t>
            </a:r>
          </a:p>
          <a:p>
            <a:pPr algn="l">
              <a:defRPr/>
            </a:pPr>
            <a:br>
              <a:rPr lang="de-DE" dirty="0"/>
            </a:br>
            <a:r>
              <a:rPr lang="de-DE" dirty="0"/>
              <a:t>Vorlesung und Praktikum</a:t>
            </a:r>
            <a:br>
              <a:rPr lang="de-DE" sz="2800" dirty="0"/>
            </a:br>
            <a:r>
              <a:rPr lang="de-DE" dirty="0"/>
              <a:t>Einführung Biostatistik, Modul 1.11</a:t>
            </a:r>
            <a:br>
              <a:rPr lang="de-DE" dirty="0"/>
            </a:br>
            <a:br>
              <a:rPr lang="de-DE" dirty="0"/>
            </a:br>
            <a:br>
              <a:rPr lang="de-DE" sz="1000" dirty="0"/>
            </a:br>
            <a:endParaRPr lang="de-DE" sz="1000" dirty="0"/>
          </a:p>
        </p:txBody>
      </p:sp>
      <p:sp>
        <p:nvSpPr>
          <p:cNvPr id="12292"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err="1">
                <a:solidFill>
                  <a:srgbClr val="7F7F7F"/>
                </a:solidFill>
                <a:latin typeface="Calibri" pitchFamily="34" charset="0"/>
              </a:rPr>
              <a:t>ao</a:t>
            </a:r>
            <a:r>
              <a:rPr lang="de-DE" sz="2000" dirty="0">
                <a:solidFill>
                  <a:srgbClr val="7F7F7F"/>
                </a:solidFill>
                <a:latin typeface="Calibri" pitchFamily="34" charset="0"/>
              </a:rPr>
              <a:t>. Univ.-Prof. Mag. Dr. Hanno Ulmer</a:t>
            </a:r>
          </a:p>
          <a:p>
            <a:pPr algn="ctr">
              <a:spcBef>
                <a:spcPct val="20000"/>
              </a:spcBef>
              <a:buFont typeface="Arial" pitchFamily="34" charset="0"/>
              <a:buNone/>
            </a:pPr>
            <a:endParaRPr lang="de-AT"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3" name="Grafik 2">
            <a:extLst>
              <a:ext uri="{FF2B5EF4-FFF2-40B4-BE49-F238E27FC236}">
                <a16:creationId xmlns:a16="http://schemas.microsoft.com/office/drawing/2014/main" id="{1F6F6614-F8E7-9A97-1302-0FDDDB9D6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extLst>
      <p:ext uri="{BB962C8B-B14F-4D97-AF65-F5344CB8AC3E}">
        <p14:creationId xmlns:p14="http://schemas.microsoft.com/office/powerpoint/2010/main" val="41850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Service</a:t>
            </a:r>
            <a:endParaRPr lang="de-DE" dirty="0"/>
          </a:p>
        </p:txBody>
      </p:sp>
      <p:sp>
        <p:nvSpPr>
          <p:cNvPr id="4" name="Inhaltsplatzhalter 3"/>
          <p:cNvSpPr>
            <a:spLocks noGrp="1"/>
          </p:cNvSpPr>
          <p:nvPr>
            <p:ph sz="half" idx="1"/>
          </p:nvPr>
        </p:nvSpPr>
        <p:spPr>
          <a:xfrm>
            <a:off x="457200" y="1600200"/>
            <a:ext cx="4686304" cy="5043510"/>
          </a:xfrm>
        </p:spPr>
        <p:txBody>
          <a:bodyPr>
            <a:normAutofit lnSpcReduction="10000"/>
          </a:bodyPr>
          <a:lstStyle/>
          <a:p>
            <a:r>
              <a:rPr lang="de-AT" dirty="0"/>
              <a:t>Statistische Beratungen</a:t>
            </a:r>
          </a:p>
          <a:p>
            <a:pPr lvl="1"/>
            <a:r>
              <a:rPr lang="de-AT" dirty="0"/>
              <a:t>Studienplanung</a:t>
            </a:r>
          </a:p>
          <a:p>
            <a:pPr lvl="1"/>
            <a:r>
              <a:rPr lang="de-AT" dirty="0"/>
              <a:t>Ethikkommissionseinreichungen</a:t>
            </a:r>
          </a:p>
          <a:p>
            <a:pPr lvl="1"/>
            <a:r>
              <a:rPr lang="de-AT" dirty="0"/>
              <a:t>Datenverarbeitung</a:t>
            </a:r>
          </a:p>
          <a:p>
            <a:pPr lvl="1"/>
            <a:r>
              <a:rPr lang="de-AT" dirty="0"/>
              <a:t>statistische Auswertung</a:t>
            </a:r>
          </a:p>
          <a:p>
            <a:pPr lvl="1"/>
            <a:r>
              <a:rPr lang="de-AT" dirty="0"/>
              <a:t>Veröffentlichung</a:t>
            </a:r>
          </a:p>
          <a:p>
            <a:r>
              <a:rPr lang="de-AT" dirty="0" err="1"/>
              <a:t>Clinical</a:t>
            </a:r>
            <a:r>
              <a:rPr lang="de-AT" dirty="0"/>
              <a:t> Trials</a:t>
            </a:r>
            <a:r>
              <a:rPr lang="de-DE" dirty="0"/>
              <a:t> </a:t>
            </a:r>
          </a:p>
          <a:p>
            <a:pPr lvl="1"/>
            <a:r>
              <a:rPr lang="de-AT" dirty="0"/>
              <a:t>klinische Studien</a:t>
            </a:r>
            <a:endParaRPr lang="de-DE" dirty="0"/>
          </a:p>
          <a:p>
            <a:r>
              <a:rPr lang="de-DE" dirty="0" err="1"/>
              <a:t>eCRF</a:t>
            </a:r>
            <a:endParaRPr lang="de-DE" dirty="0"/>
          </a:p>
          <a:p>
            <a:pPr lvl="1"/>
            <a:r>
              <a:rPr lang="de-AT" dirty="0"/>
              <a:t>webbasierter </a:t>
            </a:r>
            <a:r>
              <a:rPr lang="de-AT" dirty="0" err="1"/>
              <a:t>Case</a:t>
            </a:r>
            <a:r>
              <a:rPr lang="de-AT" dirty="0"/>
              <a:t> Report Form</a:t>
            </a:r>
            <a:endParaRPr lang="de-DE" dirty="0"/>
          </a:p>
          <a:p>
            <a:r>
              <a:rPr lang="de-AT" dirty="0" err="1"/>
              <a:t>Pubmon</a:t>
            </a:r>
            <a:r>
              <a:rPr lang="de-AT" dirty="0"/>
              <a:t> Programm</a:t>
            </a:r>
          </a:p>
          <a:p>
            <a:pPr lvl="1"/>
            <a:r>
              <a:rPr lang="de-AT" dirty="0"/>
              <a:t>Unterstützung zur standardisierten Auswertung von Publikationslisten u. A. für Habilitationen</a:t>
            </a:r>
          </a:p>
        </p:txBody>
      </p:sp>
      <p:sp>
        <p:nvSpPr>
          <p:cNvPr id="3" name="Foliennummernplatzhalter 2"/>
          <p:cNvSpPr>
            <a:spLocks noGrp="1"/>
          </p:cNvSpPr>
          <p:nvPr>
            <p:ph type="sldNum" sz="quarter" idx="12"/>
          </p:nvPr>
        </p:nvSpPr>
        <p:spPr/>
        <p:txBody>
          <a:bodyPr/>
          <a:lstStyle/>
          <a:p>
            <a:fld id="{A4B4652C-CD78-4E39-BAB0-0AF956FF8895}" type="slidenum">
              <a:rPr lang="de-DE" smtClean="0"/>
              <a:pPr/>
              <a:t>10</a:t>
            </a:fld>
            <a:endParaRPr lang="de-DE"/>
          </a:p>
        </p:txBody>
      </p:sp>
      <p:sp>
        <p:nvSpPr>
          <p:cNvPr id="18" name="Rechteck 17"/>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29" name="Textfeld 28"/>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30" name="Textfeld 29"/>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a:t>Statistische Beratungen für Forschungsprojekte</a:t>
            </a:r>
            <a:endParaRPr lang="de-DE" dirty="0"/>
          </a:p>
        </p:txBody>
      </p:sp>
      <p:graphicFrame>
        <p:nvGraphicFramePr>
          <p:cNvPr id="9" name="Inhaltsplatzhalter 8"/>
          <p:cNvGraphicFramePr>
            <a:graphicFrameLocks noGrp="1"/>
          </p:cNvGraphicFramePr>
          <p:nvPr>
            <p:ph sz="half" idx="1"/>
          </p:nvPr>
        </p:nvGraphicFramePr>
        <p:xfrm>
          <a:off x="457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dirty="0"/>
                        <a:t>Institution/Klinik</a:t>
                      </a:r>
                      <a:endParaRPr lang="de-DE" sz="1800" dirty="0"/>
                    </a:p>
                  </a:txBody>
                  <a:tcPr/>
                </a:tc>
                <a:tc>
                  <a:txBody>
                    <a:bodyPr/>
                    <a:lstStyle/>
                    <a:p>
                      <a:pPr algn="ctr"/>
                      <a:r>
                        <a:rPr lang="de-AT" sz="1800" dirty="0"/>
                        <a:t>Anzahl</a:t>
                      </a:r>
                      <a:endParaRPr lang="de-DE" sz="1800" dirty="0"/>
                    </a:p>
                  </a:txBody>
                  <a:tcPr/>
                </a:tc>
                <a:extLst>
                  <a:ext uri="{0D108BD9-81ED-4DB2-BD59-A6C34878D82A}">
                    <a16:rowId xmlns:a16="http://schemas.microsoft.com/office/drawing/2014/main" val="10000"/>
                  </a:ext>
                </a:extLst>
              </a:tr>
              <a:tr h="370840">
                <a:tc>
                  <a:txBody>
                    <a:bodyPr/>
                    <a:lstStyle/>
                    <a:p>
                      <a:pPr algn="ctr"/>
                      <a:r>
                        <a:rPr lang="de-AT" sz="1800" dirty="0"/>
                        <a:t>Innere Medizin</a:t>
                      </a:r>
                      <a:endParaRPr lang="de-DE" sz="1800" dirty="0"/>
                    </a:p>
                  </a:txBody>
                  <a:tcPr/>
                </a:tc>
                <a:tc>
                  <a:txBody>
                    <a:bodyPr/>
                    <a:lstStyle/>
                    <a:p>
                      <a:pPr algn="ctr"/>
                      <a:r>
                        <a:rPr lang="de-AT" sz="1800" dirty="0"/>
                        <a:t>20</a:t>
                      </a:r>
                      <a:endParaRPr lang="de-DE" sz="1800" dirty="0"/>
                    </a:p>
                  </a:txBody>
                  <a:tcPr/>
                </a:tc>
                <a:extLst>
                  <a:ext uri="{0D108BD9-81ED-4DB2-BD59-A6C34878D82A}">
                    <a16:rowId xmlns:a16="http://schemas.microsoft.com/office/drawing/2014/main" val="10001"/>
                  </a:ext>
                </a:extLst>
              </a:tr>
              <a:tr h="370840">
                <a:tc>
                  <a:txBody>
                    <a:bodyPr/>
                    <a:lstStyle/>
                    <a:p>
                      <a:pPr algn="ctr"/>
                      <a:r>
                        <a:rPr lang="de-AT" sz="1800" dirty="0"/>
                        <a:t>Anästhesie</a:t>
                      </a:r>
                      <a:endParaRPr lang="de-DE" sz="1800" dirty="0"/>
                    </a:p>
                  </a:txBody>
                  <a:tcPr/>
                </a:tc>
                <a:tc>
                  <a:txBody>
                    <a:bodyPr/>
                    <a:lstStyle/>
                    <a:p>
                      <a:pPr algn="ctr"/>
                      <a:r>
                        <a:rPr lang="de-AT" sz="1800" dirty="0"/>
                        <a:t>15</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dirty="0"/>
                        <a:t>Gynäkologie</a:t>
                      </a:r>
                      <a:endParaRPr lang="de-DE" sz="1800" dirty="0"/>
                    </a:p>
                  </a:txBody>
                  <a:tcPr/>
                </a:tc>
                <a:tc>
                  <a:txBody>
                    <a:bodyPr/>
                    <a:lstStyle/>
                    <a:p>
                      <a:pPr algn="ctr"/>
                      <a:r>
                        <a:rPr lang="de-AT" sz="1800" dirty="0"/>
                        <a:t>13</a:t>
                      </a:r>
                      <a:endParaRPr lang="de-DE" sz="1800" dirty="0"/>
                    </a:p>
                  </a:txBody>
                  <a:tcPr/>
                </a:tc>
                <a:extLst>
                  <a:ext uri="{0D108BD9-81ED-4DB2-BD59-A6C34878D82A}">
                    <a16:rowId xmlns:a16="http://schemas.microsoft.com/office/drawing/2014/main" val="10003"/>
                  </a:ext>
                </a:extLst>
              </a:tr>
              <a:tr h="370840">
                <a:tc>
                  <a:txBody>
                    <a:bodyPr/>
                    <a:lstStyle/>
                    <a:p>
                      <a:pPr algn="ctr"/>
                      <a:r>
                        <a:rPr lang="de-AT" sz="1800" dirty="0"/>
                        <a:t>Kardiologie</a:t>
                      </a:r>
                      <a:endParaRPr lang="de-DE" sz="1800" dirty="0"/>
                    </a:p>
                  </a:txBody>
                  <a:tcPr/>
                </a:tc>
                <a:tc>
                  <a:txBody>
                    <a:bodyPr/>
                    <a:lstStyle/>
                    <a:p>
                      <a:pPr algn="ctr"/>
                      <a:r>
                        <a:rPr lang="de-AT" sz="1800" dirty="0"/>
                        <a:t>9</a:t>
                      </a:r>
                      <a:endParaRPr lang="de-DE" sz="1800" dirty="0"/>
                    </a:p>
                  </a:txBody>
                  <a:tcPr/>
                </a:tc>
                <a:extLst>
                  <a:ext uri="{0D108BD9-81ED-4DB2-BD59-A6C34878D82A}">
                    <a16:rowId xmlns:a16="http://schemas.microsoft.com/office/drawing/2014/main" val="10004"/>
                  </a:ext>
                </a:extLst>
              </a:tr>
              <a:tr h="370840">
                <a:tc>
                  <a:txBody>
                    <a:bodyPr/>
                    <a:lstStyle/>
                    <a:p>
                      <a:pPr algn="ctr"/>
                      <a:r>
                        <a:rPr lang="de-AT" sz="1800" dirty="0"/>
                        <a:t>Radiologie</a:t>
                      </a:r>
                      <a:endParaRPr lang="de-DE" sz="1800" dirty="0"/>
                    </a:p>
                  </a:txBody>
                  <a:tcPr/>
                </a:tc>
                <a:tc>
                  <a:txBody>
                    <a:bodyPr/>
                    <a:lstStyle/>
                    <a:p>
                      <a:pPr algn="ctr"/>
                      <a:r>
                        <a:rPr lang="de-AT" sz="1800" dirty="0"/>
                        <a:t>8</a:t>
                      </a:r>
                      <a:endParaRPr lang="de-DE" sz="1800" dirty="0"/>
                    </a:p>
                  </a:txBody>
                  <a:tcPr/>
                </a:tc>
                <a:extLst>
                  <a:ext uri="{0D108BD9-81ED-4DB2-BD59-A6C34878D82A}">
                    <a16:rowId xmlns:a16="http://schemas.microsoft.com/office/drawing/2014/main" val="10005"/>
                  </a:ext>
                </a:extLst>
              </a:tr>
              <a:tr h="370840">
                <a:tc>
                  <a:txBody>
                    <a:bodyPr/>
                    <a:lstStyle/>
                    <a:p>
                      <a:pPr algn="ctr"/>
                      <a:r>
                        <a:rPr lang="de-AT" sz="1800" dirty="0"/>
                        <a:t>Urologie</a:t>
                      </a:r>
                      <a:endParaRPr lang="de-DE" sz="1800" dirty="0"/>
                    </a:p>
                  </a:txBody>
                  <a:tcPr/>
                </a:tc>
                <a:tc>
                  <a:txBody>
                    <a:bodyPr/>
                    <a:lstStyle/>
                    <a:p>
                      <a:pPr algn="ctr"/>
                      <a:r>
                        <a:rPr lang="de-AT" sz="1800" dirty="0"/>
                        <a:t>7</a:t>
                      </a:r>
                      <a:endParaRPr lang="de-DE" sz="1800" dirty="0"/>
                    </a:p>
                  </a:txBody>
                  <a:tcPr/>
                </a:tc>
                <a:extLst>
                  <a:ext uri="{0D108BD9-81ED-4DB2-BD59-A6C34878D82A}">
                    <a16:rowId xmlns:a16="http://schemas.microsoft.com/office/drawing/2014/main" val="10006"/>
                  </a:ext>
                </a:extLst>
              </a:tr>
              <a:tr h="370840">
                <a:tc>
                  <a:txBody>
                    <a:bodyPr/>
                    <a:lstStyle/>
                    <a:p>
                      <a:pPr algn="ctr"/>
                      <a:r>
                        <a:rPr lang="de-AT" sz="1800" dirty="0"/>
                        <a:t>Neurologie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7"/>
                  </a:ext>
                </a:extLst>
              </a:tr>
              <a:tr h="370840">
                <a:tc>
                  <a:txBody>
                    <a:bodyPr/>
                    <a:lstStyle/>
                    <a:p>
                      <a:pPr algn="ctr"/>
                      <a:r>
                        <a:rPr lang="de-AT" sz="1800" dirty="0"/>
                        <a:t>Augenheilkunde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8"/>
                  </a:ext>
                </a:extLst>
              </a:tr>
              <a:tr h="370840">
                <a:tc>
                  <a:txBody>
                    <a:bodyPr/>
                    <a:lstStyle/>
                    <a:p>
                      <a:pPr algn="ctr"/>
                      <a:r>
                        <a:rPr lang="de-AT" dirty="0"/>
                        <a:t>HNO</a:t>
                      </a:r>
                      <a:endParaRPr lang="de-DE" dirty="0"/>
                    </a:p>
                  </a:txBody>
                  <a:tcPr/>
                </a:tc>
                <a:tc>
                  <a:txBody>
                    <a:bodyPr/>
                    <a:lstStyle/>
                    <a:p>
                      <a:pPr algn="ctr"/>
                      <a:r>
                        <a:rPr lang="de-AT" dirty="0"/>
                        <a:t>6</a:t>
                      </a:r>
                      <a:endParaRPr lang="de-DE" dirty="0"/>
                    </a:p>
                  </a:txBody>
                  <a:tcPr/>
                </a:tc>
                <a:extLst>
                  <a:ext uri="{0D108BD9-81ED-4DB2-BD59-A6C34878D82A}">
                    <a16:rowId xmlns:a16="http://schemas.microsoft.com/office/drawing/2014/main" val="10009"/>
                  </a:ext>
                </a:extLst>
              </a:tr>
              <a:tr h="370840">
                <a:tc>
                  <a:txBody>
                    <a:bodyPr/>
                    <a:lstStyle/>
                    <a:p>
                      <a:pPr algn="ctr"/>
                      <a:r>
                        <a:rPr lang="de-AT" sz="1800" dirty="0"/>
                        <a:t>Pädiatrie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10"/>
                  </a:ext>
                </a:extLst>
              </a:tr>
              <a:tr h="370840">
                <a:tc>
                  <a:txBody>
                    <a:bodyPr/>
                    <a:lstStyle/>
                    <a:p>
                      <a:pPr algn="ctr"/>
                      <a:r>
                        <a:rPr lang="de-AT" dirty="0"/>
                        <a:t>Hygiene</a:t>
                      </a:r>
                      <a:endParaRPr lang="de-DE" dirty="0"/>
                    </a:p>
                  </a:txBody>
                  <a:tcPr/>
                </a:tc>
                <a:tc>
                  <a:txBody>
                    <a:bodyPr/>
                    <a:lstStyle/>
                    <a:p>
                      <a:pPr algn="ctr"/>
                      <a:r>
                        <a:rPr lang="de-AT" dirty="0"/>
                        <a:t>3</a:t>
                      </a:r>
                      <a:endParaRPr lang="de-DE" dirty="0"/>
                    </a:p>
                  </a:txBody>
                  <a:tcPr/>
                </a:tc>
                <a:extLst>
                  <a:ext uri="{0D108BD9-81ED-4DB2-BD59-A6C34878D82A}">
                    <a16:rowId xmlns:a16="http://schemas.microsoft.com/office/drawing/2014/main" val="10011"/>
                  </a:ext>
                </a:extLst>
              </a:tr>
            </a:tbl>
          </a:graphicData>
        </a:graphic>
      </p:graphicFrame>
      <p:graphicFrame>
        <p:nvGraphicFramePr>
          <p:cNvPr id="10" name="Inhaltsplatzhalter 9"/>
          <p:cNvGraphicFramePr>
            <a:graphicFrameLocks noGrp="1"/>
          </p:cNvGraphicFramePr>
          <p:nvPr>
            <p:ph sz="half" idx="2"/>
          </p:nvPr>
        </p:nvGraphicFramePr>
        <p:xfrm>
          <a:off x="4648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i="0" dirty="0"/>
                        <a:t>Institution/Klinik</a:t>
                      </a:r>
                      <a:endParaRPr lang="de-DE" sz="1800" i="0" dirty="0"/>
                    </a:p>
                  </a:txBody>
                  <a:tcPr/>
                </a:tc>
                <a:tc>
                  <a:txBody>
                    <a:bodyPr/>
                    <a:lstStyle/>
                    <a:p>
                      <a:pPr algn="ctr"/>
                      <a:r>
                        <a:rPr lang="de-AT" sz="1800" i="0" dirty="0"/>
                        <a:t>Anzahl</a:t>
                      </a:r>
                      <a:endParaRPr lang="de-DE" sz="1800" i="0" dirty="0"/>
                    </a:p>
                  </a:txBody>
                  <a:tcPr/>
                </a:tc>
                <a:extLst>
                  <a:ext uri="{0D108BD9-81ED-4DB2-BD59-A6C34878D82A}">
                    <a16:rowId xmlns:a16="http://schemas.microsoft.com/office/drawing/2014/main" val="10000"/>
                  </a:ext>
                </a:extLst>
              </a:tr>
              <a:tr h="370840">
                <a:tc>
                  <a:txBody>
                    <a:bodyPr/>
                    <a:lstStyle/>
                    <a:p>
                      <a:pPr algn="ctr"/>
                      <a:r>
                        <a:rPr lang="de-AT" sz="1800" i="0" dirty="0"/>
                        <a:t>Unfallchirurgie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1"/>
                  </a:ext>
                </a:extLst>
              </a:tr>
              <a:tr h="370840">
                <a:tc>
                  <a:txBody>
                    <a:bodyPr/>
                    <a:lstStyle/>
                    <a:p>
                      <a:pPr algn="ctr"/>
                      <a:r>
                        <a:rPr lang="de-AT" sz="1800" dirty="0"/>
                        <a:t>Neurochirurgie</a:t>
                      </a:r>
                      <a:endParaRPr lang="de-DE" sz="1800" dirty="0"/>
                    </a:p>
                  </a:txBody>
                  <a:tcPr/>
                </a:tc>
                <a:tc>
                  <a:txBody>
                    <a:bodyPr/>
                    <a:lstStyle/>
                    <a:p>
                      <a:pPr algn="ctr"/>
                      <a:r>
                        <a:rPr lang="de-AT" sz="1800" dirty="0"/>
                        <a:t>2</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i="0" dirty="0"/>
                        <a:t>Zahnheilkunde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3"/>
                  </a:ext>
                </a:extLst>
              </a:tr>
              <a:tr h="370840">
                <a:tc>
                  <a:txBody>
                    <a:bodyPr/>
                    <a:lstStyle/>
                    <a:p>
                      <a:pPr algn="ctr"/>
                      <a:r>
                        <a:rPr lang="de-AT" sz="1800" i="0" dirty="0"/>
                        <a:t>Blutbank</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4"/>
                  </a:ext>
                </a:extLst>
              </a:tr>
              <a:tr h="370840">
                <a:tc>
                  <a:txBody>
                    <a:bodyPr/>
                    <a:lstStyle/>
                    <a:p>
                      <a:pPr algn="ctr"/>
                      <a:r>
                        <a:rPr lang="de-AT" sz="1800" i="0" dirty="0"/>
                        <a:t>Thoraxchirurgie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5"/>
                  </a:ext>
                </a:extLst>
              </a:tr>
              <a:tr h="370840">
                <a:tc>
                  <a:txBody>
                    <a:bodyPr/>
                    <a:lstStyle/>
                    <a:p>
                      <a:pPr algn="ctr"/>
                      <a:r>
                        <a:rPr lang="de-AT" sz="1800" i="0" dirty="0"/>
                        <a:t>Kieferorthopädie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6"/>
                  </a:ext>
                </a:extLst>
              </a:tr>
              <a:tr h="370840">
                <a:tc>
                  <a:txBody>
                    <a:bodyPr/>
                    <a:lstStyle/>
                    <a:p>
                      <a:pPr algn="ctr"/>
                      <a:r>
                        <a:rPr lang="de-AT" sz="1800" i="0" dirty="0"/>
                        <a:t>Nuklearmedizin</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7"/>
                  </a:ext>
                </a:extLst>
              </a:tr>
              <a:tr h="370840">
                <a:tc>
                  <a:txBody>
                    <a:bodyPr/>
                    <a:lstStyle/>
                    <a:p>
                      <a:pPr algn="ctr"/>
                      <a:r>
                        <a:rPr lang="de-AT" dirty="0"/>
                        <a:t>Psychiatrie</a:t>
                      </a:r>
                      <a:endParaRPr lang="de-DE" dirty="0"/>
                    </a:p>
                  </a:txBody>
                  <a:tcPr/>
                </a:tc>
                <a:tc>
                  <a:txBody>
                    <a:bodyPr/>
                    <a:lstStyle/>
                    <a:p>
                      <a:pPr algn="ctr"/>
                      <a:r>
                        <a:rPr lang="de-AT" dirty="0"/>
                        <a:t>1</a:t>
                      </a:r>
                      <a:endParaRPr lang="de-DE" dirty="0"/>
                    </a:p>
                  </a:txBody>
                  <a:tcPr/>
                </a:tc>
                <a:extLst>
                  <a:ext uri="{0D108BD9-81ED-4DB2-BD59-A6C34878D82A}">
                    <a16:rowId xmlns:a16="http://schemas.microsoft.com/office/drawing/2014/main" val="10008"/>
                  </a:ext>
                </a:extLst>
              </a:tr>
              <a:tr h="370840">
                <a:tc>
                  <a:txBody>
                    <a:bodyPr/>
                    <a:lstStyle/>
                    <a:p>
                      <a:pPr algn="ctr"/>
                      <a:r>
                        <a:rPr lang="de-AT" sz="1800" i="0" dirty="0"/>
                        <a:t>Plastische 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9"/>
                  </a:ext>
                </a:extLst>
              </a:tr>
              <a:tr h="370840">
                <a:tc>
                  <a:txBody>
                    <a:bodyPr/>
                    <a:lstStyle/>
                    <a:p>
                      <a:pPr algn="ctr"/>
                      <a:r>
                        <a:rPr lang="de-AT" sz="1800" i="0" dirty="0"/>
                        <a:t>BKH Hall</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10"/>
                  </a:ext>
                </a:extLst>
              </a:tr>
              <a:tr h="370840">
                <a:tc>
                  <a:txBody>
                    <a:bodyPr/>
                    <a:lstStyle/>
                    <a:p>
                      <a:pPr algn="ctr"/>
                      <a:r>
                        <a:rPr lang="de-AT" sz="1800" b="1" i="1" dirty="0">
                          <a:solidFill>
                            <a:srgbClr val="AC0000"/>
                          </a:solidFill>
                        </a:rPr>
                        <a:t>Summe</a:t>
                      </a:r>
                      <a:endParaRPr lang="de-DE" sz="1800" b="1" i="1" dirty="0">
                        <a:solidFill>
                          <a:srgbClr val="AC0000"/>
                        </a:solidFill>
                      </a:endParaRPr>
                    </a:p>
                  </a:txBody>
                  <a:tcPr/>
                </a:tc>
                <a:tc>
                  <a:txBody>
                    <a:bodyPr/>
                    <a:lstStyle/>
                    <a:p>
                      <a:pPr algn="ctr"/>
                      <a:r>
                        <a:rPr lang="de-AT" sz="1800" b="1" i="1" dirty="0">
                          <a:solidFill>
                            <a:srgbClr val="AC0000"/>
                          </a:solidFill>
                        </a:rPr>
                        <a:t>113</a:t>
                      </a:r>
                      <a:endParaRPr lang="de-DE" sz="1800" b="1" i="1" dirty="0">
                        <a:solidFill>
                          <a:srgbClr val="AC0000"/>
                        </a:solidFill>
                      </a:endParaRPr>
                    </a:p>
                  </a:txBody>
                  <a:tcPr/>
                </a:tc>
                <a:extLst>
                  <a:ext uri="{0D108BD9-81ED-4DB2-BD59-A6C34878D82A}">
                    <a16:rowId xmlns:a16="http://schemas.microsoft.com/office/drawing/2014/main" val="10011"/>
                  </a:ext>
                </a:extLst>
              </a:tr>
            </a:tbl>
          </a:graphicData>
        </a:graphic>
      </p:graphicFrame>
      <p:sp>
        <p:nvSpPr>
          <p:cNvPr id="5" name="Foliennummernplatzhalter 4"/>
          <p:cNvSpPr>
            <a:spLocks noGrp="1"/>
          </p:cNvSpPr>
          <p:nvPr>
            <p:ph type="sldNum" sz="quarter" idx="12"/>
          </p:nvPr>
        </p:nvSpPr>
        <p:spPr/>
        <p:txBody>
          <a:bodyPr/>
          <a:lstStyle/>
          <a:p>
            <a:fld id="{A4B4652C-CD78-4E39-BAB0-0AF956FF8895}" type="slidenum">
              <a:rPr lang="de-DE" smtClean="0"/>
              <a:pPr/>
              <a:t>11</a:t>
            </a:fld>
            <a:endParaRPr lang="de-DE"/>
          </a:p>
        </p:txBody>
      </p:sp>
      <p:sp>
        <p:nvSpPr>
          <p:cNvPr id="11" name="Textfeld 10"/>
          <p:cNvSpPr txBox="1"/>
          <p:nvPr/>
        </p:nvSpPr>
        <p:spPr>
          <a:xfrm>
            <a:off x="5143504" y="6098464"/>
            <a:ext cx="3571900" cy="307777"/>
          </a:xfrm>
          <a:prstGeom prst="rect">
            <a:avLst/>
          </a:prstGeom>
          <a:noFill/>
        </p:spPr>
        <p:txBody>
          <a:bodyPr wrap="square" rtlCol="0">
            <a:spAutoFit/>
          </a:bodyPr>
          <a:lstStyle/>
          <a:p>
            <a:pPr algn="r"/>
            <a:r>
              <a:rPr lang="de-AT" sz="1400" i="1" dirty="0"/>
              <a:t>Exemplarisch für ein Jahr</a:t>
            </a:r>
            <a:endParaRPr lang="de-DE" sz="14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Kooperationspartner / Netzwerk</a:t>
            </a:r>
            <a:br>
              <a:rPr lang="de-AT" dirty="0"/>
            </a:br>
            <a:r>
              <a:rPr lang="de-AT" dirty="0"/>
              <a:t>(Auszug)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12</a:t>
            </a:fld>
            <a:endParaRPr lang="de-DE"/>
          </a:p>
        </p:txBody>
      </p:sp>
      <p:pic>
        <p:nvPicPr>
          <p:cNvPr id="7" name="Picture 20" descr="Folie26c"/>
          <p:cNvPicPr>
            <a:picLocks noChangeAspect="1" noChangeArrowheads="1"/>
          </p:cNvPicPr>
          <p:nvPr/>
        </p:nvPicPr>
        <p:blipFill>
          <a:blip r:embed="rId3" cstate="print"/>
          <a:srcRect/>
          <a:stretch>
            <a:fillRect/>
          </a:stretch>
        </p:blipFill>
        <p:spPr bwMode="auto">
          <a:xfrm>
            <a:off x="214282" y="2071678"/>
            <a:ext cx="2428892" cy="382734"/>
          </a:xfrm>
          <a:prstGeom prst="rect">
            <a:avLst/>
          </a:prstGeom>
          <a:noFill/>
          <a:ln w="9525">
            <a:noFill/>
            <a:miter lim="800000"/>
            <a:headEnd/>
            <a:tailEnd/>
          </a:ln>
        </p:spPr>
      </p:pic>
      <p:pic>
        <p:nvPicPr>
          <p:cNvPr id="8" name="Picture 21" descr="Folie26d"/>
          <p:cNvPicPr>
            <a:picLocks noChangeAspect="1" noChangeArrowheads="1"/>
          </p:cNvPicPr>
          <p:nvPr/>
        </p:nvPicPr>
        <p:blipFill>
          <a:blip r:embed="rId4" cstate="print"/>
          <a:srcRect/>
          <a:stretch>
            <a:fillRect/>
          </a:stretch>
        </p:blipFill>
        <p:spPr bwMode="auto">
          <a:xfrm>
            <a:off x="214282" y="1500174"/>
            <a:ext cx="2643206" cy="440534"/>
          </a:xfrm>
          <a:prstGeom prst="rect">
            <a:avLst/>
          </a:prstGeom>
          <a:noFill/>
          <a:ln w="9525">
            <a:noFill/>
            <a:miter lim="800000"/>
            <a:headEnd/>
            <a:tailEnd/>
          </a:ln>
        </p:spPr>
      </p:pic>
      <p:pic>
        <p:nvPicPr>
          <p:cNvPr id="9" name="Picture 22" descr="Folie26e"/>
          <p:cNvPicPr>
            <a:picLocks noChangeAspect="1" noChangeArrowheads="1"/>
          </p:cNvPicPr>
          <p:nvPr/>
        </p:nvPicPr>
        <p:blipFill>
          <a:blip r:embed="rId5" cstate="print"/>
          <a:srcRect/>
          <a:stretch>
            <a:fillRect/>
          </a:stretch>
        </p:blipFill>
        <p:spPr bwMode="auto">
          <a:xfrm>
            <a:off x="214282" y="3714752"/>
            <a:ext cx="2714644" cy="435988"/>
          </a:xfrm>
          <a:prstGeom prst="rect">
            <a:avLst/>
          </a:prstGeom>
          <a:noFill/>
          <a:ln w="9525">
            <a:noFill/>
            <a:miter lim="800000"/>
            <a:headEnd/>
            <a:tailEnd/>
          </a:ln>
        </p:spPr>
      </p:pic>
      <p:pic>
        <p:nvPicPr>
          <p:cNvPr id="10" name="Picture 24" descr="Folie26g"/>
          <p:cNvPicPr>
            <a:picLocks noChangeAspect="1" noChangeArrowheads="1"/>
          </p:cNvPicPr>
          <p:nvPr/>
        </p:nvPicPr>
        <p:blipFill>
          <a:blip r:embed="rId6" cstate="print"/>
          <a:srcRect/>
          <a:stretch>
            <a:fillRect/>
          </a:stretch>
        </p:blipFill>
        <p:spPr bwMode="auto">
          <a:xfrm>
            <a:off x="214283" y="4357694"/>
            <a:ext cx="2428892" cy="552390"/>
          </a:xfrm>
          <a:prstGeom prst="rect">
            <a:avLst/>
          </a:prstGeom>
          <a:noFill/>
          <a:ln w="9525">
            <a:noFill/>
            <a:miter lim="800000"/>
            <a:headEnd/>
            <a:tailEnd/>
          </a:ln>
        </p:spPr>
      </p:pic>
      <p:pic>
        <p:nvPicPr>
          <p:cNvPr id="11" name="Picture 25" descr="Folie26h"/>
          <p:cNvPicPr>
            <a:picLocks noChangeAspect="1" noChangeArrowheads="1"/>
          </p:cNvPicPr>
          <p:nvPr/>
        </p:nvPicPr>
        <p:blipFill>
          <a:blip r:embed="rId7" cstate="print"/>
          <a:srcRect/>
          <a:stretch>
            <a:fillRect/>
          </a:stretch>
        </p:blipFill>
        <p:spPr bwMode="auto">
          <a:xfrm>
            <a:off x="2643174" y="5786454"/>
            <a:ext cx="633387" cy="752613"/>
          </a:xfrm>
          <a:prstGeom prst="rect">
            <a:avLst/>
          </a:prstGeom>
          <a:noFill/>
          <a:ln w="9525">
            <a:noFill/>
            <a:miter lim="800000"/>
            <a:headEnd/>
            <a:tailEnd/>
          </a:ln>
        </p:spPr>
      </p:pic>
      <p:pic>
        <p:nvPicPr>
          <p:cNvPr id="12" name="Picture 26" descr="Folie26i"/>
          <p:cNvPicPr>
            <a:picLocks noChangeAspect="1" noChangeArrowheads="1"/>
          </p:cNvPicPr>
          <p:nvPr/>
        </p:nvPicPr>
        <p:blipFill>
          <a:blip r:embed="rId8" cstate="print"/>
          <a:srcRect/>
          <a:stretch>
            <a:fillRect/>
          </a:stretch>
        </p:blipFill>
        <p:spPr bwMode="auto">
          <a:xfrm>
            <a:off x="4214810" y="5833752"/>
            <a:ext cx="847708" cy="720177"/>
          </a:xfrm>
          <a:prstGeom prst="rect">
            <a:avLst/>
          </a:prstGeom>
          <a:noFill/>
          <a:ln w="9525">
            <a:noFill/>
            <a:miter lim="800000"/>
            <a:headEnd/>
            <a:tailEnd/>
          </a:ln>
        </p:spPr>
      </p:pic>
      <p:pic>
        <p:nvPicPr>
          <p:cNvPr id="13" name="Picture 27" descr="Folie26j"/>
          <p:cNvPicPr>
            <a:picLocks noChangeAspect="1" noChangeArrowheads="1"/>
          </p:cNvPicPr>
          <p:nvPr/>
        </p:nvPicPr>
        <p:blipFill>
          <a:blip r:embed="rId9" cstate="print"/>
          <a:srcRect/>
          <a:stretch>
            <a:fillRect/>
          </a:stretch>
        </p:blipFill>
        <p:spPr bwMode="auto">
          <a:xfrm>
            <a:off x="3428992" y="5429264"/>
            <a:ext cx="609600" cy="1125537"/>
          </a:xfrm>
          <a:prstGeom prst="rect">
            <a:avLst/>
          </a:prstGeom>
          <a:noFill/>
          <a:ln w="9525">
            <a:noFill/>
            <a:miter lim="800000"/>
            <a:headEnd/>
            <a:tailEnd/>
          </a:ln>
        </p:spPr>
      </p:pic>
      <p:pic>
        <p:nvPicPr>
          <p:cNvPr id="14" name="Picture 5"/>
          <p:cNvPicPr>
            <a:picLocks noChangeAspect="1" noChangeArrowheads="1"/>
          </p:cNvPicPr>
          <p:nvPr/>
        </p:nvPicPr>
        <p:blipFill>
          <a:blip r:embed="rId10" cstate="print"/>
          <a:srcRect l="27156"/>
          <a:stretch>
            <a:fillRect/>
          </a:stretch>
        </p:blipFill>
        <p:spPr bwMode="auto">
          <a:xfrm>
            <a:off x="2190590" y="3071810"/>
            <a:ext cx="1339167" cy="629585"/>
          </a:xfrm>
          <a:prstGeom prst="rect">
            <a:avLst/>
          </a:prstGeom>
          <a:noFill/>
          <a:ln w="9525">
            <a:noFill/>
            <a:miter lim="800000"/>
            <a:headEnd/>
            <a:tailEnd/>
          </a:ln>
        </p:spPr>
      </p:pic>
      <p:pic>
        <p:nvPicPr>
          <p:cNvPr id="15" name="Picture 6"/>
          <p:cNvPicPr>
            <a:picLocks noChangeAspect="1" noChangeArrowheads="1"/>
          </p:cNvPicPr>
          <p:nvPr/>
        </p:nvPicPr>
        <p:blipFill>
          <a:blip r:embed="rId11" cstate="print"/>
          <a:srcRect/>
          <a:stretch>
            <a:fillRect/>
          </a:stretch>
        </p:blipFill>
        <p:spPr bwMode="auto">
          <a:xfrm>
            <a:off x="7286633" y="3214687"/>
            <a:ext cx="1628786" cy="857256"/>
          </a:xfrm>
          <a:prstGeom prst="rect">
            <a:avLst/>
          </a:prstGeom>
          <a:noFill/>
          <a:ln w="9525">
            <a:noFill/>
            <a:miter lim="800000"/>
            <a:headEnd/>
            <a:tailEnd/>
          </a:ln>
        </p:spPr>
      </p:pic>
      <p:pic>
        <p:nvPicPr>
          <p:cNvPr id="16" name="Grafik 15"/>
          <p:cNvPicPr/>
          <p:nvPr/>
        </p:nvPicPr>
        <p:blipFill>
          <a:blip r:embed="rId12" cstate="print"/>
          <a:srcRect l="7107" t="24485" r="77025" b="51259"/>
          <a:stretch>
            <a:fillRect/>
          </a:stretch>
        </p:blipFill>
        <p:spPr bwMode="auto">
          <a:xfrm>
            <a:off x="5214942" y="5548000"/>
            <a:ext cx="914400" cy="1009650"/>
          </a:xfrm>
          <a:prstGeom prst="rect">
            <a:avLst/>
          </a:prstGeom>
          <a:noFill/>
          <a:ln w="9525">
            <a:noFill/>
            <a:miter lim="800000"/>
            <a:headEnd/>
            <a:tailEnd/>
          </a:ln>
        </p:spPr>
      </p:pic>
      <p:pic>
        <p:nvPicPr>
          <p:cNvPr id="17" name="Grafik 16"/>
          <p:cNvPicPr/>
          <p:nvPr/>
        </p:nvPicPr>
        <p:blipFill>
          <a:blip r:embed="rId13" cstate="print"/>
          <a:srcRect l="1653" t="19074" r="81983" b="71854"/>
          <a:stretch>
            <a:fillRect/>
          </a:stretch>
        </p:blipFill>
        <p:spPr bwMode="auto">
          <a:xfrm>
            <a:off x="7286644" y="5000636"/>
            <a:ext cx="1619250" cy="648985"/>
          </a:xfrm>
          <a:prstGeom prst="rect">
            <a:avLst/>
          </a:prstGeom>
          <a:noFill/>
          <a:ln w="9525">
            <a:noFill/>
            <a:miter lim="800000"/>
            <a:headEnd/>
            <a:tailEnd/>
          </a:ln>
        </p:spPr>
      </p:pic>
      <p:pic>
        <p:nvPicPr>
          <p:cNvPr id="18" name="Picture 9"/>
          <p:cNvPicPr>
            <a:picLocks noChangeAspect="1" noChangeArrowheads="1"/>
          </p:cNvPicPr>
          <p:nvPr/>
        </p:nvPicPr>
        <p:blipFill>
          <a:blip r:embed="rId14" cstate="print"/>
          <a:srcRect/>
          <a:stretch>
            <a:fillRect/>
          </a:stretch>
        </p:blipFill>
        <p:spPr bwMode="auto">
          <a:xfrm>
            <a:off x="214281" y="5143512"/>
            <a:ext cx="2024073" cy="714380"/>
          </a:xfrm>
          <a:prstGeom prst="rect">
            <a:avLst/>
          </a:prstGeom>
          <a:noFill/>
          <a:ln w="9525">
            <a:noFill/>
            <a:miter lim="800000"/>
            <a:headEnd/>
            <a:tailEnd/>
          </a:ln>
        </p:spPr>
      </p:pic>
      <p:pic>
        <p:nvPicPr>
          <p:cNvPr id="19" name="Grafik 18"/>
          <p:cNvPicPr/>
          <p:nvPr/>
        </p:nvPicPr>
        <p:blipFill>
          <a:blip r:embed="rId15" cstate="print"/>
          <a:srcRect l="4132" t="18993" r="82149" b="66590"/>
          <a:stretch>
            <a:fillRect/>
          </a:stretch>
        </p:blipFill>
        <p:spPr bwMode="auto">
          <a:xfrm>
            <a:off x="7643834" y="4214818"/>
            <a:ext cx="1285884" cy="642942"/>
          </a:xfrm>
          <a:prstGeom prst="rect">
            <a:avLst/>
          </a:prstGeom>
          <a:noFill/>
          <a:ln w="9525">
            <a:noFill/>
            <a:miter lim="800000"/>
            <a:headEnd/>
            <a:tailEnd/>
          </a:ln>
        </p:spPr>
      </p:pic>
      <p:pic>
        <p:nvPicPr>
          <p:cNvPr id="20" name="Picture 11"/>
          <p:cNvPicPr>
            <a:picLocks noChangeAspect="1" noChangeArrowheads="1"/>
          </p:cNvPicPr>
          <p:nvPr/>
        </p:nvPicPr>
        <p:blipFill>
          <a:blip r:embed="rId16" cstate="print"/>
          <a:srcRect/>
          <a:stretch>
            <a:fillRect/>
          </a:stretch>
        </p:blipFill>
        <p:spPr bwMode="auto">
          <a:xfrm>
            <a:off x="7500958" y="5755674"/>
            <a:ext cx="1428760" cy="673468"/>
          </a:xfrm>
          <a:prstGeom prst="rect">
            <a:avLst/>
          </a:prstGeom>
          <a:noFill/>
          <a:ln w="9525">
            <a:noFill/>
            <a:miter lim="800000"/>
            <a:headEnd/>
            <a:tailEnd/>
          </a:ln>
        </p:spPr>
      </p:pic>
      <p:pic>
        <p:nvPicPr>
          <p:cNvPr id="21" name="Picture 12"/>
          <p:cNvPicPr>
            <a:picLocks noChangeAspect="1" noChangeArrowheads="1"/>
          </p:cNvPicPr>
          <p:nvPr/>
        </p:nvPicPr>
        <p:blipFill>
          <a:blip r:embed="rId17" cstate="print"/>
          <a:srcRect/>
          <a:stretch>
            <a:fillRect/>
          </a:stretch>
        </p:blipFill>
        <p:spPr bwMode="auto">
          <a:xfrm>
            <a:off x="7429520" y="2500306"/>
            <a:ext cx="1504950" cy="523875"/>
          </a:xfrm>
          <a:prstGeom prst="rect">
            <a:avLst/>
          </a:prstGeom>
          <a:noFill/>
          <a:ln w="9525">
            <a:noFill/>
            <a:miter lim="800000"/>
            <a:headEnd/>
            <a:tailEnd/>
          </a:ln>
        </p:spPr>
      </p:pic>
      <p:pic>
        <p:nvPicPr>
          <p:cNvPr id="22" name="Picture 13"/>
          <p:cNvPicPr>
            <a:picLocks noChangeAspect="1" noChangeArrowheads="1"/>
          </p:cNvPicPr>
          <p:nvPr/>
        </p:nvPicPr>
        <p:blipFill>
          <a:blip r:embed="rId18" cstate="print"/>
          <a:srcRect/>
          <a:stretch>
            <a:fillRect/>
          </a:stretch>
        </p:blipFill>
        <p:spPr bwMode="auto">
          <a:xfrm>
            <a:off x="206890" y="6143644"/>
            <a:ext cx="2182211" cy="385550"/>
          </a:xfrm>
          <a:prstGeom prst="rect">
            <a:avLst/>
          </a:prstGeom>
          <a:noFill/>
          <a:ln w="9525">
            <a:noFill/>
            <a:miter lim="800000"/>
            <a:headEnd/>
            <a:tailEnd/>
          </a:ln>
        </p:spPr>
      </p:pic>
      <p:pic>
        <p:nvPicPr>
          <p:cNvPr id="23" name="Picture 14"/>
          <p:cNvPicPr>
            <a:picLocks noChangeAspect="1" noChangeArrowheads="1"/>
          </p:cNvPicPr>
          <p:nvPr/>
        </p:nvPicPr>
        <p:blipFill>
          <a:blip r:embed="rId19" cstate="print"/>
          <a:srcRect/>
          <a:stretch>
            <a:fillRect/>
          </a:stretch>
        </p:blipFill>
        <p:spPr bwMode="auto">
          <a:xfrm>
            <a:off x="6286512" y="5960862"/>
            <a:ext cx="1064854" cy="604837"/>
          </a:xfrm>
          <a:prstGeom prst="rect">
            <a:avLst/>
          </a:prstGeom>
          <a:noFill/>
          <a:ln w="9525">
            <a:noFill/>
            <a:miter lim="800000"/>
            <a:headEnd/>
            <a:tailEnd/>
          </a:ln>
        </p:spPr>
      </p:pic>
      <p:pic>
        <p:nvPicPr>
          <p:cNvPr id="24" name="Picture 15"/>
          <p:cNvPicPr>
            <a:picLocks noChangeAspect="1" noChangeArrowheads="1"/>
          </p:cNvPicPr>
          <p:nvPr/>
        </p:nvPicPr>
        <p:blipFill>
          <a:blip r:embed="rId20" cstate="print"/>
          <a:srcRect/>
          <a:stretch>
            <a:fillRect/>
          </a:stretch>
        </p:blipFill>
        <p:spPr bwMode="auto">
          <a:xfrm>
            <a:off x="7572396" y="1643050"/>
            <a:ext cx="1357322" cy="613746"/>
          </a:xfrm>
          <a:prstGeom prst="rect">
            <a:avLst/>
          </a:prstGeom>
          <a:noFill/>
          <a:ln w="9525">
            <a:noFill/>
            <a:miter lim="800000"/>
            <a:headEnd/>
            <a:tailEnd/>
          </a:ln>
        </p:spPr>
      </p:pic>
      <p:pic>
        <p:nvPicPr>
          <p:cNvPr id="25" name="Grafik 24"/>
          <p:cNvPicPr/>
          <p:nvPr/>
        </p:nvPicPr>
        <p:blipFill>
          <a:blip r:embed="rId21" cstate="print"/>
          <a:srcRect l="1983" t="21968" r="76198" b="49657"/>
          <a:stretch>
            <a:fillRect/>
          </a:stretch>
        </p:blipFill>
        <p:spPr bwMode="auto">
          <a:xfrm>
            <a:off x="3071802" y="1500174"/>
            <a:ext cx="1071570" cy="928694"/>
          </a:xfrm>
          <a:prstGeom prst="rect">
            <a:avLst/>
          </a:prstGeom>
          <a:noFill/>
          <a:ln w="9525">
            <a:noFill/>
            <a:miter lim="800000"/>
            <a:headEnd/>
            <a:tailEnd/>
          </a:ln>
        </p:spPr>
      </p:pic>
      <p:pic>
        <p:nvPicPr>
          <p:cNvPr id="26" name="Grafik 25"/>
          <p:cNvPicPr/>
          <p:nvPr/>
        </p:nvPicPr>
        <p:blipFill>
          <a:blip r:embed="rId22" cstate="print"/>
          <a:srcRect l="12232" t="20575" r="73388" b="71239"/>
          <a:stretch>
            <a:fillRect/>
          </a:stretch>
        </p:blipFill>
        <p:spPr bwMode="auto">
          <a:xfrm>
            <a:off x="4357686" y="1500174"/>
            <a:ext cx="1428760" cy="714380"/>
          </a:xfrm>
          <a:prstGeom prst="rect">
            <a:avLst/>
          </a:prstGeom>
          <a:noFill/>
          <a:ln w="9525">
            <a:noFill/>
            <a:miter lim="800000"/>
            <a:headEnd/>
            <a:tailEnd/>
          </a:ln>
        </p:spPr>
      </p:pic>
      <p:pic>
        <p:nvPicPr>
          <p:cNvPr id="3075" name="Picture 3"/>
          <p:cNvPicPr>
            <a:picLocks noChangeAspect="1" noChangeArrowheads="1"/>
          </p:cNvPicPr>
          <p:nvPr/>
        </p:nvPicPr>
        <p:blipFill>
          <a:blip r:embed="rId23" cstate="print"/>
          <a:srcRect/>
          <a:stretch>
            <a:fillRect/>
          </a:stretch>
        </p:blipFill>
        <p:spPr bwMode="auto">
          <a:xfrm>
            <a:off x="5929322" y="1571612"/>
            <a:ext cx="1495425" cy="476250"/>
          </a:xfrm>
          <a:prstGeom prst="rect">
            <a:avLst/>
          </a:prstGeom>
          <a:noFill/>
          <a:ln w="9525">
            <a:noFill/>
            <a:miter lim="800000"/>
            <a:headEnd/>
            <a:tailEnd/>
          </a:ln>
        </p:spPr>
      </p:pic>
      <p:pic>
        <p:nvPicPr>
          <p:cNvPr id="29" name="Grafik 28"/>
          <p:cNvPicPr/>
          <p:nvPr/>
        </p:nvPicPr>
        <p:blipFill>
          <a:blip r:embed="rId24" cstate="print"/>
          <a:srcRect l="4959" t="26549" r="82645" b="55088"/>
          <a:stretch>
            <a:fillRect/>
          </a:stretch>
        </p:blipFill>
        <p:spPr bwMode="auto">
          <a:xfrm>
            <a:off x="5929322" y="2285992"/>
            <a:ext cx="1071570" cy="1000132"/>
          </a:xfrm>
          <a:prstGeom prst="rect">
            <a:avLst/>
          </a:prstGeom>
          <a:noFill/>
          <a:ln w="9525">
            <a:noFill/>
            <a:miter lim="800000"/>
            <a:headEnd/>
            <a:tailEnd/>
          </a:ln>
        </p:spPr>
      </p:pic>
      <p:pic>
        <p:nvPicPr>
          <p:cNvPr id="30" name="Grafik 29"/>
          <p:cNvPicPr/>
          <p:nvPr/>
        </p:nvPicPr>
        <p:blipFill>
          <a:blip r:embed="rId25" cstate="print"/>
          <a:srcRect l="486" t="18267" r="80231" b="71018"/>
          <a:stretch>
            <a:fillRect/>
          </a:stretch>
        </p:blipFill>
        <p:spPr bwMode="auto">
          <a:xfrm>
            <a:off x="5357818" y="4714884"/>
            <a:ext cx="1795391" cy="776290"/>
          </a:xfrm>
          <a:prstGeom prst="rect">
            <a:avLst/>
          </a:prstGeom>
          <a:noFill/>
          <a:ln w="9525">
            <a:noFill/>
            <a:miter lim="800000"/>
            <a:headEnd/>
            <a:tailEnd/>
          </a:ln>
        </p:spPr>
      </p:pic>
      <p:pic>
        <p:nvPicPr>
          <p:cNvPr id="3077" name="Picture 5"/>
          <p:cNvPicPr>
            <a:picLocks noChangeAspect="1" noChangeArrowheads="1"/>
          </p:cNvPicPr>
          <p:nvPr/>
        </p:nvPicPr>
        <p:blipFill>
          <a:blip r:embed="rId26" cstate="print"/>
          <a:srcRect/>
          <a:stretch>
            <a:fillRect/>
          </a:stretch>
        </p:blipFill>
        <p:spPr bwMode="auto">
          <a:xfrm>
            <a:off x="2857488" y="4714884"/>
            <a:ext cx="2277045" cy="657223"/>
          </a:xfrm>
          <a:prstGeom prst="rect">
            <a:avLst/>
          </a:prstGeom>
          <a:noFill/>
          <a:ln w="9525">
            <a:noFill/>
            <a:miter lim="800000"/>
            <a:headEnd/>
            <a:tailEnd/>
          </a:ln>
        </p:spPr>
      </p:pic>
      <p:pic>
        <p:nvPicPr>
          <p:cNvPr id="32" name="Grafik 31"/>
          <p:cNvPicPr/>
          <p:nvPr/>
        </p:nvPicPr>
        <p:blipFill>
          <a:blip r:embed="rId27" cstate="print"/>
          <a:srcRect l="1818" t="23009" r="60331" b="67035"/>
          <a:stretch>
            <a:fillRect/>
          </a:stretch>
        </p:blipFill>
        <p:spPr bwMode="auto">
          <a:xfrm>
            <a:off x="3071802" y="2571744"/>
            <a:ext cx="2181225" cy="428625"/>
          </a:xfrm>
          <a:prstGeom prst="rect">
            <a:avLst/>
          </a:prstGeom>
          <a:noFill/>
          <a:ln w="9525">
            <a:noFill/>
            <a:miter lim="800000"/>
            <a:headEnd/>
            <a:tailEnd/>
          </a:ln>
        </p:spPr>
      </p:pic>
      <p:pic>
        <p:nvPicPr>
          <p:cNvPr id="3078" name="Picture 6"/>
          <p:cNvPicPr>
            <a:picLocks noChangeAspect="1" noChangeArrowheads="1"/>
          </p:cNvPicPr>
          <p:nvPr/>
        </p:nvPicPr>
        <p:blipFill>
          <a:blip r:embed="rId28" cstate="print"/>
          <a:srcRect/>
          <a:stretch>
            <a:fillRect/>
          </a:stretch>
        </p:blipFill>
        <p:spPr bwMode="auto">
          <a:xfrm>
            <a:off x="5357818" y="4071942"/>
            <a:ext cx="1714512" cy="532797"/>
          </a:xfrm>
          <a:prstGeom prst="rect">
            <a:avLst/>
          </a:prstGeom>
          <a:noFill/>
          <a:ln w="9525">
            <a:noFill/>
            <a:miter lim="800000"/>
            <a:headEnd/>
            <a:tailEnd/>
          </a:ln>
        </p:spPr>
      </p:pic>
      <p:pic>
        <p:nvPicPr>
          <p:cNvPr id="3079" name="Picture 7"/>
          <p:cNvPicPr>
            <a:picLocks noChangeAspect="1" noChangeArrowheads="1"/>
          </p:cNvPicPr>
          <p:nvPr/>
        </p:nvPicPr>
        <p:blipFill>
          <a:blip r:embed="rId29" cstate="print"/>
          <a:srcRect/>
          <a:stretch>
            <a:fillRect/>
          </a:stretch>
        </p:blipFill>
        <p:spPr bwMode="auto">
          <a:xfrm>
            <a:off x="3143240" y="4143380"/>
            <a:ext cx="1828800" cy="438150"/>
          </a:xfrm>
          <a:prstGeom prst="rect">
            <a:avLst/>
          </a:prstGeom>
          <a:noFill/>
          <a:ln w="9525">
            <a:noFill/>
            <a:miter lim="800000"/>
            <a:headEnd/>
            <a:tailEnd/>
          </a:ln>
        </p:spPr>
      </p:pic>
      <p:pic>
        <p:nvPicPr>
          <p:cNvPr id="3080" name="Picture 8"/>
          <p:cNvPicPr>
            <a:picLocks noChangeAspect="1" noChangeArrowheads="1"/>
          </p:cNvPicPr>
          <p:nvPr/>
        </p:nvPicPr>
        <p:blipFill>
          <a:blip r:embed="rId30" cstate="print"/>
          <a:srcRect/>
          <a:stretch>
            <a:fillRect/>
          </a:stretch>
        </p:blipFill>
        <p:spPr bwMode="auto">
          <a:xfrm>
            <a:off x="214282" y="3140946"/>
            <a:ext cx="1643074" cy="453518"/>
          </a:xfrm>
          <a:prstGeom prst="rect">
            <a:avLst/>
          </a:prstGeom>
          <a:noFill/>
          <a:ln w="9525">
            <a:noFill/>
            <a:miter lim="800000"/>
            <a:headEnd/>
            <a:tailEnd/>
          </a:ln>
        </p:spPr>
      </p:pic>
      <p:pic>
        <p:nvPicPr>
          <p:cNvPr id="34" name="Grafik 33"/>
          <p:cNvPicPr/>
          <p:nvPr/>
        </p:nvPicPr>
        <p:blipFill>
          <a:blip r:embed="rId31" cstate="print"/>
          <a:srcRect l="1777" t="23872" r="68735" b="68045"/>
          <a:stretch>
            <a:fillRect/>
          </a:stretch>
        </p:blipFill>
        <p:spPr bwMode="auto">
          <a:xfrm>
            <a:off x="214282" y="2571744"/>
            <a:ext cx="2544527" cy="476039"/>
          </a:xfrm>
          <a:prstGeom prst="rect">
            <a:avLst/>
          </a:prstGeom>
          <a:noFill/>
          <a:ln w="9525">
            <a:noFill/>
            <a:miter lim="800000"/>
            <a:headEnd/>
            <a:tailEnd/>
          </a:ln>
        </p:spPr>
      </p:pic>
      <p:pic>
        <p:nvPicPr>
          <p:cNvPr id="2" name="Grafik 1">
            <a:extLst>
              <a:ext uri="{FF2B5EF4-FFF2-40B4-BE49-F238E27FC236}">
                <a16:creationId xmlns:a16="http://schemas.microsoft.com/office/drawing/2014/main" id="{AA7B2B62-6EC2-0325-AA53-3098E4CD431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746756" y="3324593"/>
            <a:ext cx="2143156" cy="507897"/>
          </a:xfrm>
          <a:prstGeom prst="rect">
            <a:avLst/>
          </a:prstGeom>
          <a:ln w="98425">
            <a:solidFill>
              <a:srgbClr val="C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274638"/>
            <a:ext cx="6635750" cy="1143000"/>
          </a:xfrm>
        </p:spPr>
        <p:txBody>
          <a:bodyPr/>
          <a:lstStyle/>
          <a:p>
            <a:r>
              <a:rPr lang="de-AT" dirty="0"/>
              <a:t>ZIELE der LV</a:t>
            </a:r>
          </a:p>
        </p:txBody>
      </p:sp>
      <p:sp>
        <p:nvSpPr>
          <p:cNvPr id="38917" name="Rectangle 3"/>
          <p:cNvSpPr>
            <a:spLocks noGrp="1" noChangeArrowheads="1"/>
          </p:cNvSpPr>
          <p:nvPr>
            <p:ph idx="1"/>
          </p:nvPr>
        </p:nvSpPr>
        <p:spPr>
          <a:xfrm>
            <a:off x="685800" y="1981200"/>
            <a:ext cx="7989888" cy="4114800"/>
          </a:xfrm>
        </p:spPr>
        <p:txBody>
          <a:bodyPr>
            <a:normAutofit/>
          </a:bodyPr>
          <a:lstStyle/>
          <a:p>
            <a:pPr>
              <a:lnSpc>
                <a:spcPct val="90000"/>
              </a:lnSpc>
            </a:pPr>
            <a:r>
              <a:rPr lang="de-AT" sz="2800" dirty="0"/>
              <a:t>Verstehen und Interpretieren von statistischen Angaben in der medizinischen Fachliteratur</a:t>
            </a:r>
          </a:p>
          <a:p>
            <a:pPr>
              <a:lnSpc>
                <a:spcPct val="90000"/>
              </a:lnSpc>
            </a:pPr>
            <a:r>
              <a:rPr lang="de-AT" sz="2800" dirty="0"/>
              <a:t>Einführung Biostatistik</a:t>
            </a:r>
          </a:p>
          <a:p>
            <a:pPr>
              <a:lnSpc>
                <a:spcPct val="90000"/>
              </a:lnSpc>
            </a:pPr>
            <a:r>
              <a:rPr lang="de-AT" sz="2800" dirty="0"/>
              <a:t>Skalierung von Merkmalen</a:t>
            </a:r>
          </a:p>
          <a:p>
            <a:pPr>
              <a:lnSpc>
                <a:spcPct val="90000"/>
              </a:lnSpc>
            </a:pPr>
            <a:r>
              <a:rPr lang="de-AT" sz="2800" dirty="0"/>
              <a:t>Statistische Kennzahlen</a:t>
            </a:r>
          </a:p>
          <a:p>
            <a:pPr>
              <a:lnSpc>
                <a:spcPct val="90000"/>
              </a:lnSpc>
            </a:pPr>
            <a:r>
              <a:rPr lang="de-AT" sz="2800" dirty="0"/>
              <a:t>Deskriptive Statistik</a:t>
            </a:r>
          </a:p>
          <a:p>
            <a:pPr>
              <a:lnSpc>
                <a:spcPct val="90000"/>
              </a:lnSpc>
            </a:pPr>
            <a:r>
              <a:rPr lang="de-AT" sz="2800" dirty="0" err="1"/>
              <a:t>Vierfeldertafeln</a:t>
            </a:r>
            <a:endParaRPr lang="de-AT" sz="2800" dirty="0"/>
          </a:p>
          <a:p>
            <a:pPr>
              <a:lnSpc>
                <a:spcPct val="90000"/>
              </a:lnSpc>
            </a:pPr>
            <a:r>
              <a:rPr lang="de-AT" sz="2800" dirty="0" err="1"/>
              <a:t>Bayes`sche</a:t>
            </a:r>
            <a:r>
              <a:rPr lang="de-AT" sz="2800" dirty="0"/>
              <a:t> Regel</a:t>
            </a:r>
          </a:p>
        </p:txBody>
      </p:sp>
      <p:sp>
        <p:nvSpPr>
          <p:cNvPr id="4"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5D7FE51C-5DA2-4705-9C64-09FDD7DD938D}" type="slidenum">
              <a:rPr lang="de-AT">
                <a:latin typeface="+mj-lt"/>
              </a:rPr>
              <a:pPr>
                <a:defRPr/>
              </a:pPr>
              <a:t>13</a:t>
            </a:fld>
            <a:endParaRPr lang="de-AT"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noFill/>
          <a:ln/>
        </p:spPr>
        <p:txBody>
          <a:bodyPr/>
          <a:lstStyle/>
          <a:p>
            <a:r>
              <a:rPr lang="de-DE" dirty="0"/>
              <a:t>Literaturhinweise</a:t>
            </a:r>
          </a:p>
        </p:txBody>
      </p:sp>
      <p:sp>
        <p:nvSpPr>
          <p:cNvPr id="4" name="Datumsplatzhalter 3"/>
          <p:cNvSpPr>
            <a:spLocks noGrp="1"/>
          </p:cNvSpPr>
          <p:nvPr>
            <p:ph type="dt" sz="half" idx="10"/>
          </p:nvPr>
        </p:nvSpPr>
        <p:spPr/>
        <p:txBody>
          <a:bodyPr/>
          <a:lstStyle/>
          <a:p>
            <a:fld id="{D66809A5-EA7B-4E0D-A7FE-AC0A8569222A}" type="datetime1">
              <a:rPr lang="de-AT" smtClean="0"/>
              <a:pPr/>
              <a:t>29.09.2025</a:t>
            </a:fld>
            <a:endParaRPr lang="de-DE" altLang="en-US"/>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43F64F4F-A0C7-4089-904F-ABF8F45E77EC}" type="slidenum">
              <a:rPr lang="de-DE" altLang="en-US"/>
              <a:pPr/>
              <a:t>14</a:t>
            </a:fld>
            <a:endParaRPr lang="de-DE" altLang="en-US"/>
          </a:p>
        </p:txBody>
      </p:sp>
      <p:pic>
        <p:nvPicPr>
          <p:cNvPr id="738306" name="Picture 2" descr="Frontcover"/>
          <p:cNvPicPr>
            <a:picLocks noChangeAspect="1" noChangeArrowheads="1"/>
          </p:cNvPicPr>
          <p:nvPr/>
        </p:nvPicPr>
        <p:blipFill>
          <a:blip r:embed="rId3" cstate="print"/>
          <a:srcRect/>
          <a:stretch>
            <a:fillRect/>
          </a:stretch>
        </p:blipFill>
        <p:spPr bwMode="auto">
          <a:xfrm>
            <a:off x="3419872" y="3429000"/>
            <a:ext cx="1219200" cy="1847851"/>
          </a:xfrm>
          <a:prstGeom prst="rect">
            <a:avLst/>
          </a:prstGeom>
          <a:noFill/>
        </p:spPr>
      </p:pic>
      <p:pic>
        <p:nvPicPr>
          <p:cNvPr id="738308" name="Picture 4" descr="Frontcover"/>
          <p:cNvPicPr>
            <a:picLocks noChangeAspect="1" noChangeArrowheads="1"/>
          </p:cNvPicPr>
          <p:nvPr/>
        </p:nvPicPr>
        <p:blipFill>
          <a:blip r:embed="rId4" cstate="print"/>
          <a:srcRect/>
          <a:stretch>
            <a:fillRect/>
          </a:stretch>
        </p:blipFill>
        <p:spPr bwMode="auto">
          <a:xfrm>
            <a:off x="4139952" y="1656465"/>
            <a:ext cx="1105926" cy="1676170"/>
          </a:xfrm>
          <a:prstGeom prst="rect">
            <a:avLst/>
          </a:prstGeom>
          <a:noFill/>
        </p:spPr>
      </p:pic>
      <p:sp>
        <p:nvSpPr>
          <p:cNvPr id="2" name="Inhaltsplatzhalter 1"/>
          <p:cNvSpPr>
            <a:spLocks noGrp="1"/>
          </p:cNvSpPr>
          <p:nvPr>
            <p:ph idx="1"/>
          </p:nvPr>
        </p:nvSpPr>
        <p:spPr>
          <a:xfrm>
            <a:off x="323528" y="1536686"/>
            <a:ext cx="8229600" cy="4757758"/>
          </a:xfrm>
        </p:spPr>
        <p:txBody>
          <a:bodyPr/>
          <a:lstStyle/>
          <a:p>
            <a:r>
              <a:rPr lang="de-DE" dirty="0"/>
              <a:t>Medizinische Statistik</a:t>
            </a:r>
          </a:p>
          <a:p>
            <a:r>
              <a:rPr lang="de-DE" dirty="0"/>
              <a:t>Statistiksoftware</a:t>
            </a:r>
          </a:p>
          <a:p>
            <a:r>
              <a:rPr lang="de-DE" dirty="0"/>
              <a:t>Medizinische Informatik</a:t>
            </a:r>
          </a:p>
          <a:p>
            <a:r>
              <a:rPr lang="de-DE" dirty="0"/>
              <a:t>Dokumentation</a:t>
            </a:r>
          </a:p>
          <a:p>
            <a:endParaRPr lang="de-DE" dirty="0"/>
          </a:p>
          <a:p>
            <a:endParaRPr lang="de-DE" dirty="0"/>
          </a:p>
          <a:p>
            <a:r>
              <a:rPr lang="de-DE" dirty="0"/>
              <a:t>Klinische Forschung</a:t>
            </a:r>
          </a:p>
          <a:p>
            <a:endParaRPr lang="de-DE" dirty="0"/>
          </a:p>
          <a:p>
            <a:r>
              <a:rPr lang="de-DE" dirty="0"/>
              <a:t>Public Health</a:t>
            </a:r>
          </a:p>
          <a:p>
            <a:r>
              <a:rPr lang="de-DE" dirty="0"/>
              <a:t>Epidemiologische Forschung</a:t>
            </a:r>
          </a:p>
          <a:p>
            <a:r>
              <a:rPr lang="de-DE" dirty="0" err="1"/>
              <a:t>Evidence</a:t>
            </a:r>
            <a:r>
              <a:rPr lang="de-DE" dirty="0"/>
              <a:t> </a:t>
            </a:r>
            <a:r>
              <a:rPr lang="de-DE" dirty="0" err="1"/>
              <a:t>Based</a:t>
            </a:r>
            <a:r>
              <a:rPr lang="de-DE" dirty="0"/>
              <a:t> Medicine</a:t>
            </a:r>
          </a:p>
          <a:p>
            <a:endParaRPr lang="de-DE" dirty="0"/>
          </a:p>
          <a:p>
            <a:pPr marL="0" indent="0">
              <a:buNone/>
            </a:pPr>
            <a:endParaRPr lang="de-DE"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809664"/>
            <a:ext cx="1043560" cy="146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2508219"/>
            <a:ext cx="1025836" cy="15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806415"/>
            <a:ext cx="1024613" cy="147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1970" name="Picture 2" descr="http://ecx.images-amazon.com/images/I/41K4ANEQUsL._SX366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553" y="1656465"/>
            <a:ext cx="1312879" cy="1780236"/>
          </a:xfrm>
          <a:prstGeom prst="rect">
            <a:avLst/>
          </a:prstGeom>
          <a:noFill/>
          <a:extLst>
            <a:ext uri="{909E8E84-426E-40DD-AFC4-6F175D3DCCD1}">
              <a14:hiddenFill xmlns:a14="http://schemas.microsoft.com/office/drawing/2010/main">
                <a:solidFill>
                  <a:srgbClr val="FFFFFF"/>
                </a:solidFill>
              </a14:hiddenFill>
            </a:ext>
          </a:extLst>
        </p:spPr>
      </p:pic>
      <p:pic>
        <p:nvPicPr>
          <p:cNvPr id="407554" name="Picture 2" descr="http://ecx.images-amazon.com/images/I/51IZCDQf-6L._SX34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3915565"/>
            <a:ext cx="1480752" cy="21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7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4"/>
          <p:cNvSpPr>
            <a:spLocks noGrp="1" noChangeArrowheads="1"/>
          </p:cNvSpPr>
          <p:nvPr>
            <p:ph type="title"/>
          </p:nvPr>
        </p:nvSpPr>
        <p:spPr>
          <a:xfrm>
            <a:off x="457200" y="274638"/>
            <a:ext cx="6635750" cy="1143000"/>
          </a:xfrm>
        </p:spPr>
        <p:txBody>
          <a:bodyPr/>
          <a:lstStyle/>
          <a:p>
            <a:r>
              <a:rPr lang="de-DE"/>
              <a:t>Tipps &amp; Tricks: Internet Ressourcen</a:t>
            </a:r>
          </a:p>
        </p:txBody>
      </p:sp>
      <p:sp>
        <p:nvSpPr>
          <p:cNvPr id="209922" name="Rectangle 3"/>
          <p:cNvSpPr>
            <a:spLocks noGrp="1" noChangeArrowheads="1"/>
          </p:cNvSpPr>
          <p:nvPr>
            <p:ph idx="1"/>
          </p:nvPr>
        </p:nvSpPr>
        <p:spPr>
          <a:xfrm>
            <a:off x="468313" y="1341438"/>
            <a:ext cx="8229600" cy="4530725"/>
          </a:xfrm>
        </p:spPr>
        <p:txBody>
          <a:bodyPr/>
          <a:lstStyle/>
          <a:p>
            <a:pPr>
              <a:lnSpc>
                <a:spcPct val="80000"/>
              </a:lnSpc>
              <a:buFont typeface="Arial" pitchFamily="34" charset="0"/>
              <a:buNone/>
            </a:pPr>
            <a:endParaRPr lang="de-DE" sz="1100" dirty="0"/>
          </a:p>
          <a:p>
            <a:pPr>
              <a:lnSpc>
                <a:spcPct val="80000"/>
              </a:lnSpc>
              <a:buFont typeface="Arial" pitchFamily="34" charset="0"/>
              <a:buNone/>
            </a:pPr>
            <a:endParaRPr lang="de-DE" sz="1100" dirty="0"/>
          </a:p>
          <a:p>
            <a:pPr>
              <a:lnSpc>
                <a:spcPct val="80000"/>
              </a:lnSpc>
              <a:buFont typeface="Arial" pitchFamily="34" charset="0"/>
              <a:buNone/>
            </a:pPr>
            <a:r>
              <a:rPr lang="de-DE" sz="1100" dirty="0"/>
              <a:t>	</a:t>
            </a:r>
            <a:endParaRPr lang="de-DE" sz="1700" dirty="0"/>
          </a:p>
          <a:p>
            <a:pPr>
              <a:lnSpc>
                <a:spcPct val="80000"/>
              </a:lnSpc>
              <a:buFont typeface="Arial" pitchFamily="34" charset="0"/>
              <a:buNone/>
            </a:pPr>
            <a:r>
              <a:rPr lang="de-DE" sz="1700" dirty="0"/>
              <a:t>	Online Rechner</a:t>
            </a:r>
          </a:p>
          <a:p>
            <a:pPr>
              <a:lnSpc>
                <a:spcPct val="80000"/>
              </a:lnSpc>
              <a:buFont typeface="Arial" pitchFamily="34" charset="0"/>
              <a:buNone/>
            </a:pPr>
            <a:r>
              <a:rPr lang="de-DE" sz="1700" dirty="0"/>
              <a:t>       </a:t>
            </a:r>
            <a:r>
              <a:rPr lang="de-DE" sz="1700" dirty="0">
                <a:hlinkClick r:id="rId3"/>
              </a:rPr>
              <a:t>https://www.graphpad.com/quickcalcs/</a:t>
            </a:r>
            <a:endParaRPr lang="de-DE" sz="1700" dirty="0"/>
          </a:p>
          <a:p>
            <a:pPr>
              <a:lnSpc>
                <a:spcPct val="80000"/>
              </a:lnSpc>
              <a:buFont typeface="Arial" pitchFamily="34" charset="0"/>
              <a:buNone/>
            </a:pPr>
            <a:r>
              <a:rPr lang="de-DE" sz="1700" dirty="0"/>
              <a:t>	</a:t>
            </a:r>
            <a:r>
              <a:rPr lang="de-DE" sz="1700" dirty="0">
                <a:hlinkClick r:id="rId4"/>
              </a:rPr>
              <a:t>https://www.medcalc.org/calc/</a:t>
            </a:r>
            <a:br>
              <a:rPr lang="de-DE" sz="1700" dirty="0"/>
            </a:br>
            <a:endParaRPr lang="de-DE" sz="1700" dirty="0"/>
          </a:p>
          <a:p>
            <a:pPr>
              <a:lnSpc>
                <a:spcPct val="80000"/>
              </a:lnSpc>
              <a:buFont typeface="Arial" pitchFamily="34" charset="0"/>
              <a:buNone/>
            </a:pPr>
            <a:r>
              <a:rPr lang="de-DE" sz="1700" dirty="0"/>
              <a:t>	DMW Online Supplement Statistik </a:t>
            </a:r>
            <a:br>
              <a:rPr lang="de-DE" sz="1700" dirty="0"/>
            </a:br>
            <a:r>
              <a:rPr lang="de-DE" sz="1700" dirty="0">
                <a:hlinkClick r:id="rId5"/>
              </a:rPr>
              <a:t>https://www.thieme-connect.com/products/ejournals/issue/10.1055/s-002-6753</a:t>
            </a:r>
            <a:endParaRPr lang="de-DE" sz="1700" dirty="0"/>
          </a:p>
          <a:p>
            <a:pPr>
              <a:lnSpc>
                <a:spcPct val="80000"/>
              </a:lnSpc>
              <a:buFont typeface="Arial" pitchFamily="34" charset="0"/>
              <a:buNone/>
            </a:pPr>
            <a:endParaRPr lang="de-DE" sz="1700" dirty="0"/>
          </a:p>
          <a:p>
            <a:pPr>
              <a:lnSpc>
                <a:spcPct val="80000"/>
              </a:lnSpc>
              <a:buFont typeface="Arial" pitchFamily="34" charset="0"/>
              <a:buNone/>
            </a:pPr>
            <a:r>
              <a:rPr lang="de-DE" sz="1700" dirty="0"/>
              <a:t>	</a:t>
            </a:r>
            <a:r>
              <a:rPr lang="de-DE" sz="1700" dirty="0" err="1"/>
              <a:t>Statistics</a:t>
            </a:r>
            <a:r>
              <a:rPr lang="de-DE" sz="1700" dirty="0"/>
              <a:t> at Square </a:t>
            </a:r>
            <a:r>
              <a:rPr lang="de-DE" sz="1700" dirty="0" err="1"/>
              <a:t>One</a:t>
            </a:r>
            <a:r>
              <a:rPr lang="de-DE" sz="1700" dirty="0"/>
              <a:t> </a:t>
            </a:r>
          </a:p>
          <a:p>
            <a:pPr>
              <a:lnSpc>
                <a:spcPct val="80000"/>
              </a:lnSpc>
              <a:buFont typeface="Arial" pitchFamily="34" charset="0"/>
              <a:buNone/>
            </a:pPr>
            <a:r>
              <a:rPr lang="de-DE" sz="1700" dirty="0"/>
              <a:t>	</a:t>
            </a:r>
            <a:r>
              <a:rPr lang="de-DE" sz="1700" dirty="0">
                <a:hlinkClick r:id="rId6"/>
              </a:rPr>
              <a:t>http://bmj.bmjjournals.com/collections/statsbk/index.shtml</a:t>
            </a:r>
            <a:br>
              <a:rPr lang="de-DE" sz="1700" dirty="0"/>
            </a:br>
            <a:endParaRPr lang="de-DE" sz="1700" dirty="0"/>
          </a:p>
          <a:p>
            <a:pPr>
              <a:lnSpc>
                <a:spcPct val="80000"/>
              </a:lnSpc>
              <a:buFont typeface="Arial" pitchFamily="34" charset="0"/>
              <a:buNone/>
            </a:pPr>
            <a:endParaRPr lang="de-DE" sz="1700" dirty="0"/>
          </a:p>
          <a:p>
            <a:pPr>
              <a:lnSpc>
                <a:spcPct val="80000"/>
              </a:lnSpc>
              <a:buFont typeface="Arial" pitchFamily="34" charset="0"/>
              <a:buNone/>
            </a:pPr>
            <a:r>
              <a:rPr lang="de-DE" sz="1700" i="1" dirty="0"/>
              <a:t>       Deutsches Ärzteblatt, Serie zur Bewertung wissenschaftlicher Publikationen	 </a:t>
            </a:r>
            <a:r>
              <a:rPr lang="de-DE" sz="1600" dirty="0">
                <a:hlinkClick r:id="rId7"/>
              </a:rPr>
              <a:t>https://www.aerzteblatt.de/dae-plus/serie/35/Bewertung-wissenschaftlicher-Publikationen </a:t>
            </a:r>
            <a:r>
              <a:rPr lang="de-DE" sz="1700" i="1" dirty="0"/>
              <a:t>	</a:t>
            </a:r>
          </a:p>
          <a:p>
            <a:pPr>
              <a:lnSpc>
                <a:spcPct val="80000"/>
              </a:lnSpc>
              <a:buFont typeface="Arial" pitchFamily="34" charset="0"/>
              <a:buNone/>
            </a:pPr>
            <a:endParaRPr lang="de-DE" sz="1700" dirty="0"/>
          </a:p>
          <a:p>
            <a:pPr>
              <a:lnSpc>
                <a:spcPct val="80000"/>
              </a:lnSpc>
              <a:buFont typeface="Arial" pitchFamily="34" charset="0"/>
              <a:buNone/>
            </a:pPr>
            <a:r>
              <a:rPr lang="de-DE" sz="1100" dirty="0"/>
              <a:t>	</a:t>
            </a:r>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r>
              <a:rPr lang="de-DE" altLang="en-US"/>
              <a:t>Seite </a:t>
            </a:r>
            <a:fld id="{D3EAD3A2-685B-470C-8F6F-3954BF733A1C}" type="slidenum">
              <a:rPr lang="de-DE" altLang="en-US"/>
              <a:pPr>
                <a:defRPr/>
              </a:pPr>
              <a:t>15</a:t>
            </a:fld>
            <a:endParaRPr lang="de-DE"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88" y="1524000"/>
            <a:ext cx="7905750" cy="2120900"/>
          </a:xfrm>
        </p:spPr>
        <p:txBody>
          <a:bodyPr rtlCol="0">
            <a:normAutofit fontScale="90000"/>
          </a:bodyPr>
          <a:lstStyle/>
          <a:p>
            <a:pPr algn="l" fontAlgn="auto">
              <a:spcAft>
                <a:spcPts val="0"/>
              </a:spcAft>
              <a:defRPr/>
            </a:pPr>
            <a:r>
              <a:rPr lang="de-DE" dirty="0"/>
              <a:t>Statistik</a:t>
            </a:r>
            <a:br>
              <a:rPr lang="de-DE" dirty="0"/>
            </a:br>
            <a:r>
              <a:rPr lang="de-DE" dirty="0"/>
              <a:t>in den medizinischen </a:t>
            </a:r>
            <a:br>
              <a:rPr lang="de-DE" dirty="0"/>
            </a:br>
            <a:r>
              <a:rPr lang="de-DE" dirty="0"/>
              <a:t>Wissenschaften</a:t>
            </a:r>
            <a:br>
              <a:rPr lang="de-DE" dirty="0"/>
            </a:br>
            <a:br>
              <a:rPr lang="de-DE" sz="1200" dirty="0"/>
            </a:br>
            <a:endParaRPr lang="de-DE" sz="2500" b="1" i="1" dirty="0"/>
          </a:p>
        </p:txBody>
      </p:sp>
      <p:sp>
        <p:nvSpPr>
          <p:cNvPr id="228355"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4" name="Grafik 3">
            <a:extLst>
              <a:ext uri="{FF2B5EF4-FFF2-40B4-BE49-F238E27FC236}">
                <a16:creationId xmlns:a16="http://schemas.microsoft.com/office/drawing/2014/main" id="{2F0909A4-694C-73E6-806C-2225692E6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074"/>
          <p:cNvSpPr>
            <a:spLocks noGrp="1" noChangeArrowheads="1"/>
          </p:cNvSpPr>
          <p:nvPr>
            <p:ph type="title"/>
          </p:nvPr>
        </p:nvSpPr>
        <p:spPr>
          <a:xfrm>
            <a:off x="457200" y="274638"/>
            <a:ext cx="6635750" cy="1143000"/>
          </a:xfrm>
        </p:spPr>
        <p:txBody>
          <a:bodyPr/>
          <a:lstStyle/>
          <a:p>
            <a:r>
              <a:rPr lang="de-AT"/>
              <a:t>Motivation</a:t>
            </a:r>
          </a:p>
        </p:txBody>
      </p:sp>
      <p:sp>
        <p:nvSpPr>
          <p:cNvPr id="39941" name="Rectangle 3075"/>
          <p:cNvSpPr>
            <a:spLocks noGrp="1" noChangeArrowheads="1"/>
          </p:cNvSpPr>
          <p:nvPr>
            <p:ph idx="1"/>
          </p:nvPr>
        </p:nvSpPr>
        <p:spPr>
          <a:xfrm>
            <a:off x="457200" y="1600200"/>
            <a:ext cx="8229600" cy="4757738"/>
          </a:xfrm>
        </p:spPr>
        <p:txBody>
          <a:bodyPr>
            <a:normAutofit/>
          </a:bodyPr>
          <a:lstStyle/>
          <a:p>
            <a:pPr>
              <a:lnSpc>
                <a:spcPct val="90000"/>
              </a:lnSpc>
            </a:pPr>
            <a:r>
              <a:rPr lang="de-AT"/>
              <a:t>Beurteilung der Qualität von medizinischen Studien</a:t>
            </a:r>
          </a:p>
          <a:p>
            <a:pPr lvl="1">
              <a:lnSpc>
                <a:spcPct val="90000"/>
              </a:lnSpc>
            </a:pPr>
            <a:r>
              <a:rPr lang="de-AT" sz="2400"/>
              <a:t>Was bedeutet „wissenschaftlich gesichert“ oder „statistisch gesichert“ in der Medizin?</a:t>
            </a:r>
          </a:p>
          <a:p>
            <a:pPr>
              <a:lnSpc>
                <a:spcPct val="90000"/>
              </a:lnSpc>
            </a:pPr>
            <a:r>
              <a:rPr lang="de-AT"/>
              <a:t>Evidenzbasierte Entscheidungen treffen</a:t>
            </a:r>
          </a:p>
          <a:p>
            <a:pPr>
              <a:lnSpc>
                <a:spcPct val="90000"/>
              </a:lnSpc>
            </a:pPr>
            <a:r>
              <a:rPr lang="de-AT"/>
              <a:t>Medizinischen Fortschritt verstehen</a:t>
            </a:r>
          </a:p>
          <a:p>
            <a:pPr>
              <a:lnSpc>
                <a:spcPct val="90000"/>
              </a:lnSpc>
            </a:pPr>
            <a:r>
              <a:rPr lang="de-AT"/>
              <a:t>Effektivität und Sicherheit von diagnostischen und therapeutischen Verfahren beurteilen</a:t>
            </a:r>
          </a:p>
          <a:p>
            <a:pPr>
              <a:lnSpc>
                <a:spcPct val="90000"/>
              </a:lnSpc>
            </a:pPr>
            <a:r>
              <a:rPr lang="de-AT"/>
              <a:t>Auf die Umsetzung von medizinischen Wissen in der klinischen Praxis vorbereiten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9A0888F1-CDFE-4F37-ACF1-465B67060153}" type="slidenum">
              <a:rPr lang="de-AT">
                <a:latin typeface="+mj-lt"/>
              </a:rPr>
              <a:pPr>
                <a:defRPr/>
              </a:pPr>
              <a:t>17</a:t>
            </a:fld>
            <a:endParaRPr lang="de-AT"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457200" y="274638"/>
            <a:ext cx="6635750" cy="1143000"/>
          </a:xfrm>
        </p:spPr>
        <p:txBody>
          <a:bodyPr/>
          <a:lstStyle/>
          <a:p>
            <a:r>
              <a:rPr lang="de-AT"/>
              <a:t>Medizinische Statistik: INHALT</a:t>
            </a:r>
          </a:p>
        </p:txBody>
      </p:sp>
      <p:sp>
        <p:nvSpPr>
          <p:cNvPr id="40965" name="Rectangle 3"/>
          <p:cNvSpPr>
            <a:spLocks noGrp="1" noChangeArrowheads="1"/>
          </p:cNvSpPr>
          <p:nvPr>
            <p:ph idx="1"/>
          </p:nvPr>
        </p:nvSpPr>
        <p:spPr>
          <a:xfrm>
            <a:off x="457200" y="1600200"/>
            <a:ext cx="8229600" cy="4757738"/>
          </a:xfrm>
        </p:spPr>
        <p:txBody>
          <a:bodyPr>
            <a:normAutofit/>
          </a:bodyPr>
          <a:lstStyle/>
          <a:p>
            <a:pPr>
              <a:lnSpc>
                <a:spcPct val="90000"/>
              </a:lnSpc>
            </a:pPr>
            <a:r>
              <a:rPr lang="de-AT"/>
              <a:t>Einführung in das wissenschaftliche Arbeiten in der Medizin</a:t>
            </a:r>
          </a:p>
          <a:p>
            <a:pPr>
              <a:lnSpc>
                <a:spcPct val="90000"/>
              </a:lnSpc>
            </a:pPr>
            <a:r>
              <a:rPr lang="de-AT"/>
              <a:t>Studienplanung</a:t>
            </a:r>
          </a:p>
          <a:p>
            <a:pPr lvl="1">
              <a:lnSpc>
                <a:spcPct val="90000"/>
              </a:lnSpc>
            </a:pPr>
            <a:r>
              <a:rPr lang="de-AT" sz="2000"/>
              <a:t>Planen, messen, dokumentieren </a:t>
            </a:r>
          </a:p>
          <a:p>
            <a:pPr>
              <a:lnSpc>
                <a:spcPct val="90000"/>
              </a:lnSpc>
            </a:pPr>
            <a:r>
              <a:rPr lang="de-AT"/>
              <a:t>Beschreibende Statistik</a:t>
            </a:r>
          </a:p>
          <a:p>
            <a:pPr lvl="1">
              <a:lnSpc>
                <a:spcPct val="90000"/>
              </a:lnSpc>
            </a:pPr>
            <a:r>
              <a:rPr lang="de-AT" sz="2000"/>
              <a:t>Erstellen von Tabellen und Grafiken</a:t>
            </a:r>
          </a:p>
          <a:p>
            <a:pPr lvl="1">
              <a:lnSpc>
                <a:spcPct val="90000"/>
              </a:lnSpc>
            </a:pPr>
            <a:r>
              <a:rPr lang="de-AT" sz="2000"/>
              <a:t>Berechnung von statistischen Kennzahlen</a:t>
            </a:r>
          </a:p>
          <a:p>
            <a:pPr>
              <a:lnSpc>
                <a:spcPct val="90000"/>
              </a:lnSpc>
            </a:pPr>
            <a:r>
              <a:rPr lang="de-AT"/>
              <a:t>Schliessende (konfirmatorische) Statistik</a:t>
            </a:r>
          </a:p>
          <a:p>
            <a:pPr lvl="1">
              <a:lnSpc>
                <a:spcPct val="90000"/>
              </a:lnSpc>
            </a:pPr>
            <a:r>
              <a:rPr lang="de-AT" sz="2000"/>
              <a:t>Von einer Stichprobe auf die Grundgesamtheit schliessen</a:t>
            </a:r>
          </a:p>
          <a:p>
            <a:pPr>
              <a:lnSpc>
                <a:spcPct val="90000"/>
              </a:lnSpc>
            </a:pPr>
            <a:r>
              <a:rPr lang="de-AT"/>
              <a:t>Statistische Angaben in der medizinischen Literatur verstehen und interpretieren</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D7DADAC7-E381-457B-BACE-3397525D93DA}" type="slidenum">
              <a:rPr lang="de-AT">
                <a:latin typeface="+mj-lt"/>
              </a:rPr>
              <a:pPr>
                <a:defRPr/>
              </a:pPr>
              <a:t>18</a:t>
            </a:fld>
            <a:endParaRPr lang="de-AT">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95288" y="260350"/>
            <a:ext cx="6635750" cy="1143000"/>
          </a:xfrm>
        </p:spPr>
        <p:txBody>
          <a:bodyPr/>
          <a:lstStyle/>
          <a:p>
            <a:r>
              <a:rPr lang="de-AT"/>
              <a:t>Statistik</a:t>
            </a:r>
            <a:r>
              <a:rPr lang="de-AT">
                <a:solidFill>
                  <a:srgbClr val="FF0000"/>
                </a:solidFill>
              </a:rPr>
              <a:t> </a:t>
            </a:r>
            <a:r>
              <a:rPr lang="de-AT"/>
              <a:t>und Medizin</a:t>
            </a:r>
          </a:p>
        </p:txBody>
      </p:sp>
      <p:sp>
        <p:nvSpPr>
          <p:cNvPr id="61445" name="Rectangle 3"/>
          <p:cNvSpPr>
            <a:spLocks noGrp="1" noChangeArrowheads="1"/>
          </p:cNvSpPr>
          <p:nvPr>
            <p:ph idx="1"/>
          </p:nvPr>
        </p:nvSpPr>
        <p:spPr>
          <a:xfrm>
            <a:off x="457200" y="1600200"/>
            <a:ext cx="8229600" cy="4757738"/>
          </a:xfrm>
        </p:spPr>
        <p:txBody>
          <a:bodyPr>
            <a:normAutofit/>
          </a:bodyPr>
          <a:lstStyle/>
          <a:p>
            <a:pPr>
              <a:lnSpc>
                <a:spcPct val="80000"/>
              </a:lnSpc>
              <a:buFont typeface="Arial" pitchFamily="34" charset="0"/>
              <a:buNone/>
            </a:pPr>
            <a:r>
              <a:rPr lang="de-AT"/>
              <a:t>Medizin sucht „zuverlässige“ Antworten auf:</a:t>
            </a:r>
          </a:p>
          <a:p>
            <a:pPr>
              <a:lnSpc>
                <a:spcPct val="80000"/>
              </a:lnSpc>
            </a:pPr>
            <a:r>
              <a:rPr lang="de-AT" sz="2000"/>
              <a:t>nicht-deterministische, d.h. zufallsabhängige Prozesse </a:t>
            </a:r>
          </a:p>
          <a:p>
            <a:pPr lvl="1">
              <a:lnSpc>
                <a:spcPct val="80000"/>
              </a:lnSpc>
            </a:pPr>
            <a:r>
              <a:rPr lang="de-AT" sz="2000"/>
              <a:t>ätiologische Zusammenhänge</a:t>
            </a:r>
          </a:p>
          <a:p>
            <a:pPr lvl="2">
              <a:lnSpc>
                <a:spcPct val="80000"/>
              </a:lnSpc>
            </a:pPr>
            <a:r>
              <a:rPr lang="de-AT"/>
              <a:t>Entstehung von Krankheiten</a:t>
            </a:r>
          </a:p>
          <a:p>
            <a:pPr lvl="1">
              <a:lnSpc>
                <a:spcPct val="80000"/>
              </a:lnSpc>
            </a:pPr>
            <a:r>
              <a:rPr lang="de-AT" sz="2000"/>
              <a:t>die Aussagekraft von diagnostischen Verfahren</a:t>
            </a:r>
          </a:p>
          <a:p>
            <a:pPr lvl="1">
              <a:lnSpc>
                <a:spcPct val="80000"/>
              </a:lnSpc>
            </a:pPr>
            <a:r>
              <a:rPr lang="de-AT" sz="2000"/>
              <a:t>die Wirksamkeit, Sicherheit von therapeutischen Verfahren.</a:t>
            </a:r>
          </a:p>
          <a:p>
            <a:pPr>
              <a:lnSpc>
                <a:spcPct val="80000"/>
              </a:lnSpc>
            </a:pPr>
            <a:endParaRPr lang="de-AT" sz="2000"/>
          </a:p>
          <a:p>
            <a:pPr>
              <a:lnSpc>
                <a:spcPct val="80000"/>
              </a:lnSpc>
            </a:pPr>
            <a:r>
              <a:rPr lang="de-AT" sz="2000"/>
              <a:t>durch eine systematische Vorgangsweise:</a:t>
            </a:r>
          </a:p>
          <a:p>
            <a:pPr lvl="1">
              <a:lnSpc>
                <a:spcPct val="80000"/>
              </a:lnSpc>
            </a:pPr>
            <a:r>
              <a:rPr lang="de-AT" sz="2000"/>
              <a:t>Experiment</a:t>
            </a:r>
          </a:p>
          <a:p>
            <a:pPr lvl="1">
              <a:lnSpc>
                <a:spcPct val="80000"/>
              </a:lnSpc>
            </a:pPr>
            <a:r>
              <a:rPr lang="de-AT" sz="2000"/>
              <a:t>Klinische Studie</a:t>
            </a:r>
          </a:p>
          <a:p>
            <a:pPr lvl="2">
              <a:lnSpc>
                <a:spcPct val="80000"/>
              </a:lnSpc>
            </a:pPr>
            <a:r>
              <a:rPr lang="de-AT"/>
              <a:t>Zur Zulassung von Medikamenten, Medizinprodukten, …</a:t>
            </a:r>
          </a:p>
          <a:p>
            <a:pPr lvl="1">
              <a:lnSpc>
                <a:spcPct val="80000"/>
              </a:lnSpc>
            </a:pPr>
            <a:r>
              <a:rPr lang="de-AT" sz="2000"/>
              <a:t>Beobachtung</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A58D3BAF-D9D9-4DD9-8D45-CCC31728F68C}" type="slidenum">
              <a:rPr lang="de-AT">
                <a:latin typeface="+mj-lt"/>
              </a:rPr>
              <a:pPr>
                <a:defRPr/>
              </a:pPr>
              <a:t>19</a:t>
            </a:fld>
            <a:endParaRPr lang="de-A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752475"/>
            <a:ext cx="8229600" cy="461963"/>
          </a:xfrm>
        </p:spPr>
        <p:txBody>
          <a:bodyPr rtlCol="0">
            <a:normAutofit fontScale="90000"/>
          </a:bodyPr>
          <a:lstStyle/>
          <a:p>
            <a:pPr fontAlgn="auto">
              <a:spcAft>
                <a:spcPts val="0"/>
              </a:spcAft>
              <a:defRPr/>
            </a:pPr>
            <a:r>
              <a:rPr lang="de-AT" sz="4000"/>
              <a:t>Organisatorisches</a:t>
            </a:r>
          </a:p>
        </p:txBody>
      </p:sp>
      <p:sp>
        <p:nvSpPr>
          <p:cNvPr id="194562" name="Rectangle 3"/>
          <p:cNvSpPr>
            <a:spLocks noGrp="1" noChangeArrowheads="1"/>
          </p:cNvSpPr>
          <p:nvPr>
            <p:ph idx="1"/>
          </p:nvPr>
        </p:nvSpPr>
        <p:spPr>
          <a:xfrm>
            <a:off x="457200" y="1600200"/>
            <a:ext cx="8229600" cy="4757738"/>
          </a:xfrm>
        </p:spPr>
        <p:txBody>
          <a:bodyPr/>
          <a:lstStyle/>
          <a:p>
            <a:pPr>
              <a:lnSpc>
                <a:spcPct val="90000"/>
              </a:lnSpc>
            </a:pPr>
            <a:r>
              <a:rPr lang="de-AT" dirty="0"/>
              <a:t>Vorlesung</a:t>
            </a:r>
            <a:endParaRPr lang="de-AT" sz="1800" dirty="0"/>
          </a:p>
          <a:p>
            <a:pPr>
              <a:lnSpc>
                <a:spcPct val="90000"/>
              </a:lnSpc>
            </a:pPr>
            <a:r>
              <a:rPr lang="de-AT" dirty="0"/>
              <a:t>Praktikum </a:t>
            </a:r>
            <a:r>
              <a:rPr lang="de-AT" sz="1400" i="1" dirty="0"/>
              <a:t>(freiwillig)</a:t>
            </a:r>
          </a:p>
          <a:p>
            <a:pPr marL="715963" lvl="2" indent="-358775">
              <a:lnSpc>
                <a:spcPct val="90000"/>
              </a:lnSpc>
            </a:pPr>
            <a:r>
              <a:rPr lang="de-AT" sz="2400" dirty="0"/>
              <a:t>Anmeldung zum freiwilligen Praktikum über </a:t>
            </a:r>
            <a:r>
              <a:rPr lang="de-AT" sz="2400" dirty="0" err="1"/>
              <a:t>inside.i-med</a:t>
            </a:r>
            <a:r>
              <a:rPr lang="de-AT" sz="2400" dirty="0"/>
              <a:t>:</a:t>
            </a:r>
            <a:br>
              <a:rPr lang="de-AT" sz="2400" dirty="0"/>
            </a:br>
            <a:r>
              <a:rPr lang="de-AT" sz="2400" dirty="0"/>
              <a:t>LV 700.008 – Praktikum Einführung Biostatistik </a:t>
            </a:r>
            <a:r>
              <a:rPr lang="de-AT" sz="2400" i="1" dirty="0"/>
              <a:t>(Wahlfach)</a:t>
            </a:r>
          </a:p>
          <a:p>
            <a:pPr marL="357188" lvl="2" indent="0" algn="ctr">
              <a:lnSpc>
                <a:spcPct val="90000"/>
              </a:lnSpc>
              <a:spcBef>
                <a:spcPts val="1200"/>
              </a:spcBef>
              <a:spcAft>
                <a:spcPts val="1200"/>
              </a:spcAft>
              <a:buNone/>
            </a:pPr>
            <a:r>
              <a:rPr lang="de-AT" sz="2400" b="1" dirty="0"/>
              <a:t>Anmeldeschluss:</a:t>
            </a:r>
            <a:r>
              <a:rPr lang="de-AT" sz="2400" dirty="0"/>
              <a:t> </a:t>
            </a:r>
            <a:r>
              <a:rPr lang="de-AT" sz="2400" b="1" dirty="0">
                <a:solidFill>
                  <a:srgbClr val="FF0000"/>
                </a:solidFill>
              </a:rPr>
              <a:t>28.11.</a:t>
            </a:r>
            <a:r>
              <a:rPr lang="de-AT" sz="2400" dirty="0"/>
              <a:t>2025</a:t>
            </a:r>
          </a:p>
          <a:p>
            <a:pPr marL="715963" lvl="2" indent="-358775">
              <a:lnSpc>
                <a:spcPct val="90000"/>
              </a:lnSpc>
            </a:pPr>
            <a:r>
              <a:rPr lang="de-AT" sz="2400" dirty="0"/>
              <a:t>Das Praktikum erfolgt über </a:t>
            </a:r>
            <a:r>
              <a:rPr lang="de-AT" sz="2400" dirty="0" err="1"/>
              <a:t>Moodle</a:t>
            </a:r>
            <a:r>
              <a:rPr lang="de-AT" sz="2400" dirty="0"/>
              <a:t> (moodle.i-med.ac.at)</a:t>
            </a:r>
          </a:p>
          <a:p>
            <a:pPr marL="715963" lvl="2" indent="-358775">
              <a:lnSpc>
                <a:spcPct val="90000"/>
              </a:lnSpc>
            </a:pPr>
            <a:r>
              <a:rPr lang="de-AT" sz="2400" dirty="0"/>
              <a:t>Die Aufgaben müssen in einem 4h-Zeitfenster gelöst werden</a:t>
            </a:r>
          </a:p>
          <a:p>
            <a:pPr marL="715963" lvl="2" indent="-358775">
              <a:lnSpc>
                <a:spcPct val="90000"/>
              </a:lnSpc>
            </a:pPr>
            <a:r>
              <a:rPr lang="de-AT" sz="2400" dirty="0"/>
              <a:t>Von zu Hause aus machbar</a:t>
            </a:r>
          </a:p>
          <a:p>
            <a:pPr>
              <a:lnSpc>
                <a:spcPct val="90000"/>
              </a:lnSpc>
            </a:pPr>
            <a:endParaRPr lang="de-AT" dirty="0"/>
          </a:p>
          <a:p>
            <a:pPr>
              <a:lnSpc>
                <a:spcPct val="90000"/>
              </a:lnSpc>
            </a:pPr>
            <a:r>
              <a:rPr lang="de-AT" dirty="0"/>
              <a:t>Folien zur Vorlesung: in </a:t>
            </a:r>
            <a:r>
              <a:rPr lang="de-AT" dirty="0" err="1"/>
              <a:t>Moodle</a:t>
            </a:r>
            <a:endParaRPr lang="de-AT" dirty="0"/>
          </a:p>
        </p:txBody>
      </p:sp>
      <p:sp>
        <p:nvSpPr>
          <p:cNvPr id="18436" name="Foliennummernplatzhalter 5"/>
          <p:cNvSpPr>
            <a:spLocks noGrp="1"/>
          </p:cNvSpPr>
          <p:nvPr>
            <p:ph type="sldNum" sz="quarter" idx="12"/>
          </p:nvPr>
        </p:nvSpPr>
        <p:spPr/>
        <p:txBody>
          <a:bodyPr/>
          <a:lstStyle/>
          <a:p>
            <a:pPr>
              <a:defRPr/>
            </a:pPr>
            <a:fld id="{9A6B6561-F4B2-4A61-8454-16509F850F43}" type="slidenum">
              <a:rPr lang="de-AT" smtClean="0">
                <a:latin typeface="+mj-lt"/>
              </a:rPr>
              <a:pPr>
                <a:defRPr/>
              </a:pPr>
              <a:t>2</a:t>
            </a:fld>
            <a:endParaRPr lang="de-AT" dirty="0">
              <a:latin typeface="+mj-lt"/>
            </a:endParaRPr>
          </a:p>
        </p:txBody>
      </p:sp>
      <p:sp>
        <p:nvSpPr>
          <p:cNvPr id="2" name="Fußzeilenplatzhalter 1"/>
          <p:cNvSpPr>
            <a:spLocks noGrp="1"/>
          </p:cNvSpPr>
          <p:nvPr>
            <p:ph type="ftr" sz="quarter" idx="11"/>
          </p:nvPr>
        </p:nvSpPr>
        <p:spPr/>
        <p:txBody>
          <a:bodyPr/>
          <a:lstStyle/>
          <a:p>
            <a:pPr>
              <a:defRPr/>
            </a:pPr>
            <a:r>
              <a:rPr lang="de-AT" dirty="0"/>
              <a:t>hanno.ulmer@i-med.ac.at</a:t>
            </a:r>
          </a:p>
        </p:txBody>
      </p:sp>
    </p:spTree>
    <p:extLst>
      <p:ext uri="{BB962C8B-B14F-4D97-AF65-F5344CB8AC3E}">
        <p14:creationId xmlns:p14="http://schemas.microsoft.com/office/powerpoint/2010/main" val="3046504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026"/>
          <p:cNvSpPr>
            <a:spLocks noGrp="1" noChangeArrowheads="1"/>
          </p:cNvSpPr>
          <p:nvPr>
            <p:ph type="title"/>
          </p:nvPr>
        </p:nvSpPr>
        <p:spPr>
          <a:xfrm>
            <a:off x="457200" y="274638"/>
            <a:ext cx="6635750" cy="1143000"/>
          </a:xfrm>
        </p:spPr>
        <p:txBody>
          <a:bodyPr rtlCol="0"/>
          <a:lstStyle/>
          <a:p>
            <a:pPr fontAlgn="auto">
              <a:spcAft>
                <a:spcPts val="0"/>
              </a:spcAft>
              <a:defRPr/>
            </a:pPr>
            <a:r>
              <a:rPr lang="de-AT">
                <a:latin typeface="+mn-lt"/>
              </a:rPr>
              <a:t>Statistische Aussagen in der Medizin</a:t>
            </a:r>
          </a:p>
        </p:txBody>
      </p:sp>
      <p:sp>
        <p:nvSpPr>
          <p:cNvPr id="47106" name="Rectangle 1027"/>
          <p:cNvSpPr>
            <a:spLocks noGrp="1" noChangeArrowheads="1"/>
          </p:cNvSpPr>
          <p:nvPr>
            <p:ph idx="1"/>
          </p:nvPr>
        </p:nvSpPr>
        <p:spPr>
          <a:xfrm>
            <a:off x="457200" y="1600200"/>
            <a:ext cx="8229600" cy="4757738"/>
          </a:xfrm>
        </p:spPr>
        <p:txBody>
          <a:bodyPr/>
          <a:lstStyle/>
          <a:p>
            <a:pPr>
              <a:lnSpc>
                <a:spcPct val="90000"/>
              </a:lnSpc>
            </a:pPr>
            <a:r>
              <a:rPr lang="de-AT" dirty="0"/>
              <a:t>Das mittlere Geburtsgewicht von gesunden Neugeborenen beträgt 3500g</a:t>
            </a:r>
          </a:p>
          <a:p>
            <a:pPr lvl="1">
              <a:lnSpc>
                <a:spcPct val="90000"/>
              </a:lnSpc>
            </a:pPr>
            <a:r>
              <a:rPr lang="de-AT" sz="2000" dirty="0"/>
              <a:t>Die untere 5% Perzentile ist bei 2700g</a:t>
            </a:r>
          </a:p>
          <a:p>
            <a:pPr>
              <a:lnSpc>
                <a:spcPct val="90000"/>
              </a:lnSpc>
            </a:pPr>
            <a:r>
              <a:rPr lang="de-AT" dirty="0"/>
              <a:t>Die mittlere Senkung des diastolischen Blutdrucks bei Therapie mit Medikament A beträgt 7 </a:t>
            </a:r>
            <a:r>
              <a:rPr lang="de-AT" dirty="0" err="1"/>
              <a:t>mmHg</a:t>
            </a:r>
            <a:endParaRPr lang="de-AT" dirty="0"/>
          </a:p>
          <a:p>
            <a:pPr>
              <a:lnSpc>
                <a:spcPct val="90000"/>
              </a:lnSpc>
            </a:pPr>
            <a:r>
              <a:rPr lang="de-AT" dirty="0"/>
              <a:t>Durch Rauchen wird das Lungenkrebsrisiko um 750% erhöht</a:t>
            </a:r>
          </a:p>
          <a:p>
            <a:pPr>
              <a:lnSpc>
                <a:spcPct val="90000"/>
              </a:lnSpc>
            </a:pPr>
            <a:r>
              <a:rPr lang="de-AT" dirty="0"/>
              <a:t>Ein PSA-Wert über 5ng/dl ist ein Risikoindikator für ein Prostata-Karzinom</a:t>
            </a:r>
          </a:p>
          <a:p>
            <a:pPr>
              <a:lnSpc>
                <a:spcPct val="90000"/>
              </a:lnSpc>
            </a:pPr>
            <a:r>
              <a:rPr lang="de-AT" dirty="0"/>
              <a:t>Die mediane Überlebenszeit nach Diagnose eines Nierentumors beträgt 3 Jahre</a:t>
            </a:r>
          </a:p>
          <a:p>
            <a:pPr>
              <a:lnSpc>
                <a:spcPct val="90000"/>
              </a:lnSpc>
            </a:pPr>
            <a:r>
              <a:rPr lang="en-US" dirty="0" err="1"/>
              <a:t>Wenn</a:t>
            </a:r>
            <a:r>
              <a:rPr lang="en-US" dirty="0"/>
              <a:t> </a:t>
            </a:r>
            <a:r>
              <a:rPr lang="en-US" dirty="0" err="1"/>
              <a:t>der</a:t>
            </a:r>
            <a:r>
              <a:rPr lang="en-US" dirty="0"/>
              <a:t> Test </a:t>
            </a:r>
            <a:r>
              <a:rPr lang="en-US" dirty="0" err="1"/>
              <a:t>positiv</a:t>
            </a:r>
            <a:r>
              <a:rPr lang="en-US" dirty="0"/>
              <a:t> </a:t>
            </a:r>
            <a:r>
              <a:rPr lang="en-US" dirty="0" err="1"/>
              <a:t>ist</a:t>
            </a:r>
            <a:r>
              <a:rPr lang="en-US" dirty="0"/>
              <a:t>, </a:t>
            </a:r>
            <a:r>
              <a:rPr lang="en-US" dirty="0" err="1"/>
              <a:t>besteht</a:t>
            </a:r>
            <a:r>
              <a:rPr lang="en-US" dirty="0"/>
              <a:t> </a:t>
            </a:r>
            <a:r>
              <a:rPr lang="en-US" dirty="0" err="1"/>
              <a:t>eine</a:t>
            </a:r>
            <a:r>
              <a:rPr lang="en-US" dirty="0"/>
              <a:t> </a:t>
            </a:r>
            <a:r>
              <a:rPr lang="en-US" dirty="0" err="1"/>
              <a:t>Wahrscheinlichkeit</a:t>
            </a:r>
            <a:r>
              <a:rPr lang="en-US" dirty="0"/>
              <a:t> von 85%, </a:t>
            </a:r>
            <a:r>
              <a:rPr lang="en-US" dirty="0" err="1"/>
              <a:t>dass</a:t>
            </a:r>
            <a:r>
              <a:rPr lang="en-US" dirty="0"/>
              <a:t> </a:t>
            </a:r>
            <a:r>
              <a:rPr lang="en-US" dirty="0" err="1"/>
              <a:t>der</a:t>
            </a:r>
            <a:r>
              <a:rPr lang="en-US" dirty="0"/>
              <a:t> Patient </a:t>
            </a:r>
            <a:r>
              <a:rPr lang="en-US" dirty="0" err="1"/>
              <a:t>eine</a:t>
            </a:r>
            <a:r>
              <a:rPr lang="en-US" dirty="0"/>
              <a:t> </a:t>
            </a:r>
            <a:r>
              <a:rPr lang="en-US" dirty="0" err="1"/>
              <a:t>bestimmte</a:t>
            </a:r>
            <a:r>
              <a:rPr lang="en-US" dirty="0"/>
              <a:t> </a:t>
            </a:r>
            <a:r>
              <a:rPr lang="en-US" dirty="0" err="1"/>
              <a:t>Krankheit</a:t>
            </a:r>
            <a:r>
              <a:rPr lang="en-US" dirty="0"/>
              <a:t> hat</a:t>
            </a:r>
          </a:p>
          <a:p>
            <a:pPr>
              <a:lnSpc>
                <a:spcPct val="90000"/>
              </a:lnSpc>
            </a:pPr>
            <a:endParaRPr lang="de-AT" dirty="0"/>
          </a:p>
        </p:txBody>
      </p:sp>
      <p:sp>
        <p:nvSpPr>
          <p:cNvPr id="6" name="Fußzeilenplatzhalter 4"/>
          <p:cNvSpPr>
            <a:spLocks noGrp="1"/>
          </p:cNvSpPr>
          <p:nvPr>
            <p:ph type="ftr" sz="quarter" idx="11"/>
          </p:nvPr>
        </p:nvSpPr>
        <p:spPr/>
        <p:txBody>
          <a:bodyPr/>
          <a:lstStyle/>
          <a:p>
            <a:pPr>
              <a:defRPr/>
            </a:pPr>
            <a:r>
              <a:rPr lang="de-AT">
                <a:latin typeface="+mn-lt"/>
              </a:rPr>
              <a:t>hanno.ulmer@i-med.ac.at</a:t>
            </a:r>
            <a:endParaRPr lang="de-AT" dirty="0">
              <a:latin typeface="+mn-lt"/>
            </a:endParaRPr>
          </a:p>
        </p:txBody>
      </p:sp>
      <p:sp>
        <p:nvSpPr>
          <p:cNvPr id="5" name="Foliennummernplatzhalter 5"/>
          <p:cNvSpPr>
            <a:spLocks noGrp="1"/>
          </p:cNvSpPr>
          <p:nvPr>
            <p:ph type="sldNum" sz="quarter" idx="12"/>
          </p:nvPr>
        </p:nvSpPr>
        <p:spPr/>
        <p:txBody>
          <a:bodyPr/>
          <a:lstStyle/>
          <a:p>
            <a:pPr>
              <a:defRPr/>
            </a:pPr>
            <a:fld id="{535F7732-B249-4624-9942-C1D960C77CD8}" type="slidenum">
              <a:rPr lang="de-AT">
                <a:latin typeface="+mn-lt"/>
              </a:rPr>
              <a:pPr>
                <a:defRPr/>
              </a:pPr>
              <a:t>20</a:t>
            </a:fld>
            <a:endParaRPr lang="de-AT"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Medizinische Forschung</a:t>
            </a:r>
            <a:endParaRPr lang="en-US" dirty="0"/>
          </a:p>
        </p:txBody>
      </p:sp>
      <p:sp>
        <p:nvSpPr>
          <p:cNvPr id="4" name="Fußzeilenplatzhalter 3"/>
          <p:cNvSpPr>
            <a:spLocks noGrp="1"/>
          </p:cNvSpPr>
          <p:nvPr>
            <p:ph type="ftr" sz="quarter" idx="11"/>
          </p:nvPr>
        </p:nvSpPr>
        <p:spPr/>
        <p:txBody>
          <a:bodyPr/>
          <a:lstStyle/>
          <a:p>
            <a:r>
              <a:rPr lang="de-DE" altLang="en-US"/>
              <a:t>hanno.ulmer@i-med.ac.at</a:t>
            </a:r>
          </a:p>
        </p:txBody>
      </p:sp>
      <p:pic>
        <p:nvPicPr>
          <p:cNvPr id="535554" name="Picture 2"/>
          <p:cNvPicPr>
            <a:picLocks noChangeAspect="1" noChangeArrowheads="1"/>
          </p:cNvPicPr>
          <p:nvPr/>
        </p:nvPicPr>
        <p:blipFill>
          <a:blip r:embed="rId2" cstate="print"/>
          <a:srcRect/>
          <a:stretch>
            <a:fillRect/>
          </a:stretch>
        </p:blipFill>
        <p:spPr bwMode="auto">
          <a:xfrm>
            <a:off x="683568" y="1556792"/>
            <a:ext cx="7019925" cy="48101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3600">
                <a:cs typeface="Calibri" pitchFamily="34" charset="0"/>
              </a:rPr>
              <a:t>Randomisierte kontollierte </a:t>
            </a:r>
            <a:r>
              <a:rPr lang="de-DE" sz="3600">
                <a:cs typeface="Calibri" pitchFamily="34" charset="0"/>
              </a:rPr>
              <a:t>(</a:t>
            </a:r>
            <a:r>
              <a:rPr lang="de-AT" sz="3600">
                <a:cs typeface="Calibri" pitchFamily="34" charset="0"/>
              </a:rPr>
              <a:t>klinische</a:t>
            </a:r>
            <a:r>
              <a:rPr lang="de-DE" sz="3600">
                <a:cs typeface="Calibri" pitchFamily="34" charset="0"/>
              </a:rPr>
              <a:t>)</a:t>
            </a:r>
            <a:r>
              <a:rPr lang="de-AT" sz="3600">
                <a:cs typeface="Calibri" pitchFamily="34" charset="0"/>
              </a:rPr>
              <a:t> Studie</a:t>
            </a:r>
          </a:p>
        </p:txBody>
      </p:sp>
      <p:sp>
        <p:nvSpPr>
          <p:cNvPr id="86018" name="Rectangle 3"/>
          <p:cNvSpPr>
            <a:spLocks noGrp="1" noChangeArrowheads="1"/>
          </p:cNvSpPr>
          <p:nvPr>
            <p:ph idx="1"/>
          </p:nvPr>
        </p:nvSpPr>
        <p:spPr>
          <a:xfrm>
            <a:off x="685800" y="1981200"/>
            <a:ext cx="8001000" cy="4114800"/>
          </a:xfrm>
        </p:spPr>
        <p:txBody>
          <a:bodyPr/>
          <a:lstStyle/>
          <a:p>
            <a:r>
              <a:rPr lang="de-AT" b="1" dirty="0" err="1"/>
              <a:t>Randomized</a:t>
            </a:r>
            <a:r>
              <a:rPr lang="de-AT" b="1" dirty="0"/>
              <a:t> </a:t>
            </a:r>
            <a:r>
              <a:rPr lang="de-AT" b="1" dirty="0" err="1"/>
              <a:t>Controlled</a:t>
            </a:r>
            <a:r>
              <a:rPr lang="de-AT" b="1" dirty="0"/>
              <a:t> Clinical Trial (RCT)</a:t>
            </a:r>
          </a:p>
          <a:p>
            <a:pPr lvl="1"/>
            <a:r>
              <a:rPr lang="de-AT" sz="2000" dirty="0"/>
              <a:t>Studien für die Zulassung von Medikamenten oder Produkten</a:t>
            </a:r>
          </a:p>
          <a:p>
            <a:pPr lvl="1"/>
            <a:r>
              <a:rPr lang="de-AT" sz="2000" dirty="0"/>
              <a:t>Experiment</a:t>
            </a:r>
          </a:p>
          <a:p>
            <a:pPr lvl="2"/>
            <a:r>
              <a:rPr lang="de-AT" sz="1800" dirty="0"/>
              <a:t>Einflussfaktoren werden kontrolliert </a:t>
            </a:r>
          </a:p>
          <a:p>
            <a:pPr lvl="1"/>
            <a:r>
              <a:rPr lang="de-AT" sz="2000" dirty="0"/>
              <a:t>Vermeidung von Verzerrungen durch </a:t>
            </a:r>
            <a:r>
              <a:rPr lang="de-AT" sz="2000" b="1" dirty="0">
                <a:solidFill>
                  <a:srgbClr val="FF3300"/>
                </a:solidFill>
              </a:rPr>
              <a:t>Randomisierung</a:t>
            </a:r>
          </a:p>
          <a:p>
            <a:pPr lvl="2"/>
            <a:r>
              <a:rPr lang="de-AT" sz="1800" dirty="0"/>
              <a:t>Zufällige Zuordnung zu einer Gruppe, Vermeidung von Selektion</a:t>
            </a:r>
          </a:p>
          <a:p>
            <a:pPr lvl="3"/>
            <a:r>
              <a:rPr lang="de-AT" sz="1600" dirty="0"/>
              <a:t>Z.B.: Neue Therapie – Standardtherapie (=Kontrollgruppe)</a:t>
            </a:r>
            <a:endParaRPr lang="de-DE" sz="1600" dirty="0"/>
          </a:p>
          <a:p>
            <a:pPr lvl="1"/>
            <a:r>
              <a:rPr lang="de-DE" sz="2000" dirty="0"/>
              <a:t>Vergleich mit mindestens einer zweiten Gruppe (</a:t>
            </a:r>
            <a:r>
              <a:rPr lang="de-DE" sz="2000" b="1" dirty="0">
                <a:solidFill>
                  <a:srgbClr val="FF3300"/>
                </a:solidFill>
              </a:rPr>
              <a:t>Kontrolle</a:t>
            </a:r>
            <a:r>
              <a:rPr lang="de-DE" sz="2000" dirty="0"/>
              <a:t>) </a:t>
            </a:r>
            <a:endParaRPr lang="de-AT" sz="2000" dirty="0"/>
          </a:p>
          <a:p>
            <a:pPr lvl="1"/>
            <a:r>
              <a:rPr lang="de-AT" sz="2000" dirty="0"/>
              <a:t>Erzielung von Strukturgleichheit</a:t>
            </a:r>
          </a:p>
          <a:p>
            <a:pPr lvl="3"/>
            <a:r>
              <a:rPr lang="de-AT" sz="1600" dirty="0"/>
              <a:t>Z.B.: gleiches mittleres Alter, gleiche Geschlechtsverteilung, ...</a:t>
            </a:r>
          </a:p>
        </p:txBody>
      </p:sp>
      <p:sp>
        <p:nvSpPr>
          <p:cNvPr id="7" name="Fußzeilenplatzhalter 4"/>
          <p:cNvSpPr>
            <a:spLocks noGrp="1"/>
          </p:cNvSpPr>
          <p:nvPr>
            <p:ph type="ftr" sz="quarter" idx="11"/>
          </p:nvPr>
        </p:nvSpPr>
        <p:spPr/>
        <p:txBody>
          <a:bodyPr/>
          <a:lstStyle/>
          <a:p>
            <a:pPr>
              <a:defRPr/>
            </a:pPr>
            <a:r>
              <a:rPr lang="de-AT">
                <a:cs typeface="Calibri" pitchFamily="34" charset="0"/>
              </a:rPr>
              <a:t>hanno.ulmer@i-med.ac.at</a:t>
            </a:r>
            <a:endParaRPr lang="de-AT" dirty="0">
              <a:cs typeface="Calibri" pitchFamily="34" charset="0"/>
            </a:endParaRPr>
          </a:p>
        </p:txBody>
      </p:sp>
      <p:sp>
        <p:nvSpPr>
          <p:cNvPr id="6" name="Foliennummernplatzhalter 5"/>
          <p:cNvSpPr>
            <a:spLocks noGrp="1"/>
          </p:cNvSpPr>
          <p:nvPr>
            <p:ph type="sldNum" sz="quarter" idx="12"/>
          </p:nvPr>
        </p:nvSpPr>
        <p:spPr/>
        <p:txBody>
          <a:bodyPr/>
          <a:lstStyle/>
          <a:p>
            <a:pPr>
              <a:defRPr/>
            </a:pPr>
            <a:fld id="{13093F96-1E94-4F35-BEA9-438012D88527}" type="slidenum">
              <a:rPr lang="de-AT">
                <a:latin typeface="Calibri" pitchFamily="34" charset="0"/>
                <a:cs typeface="Calibri" pitchFamily="34" charset="0"/>
              </a:rPr>
              <a:pPr>
                <a:defRPr/>
              </a:pPr>
              <a:t>22</a:t>
            </a:fld>
            <a:endParaRPr lang="de-AT">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274638"/>
            <a:ext cx="6635750" cy="1143000"/>
          </a:xfrm>
        </p:spPr>
        <p:txBody>
          <a:bodyPr/>
          <a:lstStyle/>
          <a:p>
            <a:r>
              <a:rPr lang="de-AT"/>
              <a:t>Randomisierung</a:t>
            </a:r>
          </a:p>
        </p:txBody>
      </p:sp>
      <p:sp>
        <p:nvSpPr>
          <p:cNvPr id="103429"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a:latin typeface="+mj-lt"/>
              </a:rPr>
              <a:t>Zufällige Zuordnung eines Subjektes/Objektes einer Stichprobe zu einer der Gruppen des Einflussfaktors</a:t>
            </a:r>
          </a:p>
          <a:p>
            <a:pPr lvl="1" fontAlgn="auto">
              <a:lnSpc>
                <a:spcPct val="90000"/>
              </a:lnSpc>
              <a:spcAft>
                <a:spcPts val="0"/>
              </a:spcAft>
              <a:defRPr/>
            </a:pPr>
            <a:r>
              <a:rPr lang="de-AT" sz="2400">
                <a:latin typeface="+mj-lt"/>
              </a:rPr>
              <a:t>Mit Hilfe eines Zufallsgenerators</a:t>
            </a:r>
          </a:p>
          <a:p>
            <a:pPr fontAlgn="auto">
              <a:lnSpc>
                <a:spcPct val="90000"/>
              </a:lnSpc>
              <a:spcAft>
                <a:spcPts val="0"/>
              </a:spcAft>
              <a:defRPr/>
            </a:pPr>
            <a:r>
              <a:rPr lang="de-AT" sz="2800">
                <a:latin typeface="+mj-lt"/>
              </a:rPr>
              <a:t>ZIEL:</a:t>
            </a:r>
          </a:p>
          <a:p>
            <a:pPr lvl="1" fontAlgn="auto">
              <a:lnSpc>
                <a:spcPct val="90000"/>
              </a:lnSpc>
              <a:spcAft>
                <a:spcPts val="0"/>
              </a:spcAft>
              <a:defRPr/>
            </a:pPr>
            <a:r>
              <a:rPr lang="de-AT" sz="2400">
                <a:latin typeface="+mj-lt"/>
              </a:rPr>
              <a:t> Vermeidung eines Selektions-Bias </a:t>
            </a:r>
          </a:p>
          <a:p>
            <a:pPr lvl="2" fontAlgn="auto">
              <a:lnSpc>
                <a:spcPct val="90000"/>
              </a:lnSpc>
              <a:spcAft>
                <a:spcPts val="0"/>
              </a:spcAft>
              <a:defRPr/>
            </a:pPr>
            <a:r>
              <a:rPr lang="de-AT">
                <a:latin typeface="+mj-lt"/>
              </a:rPr>
              <a:t>Jedes Objekt hat die gleiche Chance zufällig einer Gruppe zugeteilt zu werden</a:t>
            </a:r>
          </a:p>
          <a:p>
            <a:pPr lvl="1" fontAlgn="auto">
              <a:lnSpc>
                <a:spcPct val="90000"/>
              </a:lnSpc>
              <a:spcAft>
                <a:spcPts val="0"/>
              </a:spcAft>
              <a:defRPr/>
            </a:pPr>
            <a:r>
              <a:rPr lang="de-AT" sz="2400">
                <a:latin typeface="+mj-lt"/>
              </a:rPr>
              <a:t>Strukturgleichheit</a:t>
            </a:r>
            <a:endParaRPr lang="de-DE" sz="2400">
              <a:latin typeface="+mj-lt"/>
            </a:endParaRPr>
          </a:p>
          <a:p>
            <a:pPr lvl="2" fontAlgn="auto">
              <a:lnSpc>
                <a:spcPct val="90000"/>
              </a:lnSpc>
              <a:spcAft>
                <a:spcPts val="0"/>
              </a:spcAft>
              <a:defRPr/>
            </a:pPr>
            <a:r>
              <a:rPr lang="de-DE">
                <a:latin typeface="+mj-lt"/>
              </a:rPr>
              <a:t>Zusätzliche Stratifizierung</a:t>
            </a:r>
            <a:endParaRPr lang="de-AT">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19574679-BE25-456E-9864-7B64EB87AE57}" type="slidenum">
              <a:rPr lang="de-AT">
                <a:latin typeface="+mj-lt"/>
              </a:rPr>
              <a:pPr>
                <a:defRPr/>
              </a:pPr>
              <a:t>23</a:t>
            </a:fld>
            <a:endParaRPr lang="de-AT">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Grp="1" noChangeArrowheads="1"/>
          </p:cNvSpPr>
          <p:nvPr>
            <p:ph type="title"/>
          </p:nvPr>
        </p:nvSpPr>
        <p:spPr>
          <a:xfrm>
            <a:off x="457200" y="274638"/>
            <a:ext cx="6635750" cy="1143000"/>
          </a:xfrm>
        </p:spPr>
        <p:txBody>
          <a:bodyPr/>
          <a:lstStyle/>
          <a:p>
            <a:r>
              <a:rPr lang="de-AT"/>
              <a:t>Verblindung</a:t>
            </a:r>
          </a:p>
        </p:txBody>
      </p:sp>
      <p:sp>
        <p:nvSpPr>
          <p:cNvPr id="108549"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Ausschaltung von Verzerrungen (Bias) aufgrund von Vorinformationen</a:t>
            </a:r>
          </a:p>
          <a:p>
            <a:pPr lvl="1" fontAlgn="auto">
              <a:lnSpc>
                <a:spcPct val="90000"/>
              </a:lnSpc>
              <a:spcAft>
                <a:spcPts val="0"/>
              </a:spcAft>
              <a:defRPr/>
            </a:pPr>
            <a:r>
              <a:rPr lang="de-AT" dirty="0">
                <a:latin typeface="+mj-lt"/>
              </a:rPr>
              <a:t>Selektions-Bias</a:t>
            </a:r>
          </a:p>
          <a:p>
            <a:pPr lvl="1" fontAlgn="auto">
              <a:lnSpc>
                <a:spcPct val="90000"/>
              </a:lnSpc>
              <a:spcAft>
                <a:spcPts val="0"/>
              </a:spcAft>
              <a:defRPr/>
            </a:pPr>
            <a:r>
              <a:rPr lang="de-AT" dirty="0">
                <a:latin typeface="+mj-lt"/>
              </a:rPr>
              <a:t>Beobachter-Bias</a:t>
            </a:r>
          </a:p>
          <a:p>
            <a:pPr fontAlgn="auto">
              <a:lnSpc>
                <a:spcPct val="90000"/>
              </a:lnSpc>
              <a:spcAft>
                <a:spcPts val="0"/>
              </a:spcAft>
              <a:defRPr/>
            </a:pPr>
            <a:r>
              <a:rPr lang="de-AT" dirty="0">
                <a:latin typeface="+mj-lt"/>
              </a:rPr>
              <a:t>Ausprägungen des Einflussfaktors sind für den Beobachter unbekannt</a:t>
            </a:r>
          </a:p>
          <a:p>
            <a:pPr lvl="1" fontAlgn="auto">
              <a:lnSpc>
                <a:spcPct val="90000"/>
              </a:lnSpc>
              <a:spcAft>
                <a:spcPts val="0"/>
              </a:spcAft>
              <a:defRPr/>
            </a:pPr>
            <a:r>
              <a:rPr lang="de-AT" dirty="0">
                <a:latin typeface="+mj-lt"/>
              </a:rPr>
              <a:t>Doppel-Blindstudie</a:t>
            </a:r>
          </a:p>
          <a:p>
            <a:pPr lvl="2" fontAlgn="auto">
              <a:lnSpc>
                <a:spcPct val="90000"/>
              </a:lnSpc>
              <a:spcAft>
                <a:spcPts val="0"/>
              </a:spcAft>
              <a:defRPr/>
            </a:pPr>
            <a:r>
              <a:rPr lang="de-AT" dirty="0">
                <a:latin typeface="+mj-lt"/>
              </a:rPr>
              <a:t>Patient und Arzt wissen nicht, welche Therapieform angewendet wird</a:t>
            </a:r>
            <a:br>
              <a:rPr lang="de-AT" dirty="0">
                <a:latin typeface="+mj-lt"/>
              </a:rPr>
            </a:br>
            <a:br>
              <a:rPr lang="de-AT" dirty="0">
                <a:latin typeface="+mj-lt"/>
              </a:rPr>
            </a:br>
            <a:endParaRPr lang="de-AT" dirty="0">
              <a:latin typeface="+mj-lt"/>
            </a:endParaRPr>
          </a:p>
          <a:p>
            <a:pPr lvl="2" fontAlgn="auto">
              <a:lnSpc>
                <a:spcPct val="90000"/>
              </a:lnSpc>
              <a:spcAft>
                <a:spcPts val="0"/>
              </a:spcAft>
              <a:defRPr/>
            </a:pPr>
            <a:endParaRPr lang="de-AT" dirty="0">
              <a:latin typeface="+mj-lt"/>
            </a:endParaRPr>
          </a:p>
          <a:p>
            <a:pPr lvl="2" fontAlgn="auto">
              <a:lnSpc>
                <a:spcPct val="90000"/>
              </a:lnSpc>
              <a:spcAft>
                <a:spcPts val="0"/>
              </a:spcAft>
              <a:defRPr/>
            </a:pPr>
            <a:r>
              <a:rPr lang="de-AT" dirty="0">
                <a:latin typeface="+mj-lt"/>
              </a:rPr>
              <a:t>https://clinicaltrials.gov/</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01F3E1A-8A29-4AC1-B8E6-4F2BF3C5686E}" type="slidenum">
              <a:rPr lang="de-AT">
                <a:latin typeface="+mj-lt"/>
              </a:rPr>
              <a:pPr>
                <a:defRPr/>
              </a:pPr>
              <a:t>24</a:t>
            </a:fld>
            <a:endParaRPr lang="de-AT">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274638"/>
            <a:ext cx="6635750" cy="1143000"/>
          </a:xfrm>
        </p:spPr>
        <p:txBody>
          <a:bodyPr/>
          <a:lstStyle/>
          <a:p>
            <a:r>
              <a:rPr lang="de-DE"/>
              <a:t>Vergleichbarkeit der Gruppen</a:t>
            </a:r>
            <a:endParaRPr lang="de-AT"/>
          </a:p>
        </p:txBody>
      </p:sp>
      <p:sp>
        <p:nvSpPr>
          <p:cNvPr id="10650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a:latin typeface="+mj-lt"/>
              </a:rPr>
              <a:t>Bezüglich der</a:t>
            </a:r>
          </a:p>
          <a:p>
            <a:pPr lvl="1" fontAlgn="auto">
              <a:lnSpc>
                <a:spcPct val="90000"/>
              </a:lnSpc>
              <a:spcAft>
                <a:spcPts val="0"/>
              </a:spcAft>
              <a:defRPr/>
            </a:pPr>
            <a:r>
              <a:rPr lang="de-DE" sz="2000">
                <a:latin typeface="+mj-lt"/>
              </a:rPr>
              <a:t>Gemessenen Merkmale</a:t>
            </a:r>
          </a:p>
          <a:p>
            <a:pPr lvl="2" fontAlgn="auto">
              <a:lnSpc>
                <a:spcPct val="90000"/>
              </a:lnSpc>
              <a:spcAft>
                <a:spcPts val="0"/>
              </a:spcAft>
              <a:defRPr/>
            </a:pPr>
            <a:r>
              <a:rPr lang="de-DE" sz="1800">
                <a:latin typeface="+mj-lt"/>
              </a:rPr>
              <a:t>Dokumentieren</a:t>
            </a:r>
          </a:p>
          <a:p>
            <a:pPr lvl="2" fontAlgn="auto">
              <a:lnSpc>
                <a:spcPct val="90000"/>
              </a:lnSpc>
              <a:spcAft>
                <a:spcPts val="0"/>
              </a:spcAft>
              <a:defRPr/>
            </a:pPr>
            <a:r>
              <a:rPr lang="de-DE" sz="1800">
                <a:latin typeface="+mj-lt"/>
              </a:rPr>
              <a:t>Bei der Auswertung berücksichtigen</a:t>
            </a:r>
          </a:p>
          <a:p>
            <a:pPr lvl="1" fontAlgn="auto">
              <a:lnSpc>
                <a:spcPct val="90000"/>
              </a:lnSpc>
              <a:spcAft>
                <a:spcPts val="0"/>
              </a:spcAft>
              <a:defRPr/>
            </a:pPr>
            <a:r>
              <a:rPr lang="de-DE" sz="2000">
                <a:latin typeface="+mj-lt"/>
              </a:rPr>
              <a:t>Nicht-gemessenen Merkmale</a:t>
            </a:r>
          </a:p>
          <a:p>
            <a:pPr lvl="1" fontAlgn="auto">
              <a:lnSpc>
                <a:spcPct val="90000"/>
              </a:lnSpc>
              <a:spcAft>
                <a:spcPts val="0"/>
              </a:spcAft>
              <a:defRPr/>
            </a:pPr>
            <a:r>
              <a:rPr lang="de-DE" sz="2000">
                <a:latin typeface="+mj-lt"/>
              </a:rPr>
              <a:t>Unbekannte Merkmale</a:t>
            </a:r>
          </a:p>
          <a:p>
            <a:pPr lvl="2" fontAlgn="auto">
              <a:lnSpc>
                <a:spcPct val="90000"/>
              </a:lnSpc>
              <a:spcAft>
                <a:spcPts val="0"/>
              </a:spcAft>
              <a:defRPr/>
            </a:pPr>
            <a:r>
              <a:rPr lang="de-DE" sz="1800">
                <a:latin typeface="+mj-lt"/>
              </a:rPr>
              <a:t>Können möglicherweise zu Verzerrungen führen</a:t>
            </a:r>
          </a:p>
          <a:p>
            <a:pPr fontAlgn="auto">
              <a:lnSpc>
                <a:spcPct val="90000"/>
              </a:lnSpc>
              <a:spcAft>
                <a:spcPts val="0"/>
              </a:spcAft>
              <a:defRPr/>
            </a:pPr>
            <a:r>
              <a:rPr lang="de-DE">
                <a:latin typeface="+mj-lt"/>
              </a:rPr>
              <a:t>Randomisierung</a:t>
            </a:r>
          </a:p>
          <a:p>
            <a:pPr fontAlgn="auto">
              <a:lnSpc>
                <a:spcPct val="90000"/>
              </a:lnSpc>
              <a:spcAft>
                <a:spcPts val="0"/>
              </a:spcAft>
              <a:defRPr/>
            </a:pPr>
            <a:r>
              <a:rPr lang="de-DE">
                <a:latin typeface="+mj-lt"/>
              </a:rPr>
              <a:t>Stratifizierung</a:t>
            </a:r>
          </a:p>
          <a:p>
            <a:pPr fontAlgn="auto">
              <a:lnSpc>
                <a:spcPct val="90000"/>
              </a:lnSpc>
              <a:spcAft>
                <a:spcPts val="0"/>
              </a:spcAft>
              <a:defRPr/>
            </a:pPr>
            <a:r>
              <a:rPr lang="de-DE">
                <a:latin typeface="+mj-lt"/>
              </a:rPr>
              <a:t>Paarbildung</a:t>
            </a:r>
          </a:p>
          <a:p>
            <a:pPr lvl="1" fontAlgn="auto">
              <a:lnSpc>
                <a:spcPct val="90000"/>
              </a:lnSpc>
              <a:spcAft>
                <a:spcPts val="0"/>
              </a:spcAft>
              <a:defRPr/>
            </a:pPr>
            <a:r>
              <a:rPr lang="de-DE" sz="2000">
                <a:latin typeface="+mj-lt"/>
              </a:rPr>
              <a:t>Zwillinge, Matching</a:t>
            </a:r>
            <a:endParaRPr lang="de-AT" sz="200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4325C4D-31C1-4DF1-9DB8-311A4365D767}" type="slidenum">
              <a:rPr lang="de-AT">
                <a:latin typeface="+mj-lt"/>
              </a:rPr>
              <a:pPr>
                <a:defRPr/>
              </a:pPr>
              <a:t>25</a:t>
            </a:fld>
            <a:endParaRPr lang="de-AT">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p:cNvSpPr>
            <a:spLocks noGrp="1" noChangeArrowheads="1"/>
          </p:cNvSpPr>
          <p:nvPr>
            <p:ph type="title"/>
          </p:nvPr>
        </p:nvSpPr>
        <p:spPr>
          <a:xfrm>
            <a:off x="457200" y="274638"/>
            <a:ext cx="6635750" cy="1143000"/>
          </a:xfrm>
        </p:spPr>
        <p:txBody>
          <a:bodyPr/>
          <a:lstStyle/>
          <a:p>
            <a:r>
              <a:rPr lang="de-DE" dirty="0"/>
              <a:t>Validität</a:t>
            </a:r>
            <a:endParaRPr lang="de-AT" dirty="0"/>
          </a:p>
        </p:txBody>
      </p:sp>
      <p:sp>
        <p:nvSpPr>
          <p:cNvPr id="107525"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dirty="0">
                <a:latin typeface="+mj-lt"/>
              </a:rPr>
              <a:t>Repräsentativität der Stichprobe</a:t>
            </a:r>
          </a:p>
          <a:p>
            <a:pPr fontAlgn="auto">
              <a:lnSpc>
                <a:spcPct val="90000"/>
              </a:lnSpc>
              <a:spcAft>
                <a:spcPts val="0"/>
              </a:spcAft>
              <a:defRPr/>
            </a:pPr>
            <a:r>
              <a:rPr lang="de-DE" dirty="0">
                <a:latin typeface="+mj-lt"/>
              </a:rPr>
              <a:t>Zufallsauswahl</a:t>
            </a:r>
          </a:p>
          <a:p>
            <a:pPr lvl="1" fontAlgn="auto">
              <a:lnSpc>
                <a:spcPct val="90000"/>
              </a:lnSpc>
              <a:spcAft>
                <a:spcPts val="0"/>
              </a:spcAft>
              <a:defRPr/>
            </a:pPr>
            <a:r>
              <a:rPr lang="de-DE" sz="2000" dirty="0">
                <a:latin typeface="+mj-lt"/>
              </a:rPr>
              <a:t>Auswahl der Probanden</a:t>
            </a:r>
          </a:p>
          <a:p>
            <a:pPr lvl="1" fontAlgn="auto">
              <a:lnSpc>
                <a:spcPct val="90000"/>
              </a:lnSpc>
              <a:spcAft>
                <a:spcPts val="0"/>
              </a:spcAft>
              <a:defRPr/>
            </a:pPr>
            <a:r>
              <a:rPr lang="de-DE" sz="2000" dirty="0">
                <a:latin typeface="+mj-lt"/>
              </a:rPr>
              <a:t>Auswahl der Zentren</a:t>
            </a:r>
          </a:p>
          <a:p>
            <a:pPr lvl="2" fontAlgn="auto">
              <a:lnSpc>
                <a:spcPct val="90000"/>
              </a:lnSpc>
              <a:spcAft>
                <a:spcPts val="0"/>
              </a:spcAft>
              <a:defRPr/>
            </a:pPr>
            <a:r>
              <a:rPr lang="de-DE" sz="1800" dirty="0">
                <a:latin typeface="+mj-lt"/>
              </a:rPr>
              <a:t>Monozentrisch / multizentrisch</a:t>
            </a:r>
          </a:p>
          <a:p>
            <a:pPr lvl="2" fontAlgn="auto">
              <a:lnSpc>
                <a:spcPct val="90000"/>
              </a:lnSpc>
              <a:spcAft>
                <a:spcPts val="0"/>
              </a:spcAft>
              <a:defRPr/>
            </a:pPr>
            <a:r>
              <a:rPr lang="de-DE" sz="1800" dirty="0">
                <a:latin typeface="+mj-lt"/>
              </a:rPr>
              <a:t>National, international</a:t>
            </a:r>
          </a:p>
          <a:p>
            <a:pPr fontAlgn="auto">
              <a:lnSpc>
                <a:spcPct val="90000"/>
              </a:lnSpc>
              <a:spcAft>
                <a:spcPts val="0"/>
              </a:spcAft>
              <a:defRPr/>
            </a:pPr>
            <a:r>
              <a:rPr lang="de-DE" dirty="0">
                <a:latin typeface="+mj-lt"/>
              </a:rPr>
              <a:t>Einschlusskriterien</a:t>
            </a:r>
          </a:p>
          <a:p>
            <a:pPr lvl="1" fontAlgn="auto">
              <a:lnSpc>
                <a:spcPct val="90000"/>
              </a:lnSpc>
              <a:spcAft>
                <a:spcPts val="0"/>
              </a:spcAft>
              <a:defRPr/>
            </a:pPr>
            <a:r>
              <a:rPr lang="de-DE" sz="2000" dirty="0">
                <a:latin typeface="+mj-lt"/>
              </a:rPr>
              <a:t>Krankheitsstadium, Alter, ...</a:t>
            </a:r>
          </a:p>
          <a:p>
            <a:pPr fontAlgn="auto">
              <a:lnSpc>
                <a:spcPct val="90000"/>
              </a:lnSpc>
              <a:spcAft>
                <a:spcPts val="0"/>
              </a:spcAft>
              <a:defRPr/>
            </a:pPr>
            <a:r>
              <a:rPr lang="de-DE" dirty="0">
                <a:latin typeface="+mj-lt"/>
              </a:rPr>
              <a:t>Ausschlusskriterien</a:t>
            </a:r>
          </a:p>
          <a:p>
            <a:pPr lvl="1" fontAlgn="auto">
              <a:lnSpc>
                <a:spcPct val="90000"/>
              </a:lnSpc>
              <a:spcAft>
                <a:spcPts val="0"/>
              </a:spcAft>
              <a:defRPr/>
            </a:pPr>
            <a:r>
              <a:rPr lang="de-DE" sz="2000" dirty="0">
                <a:latin typeface="+mj-lt"/>
              </a:rPr>
              <a:t>Zusatzerkrankungen, Zusatzmedikation, ...</a:t>
            </a:r>
          </a:p>
          <a:p>
            <a:pPr fontAlgn="auto">
              <a:lnSpc>
                <a:spcPct val="90000"/>
              </a:lnSpc>
              <a:spcAft>
                <a:spcPts val="0"/>
              </a:spcAft>
              <a:defRPr/>
            </a:pPr>
            <a:r>
              <a:rPr lang="de-DE" dirty="0">
                <a:latin typeface="+mj-lt"/>
              </a:rPr>
              <a:t>Freiwilligkeit</a:t>
            </a:r>
            <a:endParaRPr lang="de-AT"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AC4BF1D3-80FF-456E-B2F5-F4BB4C2AC5D0}" type="slidenum">
              <a:rPr lang="de-AT">
                <a:latin typeface="+mj-lt"/>
              </a:rPr>
              <a:pPr>
                <a:defRPr/>
              </a:pPr>
              <a:t>26</a:t>
            </a:fld>
            <a:endParaRPr lang="de-AT">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Clinicial</a:t>
            </a:r>
            <a:r>
              <a:rPr lang="de-DE" dirty="0"/>
              <a:t> Trials.gov</a:t>
            </a:r>
          </a:p>
        </p:txBody>
      </p:sp>
      <p:sp>
        <p:nvSpPr>
          <p:cNvPr id="4" name="Fußzeilenplatzhalter 3"/>
          <p:cNvSpPr>
            <a:spLocks noGrp="1"/>
          </p:cNvSpPr>
          <p:nvPr>
            <p:ph type="ftr" sz="quarter" idx="11"/>
          </p:nvPr>
        </p:nvSpPr>
        <p:spPr/>
        <p:txBody>
          <a:bodyPr/>
          <a:lstStyle/>
          <a:p>
            <a:pPr>
              <a:defRPr/>
            </a:pPr>
            <a:r>
              <a:rPr lang="de-AT"/>
              <a:t>hanno.ulmer@i-med.ac.at</a:t>
            </a:r>
            <a:endParaRPr lang="de-AT" dirty="0"/>
          </a:p>
        </p:txBody>
      </p:sp>
      <p:sp>
        <p:nvSpPr>
          <p:cNvPr id="5" name="Foliennummernplatzhalter 4"/>
          <p:cNvSpPr>
            <a:spLocks noGrp="1"/>
          </p:cNvSpPr>
          <p:nvPr>
            <p:ph type="sldNum" sz="quarter" idx="12"/>
          </p:nvPr>
        </p:nvSpPr>
        <p:spPr/>
        <p:txBody>
          <a:bodyPr/>
          <a:lstStyle/>
          <a:p>
            <a:pPr>
              <a:defRPr/>
            </a:pPr>
            <a:fld id="{73A17EA7-8282-4490-8342-3808E39E256B}" type="slidenum">
              <a:rPr lang="de-AT" smtClean="0"/>
              <a:pPr>
                <a:defRPr/>
              </a:pPr>
              <a:t>27</a:t>
            </a:fld>
            <a:endParaRPr lang="de-A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7767"/>
            <a:ext cx="8424936" cy="411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a16="http://schemas.microsoft.com/office/drawing/2014/main" id="{9FC53A13-F837-6701-67E9-1A5D64D2EF63}"/>
              </a:ext>
            </a:extLst>
          </p:cNvPr>
          <p:cNvSpPr txBox="1"/>
          <p:nvPr/>
        </p:nvSpPr>
        <p:spPr>
          <a:xfrm>
            <a:off x="457200" y="5767804"/>
            <a:ext cx="8072245" cy="646331"/>
          </a:xfrm>
          <a:prstGeom prst="rect">
            <a:avLst/>
          </a:prstGeom>
          <a:noFill/>
          <a:ln>
            <a:solidFill>
              <a:schemeClr val="accent1"/>
            </a:solidFill>
          </a:ln>
        </p:spPr>
        <p:txBody>
          <a:bodyPr wrap="square">
            <a:spAutoFit/>
          </a:bodyPr>
          <a:lstStyle/>
          <a:p>
            <a:endParaRPr lang="de-AT" sz="1200" u="sng" dirty="0"/>
          </a:p>
          <a:p>
            <a:pPr algn="ctr"/>
            <a:r>
              <a:rPr lang="de-AT" sz="1200" u="sng" dirty="0"/>
              <a:t>Stand </a:t>
            </a:r>
            <a:r>
              <a:rPr lang="de-AT" sz="1200" b="1" u="sng" dirty="0"/>
              <a:t>10.2022</a:t>
            </a:r>
            <a:r>
              <a:rPr lang="de-AT" sz="1200" u="sng" dirty="0"/>
              <a:t>:</a:t>
            </a:r>
            <a:r>
              <a:rPr lang="de-AT" sz="1200" dirty="0"/>
              <a:t>    430.108 </a:t>
            </a:r>
            <a:r>
              <a:rPr lang="de-AT" sz="1200" dirty="0" err="1"/>
              <a:t>research</a:t>
            </a:r>
            <a:r>
              <a:rPr lang="de-AT" sz="1200" dirty="0"/>
              <a:t> </a:t>
            </a:r>
            <a:r>
              <a:rPr lang="de-AT" sz="1200" dirty="0" err="1"/>
              <a:t>studies</a:t>
            </a:r>
            <a:r>
              <a:rPr lang="de-AT" sz="1200" dirty="0"/>
              <a:t> in all 50 </a:t>
            </a:r>
            <a:r>
              <a:rPr lang="de-AT" sz="1200" dirty="0" err="1"/>
              <a:t>states</a:t>
            </a:r>
            <a:r>
              <a:rPr lang="de-AT" sz="1200" dirty="0"/>
              <a:t> and 221 countries</a:t>
            </a:r>
          </a:p>
          <a:p>
            <a:endParaRPr lang="de-AT" sz="1200" dirty="0"/>
          </a:p>
        </p:txBody>
      </p:sp>
    </p:spTree>
    <p:extLst>
      <p:ext uri="{BB962C8B-B14F-4D97-AF65-F5344CB8AC3E}">
        <p14:creationId xmlns:p14="http://schemas.microsoft.com/office/powerpoint/2010/main" val="385275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28</a:t>
            </a:fld>
            <a:endParaRPr lang="de-AT">
              <a:latin typeface="+mj-lt"/>
            </a:endParaRPr>
          </a:p>
        </p:txBody>
      </p:sp>
      <p:pic>
        <p:nvPicPr>
          <p:cNvPr id="96257" name="Picture 1"/>
          <p:cNvPicPr>
            <a:picLocks noChangeAspect="1" noChangeArrowheads="1"/>
          </p:cNvPicPr>
          <p:nvPr/>
        </p:nvPicPr>
        <p:blipFill>
          <a:blip r:embed="rId3" cstate="print"/>
          <a:srcRect/>
          <a:stretch>
            <a:fillRect/>
          </a:stretch>
        </p:blipFill>
        <p:spPr bwMode="auto">
          <a:xfrm>
            <a:off x="539552" y="1844824"/>
            <a:ext cx="7715250" cy="3952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29</a:t>
            </a:fld>
            <a:endParaRPr lang="de-AT">
              <a:latin typeface="+mj-lt"/>
            </a:endParaRPr>
          </a:p>
        </p:txBody>
      </p:sp>
      <p:pic>
        <p:nvPicPr>
          <p:cNvPr id="277507" name="Picture 3"/>
          <p:cNvPicPr>
            <a:picLocks noChangeAspect="1" noChangeArrowheads="1"/>
          </p:cNvPicPr>
          <p:nvPr/>
        </p:nvPicPr>
        <p:blipFill>
          <a:blip r:embed="rId3" cstate="print"/>
          <a:srcRect/>
          <a:stretch>
            <a:fillRect/>
          </a:stretch>
        </p:blipFill>
        <p:spPr bwMode="auto">
          <a:xfrm>
            <a:off x="107504" y="1484784"/>
            <a:ext cx="5476875" cy="50101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580112" y="1556792"/>
            <a:ext cx="3312368" cy="48245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lnSpcReduction="10000"/>
          </a:bodyPr>
          <a:lstStyle/>
          <a:p>
            <a:pPr>
              <a:lnSpc>
                <a:spcPct val="80000"/>
              </a:lnSpc>
            </a:pPr>
            <a:r>
              <a:rPr lang="de-AT" sz="2800" u="sng" dirty="0"/>
              <a:t>Eckdaten zum Praktikum</a:t>
            </a:r>
          </a:p>
          <a:p>
            <a:pPr lvl="1">
              <a:lnSpc>
                <a:spcPct val="80000"/>
              </a:lnSpc>
            </a:pPr>
            <a:r>
              <a:rPr lang="de-AT" sz="2400" dirty="0"/>
              <a:t>zu absolvieren über </a:t>
            </a:r>
            <a:r>
              <a:rPr lang="de-AT" sz="2400" dirty="0" err="1"/>
              <a:t>Moodle</a:t>
            </a:r>
            <a:r>
              <a:rPr lang="de-AT" sz="2400" dirty="0"/>
              <a:t> </a:t>
            </a:r>
            <a:r>
              <a:rPr lang="de-AT" sz="1200" i="1" dirty="0">
                <a:solidFill>
                  <a:srgbClr val="FF0000"/>
                </a:solidFill>
              </a:rPr>
              <a:t>(nur nach Anmeldung über </a:t>
            </a:r>
            <a:r>
              <a:rPr lang="de-AT" sz="1200" i="1" dirty="0" err="1">
                <a:solidFill>
                  <a:srgbClr val="FF0000"/>
                </a:solidFill>
              </a:rPr>
              <a:t>inside.i-med</a:t>
            </a:r>
            <a:r>
              <a:rPr lang="de-AT" sz="1200" i="1" dirty="0">
                <a:solidFill>
                  <a:srgbClr val="FF0000"/>
                </a:solidFill>
              </a:rPr>
              <a:t>!!!)</a:t>
            </a:r>
          </a:p>
          <a:p>
            <a:pPr lvl="1">
              <a:lnSpc>
                <a:spcPct val="80000"/>
              </a:lnSpc>
            </a:pPr>
            <a:r>
              <a:rPr lang="de-AT" sz="1400" dirty="0"/>
              <a:t>[Studienjahr 2025/26]</a:t>
            </a:r>
            <a:br>
              <a:rPr lang="de-AT" sz="1400" dirty="0"/>
            </a:br>
            <a:r>
              <a:rPr lang="de-AT" sz="1400" dirty="0"/>
              <a:t>=&gt; „Wahlfächer“</a:t>
            </a:r>
            <a:br>
              <a:rPr lang="de-AT" sz="1400" dirty="0"/>
            </a:br>
            <a:r>
              <a:rPr lang="de-AT" sz="1400" dirty="0"/>
              <a:t>	 =&gt; „Humanmedizin“</a:t>
            </a:r>
            <a:br>
              <a:rPr lang="de-AT" sz="1400" dirty="0"/>
            </a:br>
            <a:r>
              <a:rPr lang="de-AT" sz="1400" dirty="0"/>
              <a:t>           =&gt; „EPICENTER Innsbruck“</a:t>
            </a:r>
            <a:br>
              <a:rPr lang="de-AT" sz="1400" dirty="0"/>
            </a:br>
            <a:r>
              <a:rPr lang="de-AT" sz="1400" dirty="0"/>
              <a:t> 	             =&gt; „Praktikum Einführung Biostatistik (Wahlfach) – 25W - PR“</a:t>
            </a:r>
            <a:br>
              <a:rPr lang="de-AT" sz="1400" dirty="0"/>
            </a:br>
            <a:r>
              <a:rPr lang="de-AT" sz="1400" dirty="0"/>
              <a:t>                       =&gt; „Prüfung“</a:t>
            </a:r>
            <a:br>
              <a:rPr lang="de-AT" sz="1400" dirty="0"/>
            </a:br>
            <a:br>
              <a:rPr lang="de-AT" sz="1400" dirty="0"/>
            </a:br>
            <a:r>
              <a:rPr lang="de-AT" sz="1400" dirty="0"/>
              <a:t>oder über direkten Link:</a:t>
            </a:r>
            <a:br>
              <a:rPr lang="de-AT" sz="1400" dirty="0"/>
            </a:br>
            <a:br>
              <a:rPr lang="de-AT" sz="1400" dirty="0"/>
            </a:br>
            <a:r>
              <a:rPr lang="de-AT" sz="1400" dirty="0">
                <a:hlinkClick r:id="rId3"/>
              </a:rPr>
              <a:t>https://moodle.i-med.ac.at/course/view.php?id=4497</a:t>
            </a:r>
            <a:br>
              <a:rPr lang="de-AT" sz="1400" dirty="0"/>
            </a:br>
            <a:endParaRPr lang="de-AT" sz="1400" dirty="0"/>
          </a:p>
          <a:p>
            <a:pPr lvl="1">
              <a:lnSpc>
                <a:spcPct val="80000"/>
              </a:lnSpc>
            </a:pPr>
            <a:r>
              <a:rPr lang="de-AT" sz="2400" dirty="0"/>
              <a:t>Im Zeitraum:	</a:t>
            </a:r>
            <a:r>
              <a:rPr lang="de-AT" sz="2400" u="sng" dirty="0"/>
              <a:t>01.12. – 19.12.2025</a:t>
            </a:r>
          </a:p>
          <a:p>
            <a:pPr lvl="1">
              <a:lnSpc>
                <a:spcPct val="80000"/>
              </a:lnSpc>
            </a:pPr>
            <a:r>
              <a:rPr lang="de-AT" sz="2400" dirty="0"/>
              <a:t>24 h rund um die Uhr möglich</a:t>
            </a:r>
          </a:p>
          <a:p>
            <a:pPr lvl="1">
              <a:lnSpc>
                <a:spcPct val="80000"/>
              </a:lnSpc>
            </a:pPr>
            <a:r>
              <a:rPr lang="de-AT" sz="2400" dirty="0"/>
              <a:t>7 Durchgänge möglich, </a:t>
            </a:r>
            <a:r>
              <a:rPr lang="de-AT" sz="2400" b="1" dirty="0">
                <a:solidFill>
                  <a:srgbClr val="FF0000"/>
                </a:solidFill>
              </a:rPr>
              <a:t>LETZTER</a:t>
            </a:r>
            <a:r>
              <a:rPr lang="de-AT" sz="2400" dirty="0"/>
              <a:t> Durchgang zählt</a:t>
            </a:r>
            <a:r>
              <a:rPr lang="de-AT" sz="2400" b="1" dirty="0">
                <a:solidFill>
                  <a:srgbClr val="FF0000"/>
                </a:solidFill>
              </a:rPr>
              <a:t>!!!</a:t>
            </a:r>
          </a:p>
          <a:p>
            <a:pPr lvl="1">
              <a:lnSpc>
                <a:spcPct val="80000"/>
              </a:lnSpc>
            </a:pPr>
            <a:r>
              <a:rPr lang="de-AT" sz="2400" dirty="0"/>
              <a:t>Vorortberatung im Zeitraum:  02.12. – 19.12.2025</a:t>
            </a:r>
          </a:p>
          <a:p>
            <a:pPr lvl="1">
              <a:lnSpc>
                <a:spcPct val="80000"/>
              </a:lnSpc>
            </a:pPr>
            <a:r>
              <a:rPr lang="de-AT" sz="2400" dirty="0"/>
              <a:t>Vorortberatung </a:t>
            </a:r>
            <a:r>
              <a:rPr lang="de-AT" sz="2400" b="1" dirty="0">
                <a:solidFill>
                  <a:srgbClr val="FF0000"/>
                </a:solidFill>
              </a:rPr>
              <a:t>NUR </a:t>
            </a:r>
            <a:r>
              <a:rPr lang="de-AT" sz="2400" dirty="0"/>
              <a:t>nach Voranmeldung an</a:t>
            </a:r>
          </a:p>
          <a:p>
            <a:pPr marL="457200" lvl="1" indent="0">
              <a:lnSpc>
                <a:spcPct val="80000"/>
              </a:lnSpc>
              <a:buNone/>
            </a:pPr>
            <a:r>
              <a:rPr lang="de-AT" sz="2400" dirty="0"/>
              <a:t>	</a:t>
            </a:r>
            <a:r>
              <a:rPr lang="de-AT" sz="2400" dirty="0">
                <a:hlinkClick r:id="rId4"/>
              </a:rPr>
              <a:t>epiteaching@i-med.ac.at</a:t>
            </a:r>
            <a:endParaRPr lang="de-AT" sz="2400" dirty="0"/>
          </a:p>
          <a:p>
            <a:pPr marL="457200" lvl="1" indent="0">
              <a:lnSpc>
                <a:spcPct val="80000"/>
              </a:lnSpc>
              <a:buNone/>
            </a:pPr>
            <a:endParaRPr lang="de-AT" sz="2400" dirty="0"/>
          </a:p>
          <a:p>
            <a:pPr>
              <a:lnSpc>
                <a:spcPct val="80000"/>
              </a:lnSpc>
            </a:pPr>
            <a:endParaRPr lang="de-AT"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3</a:t>
            </a:fld>
            <a:endParaRPr lang="de-AT" dirty="0">
              <a:latin typeface="+mj-lt"/>
            </a:endParaRPr>
          </a:p>
        </p:txBody>
      </p:sp>
    </p:spTree>
    <p:extLst>
      <p:ext uri="{BB962C8B-B14F-4D97-AF65-F5344CB8AC3E}">
        <p14:creationId xmlns:p14="http://schemas.microsoft.com/office/powerpoint/2010/main" val="2656093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30</a:t>
            </a:fld>
            <a:endParaRPr lang="de-AT">
              <a:latin typeface="+mj-lt"/>
            </a:endParaRPr>
          </a:p>
        </p:txBody>
      </p:sp>
      <p:pic>
        <p:nvPicPr>
          <p:cNvPr id="278530" name="Picture 2"/>
          <p:cNvPicPr>
            <a:picLocks noChangeAspect="1" noChangeArrowheads="1"/>
          </p:cNvPicPr>
          <p:nvPr/>
        </p:nvPicPr>
        <p:blipFill>
          <a:blip r:embed="rId3" cstate="print"/>
          <a:srcRect/>
          <a:stretch>
            <a:fillRect/>
          </a:stretch>
        </p:blipFill>
        <p:spPr bwMode="auto">
          <a:xfrm>
            <a:off x="611560" y="1484784"/>
            <a:ext cx="7056784" cy="506980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31</a:t>
            </a:fld>
            <a:endParaRPr lang="de-AT">
              <a:latin typeface="+mj-lt"/>
            </a:endParaRPr>
          </a:p>
        </p:txBody>
      </p:sp>
      <p:pic>
        <p:nvPicPr>
          <p:cNvPr id="279555" name="Picture 3"/>
          <p:cNvPicPr>
            <a:picLocks noChangeAspect="1" noChangeArrowheads="1"/>
          </p:cNvPicPr>
          <p:nvPr/>
        </p:nvPicPr>
        <p:blipFill>
          <a:blip r:embed="rId3" cstate="print"/>
          <a:srcRect/>
          <a:stretch>
            <a:fillRect/>
          </a:stretch>
        </p:blipFill>
        <p:spPr bwMode="auto">
          <a:xfrm>
            <a:off x="280988" y="2109788"/>
            <a:ext cx="8582025" cy="26384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32</a:t>
            </a:fld>
            <a:endParaRPr lang="de-AT">
              <a:latin typeface="+mj-lt"/>
            </a:endParaRPr>
          </a:p>
        </p:txBody>
      </p:sp>
      <p:pic>
        <p:nvPicPr>
          <p:cNvPr id="280578" name="Picture 2"/>
          <p:cNvPicPr>
            <a:picLocks noChangeAspect="1" noChangeArrowheads="1"/>
          </p:cNvPicPr>
          <p:nvPr/>
        </p:nvPicPr>
        <p:blipFill>
          <a:blip r:embed="rId3" cstate="print"/>
          <a:srcRect/>
          <a:stretch>
            <a:fillRect/>
          </a:stretch>
        </p:blipFill>
        <p:spPr bwMode="auto">
          <a:xfrm>
            <a:off x="539552" y="1628800"/>
            <a:ext cx="8277225" cy="44862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a:xfrm>
            <a:off x="611188" y="1524000"/>
            <a:ext cx="7905750" cy="2120900"/>
          </a:xfrm>
        </p:spPr>
        <p:txBody>
          <a:bodyPr/>
          <a:lstStyle/>
          <a:p>
            <a:pPr algn="l"/>
            <a:r>
              <a:rPr lang="de-DE"/>
              <a:t>Statistische Analyse:</a:t>
            </a:r>
            <a:br>
              <a:rPr lang="de-DE"/>
            </a:br>
            <a:r>
              <a:rPr lang="de-DE"/>
              <a:t>Grundbegriffe und </a:t>
            </a:r>
            <a:br>
              <a:rPr lang="de-DE"/>
            </a:br>
            <a:r>
              <a:rPr lang="de-DE"/>
              <a:t>Deskriptive Statistik</a:t>
            </a:r>
            <a:br>
              <a:rPr lang="de-DE" sz="1200"/>
            </a:br>
            <a:endParaRPr lang="de-DE" sz="2500" b="1" i="1"/>
          </a:p>
        </p:txBody>
      </p:sp>
      <p:sp>
        <p:nvSpPr>
          <p:cNvPr id="99331"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2" name="Grafik 1">
            <a:extLst>
              <a:ext uri="{FF2B5EF4-FFF2-40B4-BE49-F238E27FC236}">
                <a16:creationId xmlns:a16="http://schemas.microsoft.com/office/drawing/2014/main" id="{3D669399-0EAF-9242-5A07-8EF0E03D55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4638"/>
            <a:ext cx="6635750" cy="1143000"/>
          </a:xfrm>
        </p:spPr>
        <p:txBody>
          <a:bodyPr/>
          <a:lstStyle/>
          <a:p>
            <a:r>
              <a:rPr lang="de-DE" sz="4000"/>
              <a:t>Statistische Grundbegriffe</a:t>
            </a:r>
            <a:endParaRPr lang="de-AT" sz="4000"/>
          </a:p>
        </p:txBody>
      </p:sp>
      <p:sp>
        <p:nvSpPr>
          <p:cNvPr id="101378" name="Rectangle 3"/>
          <p:cNvSpPr>
            <a:spLocks noGrp="1" noChangeArrowheads="1"/>
          </p:cNvSpPr>
          <p:nvPr>
            <p:ph idx="1"/>
          </p:nvPr>
        </p:nvSpPr>
        <p:spPr>
          <a:xfrm>
            <a:off x="457200" y="1600200"/>
            <a:ext cx="8229600" cy="4757738"/>
          </a:xfrm>
        </p:spPr>
        <p:txBody>
          <a:bodyPr/>
          <a:lstStyle/>
          <a:p>
            <a:pPr>
              <a:lnSpc>
                <a:spcPct val="90000"/>
              </a:lnSpc>
            </a:pPr>
            <a:r>
              <a:rPr lang="de-AT" b="1"/>
              <a:t>Beobachtungseinheit</a:t>
            </a:r>
          </a:p>
          <a:p>
            <a:pPr lvl="1">
              <a:lnSpc>
                <a:spcPct val="90000"/>
              </a:lnSpc>
            </a:pPr>
            <a:r>
              <a:rPr lang="de-AT" sz="2000"/>
              <a:t>Probanden, Patienten,</a:t>
            </a:r>
            <a:r>
              <a:rPr lang="de-DE" sz="2000"/>
              <a:t> Kunden</a:t>
            </a:r>
            <a:r>
              <a:rPr lang="de-AT" sz="2000"/>
              <a:t>...,Objekte</a:t>
            </a:r>
          </a:p>
          <a:p>
            <a:pPr lvl="1">
              <a:lnSpc>
                <a:spcPct val="90000"/>
              </a:lnSpc>
            </a:pPr>
            <a:endParaRPr lang="de-AT" sz="1000"/>
          </a:p>
          <a:p>
            <a:pPr>
              <a:lnSpc>
                <a:spcPct val="90000"/>
              </a:lnSpc>
            </a:pPr>
            <a:r>
              <a:rPr lang="de-AT" b="1"/>
              <a:t>Zufallsvariable, Merkmal</a:t>
            </a:r>
          </a:p>
          <a:p>
            <a:pPr lvl="1">
              <a:lnSpc>
                <a:spcPct val="90000"/>
              </a:lnSpc>
            </a:pPr>
            <a:r>
              <a:rPr lang="de-AT" sz="2000"/>
              <a:t>Geschlecht, Gesundheitszustand, Gewicht, Blutgruppe</a:t>
            </a:r>
            <a:endParaRPr lang="de-DE" sz="2000"/>
          </a:p>
          <a:p>
            <a:pPr lvl="2">
              <a:lnSpc>
                <a:spcPct val="90000"/>
              </a:lnSpc>
            </a:pPr>
            <a:r>
              <a:rPr lang="de-AT"/>
              <a:t>Warum „</a:t>
            </a:r>
            <a:r>
              <a:rPr lang="de-AT" b="1"/>
              <a:t>Zufallsvariable</a:t>
            </a:r>
            <a:r>
              <a:rPr lang="de-AT"/>
              <a:t>“?</a:t>
            </a:r>
          </a:p>
          <a:p>
            <a:pPr lvl="3">
              <a:lnSpc>
                <a:spcPct val="90000"/>
              </a:lnSpc>
            </a:pPr>
            <a:r>
              <a:rPr lang="de-AT"/>
              <a:t>Weil die Ausprägung bei einer zufälligen Auswahl nicht exakt vorhersagbar ist. Das Ergebnis hängt vom Zufall ab.</a:t>
            </a:r>
          </a:p>
          <a:p>
            <a:pPr lvl="3">
              <a:lnSpc>
                <a:spcPct val="90000"/>
              </a:lnSpc>
            </a:pPr>
            <a:endParaRPr lang="de-AT" sz="1000"/>
          </a:p>
          <a:p>
            <a:pPr>
              <a:lnSpc>
                <a:spcPct val="90000"/>
              </a:lnSpc>
            </a:pPr>
            <a:r>
              <a:rPr lang="de-AT" b="1"/>
              <a:t>Merkmalsausprägungen</a:t>
            </a:r>
          </a:p>
          <a:p>
            <a:pPr lvl="1">
              <a:lnSpc>
                <a:spcPct val="90000"/>
              </a:lnSpc>
            </a:pPr>
            <a:r>
              <a:rPr lang="de-AT" sz="2000"/>
              <a:t>Blutgruppe: A, B, AB, 0</a:t>
            </a:r>
            <a:endParaRPr lang="de-DE" sz="2000"/>
          </a:p>
          <a:p>
            <a:pPr lvl="1">
              <a:lnSpc>
                <a:spcPct val="90000"/>
              </a:lnSpc>
            </a:pPr>
            <a:r>
              <a:rPr lang="de-DE" sz="2000"/>
              <a:t>Aussage ja/nein</a:t>
            </a:r>
            <a:endParaRPr lang="de-AT" sz="2000"/>
          </a:p>
          <a:p>
            <a:pPr lvl="1">
              <a:lnSpc>
                <a:spcPct val="90000"/>
              </a:lnSpc>
            </a:pPr>
            <a:r>
              <a:rPr lang="de-AT" sz="2000"/>
              <a:t>Gewicht in kg</a:t>
            </a:r>
            <a:endParaRPr lang="de-DE" sz="2000"/>
          </a:p>
        </p:txBody>
      </p:sp>
      <p:sp>
        <p:nvSpPr>
          <p:cNvPr id="8499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4996" name="Foliennummernplatzhalter 5"/>
          <p:cNvSpPr>
            <a:spLocks noGrp="1"/>
          </p:cNvSpPr>
          <p:nvPr>
            <p:ph type="sldNum" sz="quarter" idx="12"/>
          </p:nvPr>
        </p:nvSpPr>
        <p:spPr/>
        <p:txBody>
          <a:bodyPr/>
          <a:lstStyle/>
          <a:p>
            <a:pPr>
              <a:defRPr/>
            </a:pPr>
            <a:fld id="{E05F1143-00B0-46EE-A7C8-805215DB2542}"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Nominalskala</a:t>
            </a:r>
          </a:p>
        </p:txBody>
      </p:sp>
      <p:sp>
        <p:nvSpPr>
          <p:cNvPr id="103426" name="Rectangle 3"/>
          <p:cNvSpPr>
            <a:spLocks noGrp="1" noChangeArrowheads="1"/>
          </p:cNvSpPr>
          <p:nvPr>
            <p:ph idx="1"/>
          </p:nvPr>
        </p:nvSpPr>
        <p:spPr>
          <a:xfrm>
            <a:off x="539750" y="2060575"/>
            <a:ext cx="8229600" cy="3629025"/>
          </a:xfrm>
        </p:spPr>
        <p:txBody>
          <a:bodyPr/>
          <a:lstStyle/>
          <a:p>
            <a:r>
              <a:rPr lang="de-DE" sz="2200"/>
              <a:t>Ausprägungen einer Variablen bilden nur Kategorien</a:t>
            </a:r>
          </a:p>
          <a:p>
            <a:r>
              <a:rPr lang="de-DE" sz="2200"/>
              <a:t>Keinerlei Ordnungsvorschrift</a:t>
            </a:r>
          </a:p>
          <a:p>
            <a:r>
              <a:rPr lang="de-DE" sz="2200"/>
              <a:t>Lediglich Unterscheidung der einzelnen Kategorien möglich</a:t>
            </a:r>
          </a:p>
          <a:p>
            <a:r>
              <a:rPr lang="de-DE" sz="2200"/>
              <a:t>Beispiele</a:t>
            </a:r>
          </a:p>
          <a:p>
            <a:pPr lvl="1"/>
            <a:r>
              <a:rPr lang="de-DE" sz="1800"/>
              <a:t>Geschlecht</a:t>
            </a:r>
          </a:p>
          <a:p>
            <a:pPr lvl="1"/>
            <a:r>
              <a:rPr lang="de-DE" sz="1800"/>
              <a:t>Familienstand</a:t>
            </a:r>
          </a:p>
          <a:p>
            <a:pPr lvl="1"/>
            <a:r>
              <a:rPr lang="de-DE" sz="1800"/>
              <a:t>Herkunft</a:t>
            </a:r>
          </a:p>
          <a:p>
            <a:endParaRPr lang="de-DE" sz="2200"/>
          </a:p>
        </p:txBody>
      </p:sp>
      <p:sp>
        <p:nvSpPr>
          <p:cNvPr id="8601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6020" name="Foliennummernplatzhalter 5"/>
          <p:cNvSpPr>
            <a:spLocks noGrp="1"/>
          </p:cNvSpPr>
          <p:nvPr>
            <p:ph type="sldNum" sz="quarter" idx="12"/>
          </p:nvPr>
        </p:nvSpPr>
        <p:spPr/>
        <p:txBody>
          <a:bodyPr/>
          <a:lstStyle/>
          <a:p>
            <a:pPr>
              <a:defRPr/>
            </a:pPr>
            <a:fld id="{ACEE7D83-0AB5-410C-B4E2-A6C0CDAF711D}" type="slidenum">
              <a:rPr lang="en-US"/>
              <a:pPr>
                <a:defRPr/>
              </a:pPr>
              <a:t>35</a:t>
            </a:fld>
            <a:endParaRPr lang="en-US"/>
          </a:p>
        </p:txBody>
      </p:sp>
      <p:pic>
        <p:nvPicPr>
          <p:cNvPr id="103429" name="Picture 4" descr="bundeslaender"/>
          <p:cNvPicPr>
            <a:picLocks noChangeAspect="1" noChangeArrowheads="1"/>
          </p:cNvPicPr>
          <p:nvPr/>
        </p:nvPicPr>
        <p:blipFill>
          <a:blip r:embed="rId3" cstate="print"/>
          <a:srcRect/>
          <a:stretch>
            <a:fillRect/>
          </a:stretch>
        </p:blipFill>
        <p:spPr bwMode="auto">
          <a:xfrm>
            <a:off x="3635375" y="3473450"/>
            <a:ext cx="2003425" cy="2692400"/>
          </a:xfrm>
          <a:prstGeom prst="rect">
            <a:avLst/>
          </a:prstGeom>
          <a:noFill/>
          <a:ln w="9525">
            <a:noFill/>
            <a:miter lim="800000"/>
            <a:headEnd/>
            <a:tailEnd/>
          </a:ln>
        </p:spPr>
      </p:pic>
      <p:sp>
        <p:nvSpPr>
          <p:cNvPr id="541701" name="Line 5"/>
          <p:cNvSpPr>
            <a:spLocks noChangeShapeType="1"/>
          </p:cNvSpPr>
          <p:nvPr/>
        </p:nvSpPr>
        <p:spPr bwMode="auto">
          <a:xfrm>
            <a:off x="5003800" y="3860800"/>
            <a:ext cx="1585913" cy="360363"/>
          </a:xfrm>
          <a:prstGeom prst="line">
            <a:avLst/>
          </a:prstGeom>
          <a:noFill/>
          <a:ln w="9525">
            <a:solidFill>
              <a:schemeClr val="tx1"/>
            </a:solidFill>
            <a:round/>
            <a:headEnd/>
            <a:tailEnd type="triangle" w="med" len="med"/>
          </a:ln>
        </p:spPr>
        <p:txBody>
          <a:bodyPr/>
          <a:lstStyle/>
          <a:p>
            <a:endParaRPr lang="en-US"/>
          </a:p>
        </p:txBody>
      </p:sp>
      <p:sp>
        <p:nvSpPr>
          <p:cNvPr id="541702" name="Line 6"/>
          <p:cNvSpPr>
            <a:spLocks noChangeShapeType="1"/>
          </p:cNvSpPr>
          <p:nvPr/>
        </p:nvSpPr>
        <p:spPr bwMode="auto">
          <a:xfrm>
            <a:off x="4500563" y="3860800"/>
            <a:ext cx="2097087" cy="720725"/>
          </a:xfrm>
          <a:prstGeom prst="line">
            <a:avLst/>
          </a:prstGeom>
          <a:noFill/>
          <a:ln w="9525">
            <a:solidFill>
              <a:schemeClr val="tx1"/>
            </a:solidFill>
            <a:round/>
            <a:headEnd/>
            <a:tailEnd type="triangle" w="med" len="med"/>
          </a:ln>
        </p:spPr>
        <p:txBody>
          <a:bodyPr/>
          <a:lstStyle/>
          <a:p>
            <a:endParaRPr lang="en-US"/>
          </a:p>
        </p:txBody>
      </p:sp>
      <p:sp>
        <p:nvSpPr>
          <p:cNvPr id="541703" name="Line 7"/>
          <p:cNvSpPr>
            <a:spLocks noChangeShapeType="1"/>
          </p:cNvSpPr>
          <p:nvPr/>
        </p:nvSpPr>
        <p:spPr bwMode="auto">
          <a:xfrm>
            <a:off x="5219700" y="4292600"/>
            <a:ext cx="1438275" cy="658813"/>
          </a:xfrm>
          <a:prstGeom prst="line">
            <a:avLst/>
          </a:prstGeom>
          <a:noFill/>
          <a:ln w="9525">
            <a:solidFill>
              <a:schemeClr val="tx1"/>
            </a:solidFill>
            <a:round/>
            <a:headEnd/>
            <a:tailEnd type="triangle" w="med" len="med"/>
          </a:ln>
        </p:spPr>
        <p:txBody>
          <a:bodyPr/>
          <a:lstStyle/>
          <a:p>
            <a:endParaRPr lang="en-US"/>
          </a:p>
        </p:txBody>
      </p:sp>
      <p:sp>
        <p:nvSpPr>
          <p:cNvPr id="541704" name="Line 8"/>
          <p:cNvSpPr>
            <a:spLocks noChangeShapeType="1"/>
          </p:cNvSpPr>
          <p:nvPr/>
        </p:nvSpPr>
        <p:spPr bwMode="auto">
          <a:xfrm>
            <a:off x="4427538" y="4292600"/>
            <a:ext cx="2160587" cy="1136650"/>
          </a:xfrm>
          <a:prstGeom prst="line">
            <a:avLst/>
          </a:prstGeom>
          <a:noFill/>
          <a:ln w="9525">
            <a:solidFill>
              <a:schemeClr val="tx1"/>
            </a:solidFill>
            <a:round/>
            <a:headEnd/>
            <a:tailEnd type="triangle" w="med" len="med"/>
          </a:ln>
        </p:spPr>
        <p:txBody>
          <a:bodyPr/>
          <a:lstStyle/>
          <a:p>
            <a:endParaRPr lang="en-US"/>
          </a:p>
        </p:txBody>
      </p:sp>
      <p:sp>
        <p:nvSpPr>
          <p:cNvPr id="541705" name="Text Box 9"/>
          <p:cNvSpPr txBox="1">
            <a:spLocks noChangeArrowheads="1"/>
          </p:cNvSpPr>
          <p:nvPr/>
        </p:nvSpPr>
        <p:spPr bwMode="auto">
          <a:xfrm>
            <a:off x="6227763" y="3644900"/>
            <a:ext cx="1727200" cy="2430463"/>
          </a:xfrm>
          <a:prstGeom prst="rect">
            <a:avLst/>
          </a:prstGeom>
          <a:noFill/>
          <a:ln w="9525">
            <a:noFill/>
            <a:miter lim="800000"/>
            <a:headEnd/>
            <a:tailEnd/>
          </a:ln>
        </p:spPr>
        <p:txBody>
          <a:bodyPr>
            <a:spAutoFit/>
          </a:bodyPr>
          <a:lstStyle/>
          <a:p>
            <a:pPr eaLnBrk="0" hangingPunct="0">
              <a:spcBef>
                <a:spcPct val="50000"/>
              </a:spcBef>
            </a:pPr>
            <a:r>
              <a:rPr lang="de-DE"/>
              <a:t>Kategorie</a:t>
            </a:r>
          </a:p>
          <a:p>
            <a:pPr eaLnBrk="0" hangingPunct="0">
              <a:spcBef>
                <a:spcPct val="50000"/>
              </a:spcBef>
            </a:pPr>
            <a:r>
              <a:rPr lang="de-DE"/>
              <a:t>      1</a:t>
            </a:r>
          </a:p>
          <a:p>
            <a:pPr eaLnBrk="0" hangingPunct="0">
              <a:spcBef>
                <a:spcPct val="50000"/>
              </a:spcBef>
            </a:pPr>
            <a:r>
              <a:rPr lang="de-DE"/>
              <a:t>      2</a:t>
            </a:r>
          </a:p>
          <a:p>
            <a:pPr eaLnBrk="0" hangingPunct="0">
              <a:spcBef>
                <a:spcPct val="50000"/>
              </a:spcBef>
            </a:pPr>
            <a:r>
              <a:rPr lang="de-DE"/>
              <a:t>      3</a:t>
            </a:r>
          </a:p>
          <a:p>
            <a:pPr eaLnBrk="0" hangingPunct="0">
              <a:spcBef>
                <a:spcPct val="50000"/>
              </a:spcBef>
            </a:pPr>
            <a:r>
              <a:rPr lang="de-DE"/>
              <a:t>      4</a:t>
            </a:r>
          </a:p>
          <a:p>
            <a:pPr eaLnBrk="0" hangingPunct="0">
              <a:spcBef>
                <a:spcPct val="50000"/>
              </a:spcBef>
            </a:pPr>
            <a:r>
              <a:rPr lang="de-DE"/>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1705"/>
                                        </p:tgtEl>
                                        <p:attrNameLst>
                                          <p:attrName>style.visibility</p:attrName>
                                        </p:attrNameLst>
                                      </p:cBhvr>
                                      <p:to>
                                        <p:strVal val="visible"/>
                                      </p:to>
                                    </p:set>
                                    <p:anim calcmode="lin" valueType="num">
                                      <p:cBhvr additive="base">
                                        <p:cTn id="7" dur="500" fill="hold"/>
                                        <p:tgtEl>
                                          <p:spTgt spid="541705"/>
                                        </p:tgtEl>
                                        <p:attrNameLst>
                                          <p:attrName>ppt_x</p:attrName>
                                        </p:attrNameLst>
                                      </p:cBhvr>
                                      <p:tavLst>
                                        <p:tav tm="0">
                                          <p:val>
                                            <p:strVal val="1+#ppt_w/2"/>
                                          </p:val>
                                        </p:tav>
                                        <p:tav tm="100000">
                                          <p:val>
                                            <p:strVal val="#ppt_x"/>
                                          </p:val>
                                        </p:tav>
                                      </p:tavLst>
                                    </p:anim>
                                    <p:anim calcmode="lin" valueType="num">
                                      <p:cBhvr additive="base">
                                        <p:cTn id="8" dur="500" fill="hold"/>
                                        <p:tgtEl>
                                          <p:spTgt spid="5417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41701"/>
                                        </p:tgtEl>
                                        <p:attrNameLst>
                                          <p:attrName>style.visibility</p:attrName>
                                        </p:attrNameLst>
                                      </p:cBhvr>
                                      <p:to>
                                        <p:strVal val="visible"/>
                                      </p:to>
                                    </p:set>
                                    <p:animEffect transition="in" filter="blinds(horizontal)">
                                      <p:cBhvr>
                                        <p:cTn id="13" dur="500"/>
                                        <p:tgtEl>
                                          <p:spTgt spid="541701"/>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41702"/>
                                        </p:tgtEl>
                                        <p:attrNameLst>
                                          <p:attrName>style.visibility</p:attrName>
                                        </p:attrNameLst>
                                      </p:cBhvr>
                                      <p:to>
                                        <p:strVal val="visible"/>
                                      </p:to>
                                    </p:set>
                                    <p:animEffect transition="in" filter="blinds(horizontal)">
                                      <p:cBhvr>
                                        <p:cTn id="17" dur="500"/>
                                        <p:tgtEl>
                                          <p:spTgt spid="541702"/>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541703"/>
                                        </p:tgtEl>
                                        <p:attrNameLst>
                                          <p:attrName>style.visibility</p:attrName>
                                        </p:attrNameLst>
                                      </p:cBhvr>
                                      <p:to>
                                        <p:strVal val="visible"/>
                                      </p:to>
                                    </p:set>
                                    <p:animEffect transition="in" filter="blinds(horizontal)">
                                      <p:cBhvr>
                                        <p:cTn id="21" dur="500"/>
                                        <p:tgtEl>
                                          <p:spTgt spid="541703"/>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541704"/>
                                        </p:tgtEl>
                                        <p:attrNameLst>
                                          <p:attrName>style.visibility</p:attrName>
                                        </p:attrNameLst>
                                      </p:cBhvr>
                                      <p:to>
                                        <p:strVal val="visible"/>
                                      </p:to>
                                    </p:set>
                                    <p:animEffect transition="in" filter="blinds(horizontal)">
                                      <p:cBhvr>
                                        <p:cTn id="25" dur="500"/>
                                        <p:tgtEl>
                                          <p:spTgt spid="54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02" grpId="0" animBg="1"/>
      <p:bldP spid="541703" grpId="0" animBg="1"/>
      <p:bldP spid="541704" grpId="0" animBg="1"/>
      <p:bldP spid="5417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4"/>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Ordinalskala</a:t>
            </a:r>
          </a:p>
        </p:txBody>
      </p:sp>
      <p:sp>
        <p:nvSpPr>
          <p:cNvPr id="104450" name="Rectangle 2"/>
          <p:cNvSpPr>
            <a:spLocks noGrp="1" noChangeArrowheads="1"/>
          </p:cNvSpPr>
          <p:nvPr>
            <p:ph idx="1"/>
          </p:nvPr>
        </p:nvSpPr>
        <p:spPr>
          <a:xfrm>
            <a:off x="484188" y="1916113"/>
            <a:ext cx="8229600" cy="4062412"/>
          </a:xfrm>
        </p:spPr>
        <p:txBody>
          <a:bodyPr/>
          <a:lstStyle/>
          <a:p>
            <a:pPr>
              <a:lnSpc>
                <a:spcPct val="90000"/>
              </a:lnSpc>
            </a:pPr>
            <a:r>
              <a:rPr lang="de-DE" sz="2000" b="1"/>
              <a:t>Für die einzelnen Ausprägungen existiert eine Relation</a:t>
            </a:r>
            <a:r>
              <a:rPr lang="de-DE" sz="2000"/>
              <a:t> („größer“, „kleiner“)</a:t>
            </a:r>
          </a:p>
          <a:p>
            <a:pPr>
              <a:lnSpc>
                <a:spcPct val="90000"/>
              </a:lnSpc>
            </a:pPr>
            <a:r>
              <a:rPr lang="de-DE" sz="2000"/>
              <a:t>Es kann eine Rangordnung erstellt werden</a:t>
            </a:r>
          </a:p>
          <a:p>
            <a:pPr>
              <a:lnSpc>
                <a:spcPct val="90000"/>
              </a:lnSpc>
            </a:pPr>
            <a:r>
              <a:rPr lang="de-DE" sz="2000"/>
              <a:t>ABER: </a:t>
            </a:r>
            <a:r>
              <a:rPr lang="de-DE" sz="2000" b="1"/>
              <a:t>Keine Aussagen über die Abstände</a:t>
            </a:r>
            <a:r>
              <a:rPr lang="de-DE" sz="2000"/>
              <a:t> zwischen den Rängen möglich!</a:t>
            </a:r>
          </a:p>
          <a:p>
            <a:pPr>
              <a:lnSpc>
                <a:spcPct val="90000"/>
              </a:lnSpc>
            </a:pPr>
            <a:endParaRPr lang="de-DE" sz="2000"/>
          </a:p>
          <a:p>
            <a:pPr>
              <a:lnSpc>
                <a:spcPct val="90000"/>
              </a:lnSpc>
            </a:pPr>
            <a:endParaRPr lang="de-DE" sz="2200"/>
          </a:p>
          <a:p>
            <a:pPr>
              <a:lnSpc>
                <a:spcPct val="90000"/>
              </a:lnSpc>
            </a:pPr>
            <a:endParaRPr lang="de-DE" sz="2200"/>
          </a:p>
          <a:p>
            <a:pPr>
              <a:lnSpc>
                <a:spcPct val="90000"/>
              </a:lnSpc>
            </a:pPr>
            <a:r>
              <a:rPr lang="de-DE" sz="2200"/>
              <a:t>Beispiele</a:t>
            </a:r>
          </a:p>
          <a:p>
            <a:pPr lvl="1">
              <a:lnSpc>
                <a:spcPct val="90000"/>
              </a:lnSpc>
            </a:pPr>
            <a:r>
              <a:rPr lang="de-DE" sz="1800"/>
              <a:t>Noten im Sinne einer Leistungsbewertung</a:t>
            </a:r>
          </a:p>
          <a:p>
            <a:pPr lvl="1">
              <a:lnSpc>
                <a:spcPct val="90000"/>
              </a:lnSpc>
            </a:pPr>
            <a:r>
              <a:rPr lang="de-DE" sz="1800"/>
              <a:t>Platzierungen </a:t>
            </a:r>
          </a:p>
          <a:p>
            <a:pPr lvl="1">
              <a:lnSpc>
                <a:spcPct val="90000"/>
              </a:lnSpc>
            </a:pPr>
            <a:endParaRPr lang="de-DE" sz="1800"/>
          </a:p>
          <a:p>
            <a:pPr>
              <a:lnSpc>
                <a:spcPct val="90000"/>
              </a:lnSpc>
            </a:pPr>
            <a:endParaRPr lang="de-DE" sz="2600"/>
          </a:p>
        </p:txBody>
      </p:sp>
      <p:sp>
        <p:nvSpPr>
          <p:cNvPr id="8704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7044" name="Foliennummernplatzhalter 5"/>
          <p:cNvSpPr>
            <a:spLocks noGrp="1"/>
          </p:cNvSpPr>
          <p:nvPr>
            <p:ph type="sldNum" sz="quarter" idx="12"/>
          </p:nvPr>
        </p:nvSpPr>
        <p:spPr/>
        <p:txBody>
          <a:bodyPr/>
          <a:lstStyle/>
          <a:p>
            <a:pPr>
              <a:defRPr/>
            </a:pPr>
            <a:fld id="{8B4E764F-5415-4F4A-848C-3CFD0E2786CD}" type="slidenum">
              <a:rPr lang="en-US"/>
              <a:pPr>
                <a:defRPr/>
              </a:pPr>
              <a:t>36</a:t>
            </a:fld>
            <a:endParaRPr lang="en-US"/>
          </a:p>
        </p:txBody>
      </p:sp>
      <p:sp>
        <p:nvSpPr>
          <p:cNvPr id="104453" name="Rectangle 3"/>
          <p:cNvSpPr>
            <a:spLocks noChangeArrowheads="1"/>
          </p:cNvSpPr>
          <p:nvPr/>
        </p:nvSpPr>
        <p:spPr bwMode="auto">
          <a:xfrm>
            <a:off x="4140200" y="3846513"/>
            <a:ext cx="865188" cy="538162"/>
          </a:xfrm>
          <a:prstGeom prst="rect">
            <a:avLst/>
          </a:prstGeom>
          <a:solidFill>
            <a:schemeClr val="bg1"/>
          </a:solidFill>
          <a:ln w="9525">
            <a:solidFill>
              <a:srgbClr val="005A58"/>
            </a:solidFill>
            <a:miter lim="800000"/>
            <a:headEnd/>
            <a:tailEnd/>
          </a:ln>
        </p:spPr>
        <p:txBody>
          <a:bodyPr wrap="none" anchor="ctr"/>
          <a:lstStyle/>
          <a:p>
            <a:pPr algn="ctr" eaLnBrk="0" hangingPunct="0"/>
            <a:endParaRPr lang="de-DE" sz="1400">
              <a:solidFill>
                <a:srgbClr val="005A58"/>
              </a:solidFill>
              <a:latin typeface="Century" pitchFamily="18" charset="0"/>
            </a:endParaRPr>
          </a:p>
        </p:txBody>
      </p:sp>
      <p:sp>
        <p:nvSpPr>
          <p:cNvPr id="104454" name="Text Box 5"/>
          <p:cNvSpPr txBox="1">
            <a:spLocks noChangeArrowheads="1"/>
          </p:cNvSpPr>
          <p:nvPr/>
        </p:nvSpPr>
        <p:spPr bwMode="auto">
          <a:xfrm>
            <a:off x="4140200" y="4005263"/>
            <a:ext cx="865188" cy="366712"/>
          </a:xfrm>
          <a:prstGeom prst="rect">
            <a:avLst/>
          </a:prstGeom>
          <a:noFill/>
          <a:ln w="9525">
            <a:noFill/>
            <a:miter lim="800000"/>
            <a:headEnd/>
            <a:tailEnd/>
          </a:ln>
        </p:spPr>
        <p:txBody>
          <a:bodyPr>
            <a:spAutoFit/>
          </a:bodyPr>
          <a:lstStyle/>
          <a:p>
            <a:pPr algn="ctr" eaLnBrk="0" hangingPunct="0">
              <a:spcBef>
                <a:spcPct val="50000"/>
              </a:spcBef>
            </a:pPr>
            <a:r>
              <a:rPr lang="de-DE">
                <a:solidFill>
                  <a:srgbClr val="005A58"/>
                </a:solidFill>
              </a:rPr>
              <a:t>1</a:t>
            </a:r>
          </a:p>
        </p:txBody>
      </p:sp>
      <p:sp>
        <p:nvSpPr>
          <p:cNvPr id="104455" name="Text Box 6"/>
          <p:cNvSpPr txBox="1">
            <a:spLocks noChangeArrowheads="1"/>
          </p:cNvSpPr>
          <p:nvPr/>
        </p:nvSpPr>
        <p:spPr bwMode="auto">
          <a:xfrm>
            <a:off x="50038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3</a:t>
            </a:r>
          </a:p>
        </p:txBody>
      </p:sp>
      <p:sp>
        <p:nvSpPr>
          <p:cNvPr id="104456" name="Text Box 7"/>
          <p:cNvSpPr txBox="1">
            <a:spLocks noChangeArrowheads="1"/>
          </p:cNvSpPr>
          <p:nvPr/>
        </p:nvSpPr>
        <p:spPr bwMode="auto">
          <a:xfrm>
            <a:off x="32766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2</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3600"/>
              <a:t>Deskriptive Statistik</a:t>
            </a:r>
            <a:r>
              <a:rPr lang="de-DE"/>
              <a:t> </a:t>
            </a:r>
            <a:br>
              <a:rPr lang="de-DE"/>
            </a:br>
            <a:r>
              <a:rPr lang="de-DE"/>
              <a:t>Skalenniveau – Intervall- &amp; Verhältnisskala</a:t>
            </a:r>
          </a:p>
        </p:txBody>
      </p:sp>
      <p:sp>
        <p:nvSpPr>
          <p:cNvPr id="105474" name="Rectangle 3"/>
          <p:cNvSpPr>
            <a:spLocks noGrp="1" noChangeArrowheads="1"/>
          </p:cNvSpPr>
          <p:nvPr>
            <p:ph idx="1"/>
          </p:nvPr>
        </p:nvSpPr>
        <p:spPr>
          <a:xfrm>
            <a:off x="539750" y="1700213"/>
            <a:ext cx="7777163" cy="4321175"/>
          </a:xfrm>
        </p:spPr>
        <p:txBody>
          <a:bodyPr/>
          <a:lstStyle/>
          <a:p>
            <a:pPr>
              <a:lnSpc>
                <a:spcPct val="80000"/>
              </a:lnSpc>
              <a:buFontTx/>
              <a:buNone/>
            </a:pPr>
            <a:r>
              <a:rPr lang="de-DE" b="1"/>
              <a:t>Intervallskala</a:t>
            </a:r>
          </a:p>
          <a:p>
            <a:pPr>
              <a:spcBef>
                <a:spcPct val="10000"/>
              </a:spcBef>
            </a:pPr>
            <a:r>
              <a:rPr lang="de-DE" sz="2000"/>
              <a:t>Alle Eigenschaften der Nominal - und Ordinalskala</a:t>
            </a:r>
          </a:p>
          <a:p>
            <a:pPr>
              <a:spcBef>
                <a:spcPct val="10000"/>
              </a:spcBef>
            </a:pPr>
            <a:r>
              <a:rPr lang="de-DE" sz="2000"/>
              <a:t>Der Nullpunkt einer Skala ist willkürlich festgelegt, jedoch die Einheit der Skala durch Differenzbildung fest definiert.</a:t>
            </a:r>
          </a:p>
          <a:p>
            <a:pPr>
              <a:spcBef>
                <a:spcPct val="10000"/>
              </a:spcBef>
            </a:pPr>
            <a:r>
              <a:rPr lang="de-DE" sz="2000"/>
              <a:t>Beispiel </a:t>
            </a:r>
          </a:p>
          <a:p>
            <a:pPr lvl="1">
              <a:spcBef>
                <a:spcPct val="10000"/>
              </a:spcBef>
            </a:pPr>
            <a:r>
              <a:rPr lang="de-DE" sz="1800"/>
              <a:t>Temperatur in </a:t>
            </a:r>
            <a:r>
              <a:rPr lang="en-US" sz="1800">
                <a:cs typeface="Arial" pitchFamily="34" charset="0"/>
              </a:rPr>
              <a:t>º Celsius</a:t>
            </a:r>
            <a:r>
              <a:rPr lang="de-DE" sz="1800"/>
              <a:t> (hat keinen natürlichen Nullpunkt)</a:t>
            </a:r>
          </a:p>
          <a:p>
            <a:pPr lvl="1">
              <a:lnSpc>
                <a:spcPct val="80000"/>
              </a:lnSpc>
              <a:buFontTx/>
              <a:buNone/>
            </a:pPr>
            <a:endParaRPr lang="de-DE" sz="800"/>
          </a:p>
          <a:p>
            <a:pPr>
              <a:lnSpc>
                <a:spcPct val="80000"/>
              </a:lnSpc>
              <a:buFontTx/>
              <a:buNone/>
            </a:pPr>
            <a:r>
              <a:rPr lang="de-DE" b="1"/>
              <a:t>Verhältnisskala </a:t>
            </a:r>
            <a:r>
              <a:rPr lang="de-DE"/>
              <a:t>(Ratioskala)</a:t>
            </a:r>
          </a:p>
          <a:p>
            <a:pPr>
              <a:spcBef>
                <a:spcPct val="10000"/>
              </a:spcBef>
            </a:pPr>
            <a:r>
              <a:rPr lang="de-AT" sz="2000"/>
              <a:t>Einheit und Nullpunkt sind durch die Merkmalsausprägungen definiert.</a:t>
            </a:r>
            <a:endParaRPr lang="de-DE" sz="2000"/>
          </a:p>
          <a:p>
            <a:pPr>
              <a:spcBef>
                <a:spcPct val="10000"/>
              </a:spcBef>
            </a:pPr>
            <a:r>
              <a:rPr lang="de-DE" sz="2000"/>
              <a:t>Beispiel</a:t>
            </a:r>
          </a:p>
          <a:p>
            <a:pPr lvl="1">
              <a:spcBef>
                <a:spcPct val="10000"/>
              </a:spcBef>
            </a:pPr>
            <a:r>
              <a:rPr lang="de-DE" sz="1800"/>
              <a:t>Alter</a:t>
            </a:r>
          </a:p>
          <a:p>
            <a:pPr lvl="2">
              <a:lnSpc>
                <a:spcPct val="80000"/>
              </a:lnSpc>
              <a:buFontTx/>
              <a:buNone/>
            </a:pPr>
            <a:endParaRPr lang="de-DE" sz="800"/>
          </a:p>
          <a:p>
            <a:pPr>
              <a:lnSpc>
                <a:spcPct val="80000"/>
              </a:lnSpc>
              <a:buFontTx/>
              <a:buNone/>
            </a:pPr>
            <a:r>
              <a:rPr lang="de-DE"/>
              <a:t>Intervall- &amp; Verhältnisskalen heißen </a:t>
            </a:r>
            <a:r>
              <a:rPr lang="de-DE" b="1"/>
              <a:t>metrisch skaliert</a:t>
            </a:r>
          </a:p>
        </p:txBody>
      </p:sp>
      <p:sp>
        <p:nvSpPr>
          <p:cNvPr id="8806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8068" name="Foliennummernplatzhalter 5"/>
          <p:cNvSpPr>
            <a:spLocks noGrp="1"/>
          </p:cNvSpPr>
          <p:nvPr>
            <p:ph type="sldNum" sz="quarter" idx="12"/>
          </p:nvPr>
        </p:nvSpPr>
        <p:spPr/>
        <p:txBody>
          <a:bodyPr/>
          <a:lstStyle/>
          <a:p>
            <a:pPr>
              <a:defRPr/>
            </a:pPr>
            <a:fld id="{4434C8BA-87AF-4125-9013-565C65584F43}" type="slidenum">
              <a:rPr lang="en-US"/>
              <a:pPr>
                <a:defRPr/>
              </a:pPr>
              <a:t>37</a:t>
            </a:fld>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4638"/>
            <a:ext cx="6635750" cy="1143000"/>
          </a:xfrm>
        </p:spPr>
        <p:txBody>
          <a:bodyPr/>
          <a:lstStyle/>
          <a:p>
            <a:r>
              <a:rPr lang="de-DE" sz="4000"/>
              <a:t>Merkmalstypen &amp; Skalierung</a:t>
            </a:r>
            <a:r>
              <a:rPr lang="de-DE"/>
              <a:t> </a:t>
            </a:r>
          </a:p>
        </p:txBody>
      </p:sp>
      <p:sp>
        <p:nvSpPr>
          <p:cNvPr id="106498" name="Rectangle 3"/>
          <p:cNvSpPr>
            <a:spLocks noGrp="1" noChangeArrowheads="1"/>
          </p:cNvSpPr>
          <p:nvPr>
            <p:ph idx="1"/>
          </p:nvPr>
        </p:nvSpPr>
        <p:spPr>
          <a:xfrm>
            <a:off x="611188" y="1557338"/>
            <a:ext cx="7510462" cy="4597400"/>
          </a:xfrm>
        </p:spPr>
        <p:txBody>
          <a:bodyPr/>
          <a:lstStyle/>
          <a:p>
            <a:r>
              <a:rPr lang="de-DE" sz="2000" b="1"/>
              <a:t>Diskret</a:t>
            </a:r>
          </a:p>
          <a:p>
            <a:pPr lvl="1"/>
            <a:r>
              <a:rPr lang="de-DE" sz="1800"/>
              <a:t>Endlich viele Ausprägungen</a:t>
            </a:r>
          </a:p>
          <a:p>
            <a:pPr lvl="2"/>
            <a:r>
              <a:rPr lang="de-DE" sz="1800"/>
              <a:t>z.B. Geschlecht, Blutgruppe, Schulnoten</a:t>
            </a:r>
          </a:p>
          <a:p>
            <a:pPr lvl="1"/>
            <a:r>
              <a:rPr lang="de-DE" sz="1800" b="1"/>
              <a:t>Ergebnis von Zählungen</a:t>
            </a:r>
          </a:p>
          <a:p>
            <a:pPr lvl="1"/>
            <a:endParaRPr lang="de-DE" sz="1800" b="1"/>
          </a:p>
          <a:p>
            <a:r>
              <a:rPr lang="de-DE" sz="2000" b="1"/>
              <a:t>Stetig</a:t>
            </a:r>
          </a:p>
          <a:p>
            <a:pPr lvl="1"/>
            <a:r>
              <a:rPr lang="de-DE" sz="1800"/>
              <a:t>Alle Werte eines Intervalls möglich</a:t>
            </a:r>
          </a:p>
          <a:p>
            <a:pPr lvl="2"/>
            <a:r>
              <a:rPr lang="de-DE" sz="1800"/>
              <a:t>z.B. Gewicht, Größe, Temperatur, Anzahl Leukozyten</a:t>
            </a:r>
          </a:p>
          <a:p>
            <a:pPr lvl="1"/>
            <a:r>
              <a:rPr lang="de-DE" sz="1800" b="1"/>
              <a:t>Ergebnis von Messungen</a:t>
            </a:r>
            <a:r>
              <a:rPr lang="de-DE" sz="1800"/>
              <a:t> (metrisch)</a:t>
            </a:r>
          </a:p>
          <a:p>
            <a:pPr lvl="1"/>
            <a:endParaRPr lang="de-DE" sz="1800"/>
          </a:p>
          <a:p>
            <a:r>
              <a:rPr lang="de-DE" sz="2000" b="1"/>
              <a:t>Qualitative Skalen </a:t>
            </a:r>
            <a:r>
              <a:rPr lang="de-DE" sz="2000"/>
              <a:t>(Nominal-, Ordinalskala)</a:t>
            </a:r>
          </a:p>
          <a:p>
            <a:r>
              <a:rPr lang="de-DE" sz="2000" b="1"/>
              <a:t>Quantitative Skalen </a:t>
            </a:r>
            <a:r>
              <a:rPr lang="de-DE" sz="2000"/>
              <a:t>(Intervall-,Verhältnisskala)</a:t>
            </a:r>
          </a:p>
          <a:p>
            <a:endParaRPr lang="de-DE" sz="2000"/>
          </a:p>
        </p:txBody>
      </p:sp>
      <p:sp>
        <p:nvSpPr>
          <p:cNvPr id="8909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9092" name="Foliennummernplatzhalter 5"/>
          <p:cNvSpPr>
            <a:spLocks noGrp="1"/>
          </p:cNvSpPr>
          <p:nvPr>
            <p:ph type="sldNum" sz="quarter" idx="12"/>
          </p:nvPr>
        </p:nvSpPr>
        <p:spPr/>
        <p:txBody>
          <a:bodyPr/>
          <a:lstStyle/>
          <a:p>
            <a:pPr>
              <a:defRPr/>
            </a:pPr>
            <a:fld id="{1B775515-142D-409F-B92B-215B6076B612}" type="slidenum">
              <a:rPr lang="en-US"/>
              <a:pPr>
                <a:defRPr/>
              </a:pPr>
              <a:t>38</a:t>
            </a:fld>
            <a:endParaRPr lang="en-US"/>
          </a:p>
        </p:txBody>
      </p:sp>
      <p:sp>
        <p:nvSpPr>
          <p:cNvPr id="106501" name="Rectangle 4"/>
          <p:cNvSpPr>
            <a:spLocks noChangeArrowheads="1"/>
          </p:cNvSpPr>
          <p:nvPr/>
        </p:nvSpPr>
        <p:spPr bwMode="auto">
          <a:xfrm>
            <a:off x="1150938" y="617538"/>
            <a:ext cx="7793037" cy="1143000"/>
          </a:xfrm>
          <a:prstGeom prst="rect">
            <a:avLst/>
          </a:prstGeom>
          <a:noFill/>
          <a:ln w="9525">
            <a:noFill/>
            <a:miter lim="800000"/>
            <a:headEnd/>
            <a:tailEnd/>
          </a:ln>
        </p:spPr>
        <p:txBody>
          <a:bodyPr anchor="b"/>
          <a:lstStyle/>
          <a:p>
            <a:pPr eaLnBrk="0" hangingPunct="0"/>
            <a:endParaRPr lang="de-DE" sz="4400" b="1">
              <a:solidFill>
                <a:schemeClr val="tx2"/>
              </a:solidFill>
            </a:endParaRPr>
          </a:p>
        </p:txBody>
      </p:sp>
      <p:sp>
        <p:nvSpPr>
          <p:cNvPr id="106502" name="Rectangle 5"/>
          <p:cNvSpPr>
            <a:spLocks noChangeArrowheads="1"/>
          </p:cNvSpPr>
          <p:nvPr/>
        </p:nvSpPr>
        <p:spPr bwMode="auto">
          <a:xfrm>
            <a:off x="1182688" y="1484313"/>
            <a:ext cx="7772400" cy="4648200"/>
          </a:xfrm>
          <a:prstGeom prst="rect">
            <a:avLst/>
          </a:prstGeom>
          <a:noFill/>
          <a:ln w="9525">
            <a:noFill/>
            <a:miter lim="800000"/>
            <a:headEnd/>
            <a:tailEnd/>
          </a:ln>
        </p:spPr>
        <p:txBody>
          <a:bodyPr/>
          <a:lstStyle/>
          <a:p>
            <a:pPr marL="2057400" lvl="4" indent="-228600" eaLnBrk="0" hangingPunct="0">
              <a:spcBef>
                <a:spcPct val="20000"/>
              </a:spcBef>
              <a:buFontTx/>
              <a:buChar char="»"/>
            </a:pPr>
            <a:endParaRPr lang="de-DE"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71480"/>
            <a:ext cx="8229600" cy="995363"/>
          </a:xfrm>
        </p:spPr>
        <p:txBody>
          <a:bodyPr/>
          <a:lstStyle/>
          <a:p>
            <a:r>
              <a:rPr lang="de-AT" dirty="0"/>
              <a:t>Deskriptive Statistik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886552404"/>
              </p:ext>
            </p:extLst>
          </p:nvPr>
        </p:nvGraphicFramePr>
        <p:xfrm>
          <a:off x="628976" y="1844824"/>
          <a:ext cx="7901014" cy="3855720"/>
        </p:xfrm>
        <a:graphic>
          <a:graphicData uri="http://schemas.openxmlformats.org/drawingml/2006/table">
            <a:tbl>
              <a:tblPr firstRow="1" bandRow="1">
                <a:tableStyleId>{5C22544A-7EE6-4342-B048-85BDC9FD1C3A}</a:tableStyleId>
              </a:tblPr>
              <a:tblGrid>
                <a:gridCol w="2108975">
                  <a:extLst>
                    <a:ext uri="{9D8B030D-6E8A-4147-A177-3AD203B41FA5}">
                      <a16:colId xmlns:a16="http://schemas.microsoft.com/office/drawing/2014/main" val="20000"/>
                    </a:ext>
                  </a:extLst>
                </a:gridCol>
                <a:gridCol w="257196">
                  <a:extLst>
                    <a:ext uri="{9D8B030D-6E8A-4147-A177-3AD203B41FA5}">
                      <a16:colId xmlns:a16="http://schemas.microsoft.com/office/drawing/2014/main" val="20001"/>
                    </a:ext>
                  </a:extLst>
                </a:gridCol>
                <a:gridCol w="3857944">
                  <a:extLst>
                    <a:ext uri="{9D8B030D-6E8A-4147-A177-3AD203B41FA5}">
                      <a16:colId xmlns:a16="http://schemas.microsoft.com/office/drawing/2014/main" val="20002"/>
                    </a:ext>
                  </a:extLst>
                </a:gridCol>
                <a:gridCol w="1676899">
                  <a:extLst>
                    <a:ext uri="{9D8B030D-6E8A-4147-A177-3AD203B41FA5}">
                      <a16:colId xmlns:a16="http://schemas.microsoft.com/office/drawing/2014/main" val="20003"/>
                    </a:ext>
                  </a:extLst>
                </a:gridCol>
              </a:tblGrid>
              <a:tr h="370840">
                <a:tc>
                  <a:txBody>
                    <a:bodyPr/>
                    <a:lstStyle/>
                    <a:p>
                      <a:r>
                        <a:rPr lang="de-AT" dirty="0"/>
                        <a:t>Qualitative Merkmale</a:t>
                      </a:r>
                      <a:endParaRPr lang="en-US" dirty="0"/>
                    </a:p>
                  </a:txBody>
                  <a:tcPr/>
                </a:tc>
                <a:tc>
                  <a:txBody>
                    <a:bodyPr/>
                    <a:lstStyle/>
                    <a:p>
                      <a:endParaRPr lang="en-US" dirty="0"/>
                    </a:p>
                  </a:txBody>
                  <a:tcPr/>
                </a:tc>
                <a:tc>
                  <a:txBody>
                    <a:bodyPr/>
                    <a:lstStyle/>
                    <a:p>
                      <a:r>
                        <a:rPr lang="de-AT" dirty="0"/>
                        <a:t>Quantitative</a:t>
                      </a:r>
                      <a:r>
                        <a:rPr lang="de-AT" baseline="0" dirty="0"/>
                        <a:t> Merkmale</a:t>
                      </a:r>
                    </a:p>
                    <a:p>
                      <a:r>
                        <a:rPr lang="de-AT" baseline="0" dirty="0"/>
                        <a:t>normalverteilt</a:t>
                      </a:r>
                      <a:endParaRPr lang="en-US" dirty="0"/>
                    </a:p>
                  </a:txBody>
                  <a:tcPr/>
                </a:tc>
                <a:tc>
                  <a:txBody>
                    <a:bodyPr/>
                    <a:lstStyle/>
                    <a:p>
                      <a:endParaRPr lang="de-AT" dirty="0"/>
                    </a:p>
                    <a:p>
                      <a:endParaRPr lang="de-AT" dirty="0"/>
                    </a:p>
                    <a:p>
                      <a:r>
                        <a:rPr lang="de-AT" dirty="0"/>
                        <a:t>beliebig verteilt</a:t>
                      </a:r>
                      <a:endParaRPr lang="en-US" dirty="0"/>
                    </a:p>
                  </a:txBody>
                  <a:tcPr/>
                </a:tc>
                <a:extLst>
                  <a:ext uri="{0D108BD9-81ED-4DB2-BD59-A6C34878D82A}">
                    <a16:rowId xmlns:a16="http://schemas.microsoft.com/office/drawing/2014/main" val="10000"/>
                  </a:ext>
                </a:extLst>
              </a:tr>
              <a:tr h="370840">
                <a:tc>
                  <a:txBody>
                    <a:bodyPr/>
                    <a:lstStyle/>
                    <a:p>
                      <a:r>
                        <a:rPr lang="de-AT" dirty="0"/>
                        <a:t>n,%</a:t>
                      </a:r>
                      <a:endParaRPr lang="en-US" dirty="0"/>
                    </a:p>
                  </a:txBody>
                  <a:tcPr/>
                </a:tc>
                <a:tc>
                  <a:txBody>
                    <a:bodyPr/>
                    <a:lstStyle/>
                    <a:p>
                      <a:endParaRPr lang="en-US" dirty="0"/>
                    </a:p>
                  </a:txBody>
                  <a:tcPr/>
                </a:tc>
                <a:tc>
                  <a:txBody>
                    <a:bodyPr/>
                    <a:lstStyle/>
                    <a:p>
                      <a:r>
                        <a:rPr lang="de-AT" dirty="0"/>
                        <a:t>Arithmetischer Mittelwert</a:t>
                      </a:r>
                      <a:endParaRPr lang="en-US" dirty="0"/>
                    </a:p>
                  </a:txBody>
                  <a:tcPr/>
                </a:tc>
                <a:tc>
                  <a:txBody>
                    <a:bodyPr/>
                    <a:lstStyle/>
                    <a:p>
                      <a:r>
                        <a:rPr lang="de-AT" dirty="0"/>
                        <a:t>Median</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r>
                        <a:rPr lang="de-AT" dirty="0"/>
                        <a:t>Standardabweichung</a:t>
                      </a:r>
                      <a:endParaRPr lang="en-US" dirty="0"/>
                    </a:p>
                  </a:txBody>
                  <a:tcPr/>
                </a:tc>
                <a:tc>
                  <a:txBody>
                    <a:bodyPr/>
                    <a:lstStyle/>
                    <a:p>
                      <a:r>
                        <a:rPr lang="de-AT" dirty="0"/>
                        <a:t>Perzentile</a:t>
                      </a:r>
                      <a:endParaRPr lang="en-US" dirty="0"/>
                    </a:p>
                  </a:txBody>
                  <a:tcPr/>
                </a:tc>
                <a:extLst>
                  <a:ext uri="{0D108BD9-81ED-4DB2-BD59-A6C34878D82A}">
                    <a16:rowId xmlns:a16="http://schemas.microsoft.com/office/drawing/2014/main" val="10002"/>
                  </a:ext>
                </a:extLst>
              </a:tr>
              <a:tr h="370840">
                <a:tc>
                  <a:txBody>
                    <a:bodyPr/>
                    <a:lstStyle/>
                    <a:p>
                      <a:r>
                        <a:rPr lang="de-AT" dirty="0"/>
                        <a:t>Kreis-, Balkendiagramm</a:t>
                      </a:r>
                      <a:endParaRPr lang="en-US" dirty="0"/>
                    </a:p>
                  </a:txBody>
                  <a:tcPr/>
                </a:tc>
                <a:tc>
                  <a:txBody>
                    <a:bodyPr/>
                    <a:lstStyle/>
                    <a:p>
                      <a:endParaRPr lang="en-US" dirty="0"/>
                    </a:p>
                  </a:txBody>
                  <a:tcPr/>
                </a:tc>
                <a:tc>
                  <a:txBody>
                    <a:bodyPr/>
                    <a:lstStyle/>
                    <a:p>
                      <a:r>
                        <a:rPr lang="de-AT" dirty="0"/>
                        <a:t>Histogramm</a:t>
                      </a:r>
                      <a:endParaRPr lang="en-US" dirty="0"/>
                    </a:p>
                  </a:txBody>
                  <a:tcPr/>
                </a:tc>
                <a:tc>
                  <a:txBody>
                    <a:bodyPr/>
                    <a:lstStyle/>
                    <a:p>
                      <a:r>
                        <a:rPr lang="de-AT" dirty="0"/>
                        <a:t>Boxplot </a:t>
                      </a:r>
                      <a:endParaRPr lang="en-US" dirty="0"/>
                    </a:p>
                  </a:txBody>
                  <a:tcPr/>
                </a:tc>
                <a:extLst>
                  <a:ext uri="{0D108BD9-81ED-4DB2-BD59-A6C34878D82A}">
                    <a16:rowId xmlns:a16="http://schemas.microsoft.com/office/drawing/2014/main" val="10003"/>
                  </a:ext>
                </a:extLst>
              </a:tr>
              <a:tr h="370840">
                <a:tc>
                  <a:txBody>
                    <a:bodyPr/>
                    <a:lstStyle/>
                    <a:p>
                      <a:r>
                        <a:rPr lang="de-AT" dirty="0"/>
                        <a:t>Beispiele: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de-AT" dirty="0"/>
                        <a:t>Geschlecht,</a:t>
                      </a:r>
                      <a:r>
                        <a:rPr lang="de-AT" baseline="0" dirty="0"/>
                        <a:t> Ansprechen auf Therapie, etc.</a:t>
                      </a:r>
                    </a:p>
                    <a:p>
                      <a:endParaRPr lang="en-US" dirty="0"/>
                    </a:p>
                  </a:txBody>
                  <a:tcPr/>
                </a:tc>
                <a:tc>
                  <a:txBody>
                    <a:bodyPr/>
                    <a:lstStyle/>
                    <a:p>
                      <a:endParaRPr lang="en-US" dirty="0"/>
                    </a:p>
                  </a:txBody>
                  <a:tcPr/>
                </a:tc>
                <a:tc>
                  <a:txBody>
                    <a:bodyPr/>
                    <a:lstStyle/>
                    <a:p>
                      <a:r>
                        <a:rPr lang="de-AT" dirty="0"/>
                        <a:t>Blutdruck</a:t>
                      </a:r>
                      <a:endParaRPr lang="en-US" dirty="0"/>
                    </a:p>
                  </a:txBody>
                  <a:tcPr/>
                </a:tc>
                <a:tc>
                  <a:txBody>
                    <a:bodyPr/>
                    <a:lstStyle/>
                    <a:p>
                      <a:r>
                        <a:rPr lang="de-AT" dirty="0"/>
                        <a:t>CRP,</a:t>
                      </a:r>
                      <a:r>
                        <a:rPr lang="de-AT" baseline="0" dirty="0"/>
                        <a:t> GGT</a:t>
                      </a:r>
                    </a:p>
                    <a:p>
                      <a:r>
                        <a:rPr lang="de-AT" baseline="0" dirty="0"/>
                        <a:t>Schweregrade</a:t>
                      </a:r>
                      <a:endParaRPr lang="en-US" dirty="0"/>
                    </a:p>
                  </a:txBody>
                  <a:tcPr/>
                </a:tc>
                <a:extLst>
                  <a:ext uri="{0D108BD9-81ED-4DB2-BD59-A6C34878D82A}">
                    <a16:rowId xmlns:a16="http://schemas.microsoft.com/office/drawing/2014/main" val="10005"/>
                  </a:ext>
                </a:extLst>
              </a:tr>
            </a:tbl>
          </a:graphicData>
        </a:graphic>
      </p:graphicFrame>
      <p:sp>
        <p:nvSpPr>
          <p:cNvPr id="5" name="Fußzeilenplatzhalter 4"/>
          <p:cNvSpPr>
            <a:spLocks noGrp="1"/>
          </p:cNvSpPr>
          <p:nvPr>
            <p:ph type="ftr" sz="quarter" idx="11"/>
          </p:nvPr>
        </p:nvSpPr>
        <p:spPr/>
        <p:txBody>
          <a:bodyPr/>
          <a:lstStyle/>
          <a:p>
            <a:r>
              <a:rPr lang="de-DE" altLang="en-US"/>
              <a:t>hanno.ulmer@i-med.ac.at</a:t>
            </a:r>
          </a:p>
        </p:txBody>
      </p:sp>
      <p:sp>
        <p:nvSpPr>
          <p:cNvPr id="8"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a:bodyPr>
          <a:lstStyle/>
          <a:p>
            <a:pPr>
              <a:lnSpc>
                <a:spcPct val="80000"/>
              </a:lnSpc>
            </a:pPr>
            <a:r>
              <a:rPr lang="de-AT" sz="2800" dirty="0"/>
              <a:t>Medizinische Statistik</a:t>
            </a:r>
            <a:br>
              <a:rPr lang="de-AT" sz="2800" dirty="0"/>
            </a:br>
            <a:endParaRPr lang="de-AT" sz="2800" dirty="0">
              <a:solidFill>
                <a:srgbClr val="FF3300"/>
              </a:solidFill>
            </a:endParaRPr>
          </a:p>
          <a:p>
            <a:pPr lvl="1">
              <a:lnSpc>
                <a:spcPct val="80000"/>
              </a:lnSpc>
            </a:pPr>
            <a:r>
              <a:rPr lang="de-AT" sz="2400" dirty="0"/>
              <a:t>Berechnung einfacher statistischer Kennzahlen</a:t>
            </a:r>
          </a:p>
          <a:p>
            <a:pPr lvl="1">
              <a:lnSpc>
                <a:spcPct val="80000"/>
              </a:lnSpc>
            </a:pPr>
            <a:r>
              <a:rPr lang="de-AT" sz="2400" dirty="0" err="1"/>
              <a:t>Vierfeldertafel</a:t>
            </a:r>
            <a:endParaRPr lang="de-AT" sz="2400" dirty="0"/>
          </a:p>
          <a:p>
            <a:pPr>
              <a:lnSpc>
                <a:spcPct val="80000"/>
              </a:lnSpc>
            </a:pPr>
            <a:endParaRPr lang="de-AT" dirty="0"/>
          </a:p>
          <a:p>
            <a:pPr>
              <a:lnSpc>
                <a:spcPct val="80000"/>
              </a:lnSpc>
            </a:pPr>
            <a:endParaRPr lang="de-AT" dirty="0"/>
          </a:p>
          <a:p>
            <a:pPr>
              <a:lnSpc>
                <a:spcPct val="80000"/>
              </a:lnSpc>
            </a:pPr>
            <a:r>
              <a:rPr lang="de-AT" sz="2800" dirty="0"/>
              <a:t>Medizin im Internet</a:t>
            </a:r>
            <a:br>
              <a:rPr lang="de-AT" sz="2800" dirty="0"/>
            </a:br>
            <a:endParaRPr lang="de-AT" sz="2800" dirty="0"/>
          </a:p>
          <a:p>
            <a:pPr lvl="1">
              <a:lnSpc>
                <a:spcPct val="80000"/>
              </a:lnSpc>
            </a:pPr>
            <a:r>
              <a:rPr lang="de-AT" sz="2400" dirty="0"/>
              <a:t>Literatursuche im Netz</a:t>
            </a:r>
          </a:p>
          <a:p>
            <a:pPr lvl="1">
              <a:lnSpc>
                <a:spcPct val="80000"/>
              </a:lnSpc>
            </a:pPr>
            <a:r>
              <a:rPr lang="de-AT" sz="2400" dirty="0" err="1"/>
              <a:t>Medline</a:t>
            </a:r>
            <a:r>
              <a:rPr lang="de-AT" sz="2400" dirty="0"/>
              <a:t>, </a:t>
            </a:r>
            <a:r>
              <a:rPr lang="de-AT" sz="2400" dirty="0" err="1"/>
              <a:t>Pubmed</a:t>
            </a:r>
            <a:endParaRPr lang="de-AT" sz="2400" dirty="0"/>
          </a:p>
          <a:p>
            <a:pPr lvl="1">
              <a:lnSpc>
                <a:spcPct val="80000"/>
              </a:lnSpc>
            </a:pPr>
            <a:endParaRPr lang="de-AT" sz="2000"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4</a:t>
            </a:fld>
            <a:endParaRPr lang="de-AT"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457200" y="274638"/>
            <a:ext cx="6635750" cy="1143000"/>
          </a:xfrm>
        </p:spPr>
        <p:txBody>
          <a:bodyPr/>
          <a:lstStyle/>
          <a:p>
            <a:r>
              <a:rPr lang="de-AT" sz="4000"/>
              <a:t>Häufigkeit</a:t>
            </a:r>
          </a:p>
        </p:txBody>
      </p:sp>
      <p:sp>
        <p:nvSpPr>
          <p:cNvPr id="108546" name="Rectangle 3"/>
          <p:cNvSpPr>
            <a:spLocks noGrp="1" noChangeArrowheads="1"/>
          </p:cNvSpPr>
          <p:nvPr>
            <p:ph idx="1"/>
          </p:nvPr>
        </p:nvSpPr>
        <p:spPr>
          <a:xfrm>
            <a:off x="457200" y="1600200"/>
            <a:ext cx="8229600" cy="4757738"/>
          </a:xfrm>
        </p:spPr>
        <p:txBody>
          <a:bodyPr/>
          <a:lstStyle/>
          <a:p>
            <a:pPr>
              <a:lnSpc>
                <a:spcPct val="90000"/>
              </a:lnSpc>
            </a:pPr>
            <a:r>
              <a:rPr lang="de-AT" b="1"/>
              <a:t>Absolute Häufigkeit</a:t>
            </a:r>
          </a:p>
          <a:p>
            <a:pPr lvl="1">
              <a:lnSpc>
                <a:spcPct val="90000"/>
              </a:lnSpc>
            </a:pPr>
            <a:r>
              <a:rPr lang="de-AT" sz="2000"/>
              <a:t>Anzahl der Beobachtungen mit einem bestimmten Merkmal X: n(X)</a:t>
            </a:r>
          </a:p>
          <a:p>
            <a:pPr lvl="2">
              <a:lnSpc>
                <a:spcPct val="90000"/>
              </a:lnSpc>
            </a:pPr>
            <a:r>
              <a:rPr lang="de-AT" sz="1800"/>
              <a:t>Aus einer Stichprobe vom Umfang N</a:t>
            </a:r>
          </a:p>
          <a:p>
            <a:pPr lvl="2">
              <a:lnSpc>
                <a:spcPct val="90000"/>
              </a:lnSpc>
            </a:pPr>
            <a:endParaRPr lang="de-AT" sz="1000"/>
          </a:p>
          <a:p>
            <a:pPr>
              <a:lnSpc>
                <a:spcPct val="90000"/>
              </a:lnSpc>
            </a:pPr>
            <a:r>
              <a:rPr lang="de-AT" b="1"/>
              <a:t>Relative Häufigkeit</a:t>
            </a:r>
          </a:p>
          <a:p>
            <a:pPr lvl="1">
              <a:lnSpc>
                <a:spcPct val="90000"/>
              </a:lnSpc>
            </a:pPr>
            <a:r>
              <a:rPr lang="de-AT" sz="2000"/>
              <a:t>Anteil von X: h(X)=n(X)/N</a:t>
            </a:r>
          </a:p>
          <a:p>
            <a:pPr lvl="2">
              <a:lnSpc>
                <a:spcPct val="90000"/>
              </a:lnSpc>
            </a:pPr>
            <a:r>
              <a:rPr lang="de-AT" sz="1800"/>
              <a:t>In Prozent</a:t>
            </a:r>
          </a:p>
          <a:p>
            <a:pPr lvl="2">
              <a:lnSpc>
                <a:spcPct val="90000"/>
              </a:lnSpc>
            </a:pPr>
            <a:endParaRPr lang="de-AT" sz="1000"/>
          </a:p>
          <a:p>
            <a:pPr>
              <a:lnSpc>
                <a:spcPct val="90000"/>
              </a:lnSpc>
            </a:pPr>
            <a:r>
              <a:rPr lang="de-AT" b="1"/>
              <a:t>Kumulative Häufigkeit</a:t>
            </a:r>
          </a:p>
          <a:p>
            <a:pPr lvl="1">
              <a:lnSpc>
                <a:spcPct val="90000"/>
              </a:lnSpc>
            </a:pPr>
            <a:r>
              <a:rPr lang="de-AT" sz="2000"/>
              <a:t>Nur bei mindestens ordinalen Daten</a:t>
            </a:r>
          </a:p>
          <a:p>
            <a:pPr lvl="2">
              <a:lnSpc>
                <a:spcPct val="90000"/>
              </a:lnSpc>
            </a:pPr>
            <a:r>
              <a:rPr lang="de-AT" sz="1800"/>
              <a:t>Summenhäufigkeit</a:t>
            </a:r>
          </a:p>
          <a:p>
            <a:pPr lvl="3">
              <a:lnSpc>
                <a:spcPct val="90000"/>
              </a:lnSpc>
            </a:pPr>
            <a:r>
              <a:rPr lang="de-AT" sz="1600"/>
              <a:t>Summe der relativen Häufigkeiten aller Merkmale </a:t>
            </a:r>
            <a:r>
              <a:rPr lang="de-AT" sz="1600">
                <a:sym typeface="Symbol" pitchFamily="18" charset="2"/>
              </a:rPr>
              <a:t></a:t>
            </a:r>
            <a:r>
              <a:rPr lang="de-AT" sz="1600">
                <a:latin typeface="Comic Sans MS" pitchFamily="66" charset="0"/>
                <a:sym typeface="Symbol" pitchFamily="18" charset="2"/>
              </a:rPr>
              <a:t>X</a:t>
            </a:r>
            <a:endParaRPr lang="de-AT" sz="1600">
              <a:latin typeface="Comic Sans MS" pitchFamily="66" charset="0"/>
            </a:endParaRPr>
          </a:p>
        </p:txBody>
      </p:sp>
      <p:sp>
        <p:nvSpPr>
          <p:cNvPr id="9113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1140" name="Foliennummernplatzhalter 5"/>
          <p:cNvSpPr>
            <a:spLocks noGrp="1"/>
          </p:cNvSpPr>
          <p:nvPr>
            <p:ph type="sldNum" sz="quarter" idx="12"/>
          </p:nvPr>
        </p:nvSpPr>
        <p:spPr/>
        <p:txBody>
          <a:bodyPr/>
          <a:lstStyle/>
          <a:p>
            <a:pPr>
              <a:defRPr/>
            </a:pPr>
            <a:fld id="{C2A0FF41-CBE8-42E3-8C48-CEB6DACFFE01}"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82" name="Rectangle 2"/>
          <p:cNvSpPr>
            <a:spLocks noGrp="1" noChangeArrowheads="1"/>
          </p:cNvSpPr>
          <p:nvPr>
            <p:ph type="title"/>
          </p:nvPr>
        </p:nvSpPr>
        <p:spPr/>
        <p:txBody>
          <a:bodyPr/>
          <a:lstStyle/>
          <a:p>
            <a:r>
              <a:rPr lang="de-AT" sz="4000"/>
              <a:t>Arithmetischer Mittelwert und Median</a:t>
            </a:r>
          </a:p>
        </p:txBody>
      </p:sp>
      <p:sp>
        <p:nvSpPr>
          <p:cNvPr id="26783" name="Rectangle 3"/>
          <p:cNvSpPr>
            <a:spLocks noGrp="1" noChangeArrowheads="1"/>
          </p:cNvSpPr>
          <p:nvPr>
            <p:ph type="body" sz="half" idx="1"/>
          </p:nvPr>
        </p:nvSpPr>
        <p:spPr>
          <a:xfrm>
            <a:off x="484188" y="1782763"/>
            <a:ext cx="7904162" cy="4525962"/>
          </a:xfrm>
        </p:spPr>
        <p:txBody>
          <a:bodyPr/>
          <a:lstStyle/>
          <a:p>
            <a:r>
              <a:rPr lang="de-AT" sz="2800" b="1"/>
              <a:t>Arithmetischer Mittelwert:</a:t>
            </a:r>
          </a:p>
          <a:p>
            <a:pPr lvl="1"/>
            <a:r>
              <a:rPr lang="de-AT" sz="2000"/>
              <a:t>Gegeben: N Beobachtungen (Zufallsvariable)</a:t>
            </a:r>
          </a:p>
          <a:p>
            <a:pPr lvl="2"/>
            <a:r>
              <a:rPr lang="de-AT" sz="2000"/>
              <a:t>x</a:t>
            </a:r>
            <a:r>
              <a:rPr lang="de-AT" sz="2000" baseline="-25000"/>
              <a:t>1</a:t>
            </a:r>
            <a:r>
              <a:rPr lang="de-AT" sz="2000"/>
              <a:t>,x</a:t>
            </a:r>
            <a:r>
              <a:rPr lang="de-AT" sz="2000" baseline="-25000"/>
              <a:t>2</a:t>
            </a:r>
            <a:r>
              <a:rPr lang="de-AT" sz="2000"/>
              <a:t>,...,x</a:t>
            </a:r>
            <a:r>
              <a:rPr lang="de-AT" sz="2000" baseline="-25000"/>
              <a:t>N</a:t>
            </a:r>
          </a:p>
          <a:p>
            <a:pPr lvl="1"/>
            <a:endParaRPr lang="de-AT" sz="2400" baseline="-25000"/>
          </a:p>
          <a:p>
            <a:pPr lvl="1"/>
            <a:endParaRPr lang="de-AT" sz="2400" baseline="-25000"/>
          </a:p>
          <a:p>
            <a:pPr lvl="1"/>
            <a:endParaRPr lang="de-AT" sz="2400" baseline="-25000"/>
          </a:p>
          <a:p>
            <a:pPr lvl="1"/>
            <a:endParaRPr lang="de-AT" sz="1500" baseline="-25000"/>
          </a:p>
          <a:p>
            <a:r>
              <a:rPr lang="de-AT" sz="2800" b="1"/>
              <a:t>Median:</a:t>
            </a:r>
            <a:r>
              <a:rPr lang="de-AT"/>
              <a:t> </a:t>
            </a:r>
          </a:p>
          <a:p>
            <a:pPr lvl="1"/>
            <a:endParaRPr lang="de-AT"/>
          </a:p>
          <a:p>
            <a:pPr lvl="1"/>
            <a:r>
              <a:rPr lang="de-AT" sz="2000">
                <a:cs typeface="Times New Roman" pitchFamily="18" charset="0"/>
              </a:rPr>
              <a:t>x</a:t>
            </a:r>
            <a:r>
              <a:rPr lang="de-AT" sz="2000" baseline="-30000">
                <a:cs typeface="Times New Roman" pitchFamily="18" charset="0"/>
              </a:rPr>
              <a:t>[w]</a:t>
            </a:r>
            <a:r>
              <a:rPr lang="de-AT" sz="2000"/>
              <a:t> ...x mit Rang w</a:t>
            </a:r>
          </a:p>
          <a:p>
            <a:pPr lvl="1"/>
            <a:endParaRPr lang="de-AT" sz="1800" baseline="-25000"/>
          </a:p>
          <a:p>
            <a:pPr lvl="1"/>
            <a:endParaRPr lang="de-AT" sz="2400" baseline="-25000"/>
          </a:p>
          <a:p>
            <a:pPr lvl="1"/>
            <a:endParaRPr lang="de-AT" sz="2400" baseline="-25000"/>
          </a:p>
          <a:p>
            <a:pPr lvl="1"/>
            <a:endParaRPr lang="de-AT" sz="2400" baseline="-25000"/>
          </a:p>
          <a:p>
            <a:pPr lvl="1"/>
            <a:endParaRPr lang="de-AT" sz="2400" baseline="-25000"/>
          </a:p>
          <a:p>
            <a:pPr lvl="1"/>
            <a:endParaRPr lang="de-AT" sz="2400" baseline="-25000"/>
          </a:p>
          <a:p>
            <a:pPr lvl="1">
              <a:buFontTx/>
              <a:buNone/>
            </a:pPr>
            <a:endParaRPr lang="de-AT" sz="2400"/>
          </a:p>
        </p:txBody>
      </p:sp>
      <p:graphicFrame>
        <p:nvGraphicFramePr>
          <p:cNvPr id="26780" name="Object 156"/>
          <p:cNvGraphicFramePr>
            <a:graphicFrameLocks noGrp="1" noChangeAspect="1"/>
          </p:cNvGraphicFramePr>
          <p:nvPr>
            <p:ph sz="half" idx="2"/>
          </p:nvPr>
        </p:nvGraphicFramePr>
        <p:xfrm>
          <a:off x="2484438" y="3933825"/>
          <a:ext cx="5400675" cy="973138"/>
        </p:xfrm>
        <a:graphic>
          <a:graphicData uri="http://schemas.openxmlformats.org/presentationml/2006/ole">
            <mc:AlternateContent xmlns:mc="http://schemas.openxmlformats.org/markup-compatibility/2006">
              <mc:Choice xmlns:v="urn:schemas-microsoft-com:vml" Requires="v">
                <p:oleObj name="Formel" r:id="rId3" imgW="2679700" imgH="482600" progId="Equation.3">
                  <p:embed/>
                </p:oleObj>
              </mc:Choice>
              <mc:Fallback>
                <p:oleObj name="Formel" r:id="rId3" imgW="2679700" imgH="482600" progId="Equation.3">
                  <p:embed/>
                  <p:pic>
                    <p:nvPicPr>
                      <p:cNvPr id="0" name="Picture 16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933825"/>
                        <a:ext cx="5400675" cy="973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Foliennummernplatzhalter 6"/>
          <p:cNvSpPr>
            <a:spLocks noGrp="1"/>
          </p:cNvSpPr>
          <p:nvPr>
            <p:ph type="sldNum" sz="quarter" idx="11"/>
          </p:nvPr>
        </p:nvSpPr>
        <p:spPr/>
        <p:txBody>
          <a:bodyPr/>
          <a:lstStyle/>
          <a:p>
            <a:pPr>
              <a:defRPr/>
            </a:pPr>
            <a:fld id="{65A1BB35-FC46-455D-A6FE-A2B2A8AFCB46}" type="slidenum">
              <a:rPr lang="en-US" smtClean="0"/>
              <a:pPr>
                <a:defRPr/>
              </a:pPr>
              <a:t>41</a:t>
            </a:fld>
            <a:endParaRPr lang="en-US"/>
          </a:p>
        </p:txBody>
      </p:sp>
      <p:sp>
        <p:nvSpPr>
          <p:cNvPr id="1029" name="Fußzeilenplatzhalter 5"/>
          <p:cNvSpPr>
            <a:spLocks noGrp="1"/>
          </p:cNvSpPr>
          <p:nvPr>
            <p:ph type="ftr" sz="quarter" idx="4294967295"/>
          </p:nvPr>
        </p:nvSpPr>
        <p:spPr>
          <a:xfrm>
            <a:off x="0" y="6248400"/>
            <a:ext cx="2895600" cy="457200"/>
          </a:xfrm>
        </p:spPr>
        <p:txBody>
          <a:bodyPr/>
          <a:lstStyle/>
          <a:p>
            <a:pPr>
              <a:defRPr/>
            </a:pPr>
            <a:r>
              <a:rPr lang="en-US"/>
              <a:t>hanno.ulmer@i-med.ac.at</a:t>
            </a:r>
          </a:p>
        </p:txBody>
      </p:sp>
      <p:graphicFrame>
        <p:nvGraphicFramePr>
          <p:cNvPr id="26781" name="Object 157"/>
          <p:cNvGraphicFramePr>
            <a:graphicFrameLocks noChangeAspect="1"/>
          </p:cNvGraphicFramePr>
          <p:nvPr/>
        </p:nvGraphicFramePr>
        <p:xfrm>
          <a:off x="3132138" y="2565400"/>
          <a:ext cx="1800225" cy="1017588"/>
        </p:xfrm>
        <a:graphic>
          <a:graphicData uri="http://schemas.openxmlformats.org/presentationml/2006/ole">
            <mc:AlternateContent xmlns:mc="http://schemas.openxmlformats.org/markup-compatibility/2006">
              <mc:Choice xmlns:v="urn:schemas-microsoft-com:vml" Requires="v">
                <p:oleObj name="Formel" r:id="rId5" imgW="761669" imgH="431613" progId="Equation.3">
                  <p:embed/>
                </p:oleObj>
              </mc:Choice>
              <mc:Fallback>
                <p:oleObj name="Formel" r:id="rId5" imgW="761669" imgH="431613"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565400"/>
                        <a:ext cx="1800225" cy="1017588"/>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Ausreißer und arithmetischer Mittelwert</a:t>
            </a:r>
            <a:endParaRPr lang="en-US" sz="4000"/>
          </a:p>
        </p:txBody>
      </p:sp>
      <p:sp>
        <p:nvSpPr>
          <p:cNvPr id="113666" name="Rectangle 3"/>
          <p:cNvSpPr>
            <a:spLocks noGrp="1" noChangeArrowheads="1"/>
          </p:cNvSpPr>
          <p:nvPr>
            <p:ph idx="1"/>
          </p:nvPr>
        </p:nvSpPr>
        <p:spPr>
          <a:xfrm>
            <a:off x="468313" y="1773238"/>
            <a:ext cx="7200900" cy="4319587"/>
          </a:xfrm>
        </p:spPr>
        <p:txBody>
          <a:bodyPr/>
          <a:lstStyle/>
          <a:p>
            <a:pPr>
              <a:lnSpc>
                <a:spcPct val="80000"/>
              </a:lnSpc>
            </a:pPr>
            <a:r>
              <a:rPr lang="de-DE" sz="2800"/>
              <a:t>Arithmetisches Mittel ist </a:t>
            </a:r>
            <a:r>
              <a:rPr lang="de-DE" sz="2800" b="1"/>
              <a:t>empfindlich gegen Ausreißer</a:t>
            </a:r>
          </a:p>
          <a:p>
            <a:pPr>
              <a:lnSpc>
                <a:spcPct val="80000"/>
              </a:lnSpc>
              <a:buFontTx/>
              <a:buNone/>
            </a:pPr>
            <a:endParaRPr lang="de-DE" sz="1300" b="1"/>
          </a:p>
          <a:p>
            <a:pPr>
              <a:lnSpc>
                <a:spcPct val="80000"/>
              </a:lnSpc>
            </a:pPr>
            <a:r>
              <a:rPr lang="de-DE" sz="2800"/>
              <a:t>Ziel: Robuste, unverzerrte Schätzwerte</a:t>
            </a:r>
          </a:p>
          <a:p>
            <a:pPr>
              <a:lnSpc>
                <a:spcPct val="80000"/>
              </a:lnSpc>
              <a:buFontTx/>
              <a:buNone/>
            </a:pPr>
            <a:endParaRPr lang="de-DE" sz="1300"/>
          </a:p>
          <a:p>
            <a:pPr lvl="1">
              <a:lnSpc>
                <a:spcPct val="80000"/>
              </a:lnSpc>
            </a:pPr>
            <a:r>
              <a:rPr lang="de-DE" sz="2400"/>
              <a:t>Getrimmter Mittelwert:</a:t>
            </a:r>
          </a:p>
          <a:p>
            <a:pPr lvl="2">
              <a:lnSpc>
                <a:spcPct val="80000"/>
              </a:lnSpc>
            </a:pPr>
            <a:r>
              <a:rPr lang="de-DE"/>
              <a:t>Weglassen von </a:t>
            </a:r>
            <a:r>
              <a:rPr lang="de-DE">
                <a:sym typeface="Symbol" pitchFamily="18" charset="2"/>
              </a:rPr>
              <a:t>k% der oberen und unteren Extremwerte</a:t>
            </a:r>
            <a:endParaRPr lang="de-DE"/>
          </a:p>
        </p:txBody>
      </p:sp>
      <p:sp>
        <p:nvSpPr>
          <p:cNvPr id="9216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2164" name="Foliennummernplatzhalter 5"/>
          <p:cNvSpPr>
            <a:spLocks noGrp="1"/>
          </p:cNvSpPr>
          <p:nvPr>
            <p:ph type="sldNum" sz="quarter" idx="12"/>
          </p:nvPr>
        </p:nvSpPr>
        <p:spPr/>
        <p:txBody>
          <a:bodyPr/>
          <a:lstStyle/>
          <a:p>
            <a:pPr>
              <a:defRPr/>
            </a:pPr>
            <a:fld id="{BF86EA6C-DB80-436C-95E8-63EB5F64A581}"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457200" y="333375"/>
            <a:ext cx="8229600" cy="868363"/>
          </a:xfrm>
        </p:spPr>
        <p:txBody>
          <a:bodyPr/>
          <a:lstStyle/>
          <a:p>
            <a:r>
              <a:rPr lang="de-DE" sz="4000"/>
              <a:t>Mittelwert vs. Median - Beispiel</a:t>
            </a:r>
          </a:p>
        </p:txBody>
      </p:sp>
      <p:sp>
        <p:nvSpPr>
          <p:cNvPr id="115714" name="Rectangle 3"/>
          <p:cNvSpPr>
            <a:spLocks noGrp="1" noChangeArrowheads="1"/>
          </p:cNvSpPr>
          <p:nvPr>
            <p:ph idx="1"/>
          </p:nvPr>
        </p:nvSpPr>
        <p:spPr>
          <a:xfrm>
            <a:off x="457200" y="1600200"/>
            <a:ext cx="8229600" cy="4757738"/>
          </a:xfrm>
        </p:spPr>
        <p:txBody>
          <a:bodyPr/>
          <a:lstStyle/>
          <a:p>
            <a:endParaRPr lang="de-DE"/>
          </a:p>
        </p:txBody>
      </p:sp>
      <p:sp>
        <p:nvSpPr>
          <p:cNvPr id="9318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3188" name="Foliennummernplatzhalter 5"/>
          <p:cNvSpPr>
            <a:spLocks noGrp="1"/>
          </p:cNvSpPr>
          <p:nvPr>
            <p:ph type="sldNum" sz="quarter" idx="12"/>
          </p:nvPr>
        </p:nvSpPr>
        <p:spPr/>
        <p:txBody>
          <a:bodyPr/>
          <a:lstStyle/>
          <a:p>
            <a:pPr>
              <a:defRPr/>
            </a:pPr>
            <a:fld id="{B73C702E-12AA-49CD-9C66-2DFD5146C7ED}" type="slidenum">
              <a:rPr lang="en-US"/>
              <a:pPr>
                <a:defRPr/>
              </a:pPr>
              <a:t>43</a:t>
            </a:fld>
            <a:endParaRPr lang="en-US"/>
          </a:p>
        </p:txBody>
      </p:sp>
      <p:pic>
        <p:nvPicPr>
          <p:cNvPr id="115717" name="Picture 4"/>
          <p:cNvPicPr>
            <a:picLocks noChangeAspect="1" noChangeArrowheads="1"/>
          </p:cNvPicPr>
          <p:nvPr/>
        </p:nvPicPr>
        <p:blipFill>
          <a:blip r:embed="rId3" cstate="print"/>
          <a:srcRect/>
          <a:stretch>
            <a:fillRect/>
          </a:stretch>
        </p:blipFill>
        <p:spPr bwMode="auto">
          <a:xfrm>
            <a:off x="252413" y="1312863"/>
            <a:ext cx="8640762" cy="49244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323850" y="476250"/>
            <a:ext cx="8640763" cy="868363"/>
          </a:xfrm>
        </p:spPr>
        <p:txBody>
          <a:bodyPr/>
          <a:lstStyle/>
          <a:p>
            <a:r>
              <a:rPr lang="de-AT" sz="3600"/>
              <a:t>Median, Modus, Quartile, Extremwerte</a:t>
            </a:r>
          </a:p>
        </p:txBody>
      </p:sp>
      <p:sp>
        <p:nvSpPr>
          <p:cNvPr id="116738" name="Rectangle 3"/>
          <p:cNvSpPr>
            <a:spLocks noGrp="1" noChangeArrowheads="1"/>
          </p:cNvSpPr>
          <p:nvPr>
            <p:ph idx="1"/>
          </p:nvPr>
        </p:nvSpPr>
        <p:spPr>
          <a:xfrm>
            <a:off x="457200" y="1600200"/>
            <a:ext cx="8229600" cy="4757738"/>
          </a:xfrm>
        </p:spPr>
        <p:txBody>
          <a:bodyPr/>
          <a:lstStyle/>
          <a:p>
            <a:pPr>
              <a:lnSpc>
                <a:spcPct val="90000"/>
              </a:lnSpc>
            </a:pPr>
            <a:r>
              <a:rPr lang="de-AT" sz="2800" b="1"/>
              <a:t>Modus</a:t>
            </a:r>
            <a:r>
              <a:rPr lang="de-AT" sz="2800"/>
              <a:t> (häufigster Wert einer Verteilung)</a:t>
            </a:r>
          </a:p>
          <a:p>
            <a:pPr>
              <a:lnSpc>
                <a:spcPct val="90000"/>
              </a:lnSpc>
            </a:pPr>
            <a:r>
              <a:rPr lang="de-AT" sz="2800" b="1"/>
              <a:t>Quantile</a:t>
            </a:r>
            <a:r>
              <a:rPr lang="de-AT" sz="2800"/>
              <a:t>: prozentueller Anteil an den Daten</a:t>
            </a:r>
          </a:p>
          <a:p>
            <a:pPr>
              <a:lnSpc>
                <a:spcPct val="90000"/>
              </a:lnSpc>
            </a:pPr>
            <a:r>
              <a:rPr lang="de-AT" sz="2800"/>
              <a:t>Quartile: </a:t>
            </a:r>
            <a:r>
              <a:rPr lang="de-AT" sz="2800">
                <a:cs typeface="Times New Roman" pitchFamily="18" charset="0"/>
              </a:rPr>
              <a:t>Q</a:t>
            </a:r>
            <a:r>
              <a:rPr lang="de-AT" sz="2800" baseline="-30000">
                <a:cs typeface="Times New Roman" pitchFamily="18" charset="0"/>
              </a:rPr>
              <a:t>25</a:t>
            </a:r>
            <a:r>
              <a:rPr lang="de-AT" sz="2800">
                <a:cs typeface="Times New Roman" pitchFamily="18" charset="0"/>
              </a:rPr>
              <a:t>, Q</a:t>
            </a:r>
            <a:r>
              <a:rPr lang="de-AT" sz="2800" baseline="-30000">
                <a:cs typeface="Times New Roman" pitchFamily="18" charset="0"/>
              </a:rPr>
              <a:t>75</a:t>
            </a:r>
          </a:p>
          <a:p>
            <a:pPr lvl="1">
              <a:lnSpc>
                <a:spcPct val="90000"/>
              </a:lnSpc>
            </a:pPr>
            <a:r>
              <a:rPr lang="de-AT" sz="2400"/>
              <a:t>25%, 75% - Anteil</a:t>
            </a:r>
          </a:p>
          <a:p>
            <a:pPr>
              <a:lnSpc>
                <a:spcPct val="90000"/>
              </a:lnSpc>
            </a:pPr>
            <a:r>
              <a:rPr lang="de-AT" sz="2800"/>
              <a:t>Interquartilbereich: </a:t>
            </a:r>
            <a:r>
              <a:rPr lang="de-AT" sz="2800">
                <a:cs typeface="Times New Roman" pitchFamily="18" charset="0"/>
              </a:rPr>
              <a:t>I</a:t>
            </a:r>
            <a:r>
              <a:rPr lang="de-AT" sz="2800" baseline="-30000">
                <a:cs typeface="Times New Roman" pitchFamily="18" charset="0"/>
              </a:rPr>
              <a:t>50</a:t>
            </a:r>
            <a:r>
              <a:rPr lang="de-AT" sz="2800">
                <a:cs typeface="Times New Roman" pitchFamily="18" charset="0"/>
              </a:rPr>
              <a:t>= Q</a:t>
            </a:r>
            <a:r>
              <a:rPr lang="de-AT" sz="2800" baseline="-30000">
                <a:cs typeface="Times New Roman" pitchFamily="18" charset="0"/>
              </a:rPr>
              <a:t>75 –</a:t>
            </a:r>
            <a:r>
              <a:rPr lang="de-AT" sz="2800">
                <a:cs typeface="Times New Roman" pitchFamily="18" charset="0"/>
              </a:rPr>
              <a:t> Q</a:t>
            </a:r>
            <a:r>
              <a:rPr lang="de-AT" sz="2800" baseline="-30000">
                <a:cs typeface="Times New Roman" pitchFamily="18" charset="0"/>
              </a:rPr>
              <a:t>25</a:t>
            </a:r>
            <a:r>
              <a:rPr lang="de-AT" sz="2800">
                <a:cs typeface="Times New Roman" pitchFamily="18" charset="0"/>
              </a:rPr>
              <a:t> </a:t>
            </a:r>
          </a:p>
          <a:p>
            <a:pPr>
              <a:lnSpc>
                <a:spcPct val="90000"/>
              </a:lnSpc>
            </a:pPr>
            <a:r>
              <a:rPr lang="de-AT" sz="2800">
                <a:cs typeface="Times New Roman" pitchFamily="18" charset="0"/>
              </a:rPr>
              <a:t>Spannweite: Maximum - Minimum</a:t>
            </a:r>
            <a:endParaRPr lang="de-AT" sz="2800"/>
          </a:p>
          <a:p>
            <a:pPr>
              <a:lnSpc>
                <a:spcPct val="90000"/>
              </a:lnSpc>
            </a:pPr>
            <a:r>
              <a:rPr lang="de-AT" sz="2800"/>
              <a:t>Perzentile: </a:t>
            </a:r>
            <a:r>
              <a:rPr lang="de-AT" sz="2800">
                <a:cs typeface="Times New Roman" pitchFamily="18" charset="0"/>
              </a:rPr>
              <a:t>Q</a:t>
            </a:r>
            <a:r>
              <a:rPr lang="de-AT" sz="2800" baseline="-30000">
                <a:cs typeface="Times New Roman" pitchFamily="18" charset="0"/>
              </a:rPr>
              <a:t>1</a:t>
            </a:r>
            <a:r>
              <a:rPr lang="de-AT" sz="2800">
                <a:cs typeface="Times New Roman" pitchFamily="18" charset="0"/>
              </a:rPr>
              <a:t>, Q</a:t>
            </a:r>
            <a:r>
              <a:rPr lang="de-AT" sz="2800" baseline="-30000">
                <a:cs typeface="Times New Roman" pitchFamily="18" charset="0"/>
              </a:rPr>
              <a:t>5</a:t>
            </a:r>
            <a:r>
              <a:rPr lang="de-AT" sz="2800">
                <a:cs typeface="Times New Roman" pitchFamily="18" charset="0"/>
              </a:rPr>
              <a:t>, Q</a:t>
            </a:r>
            <a:r>
              <a:rPr lang="de-AT" sz="2800" baseline="-30000">
                <a:cs typeface="Times New Roman" pitchFamily="18" charset="0"/>
              </a:rPr>
              <a:t>10</a:t>
            </a:r>
            <a:r>
              <a:rPr lang="de-AT" sz="2800">
                <a:cs typeface="Times New Roman" pitchFamily="18" charset="0"/>
              </a:rPr>
              <a:t>, …Q</a:t>
            </a:r>
            <a:r>
              <a:rPr lang="de-AT" sz="2800" baseline="-25000">
                <a:cs typeface="Times New Roman" pitchFamily="18" charset="0"/>
              </a:rPr>
              <a:t>33</a:t>
            </a:r>
            <a:r>
              <a:rPr lang="de-AT" sz="2800">
                <a:cs typeface="Times New Roman" pitchFamily="18" charset="0"/>
              </a:rPr>
              <a:t>, …, Q</a:t>
            </a:r>
            <a:r>
              <a:rPr lang="de-AT" sz="2800" baseline="-30000">
                <a:cs typeface="Times New Roman" pitchFamily="18" charset="0"/>
              </a:rPr>
              <a:t>95</a:t>
            </a:r>
            <a:r>
              <a:rPr lang="de-AT" sz="2800">
                <a:cs typeface="Times New Roman" pitchFamily="18" charset="0"/>
              </a:rPr>
              <a:t>, Q</a:t>
            </a:r>
            <a:r>
              <a:rPr lang="de-AT" sz="2800" baseline="-30000">
                <a:cs typeface="Times New Roman" pitchFamily="18" charset="0"/>
              </a:rPr>
              <a:t>99</a:t>
            </a:r>
          </a:p>
          <a:p>
            <a:pPr lvl="3">
              <a:lnSpc>
                <a:spcPct val="90000"/>
              </a:lnSpc>
            </a:pPr>
            <a:r>
              <a:rPr lang="de-AT"/>
              <a:t>Werden oft als „Normwerte“ herangezogen </a:t>
            </a:r>
          </a:p>
        </p:txBody>
      </p:sp>
      <p:sp>
        <p:nvSpPr>
          <p:cNvPr id="9421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4212" name="Foliennummernplatzhalter 5"/>
          <p:cNvSpPr>
            <a:spLocks noGrp="1"/>
          </p:cNvSpPr>
          <p:nvPr>
            <p:ph type="sldNum" sz="quarter" idx="12"/>
          </p:nvPr>
        </p:nvSpPr>
        <p:spPr/>
        <p:txBody>
          <a:bodyPr/>
          <a:lstStyle/>
          <a:p>
            <a:pPr>
              <a:defRPr/>
            </a:pPr>
            <a:fld id="{CD464D31-76DF-48A5-B042-322F26305E87}"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323850" y="333375"/>
            <a:ext cx="8229600" cy="868363"/>
          </a:xfrm>
        </p:spPr>
        <p:txBody>
          <a:bodyPr rtlCol="0">
            <a:normAutofit fontScale="90000"/>
          </a:bodyPr>
          <a:lstStyle/>
          <a:p>
            <a:pPr fontAlgn="auto">
              <a:spcAft>
                <a:spcPts val="0"/>
              </a:spcAft>
              <a:defRPr/>
            </a:pPr>
            <a:r>
              <a:rPr lang="de-DE" sz="3600"/>
              <a:t>Beziehung zwischen Arithmetischem Mittel, Median und Modus</a:t>
            </a:r>
            <a:r>
              <a:rPr lang="de-DE"/>
              <a:t> </a:t>
            </a:r>
          </a:p>
        </p:txBody>
      </p:sp>
      <p:graphicFrame>
        <p:nvGraphicFramePr>
          <p:cNvPr id="27727" name="Object 79"/>
          <p:cNvGraphicFramePr>
            <a:graphicFrameLocks noGrp="1" noChangeAspect="1"/>
          </p:cNvGraphicFramePr>
          <p:nvPr>
            <p:ph idx="1"/>
          </p:nvPr>
        </p:nvGraphicFramePr>
        <p:xfrm>
          <a:off x="250825" y="1341438"/>
          <a:ext cx="4054475" cy="2633662"/>
        </p:xfrm>
        <a:graphic>
          <a:graphicData uri="http://schemas.openxmlformats.org/presentationml/2006/ole">
            <mc:AlternateContent xmlns:mc="http://schemas.openxmlformats.org/markup-compatibility/2006">
              <mc:Choice xmlns:v="urn:schemas-microsoft-com:vml" Requires="v">
                <p:oleObj name="Diagramm" r:id="rId3" imgW="5353169" imgH="3476685" progId="Excel.Sheet.8">
                  <p:embed/>
                </p:oleObj>
              </mc:Choice>
              <mc:Fallback>
                <p:oleObj name="Diagramm" r:id="rId3" imgW="5353169" imgH="3476685" progId="Excel.Sheet.8">
                  <p:embed/>
                  <p:pic>
                    <p:nvPicPr>
                      <p:cNvPr id="0" name="Picture 8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41438"/>
                        <a:ext cx="40544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2053" name="Foliennummernplatzhalter 5"/>
          <p:cNvSpPr>
            <a:spLocks noGrp="1"/>
          </p:cNvSpPr>
          <p:nvPr>
            <p:ph type="sldNum" sz="quarter" idx="12"/>
          </p:nvPr>
        </p:nvSpPr>
        <p:spPr/>
        <p:txBody>
          <a:bodyPr/>
          <a:lstStyle/>
          <a:p>
            <a:pPr>
              <a:defRPr/>
            </a:pPr>
            <a:fld id="{E7E341BD-8790-40C9-ACC6-E978E56CF27F}" type="slidenum">
              <a:rPr lang="en-US"/>
              <a:pPr>
                <a:defRPr/>
              </a:pPr>
              <a:t>45</a:t>
            </a:fld>
            <a:endParaRPr lang="en-US"/>
          </a:p>
        </p:txBody>
      </p:sp>
      <p:pic>
        <p:nvPicPr>
          <p:cNvPr id="27731" name="Picture 3"/>
          <p:cNvPicPr>
            <a:picLocks noChangeAspect="1" noChangeArrowheads="1"/>
          </p:cNvPicPr>
          <p:nvPr/>
        </p:nvPicPr>
        <p:blipFill>
          <a:blip r:embed="rId5" cstate="print">
            <a:grayscl/>
            <a:biLevel thresh="50000"/>
          </a:blip>
          <a:srcRect t="11467" b="3276"/>
          <a:stretch>
            <a:fillRect/>
          </a:stretch>
        </p:blipFill>
        <p:spPr bwMode="auto">
          <a:xfrm>
            <a:off x="304800" y="4005263"/>
            <a:ext cx="6084888" cy="2486025"/>
          </a:xfrm>
          <a:prstGeom prst="rect">
            <a:avLst/>
          </a:prstGeom>
          <a:noFill/>
          <a:ln w="9525">
            <a:noFill/>
            <a:miter lim="800000"/>
            <a:headEnd/>
            <a:tailEnd/>
          </a:ln>
        </p:spPr>
      </p:pic>
      <p:sp>
        <p:nvSpPr>
          <p:cNvPr id="27732" name="Rectangle 6"/>
          <p:cNvSpPr>
            <a:spLocks noChangeArrowheads="1"/>
          </p:cNvSpPr>
          <p:nvPr/>
        </p:nvSpPr>
        <p:spPr bwMode="auto">
          <a:xfrm>
            <a:off x="4321175" y="1773238"/>
            <a:ext cx="4572000" cy="1616075"/>
          </a:xfrm>
          <a:prstGeom prst="rect">
            <a:avLst/>
          </a:prstGeom>
          <a:noFill/>
          <a:ln w="9525" algn="ctr">
            <a:noFill/>
            <a:miter lim="800000"/>
            <a:headEnd/>
            <a:tailEnd/>
          </a:ln>
        </p:spPr>
        <p:txBody>
          <a:bodyPr>
            <a:spAutoFit/>
          </a:bodyPr>
          <a:lstStyle/>
          <a:p>
            <a:pPr eaLnBrk="0" hangingPunct="0"/>
            <a:r>
              <a:rPr lang="de-DE" sz="2000" b="1">
                <a:latin typeface="Century" pitchFamily="18" charset="0"/>
              </a:rPr>
              <a:t>Symmetrisch</a:t>
            </a:r>
          </a:p>
          <a:p>
            <a:pPr eaLnBrk="0" hangingPunct="0"/>
            <a:r>
              <a:rPr lang="de-DE" sz="2000" b="1">
                <a:latin typeface="Century" pitchFamily="18" charset="0"/>
              </a:rPr>
              <a:t>Mittelwert = Median = Modalwert</a:t>
            </a:r>
          </a:p>
          <a:p>
            <a:pPr eaLnBrk="0" hangingPunct="0"/>
            <a:r>
              <a:rPr lang="de-DE" sz="2000" b="1">
                <a:latin typeface="Century" pitchFamily="18" charset="0"/>
              </a:rPr>
              <a:t>f(</a:t>
            </a:r>
            <a:r>
              <a:rPr lang="de-DE" sz="2000" b="1">
                <a:latin typeface="Century" pitchFamily="18" charset="0"/>
                <a:sym typeface="Symbol" pitchFamily="18" charset="2"/>
              </a:rPr>
              <a:t>-x) = </a:t>
            </a:r>
            <a:r>
              <a:rPr lang="de-DE" sz="2000" b="1">
                <a:latin typeface="Century" pitchFamily="18" charset="0"/>
              </a:rPr>
              <a:t>f(</a:t>
            </a:r>
            <a:r>
              <a:rPr lang="de-DE" sz="2000" b="1">
                <a:latin typeface="Century" pitchFamily="18" charset="0"/>
                <a:sym typeface="Symbol" pitchFamily="18" charset="2"/>
              </a:rPr>
              <a:t>+x)</a:t>
            </a:r>
          </a:p>
          <a:p>
            <a:pPr eaLnBrk="0" hangingPunct="0"/>
            <a:r>
              <a:rPr lang="de-DE" sz="2000" b="1">
                <a:latin typeface="Century" pitchFamily="18" charset="0"/>
                <a:sym typeface="Symbol" pitchFamily="18" charset="2"/>
              </a:rPr>
              <a:t>Schiefe =0</a:t>
            </a:r>
          </a:p>
          <a:p>
            <a:pPr eaLnBrk="0" hangingPunct="0"/>
            <a:r>
              <a:rPr lang="de-DE" sz="2000" b="1">
                <a:latin typeface="Century" pitchFamily="18" charset="0"/>
                <a:sym typeface="Symbol" pitchFamily="18" charset="2"/>
              </a:rPr>
              <a:t>Glockenförmig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4000"/>
              <a:t>Streuung, Standardabweichung</a:t>
            </a:r>
          </a:p>
        </p:txBody>
      </p:sp>
      <p:sp>
        <p:nvSpPr>
          <p:cNvPr id="28831" name="Rectangle 3"/>
          <p:cNvSpPr>
            <a:spLocks noGrp="1" noChangeArrowheads="1"/>
          </p:cNvSpPr>
          <p:nvPr>
            <p:ph idx="1"/>
          </p:nvPr>
        </p:nvSpPr>
        <p:spPr>
          <a:xfrm>
            <a:off x="484188" y="1782763"/>
            <a:ext cx="8229600" cy="4525962"/>
          </a:xfrm>
        </p:spPr>
        <p:txBody>
          <a:bodyPr/>
          <a:lstStyle/>
          <a:p>
            <a:r>
              <a:rPr lang="de-AT"/>
              <a:t>Varianz:  </a:t>
            </a:r>
          </a:p>
          <a:p>
            <a:endParaRPr lang="de-AT"/>
          </a:p>
          <a:p>
            <a:r>
              <a:rPr lang="de-AT"/>
              <a:t>Standardabweichung: </a:t>
            </a:r>
            <a:r>
              <a:rPr lang="de-AT">
                <a:cs typeface="Times New Roman" pitchFamily="18" charset="0"/>
              </a:rPr>
              <a:t>s=+</a:t>
            </a:r>
            <a:r>
              <a:rPr lang="de-AT">
                <a:cs typeface="Times New Roman" pitchFamily="18" charset="0"/>
                <a:sym typeface="Symbol" pitchFamily="18" charset="2"/>
              </a:rPr>
              <a:t></a:t>
            </a:r>
            <a:r>
              <a:rPr lang="de-AT">
                <a:cs typeface="Times New Roman" pitchFamily="18" charset="0"/>
              </a:rPr>
              <a:t>s</a:t>
            </a:r>
            <a:r>
              <a:rPr lang="de-AT" baseline="30000">
                <a:cs typeface="Times New Roman" pitchFamily="18" charset="0"/>
              </a:rPr>
              <a:t>2</a:t>
            </a:r>
            <a:r>
              <a:rPr lang="de-AT"/>
              <a:t> </a:t>
            </a:r>
          </a:p>
          <a:p>
            <a:endParaRPr lang="de-AT"/>
          </a:p>
          <a:p>
            <a:r>
              <a:rPr lang="de-AT"/>
              <a:t>Variationskoeffizient: </a:t>
            </a:r>
          </a:p>
          <a:p>
            <a:endParaRPr lang="de-AT" sz="1500"/>
          </a:p>
          <a:p>
            <a:pPr lvl="2"/>
            <a:r>
              <a:rPr lang="de-AT"/>
              <a:t>Verhältnis von Streuung zu Mittelwert</a:t>
            </a:r>
          </a:p>
          <a:p>
            <a:endParaRPr lang="de-AT"/>
          </a:p>
        </p:txBody>
      </p:sp>
      <p:sp>
        <p:nvSpPr>
          <p:cNvPr id="307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3078" name="Foliennummernplatzhalter 5"/>
          <p:cNvSpPr>
            <a:spLocks noGrp="1"/>
          </p:cNvSpPr>
          <p:nvPr>
            <p:ph type="sldNum" sz="quarter" idx="12"/>
          </p:nvPr>
        </p:nvSpPr>
        <p:spPr/>
        <p:txBody>
          <a:bodyPr/>
          <a:lstStyle/>
          <a:p>
            <a:pPr>
              <a:defRPr/>
            </a:pPr>
            <a:fld id="{433225EE-3E26-4D13-9992-3306D3390334}" type="slidenum">
              <a:rPr lang="en-US"/>
              <a:pPr>
                <a:defRPr/>
              </a:pPr>
              <a:t>46</a:t>
            </a:fld>
            <a:endParaRPr lang="en-US"/>
          </a:p>
        </p:txBody>
      </p:sp>
      <p:graphicFrame>
        <p:nvGraphicFramePr>
          <p:cNvPr id="28828" name="Object 156"/>
          <p:cNvGraphicFramePr>
            <a:graphicFrameLocks noChangeAspect="1"/>
          </p:cNvGraphicFramePr>
          <p:nvPr/>
        </p:nvGraphicFramePr>
        <p:xfrm>
          <a:off x="2555875" y="1630363"/>
          <a:ext cx="3505200" cy="935037"/>
        </p:xfrm>
        <a:graphic>
          <a:graphicData uri="http://schemas.openxmlformats.org/presentationml/2006/ole">
            <mc:AlternateContent xmlns:mc="http://schemas.openxmlformats.org/markup-compatibility/2006">
              <mc:Choice xmlns:v="urn:schemas-microsoft-com:vml" Requires="v">
                <p:oleObj name="Equation" r:id="rId3" imgW="38868840" imgH="12228840" progId="Equation.3">
                  <p:embed/>
                </p:oleObj>
              </mc:Choice>
              <mc:Fallback>
                <p:oleObj name="Equation" r:id="rId3" imgW="38868840" imgH="12228840" progId="Equation.3">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630363"/>
                        <a:ext cx="3505200" cy="935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29" name="Object 157"/>
          <p:cNvGraphicFramePr>
            <a:graphicFrameLocks noChangeAspect="1"/>
          </p:cNvGraphicFramePr>
          <p:nvPr/>
        </p:nvGraphicFramePr>
        <p:xfrm>
          <a:off x="2843213" y="4941888"/>
          <a:ext cx="2735262" cy="865187"/>
        </p:xfrm>
        <a:graphic>
          <a:graphicData uri="http://schemas.openxmlformats.org/presentationml/2006/ole">
            <mc:AlternateContent xmlns:mc="http://schemas.openxmlformats.org/markup-compatibility/2006">
              <mc:Choice xmlns:v="urn:schemas-microsoft-com:vml" Requires="v">
                <p:oleObj name="Equation" r:id="rId5" imgW="35268840" imgH="11148840" progId="Equation.3">
                  <p:embed/>
                </p:oleObj>
              </mc:Choice>
              <mc:Fallback>
                <p:oleObj name="Equation" r:id="rId5" imgW="35268840" imgH="11148840"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941888"/>
                        <a:ext cx="2735262" cy="8651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Statistische Grafiken</a:t>
            </a:r>
            <a:endParaRPr lang="en-US" dirty="0"/>
          </a:p>
        </p:txBody>
      </p:sp>
      <p:sp>
        <p:nvSpPr>
          <p:cNvPr id="3" name="Datumsplatzhalter 2"/>
          <p:cNvSpPr>
            <a:spLocks noGrp="1"/>
          </p:cNvSpPr>
          <p:nvPr>
            <p:ph type="dt" sz="half" idx="10"/>
          </p:nvPr>
        </p:nvSpPr>
        <p:spPr/>
        <p:txBody>
          <a:bodyPr/>
          <a:lstStyle/>
          <a:p>
            <a:fld id="{4FBB947E-E2B1-447B-92C9-68B1426AE906}" type="datetime1">
              <a:rPr lang="de-AT" smtClean="0"/>
              <a:pPr/>
              <a:t>29.09.2025</a:t>
            </a:fld>
            <a:endParaRPr lang="de-DE" altLang="en-US"/>
          </a:p>
        </p:txBody>
      </p:sp>
      <p:sp>
        <p:nvSpPr>
          <p:cNvPr id="4" name="Fußzeilenplatzhalter 3"/>
          <p:cNvSpPr>
            <a:spLocks noGrp="1"/>
          </p:cNvSpPr>
          <p:nvPr>
            <p:ph type="ftr" sz="quarter" idx="11"/>
          </p:nvPr>
        </p:nvSpPr>
        <p:spPr/>
        <p:txBody>
          <a:bodyPr/>
          <a:lstStyle/>
          <a:p>
            <a:r>
              <a:rPr lang="de-DE" altLang="en-US"/>
              <a:t>hanno.ulmer@i-med.ac.at</a:t>
            </a:r>
          </a:p>
        </p:txBody>
      </p:sp>
      <p:sp>
        <p:nvSpPr>
          <p:cNvPr id="5" name="Foliennummernplatzhalter 4"/>
          <p:cNvSpPr>
            <a:spLocks noGrp="1"/>
          </p:cNvSpPr>
          <p:nvPr>
            <p:ph type="sldNum" sz="quarter" idx="12"/>
          </p:nvPr>
        </p:nvSpPr>
        <p:spPr/>
        <p:txBody>
          <a:bodyPr/>
          <a:lstStyle/>
          <a:p>
            <a:r>
              <a:rPr lang="de-DE" altLang="en-US"/>
              <a:t>Seite </a:t>
            </a:r>
            <a:fld id="{EE29F858-1221-4A12-AB43-D242F2C02AC7}" type="slidenum">
              <a:rPr lang="de-DE" altLang="en-US" smtClean="0"/>
              <a:pPr/>
              <a:t>47</a:t>
            </a:fld>
            <a:endParaRPr lang="de-DE" altLang="en-US"/>
          </a:p>
        </p:txBody>
      </p:sp>
      <p:pic>
        <p:nvPicPr>
          <p:cNvPr id="538626" name="Picture 2"/>
          <p:cNvPicPr>
            <a:picLocks noChangeAspect="1" noChangeArrowheads="1"/>
          </p:cNvPicPr>
          <p:nvPr/>
        </p:nvPicPr>
        <p:blipFill>
          <a:blip r:embed="rId2" cstate="print"/>
          <a:srcRect/>
          <a:stretch>
            <a:fillRect/>
          </a:stretch>
        </p:blipFill>
        <p:spPr bwMode="auto">
          <a:xfrm>
            <a:off x="467544" y="1556792"/>
            <a:ext cx="2905125" cy="3276600"/>
          </a:xfrm>
          <a:prstGeom prst="rect">
            <a:avLst/>
          </a:prstGeom>
          <a:noFill/>
          <a:ln w="9525">
            <a:noFill/>
            <a:miter lim="800000"/>
            <a:headEnd/>
            <a:tailEnd/>
          </a:ln>
        </p:spPr>
      </p:pic>
      <p:pic>
        <p:nvPicPr>
          <p:cNvPr id="538627" name="Picture 3"/>
          <p:cNvPicPr>
            <a:picLocks noChangeAspect="1" noChangeArrowheads="1"/>
          </p:cNvPicPr>
          <p:nvPr/>
        </p:nvPicPr>
        <p:blipFill>
          <a:blip r:embed="rId3" cstate="print"/>
          <a:srcRect/>
          <a:stretch>
            <a:fillRect/>
          </a:stretch>
        </p:blipFill>
        <p:spPr bwMode="auto">
          <a:xfrm>
            <a:off x="3491880" y="1556792"/>
            <a:ext cx="3962400" cy="2228850"/>
          </a:xfrm>
          <a:prstGeom prst="rect">
            <a:avLst/>
          </a:prstGeom>
          <a:noFill/>
          <a:ln w="9525">
            <a:noFill/>
            <a:miter lim="800000"/>
            <a:headEnd/>
            <a:tailEnd/>
          </a:ln>
        </p:spPr>
      </p:pic>
      <p:pic>
        <p:nvPicPr>
          <p:cNvPr id="538628" name="Picture 4"/>
          <p:cNvPicPr>
            <a:picLocks noChangeAspect="1" noChangeArrowheads="1"/>
          </p:cNvPicPr>
          <p:nvPr/>
        </p:nvPicPr>
        <p:blipFill>
          <a:blip r:embed="rId4" cstate="print"/>
          <a:srcRect/>
          <a:stretch>
            <a:fillRect/>
          </a:stretch>
        </p:blipFill>
        <p:spPr bwMode="auto">
          <a:xfrm>
            <a:off x="3563888" y="3789040"/>
            <a:ext cx="2736304" cy="2550341"/>
          </a:xfrm>
          <a:prstGeom prst="rect">
            <a:avLst/>
          </a:prstGeom>
          <a:noFill/>
          <a:ln w="9525">
            <a:noFill/>
            <a:miter lim="800000"/>
            <a:headEnd/>
            <a:tailEnd/>
          </a:ln>
        </p:spPr>
      </p:pic>
      <p:pic>
        <p:nvPicPr>
          <p:cNvPr id="538629" name="Picture 5"/>
          <p:cNvPicPr>
            <a:picLocks noChangeAspect="1" noChangeArrowheads="1"/>
          </p:cNvPicPr>
          <p:nvPr/>
        </p:nvPicPr>
        <p:blipFill>
          <a:blip r:embed="rId5" cstate="print"/>
          <a:srcRect/>
          <a:stretch>
            <a:fillRect/>
          </a:stretch>
        </p:blipFill>
        <p:spPr bwMode="auto">
          <a:xfrm>
            <a:off x="6660232" y="3717032"/>
            <a:ext cx="2244799" cy="250847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3"/>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Graphische Darstellungen</a:t>
            </a:r>
            <a:br>
              <a:rPr lang="de-DE" sz="4000"/>
            </a:br>
            <a:r>
              <a:rPr lang="de-DE" sz="4000"/>
              <a:t>Kreisdiagramm</a:t>
            </a:r>
            <a:endParaRPr lang="en-US" sz="4000"/>
          </a:p>
        </p:txBody>
      </p:sp>
      <p:graphicFrame>
        <p:nvGraphicFramePr>
          <p:cNvPr id="29852" name="Object 156"/>
          <p:cNvGraphicFramePr>
            <a:graphicFrameLocks noGrp="1" noChangeAspect="1"/>
          </p:cNvGraphicFramePr>
          <p:nvPr>
            <p:ph idx="1"/>
          </p:nvPr>
        </p:nvGraphicFramePr>
        <p:xfrm>
          <a:off x="179388" y="1844675"/>
          <a:ext cx="4699000" cy="2089150"/>
        </p:xfrm>
        <a:graphic>
          <a:graphicData uri="http://schemas.openxmlformats.org/presentationml/2006/ole">
            <mc:AlternateContent xmlns:mc="http://schemas.openxmlformats.org/markup-compatibility/2006">
              <mc:Choice xmlns:v="urn:schemas-microsoft-com:vml" Requires="v">
                <p:oleObj name="Arbeitsblatt" r:id="rId3" imgW="2571902" imgH="1143000" progId="Excel.Sheet.8">
                  <p:embed/>
                </p:oleObj>
              </mc:Choice>
              <mc:Fallback>
                <p:oleObj name="Arbeitsblatt" r:id="rId3" imgW="2571902" imgH="1143000" progId="Excel.Sheet.8">
                  <p:embed/>
                  <p:pic>
                    <p:nvPicPr>
                      <p:cNvPr id="0" name="Picture 16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4699000"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4102" name="Foliennummernplatzhalter 5"/>
          <p:cNvSpPr>
            <a:spLocks noGrp="1"/>
          </p:cNvSpPr>
          <p:nvPr>
            <p:ph type="sldNum" sz="quarter" idx="12"/>
          </p:nvPr>
        </p:nvSpPr>
        <p:spPr/>
        <p:txBody>
          <a:bodyPr/>
          <a:lstStyle/>
          <a:p>
            <a:pPr>
              <a:defRPr/>
            </a:pPr>
            <a:fld id="{6ADD23FE-3987-4B0A-8B08-C5FD099CAFBF}" type="slidenum">
              <a:rPr lang="en-US"/>
              <a:pPr>
                <a:defRPr/>
              </a:pPr>
              <a:t>48</a:t>
            </a:fld>
            <a:endParaRPr lang="en-US"/>
          </a:p>
        </p:txBody>
      </p:sp>
      <p:graphicFrame>
        <p:nvGraphicFramePr>
          <p:cNvPr id="29853" name="Object 157"/>
          <p:cNvGraphicFramePr>
            <a:graphicFrameLocks noChangeAspect="1"/>
          </p:cNvGraphicFramePr>
          <p:nvPr/>
        </p:nvGraphicFramePr>
        <p:xfrm>
          <a:off x="3132138" y="3984625"/>
          <a:ext cx="4572000" cy="2551113"/>
        </p:xfrm>
        <a:graphic>
          <a:graphicData uri="http://schemas.openxmlformats.org/presentationml/2006/ole">
            <mc:AlternateContent xmlns:mc="http://schemas.openxmlformats.org/markup-compatibility/2006">
              <mc:Choice xmlns:v="urn:schemas-microsoft-com:vml" Requires="v">
                <p:oleObj name="Diagramm" r:id="rId5" imgW="4676835" imgH="2514481" progId="Excel.Sheet.8">
                  <p:embed/>
                </p:oleObj>
              </mc:Choice>
              <mc:Fallback>
                <p:oleObj name="Diagramm" r:id="rId5" imgW="4676835" imgH="2514481" progId="Excel.Sheet.8">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984625"/>
                        <a:ext cx="457200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549" name="Text Box 5"/>
          <p:cNvSpPr txBox="1">
            <a:spLocks noChangeArrowheads="1"/>
          </p:cNvSpPr>
          <p:nvPr/>
        </p:nvSpPr>
        <p:spPr bwMode="auto">
          <a:xfrm>
            <a:off x="5003800" y="2490788"/>
            <a:ext cx="3741738" cy="946150"/>
          </a:xfrm>
          <a:prstGeom prst="rect">
            <a:avLst/>
          </a:prstGeom>
          <a:solidFill>
            <a:schemeClr val="bg1"/>
          </a:solidFill>
          <a:ln w="9525">
            <a:noFill/>
            <a:miter lim="800000"/>
            <a:headEnd/>
            <a:tailEnd/>
          </a:ln>
          <a:effectLst/>
        </p:spPr>
        <p:txBody>
          <a:bodyPr>
            <a:spAutoFit/>
          </a:bodyPr>
          <a:lstStyle/>
          <a:p>
            <a:pPr eaLnBrk="0" hangingPunct="0">
              <a:defRPr/>
            </a:pPr>
            <a:r>
              <a:rPr lang="de-AT" sz="2800" b="1" dirty="0">
                <a:solidFill>
                  <a:schemeClr val="tx2"/>
                </a:solidFill>
                <a:effectLst>
                  <a:outerShdw blurRad="38100" dist="38100" dir="2700000" algn="tl">
                    <a:srgbClr val="000000"/>
                  </a:outerShdw>
                </a:effectLst>
                <a:latin typeface="Century" pitchFamily="18" charset="0"/>
              </a:rPr>
              <a:t>Ist die graphische Darstellung optimal?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8" name="Rectangle 2"/>
          <p:cNvSpPr>
            <a:spLocks noGrp="1" noChangeArrowheads="1"/>
          </p:cNvSpPr>
          <p:nvPr>
            <p:ph type="title"/>
          </p:nvPr>
        </p:nvSpPr>
        <p:spPr>
          <a:xfrm>
            <a:off x="457200" y="274638"/>
            <a:ext cx="6635750" cy="1143000"/>
          </a:xfrm>
        </p:spPr>
        <p:txBody>
          <a:bodyPr/>
          <a:lstStyle/>
          <a:p>
            <a:r>
              <a:rPr lang="de-DE" sz="4000"/>
              <a:t>Balkendiagramm</a:t>
            </a:r>
            <a:endParaRPr lang="en-US" sz="4000"/>
          </a:p>
        </p:txBody>
      </p:sp>
      <p:graphicFrame>
        <p:nvGraphicFramePr>
          <p:cNvPr id="30876" name="Object 156"/>
          <p:cNvGraphicFramePr>
            <a:graphicFrameLocks noGrp="1" noChangeAspect="1"/>
          </p:cNvGraphicFramePr>
          <p:nvPr>
            <p:ph idx="1"/>
            <p:extLst>
              <p:ext uri="{D42A27DB-BD31-4B8C-83A1-F6EECF244321}">
                <p14:modId xmlns:p14="http://schemas.microsoft.com/office/powerpoint/2010/main" val="2368449950"/>
              </p:ext>
            </p:extLst>
          </p:nvPr>
        </p:nvGraphicFramePr>
        <p:xfrm>
          <a:off x="467544" y="1628800"/>
          <a:ext cx="4479925" cy="1814512"/>
        </p:xfrm>
        <a:graphic>
          <a:graphicData uri="http://schemas.openxmlformats.org/presentationml/2006/ole">
            <mc:AlternateContent xmlns:mc="http://schemas.openxmlformats.org/markup-compatibility/2006">
              <mc:Choice xmlns:v="urn:schemas-microsoft-com:vml" Requires="v">
                <p:oleObj name="Arbeitsblatt" r:id="rId3" imgW="2638388" imgH="1162080" progId="Excel.Sheet.8">
                  <p:embed/>
                </p:oleObj>
              </mc:Choice>
              <mc:Fallback>
                <p:oleObj name="Arbeitsblatt" r:id="rId3" imgW="2638388" imgH="1162080" progId="Excel.Sheet.8">
                  <p:embed/>
                  <p:pic>
                    <p:nvPicPr>
                      <p:cNvPr id="0" name="Picture 164"/>
                      <p:cNvPicPr>
                        <a:picLocks noGrp="1" noChangeAspect="1" noChangeArrowheads="1"/>
                      </p:cNvPicPr>
                      <p:nvPr/>
                    </p:nvPicPr>
                    <p:blipFill>
                      <a:blip r:embed="rId4"/>
                      <a:srcRect t="12465"/>
                      <a:stretch>
                        <a:fillRect/>
                      </a:stretch>
                    </p:blipFill>
                    <p:spPr bwMode="auto">
                      <a:xfrm>
                        <a:off x="467544" y="1628800"/>
                        <a:ext cx="4479925" cy="1814512"/>
                      </a:xfrm>
                      <a:prstGeom prst="rect">
                        <a:avLst/>
                      </a:prstGeom>
                      <a:noFill/>
                    </p:spPr>
                  </p:pic>
                </p:oleObj>
              </mc:Fallback>
            </mc:AlternateContent>
          </a:graphicData>
        </a:graphic>
      </p:graphicFrame>
      <p:sp>
        <p:nvSpPr>
          <p:cNvPr id="512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5126" name="Foliennummernplatzhalter 5"/>
          <p:cNvSpPr>
            <a:spLocks noGrp="1"/>
          </p:cNvSpPr>
          <p:nvPr>
            <p:ph type="sldNum" sz="quarter" idx="12"/>
          </p:nvPr>
        </p:nvSpPr>
        <p:spPr/>
        <p:txBody>
          <a:bodyPr/>
          <a:lstStyle/>
          <a:p>
            <a:pPr>
              <a:defRPr/>
            </a:pPr>
            <a:fld id="{008BF2F8-E9C6-4B85-AEBE-6768E041F6DB}" type="slidenum">
              <a:rPr lang="en-US"/>
              <a:pPr>
                <a:defRPr/>
              </a:pPr>
              <a:t>49</a:t>
            </a:fld>
            <a:endParaRPr lang="en-US"/>
          </a:p>
        </p:txBody>
      </p:sp>
      <p:graphicFrame>
        <p:nvGraphicFramePr>
          <p:cNvPr id="30877" name="Object 157"/>
          <p:cNvGraphicFramePr>
            <a:graphicFrameLocks noChangeAspect="1"/>
          </p:cNvGraphicFramePr>
          <p:nvPr/>
        </p:nvGraphicFramePr>
        <p:xfrm>
          <a:off x="4313238" y="3429000"/>
          <a:ext cx="4819650" cy="2927350"/>
        </p:xfrm>
        <a:graphic>
          <a:graphicData uri="http://schemas.openxmlformats.org/presentationml/2006/ole">
            <mc:AlternateContent xmlns:mc="http://schemas.openxmlformats.org/markup-compatibility/2006">
              <mc:Choice xmlns:v="urn:schemas-microsoft-com:vml" Requires="v">
                <p:oleObj name="Diagramm" r:id="rId5" imgW="4590990" imgH="2514481" progId="Excel.Sheet.8">
                  <p:embed/>
                </p:oleObj>
              </mc:Choice>
              <mc:Fallback>
                <p:oleObj name="Diagramm" r:id="rId5" imgW="4590990" imgH="2514481" progId="Excel.Sheet.8">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238" y="3429000"/>
                        <a:ext cx="481965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81" name="Text Box 5"/>
          <p:cNvSpPr txBox="1">
            <a:spLocks noChangeArrowheads="1"/>
          </p:cNvSpPr>
          <p:nvPr/>
        </p:nvSpPr>
        <p:spPr bwMode="auto">
          <a:xfrm>
            <a:off x="107950" y="3644900"/>
            <a:ext cx="4176713" cy="581025"/>
          </a:xfrm>
          <a:prstGeom prst="rect">
            <a:avLst/>
          </a:prstGeom>
          <a:solidFill>
            <a:srgbClr val="E5F0FF"/>
          </a:solidFill>
          <a:ln w="9525">
            <a:noFill/>
            <a:miter lim="800000"/>
            <a:headEnd/>
            <a:tailEnd/>
          </a:ln>
        </p:spPr>
        <p:txBody>
          <a:bodyPr>
            <a:spAutoFit/>
          </a:bodyPr>
          <a:lstStyle/>
          <a:p>
            <a:pPr eaLnBrk="0" hangingPunct="0"/>
            <a:r>
              <a:rPr lang="de-AT" sz="1600" dirty="0">
                <a:solidFill>
                  <a:srgbClr val="005A58"/>
                </a:solidFill>
                <a:latin typeface="Century" pitchFamily="18" charset="0"/>
              </a:rPr>
              <a:t>Vergleichbarkeit der Gruppen Rhesus +/-</a:t>
            </a:r>
          </a:p>
          <a:p>
            <a:pPr eaLnBrk="0" hangingPunct="0"/>
            <a:r>
              <a:rPr lang="de-AT" sz="1600" dirty="0">
                <a:solidFill>
                  <a:srgbClr val="005A58"/>
                </a:solidFill>
                <a:latin typeface="Century" pitchFamily="18" charset="0"/>
              </a:rPr>
              <a:t>durch Darstellung der Prozente</a:t>
            </a:r>
          </a:p>
        </p:txBody>
      </p:sp>
      <p:sp>
        <p:nvSpPr>
          <p:cNvPr id="494598" name="Text Box 6"/>
          <p:cNvSpPr txBox="1">
            <a:spLocks noChangeArrowheads="1"/>
          </p:cNvSpPr>
          <p:nvPr/>
        </p:nvSpPr>
        <p:spPr bwMode="auto">
          <a:xfrm>
            <a:off x="5318125" y="1773238"/>
            <a:ext cx="3810659" cy="707886"/>
          </a:xfrm>
          <a:prstGeom prst="rect">
            <a:avLst/>
          </a:prstGeom>
          <a:solidFill>
            <a:srgbClr val="B9D5FF"/>
          </a:solidFill>
          <a:ln w="9525">
            <a:noFill/>
            <a:miter lim="800000"/>
            <a:headEnd/>
            <a:tailEnd/>
          </a:ln>
          <a:effectLst/>
        </p:spPr>
        <p:txBody>
          <a:bodyPr wrap="none">
            <a:spAutoFit/>
          </a:bodyPr>
          <a:lstStyle/>
          <a:p>
            <a:pPr eaLnBrk="0" hangingPunct="0">
              <a:defRPr/>
            </a:pPr>
            <a:r>
              <a:rPr lang="de-AT" sz="2000" b="1" dirty="0">
                <a:solidFill>
                  <a:schemeClr val="tx2"/>
                </a:solidFill>
                <a:effectLst>
                  <a:outerShdw blurRad="38100" dist="38100" dir="2700000" algn="tl">
                    <a:srgbClr val="000000"/>
                  </a:outerShdw>
                </a:effectLst>
                <a:latin typeface="Century" pitchFamily="18" charset="0"/>
              </a:rPr>
              <a:t>Absolute und</a:t>
            </a:r>
          </a:p>
          <a:p>
            <a:pPr eaLnBrk="0" hangingPunct="0">
              <a:defRPr/>
            </a:pPr>
            <a:r>
              <a:rPr lang="de-AT" sz="2000" b="1" dirty="0">
                <a:solidFill>
                  <a:schemeClr val="tx2"/>
                </a:solidFill>
                <a:effectLst>
                  <a:outerShdw blurRad="38100" dist="38100" dir="2700000" algn="tl">
                    <a:srgbClr val="000000"/>
                  </a:outerShdw>
                </a:effectLst>
                <a:latin typeface="Century" pitchFamily="18" charset="0"/>
              </a:rPr>
              <a:t>relative Häufigkeit (Prozente)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Instituts-Portfolio</a:t>
            </a:r>
            <a:endParaRPr lang="de-DE" dirty="0"/>
          </a:p>
        </p:txBody>
      </p:sp>
      <p:sp>
        <p:nvSpPr>
          <p:cNvPr id="3" name="Untertitel 2"/>
          <p:cNvSpPr>
            <a:spLocks noGrp="1"/>
          </p:cNvSpPr>
          <p:nvPr>
            <p:ph type="subTitle" idx="1"/>
          </p:nvPr>
        </p:nvSpPr>
        <p:spPr>
          <a:xfrm>
            <a:off x="1371600" y="3789040"/>
            <a:ext cx="6400800" cy="2640356"/>
          </a:xfrm>
        </p:spPr>
        <p:txBody>
          <a:bodyPr>
            <a:normAutofit/>
          </a:bodyPr>
          <a:lstStyle/>
          <a:p>
            <a:r>
              <a:rPr lang="de-AT" dirty="0"/>
              <a:t>Institut für Klinische Epidemiologie, Public Health, Gesundheitsökonomie, Medizinische Statistik und Informatik</a:t>
            </a:r>
          </a:p>
          <a:p>
            <a:endParaRPr lang="de-AT" sz="2000" dirty="0"/>
          </a:p>
        </p:txBody>
      </p:sp>
      <p:pic>
        <p:nvPicPr>
          <p:cNvPr id="4" name="Grafik 3">
            <a:extLst>
              <a:ext uri="{FF2B5EF4-FFF2-40B4-BE49-F238E27FC236}">
                <a16:creationId xmlns:a16="http://schemas.microsoft.com/office/drawing/2014/main" id="{AF812091-AD39-9E1D-509E-6D96D4CE5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title"/>
          </p:nvPr>
        </p:nvSpPr>
        <p:spPr>
          <a:xfrm>
            <a:off x="457200" y="274638"/>
            <a:ext cx="6635750" cy="1143000"/>
          </a:xfrm>
        </p:spPr>
        <p:txBody>
          <a:bodyPr/>
          <a:lstStyle/>
          <a:p>
            <a:r>
              <a:rPr lang="de-DE"/>
              <a:t>Histogramm</a:t>
            </a:r>
          </a:p>
        </p:txBody>
      </p:sp>
      <p:sp>
        <p:nvSpPr>
          <p:cNvPr id="130050" name="Rectangle 4"/>
          <p:cNvSpPr>
            <a:spLocks noGrp="1" noChangeArrowheads="1"/>
          </p:cNvSpPr>
          <p:nvPr>
            <p:ph idx="1"/>
          </p:nvPr>
        </p:nvSpPr>
        <p:spPr>
          <a:xfrm>
            <a:off x="484188" y="1600200"/>
            <a:ext cx="3235325" cy="4525963"/>
          </a:xfrm>
        </p:spPr>
        <p:txBody>
          <a:bodyPr/>
          <a:lstStyle/>
          <a:p>
            <a:r>
              <a:rPr lang="de-DE" sz="2200"/>
              <a:t>X...stetige Variable</a:t>
            </a:r>
          </a:p>
          <a:p>
            <a:r>
              <a:rPr lang="de-DE" sz="2200"/>
              <a:t>Unterteilung in gleichlange Klassen und Ermittlung der Häufigkeit je Klasse</a:t>
            </a:r>
          </a:p>
          <a:p>
            <a:r>
              <a:rPr lang="de-DE" sz="2200"/>
              <a:t>An den Rändern offene Klassen</a:t>
            </a:r>
          </a:p>
        </p:txBody>
      </p:sp>
      <p:sp>
        <p:nvSpPr>
          <p:cNvPr id="9523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5236" name="Foliennummernplatzhalter 5"/>
          <p:cNvSpPr>
            <a:spLocks noGrp="1"/>
          </p:cNvSpPr>
          <p:nvPr>
            <p:ph type="sldNum" sz="quarter" idx="12"/>
          </p:nvPr>
        </p:nvSpPr>
        <p:spPr/>
        <p:txBody>
          <a:bodyPr/>
          <a:lstStyle/>
          <a:p>
            <a:pPr>
              <a:defRPr/>
            </a:pPr>
            <a:fld id="{D74054E9-DCA4-499C-ADE6-EC438917E7EE}" type="slidenum">
              <a:rPr lang="en-US"/>
              <a:pPr>
                <a:defRPr/>
              </a:pPr>
              <a:t>50</a:t>
            </a:fld>
            <a:endParaRPr lang="en-US"/>
          </a:p>
        </p:txBody>
      </p:sp>
      <p:pic>
        <p:nvPicPr>
          <p:cNvPr id="130053" name="Picture 2"/>
          <p:cNvPicPr>
            <a:picLocks noChangeAspect="1" noChangeArrowheads="1"/>
          </p:cNvPicPr>
          <p:nvPr/>
        </p:nvPicPr>
        <p:blipFill>
          <a:blip r:embed="rId3" cstate="print"/>
          <a:srcRect b="6009"/>
          <a:stretch>
            <a:fillRect/>
          </a:stretch>
        </p:blipFill>
        <p:spPr bwMode="auto">
          <a:xfrm>
            <a:off x="3724275" y="1700213"/>
            <a:ext cx="5419725" cy="40751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274638"/>
            <a:ext cx="6635750" cy="1143000"/>
          </a:xfrm>
        </p:spPr>
        <p:txBody>
          <a:bodyPr/>
          <a:lstStyle/>
          <a:p>
            <a:r>
              <a:rPr lang="de-AT" sz="4000"/>
              <a:t>Box-Plot</a:t>
            </a:r>
          </a:p>
        </p:txBody>
      </p:sp>
      <p:sp>
        <p:nvSpPr>
          <p:cNvPr id="9625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6260" name="Foliennummernplatzhalter 5"/>
          <p:cNvSpPr>
            <a:spLocks noGrp="1"/>
          </p:cNvSpPr>
          <p:nvPr>
            <p:ph type="sldNum" sz="quarter" idx="12"/>
          </p:nvPr>
        </p:nvSpPr>
        <p:spPr/>
        <p:txBody>
          <a:bodyPr/>
          <a:lstStyle/>
          <a:p>
            <a:pPr>
              <a:defRPr/>
            </a:pPr>
            <a:fld id="{A94952C5-D9DC-4F6F-B112-425DB9ACB4D3}" type="slidenum">
              <a:rPr lang="en-US"/>
              <a:pPr>
                <a:defRPr/>
              </a:pPr>
              <a:t>51</a:t>
            </a:fld>
            <a:endParaRPr lang="en-US"/>
          </a:p>
        </p:txBody>
      </p:sp>
      <p:sp>
        <p:nvSpPr>
          <p:cNvPr id="132100" name="Rectangle 3"/>
          <p:cNvSpPr>
            <a:spLocks noChangeArrowheads="1"/>
          </p:cNvSpPr>
          <p:nvPr/>
        </p:nvSpPr>
        <p:spPr bwMode="auto">
          <a:xfrm>
            <a:off x="3429000" y="4038600"/>
            <a:ext cx="1600200" cy="1295400"/>
          </a:xfrm>
          <a:prstGeom prst="rect">
            <a:avLst/>
          </a:prstGeom>
          <a:solidFill>
            <a:schemeClr val="folHlink"/>
          </a:solidFill>
          <a:ln w="9525">
            <a:solidFill>
              <a:schemeClr val="tx1"/>
            </a:solidFill>
            <a:miter lim="800000"/>
            <a:headEnd/>
            <a:tailEnd/>
          </a:ln>
        </p:spPr>
        <p:txBody>
          <a:bodyPr wrap="none" anchor="ctr"/>
          <a:lstStyle/>
          <a:p>
            <a:pPr eaLnBrk="0" hangingPunct="0"/>
            <a:endParaRPr lang="de-DE"/>
          </a:p>
        </p:txBody>
      </p:sp>
      <p:sp>
        <p:nvSpPr>
          <p:cNvPr id="132101" name="Line 4"/>
          <p:cNvSpPr>
            <a:spLocks noChangeShapeType="1"/>
          </p:cNvSpPr>
          <p:nvPr/>
        </p:nvSpPr>
        <p:spPr bwMode="auto">
          <a:xfrm>
            <a:off x="2209800" y="4419600"/>
            <a:ext cx="3886200" cy="0"/>
          </a:xfrm>
          <a:prstGeom prst="line">
            <a:avLst/>
          </a:prstGeom>
          <a:noFill/>
          <a:ln w="57150">
            <a:solidFill>
              <a:schemeClr val="tx2"/>
            </a:solidFill>
            <a:round/>
            <a:headEnd/>
            <a:tailEnd/>
          </a:ln>
        </p:spPr>
        <p:txBody>
          <a:bodyPr wrap="none"/>
          <a:lstStyle/>
          <a:p>
            <a:endParaRPr lang="en-US"/>
          </a:p>
        </p:txBody>
      </p:sp>
      <p:sp>
        <p:nvSpPr>
          <p:cNvPr id="132102" name="Line 5"/>
          <p:cNvSpPr>
            <a:spLocks noChangeShapeType="1"/>
          </p:cNvSpPr>
          <p:nvPr/>
        </p:nvSpPr>
        <p:spPr bwMode="auto">
          <a:xfrm>
            <a:off x="4267200" y="5334000"/>
            <a:ext cx="0" cy="685800"/>
          </a:xfrm>
          <a:prstGeom prst="line">
            <a:avLst/>
          </a:prstGeom>
          <a:noFill/>
          <a:ln w="28575">
            <a:solidFill>
              <a:schemeClr val="tx1"/>
            </a:solidFill>
            <a:round/>
            <a:headEnd/>
            <a:tailEnd/>
          </a:ln>
        </p:spPr>
        <p:txBody>
          <a:bodyPr wrap="none"/>
          <a:lstStyle/>
          <a:p>
            <a:endParaRPr lang="en-US"/>
          </a:p>
        </p:txBody>
      </p:sp>
      <p:sp>
        <p:nvSpPr>
          <p:cNvPr id="132103" name="Rectangle 6"/>
          <p:cNvSpPr>
            <a:spLocks noChangeArrowheads="1"/>
          </p:cNvSpPr>
          <p:nvPr/>
        </p:nvSpPr>
        <p:spPr bwMode="auto">
          <a:xfrm>
            <a:off x="0" y="3298825"/>
            <a:ext cx="9144000" cy="260350"/>
          </a:xfrm>
          <a:prstGeom prst="rect">
            <a:avLst/>
          </a:prstGeom>
          <a:noFill/>
          <a:ln w="9525">
            <a:noFill/>
            <a:miter lim="800000"/>
            <a:headEnd/>
            <a:tailEnd/>
          </a:ln>
        </p:spPr>
        <p:txBody>
          <a:bodyPr>
            <a:spAutoFit/>
          </a:bodyPr>
          <a:lstStyle/>
          <a:p>
            <a:pPr eaLnBrk="0" hangingPunct="0"/>
            <a:r>
              <a:rPr lang="de-DE" sz="1100">
                <a:latin typeface="Times New Roman" pitchFamily="18" charset="0"/>
              </a:rPr>
              <a:t> </a:t>
            </a:r>
            <a:endParaRPr lang="de-DE">
              <a:latin typeface="Times New Roman" pitchFamily="18" charset="0"/>
            </a:endParaRPr>
          </a:p>
        </p:txBody>
      </p:sp>
      <p:sp>
        <p:nvSpPr>
          <p:cNvPr id="132104" name="Line 7"/>
          <p:cNvSpPr>
            <a:spLocks noChangeShapeType="1"/>
          </p:cNvSpPr>
          <p:nvPr/>
        </p:nvSpPr>
        <p:spPr bwMode="auto">
          <a:xfrm>
            <a:off x="4267200" y="2667000"/>
            <a:ext cx="0" cy="1371600"/>
          </a:xfrm>
          <a:prstGeom prst="line">
            <a:avLst/>
          </a:prstGeom>
          <a:noFill/>
          <a:ln w="28575">
            <a:solidFill>
              <a:schemeClr val="tx1"/>
            </a:solidFill>
            <a:round/>
            <a:headEnd/>
            <a:tailEnd/>
          </a:ln>
        </p:spPr>
        <p:txBody>
          <a:bodyPr wrap="none"/>
          <a:lstStyle/>
          <a:p>
            <a:endParaRPr lang="en-US"/>
          </a:p>
        </p:txBody>
      </p:sp>
      <p:sp>
        <p:nvSpPr>
          <p:cNvPr id="132105" name="Line 8"/>
          <p:cNvSpPr>
            <a:spLocks noChangeShapeType="1"/>
          </p:cNvSpPr>
          <p:nvPr/>
        </p:nvSpPr>
        <p:spPr bwMode="auto">
          <a:xfrm>
            <a:off x="3962400" y="6019800"/>
            <a:ext cx="609600" cy="0"/>
          </a:xfrm>
          <a:prstGeom prst="line">
            <a:avLst/>
          </a:prstGeom>
          <a:noFill/>
          <a:ln w="28575">
            <a:solidFill>
              <a:schemeClr val="tx1"/>
            </a:solidFill>
            <a:round/>
            <a:headEnd/>
            <a:tailEnd/>
          </a:ln>
        </p:spPr>
        <p:txBody>
          <a:bodyPr wrap="none"/>
          <a:lstStyle/>
          <a:p>
            <a:endParaRPr lang="en-US"/>
          </a:p>
        </p:txBody>
      </p:sp>
      <p:sp>
        <p:nvSpPr>
          <p:cNvPr id="132106" name="Line 9"/>
          <p:cNvSpPr>
            <a:spLocks noChangeShapeType="1"/>
          </p:cNvSpPr>
          <p:nvPr/>
        </p:nvSpPr>
        <p:spPr bwMode="auto">
          <a:xfrm>
            <a:off x="3962400" y="2667000"/>
            <a:ext cx="609600" cy="0"/>
          </a:xfrm>
          <a:prstGeom prst="line">
            <a:avLst/>
          </a:prstGeom>
          <a:noFill/>
          <a:ln w="28575">
            <a:solidFill>
              <a:schemeClr val="tx1"/>
            </a:solidFill>
            <a:round/>
            <a:headEnd/>
            <a:tailEnd/>
          </a:ln>
        </p:spPr>
        <p:txBody>
          <a:bodyPr wrap="none"/>
          <a:lstStyle/>
          <a:p>
            <a:endParaRPr lang="en-US"/>
          </a:p>
        </p:txBody>
      </p:sp>
      <p:sp>
        <p:nvSpPr>
          <p:cNvPr id="132107" name="AutoShape 10"/>
          <p:cNvSpPr>
            <a:spLocks noChangeArrowheads="1"/>
          </p:cNvSpPr>
          <p:nvPr/>
        </p:nvSpPr>
        <p:spPr bwMode="auto">
          <a:xfrm>
            <a:off x="4114800" y="2362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8" name="AutoShape 11"/>
          <p:cNvSpPr>
            <a:spLocks noChangeArrowheads="1"/>
          </p:cNvSpPr>
          <p:nvPr/>
        </p:nvSpPr>
        <p:spPr bwMode="auto">
          <a:xfrm>
            <a:off x="4114800" y="1981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9" name="AutoShape 12"/>
          <p:cNvSpPr>
            <a:spLocks noChangeArrowheads="1"/>
          </p:cNvSpPr>
          <p:nvPr/>
        </p:nvSpPr>
        <p:spPr bwMode="auto">
          <a:xfrm>
            <a:off x="4114800" y="16764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10" name="Text Box 13"/>
          <p:cNvSpPr txBox="1">
            <a:spLocks noChangeArrowheads="1"/>
          </p:cNvSpPr>
          <p:nvPr/>
        </p:nvSpPr>
        <p:spPr bwMode="auto">
          <a:xfrm>
            <a:off x="6172200" y="4038600"/>
            <a:ext cx="1447800" cy="457200"/>
          </a:xfrm>
          <a:prstGeom prst="rect">
            <a:avLst/>
          </a:prstGeom>
          <a:noFill/>
          <a:ln w="9525">
            <a:noFill/>
            <a:miter lim="800000"/>
            <a:headEnd/>
            <a:tailEnd/>
          </a:ln>
        </p:spPr>
        <p:txBody>
          <a:bodyPr>
            <a:spAutoFit/>
          </a:bodyPr>
          <a:lstStyle/>
          <a:p>
            <a:pPr eaLnBrk="0" hangingPunct="0"/>
            <a:r>
              <a:rPr lang="de-DE"/>
              <a:t>Median</a:t>
            </a:r>
          </a:p>
        </p:txBody>
      </p:sp>
      <p:sp>
        <p:nvSpPr>
          <p:cNvPr id="132111" name="Text Box 14"/>
          <p:cNvSpPr txBox="1">
            <a:spLocks noChangeArrowheads="1"/>
          </p:cNvSpPr>
          <p:nvPr/>
        </p:nvSpPr>
        <p:spPr bwMode="auto">
          <a:xfrm>
            <a:off x="5105400" y="5105400"/>
            <a:ext cx="1066800" cy="366713"/>
          </a:xfrm>
          <a:prstGeom prst="rect">
            <a:avLst/>
          </a:prstGeom>
          <a:noFill/>
          <a:ln w="9525">
            <a:noFill/>
            <a:miter lim="800000"/>
            <a:headEnd/>
            <a:tailEnd/>
          </a:ln>
        </p:spPr>
        <p:txBody>
          <a:bodyPr>
            <a:spAutoFit/>
          </a:bodyPr>
          <a:lstStyle/>
          <a:p>
            <a:pPr eaLnBrk="0" hangingPunct="0"/>
            <a:r>
              <a:rPr lang="de-DE"/>
              <a:t>Q25</a:t>
            </a:r>
          </a:p>
        </p:txBody>
      </p:sp>
      <p:sp>
        <p:nvSpPr>
          <p:cNvPr id="132112" name="Text Box 15"/>
          <p:cNvSpPr txBox="1">
            <a:spLocks noChangeArrowheads="1"/>
          </p:cNvSpPr>
          <p:nvPr/>
        </p:nvSpPr>
        <p:spPr bwMode="auto">
          <a:xfrm>
            <a:off x="4632325" y="5756275"/>
            <a:ext cx="3114675" cy="366713"/>
          </a:xfrm>
          <a:prstGeom prst="rect">
            <a:avLst/>
          </a:prstGeom>
          <a:noFill/>
          <a:ln w="9525">
            <a:noFill/>
            <a:miter lim="800000"/>
            <a:headEnd/>
            <a:tailEnd/>
          </a:ln>
        </p:spPr>
        <p:txBody>
          <a:bodyPr wrap="none">
            <a:spAutoFit/>
          </a:bodyPr>
          <a:lstStyle/>
          <a:p>
            <a:pPr eaLnBrk="0" hangingPunct="0"/>
            <a:r>
              <a:rPr lang="de-DE"/>
              <a:t>Minimum bzw. Q25-1.5*I50</a:t>
            </a:r>
          </a:p>
        </p:txBody>
      </p:sp>
      <p:sp>
        <p:nvSpPr>
          <p:cNvPr id="132113" name="Text Box 16"/>
          <p:cNvSpPr txBox="1">
            <a:spLocks noChangeArrowheads="1"/>
          </p:cNvSpPr>
          <p:nvPr/>
        </p:nvSpPr>
        <p:spPr bwMode="auto">
          <a:xfrm>
            <a:off x="5105400" y="3775075"/>
            <a:ext cx="990600" cy="461665"/>
          </a:xfrm>
          <a:prstGeom prst="rect">
            <a:avLst/>
          </a:prstGeom>
          <a:noFill/>
          <a:ln w="9525">
            <a:noFill/>
            <a:miter lim="800000"/>
            <a:headEnd/>
            <a:tailEnd/>
          </a:ln>
        </p:spPr>
        <p:txBody>
          <a:bodyPr wrap="square">
            <a:spAutoFit/>
          </a:bodyPr>
          <a:lstStyle/>
          <a:p>
            <a:pPr eaLnBrk="0" hangingPunct="0"/>
            <a:r>
              <a:rPr lang="de-DE" dirty="0"/>
              <a:t>Q75</a:t>
            </a:r>
          </a:p>
        </p:txBody>
      </p:sp>
      <p:sp>
        <p:nvSpPr>
          <p:cNvPr id="132114" name="Text Box 17"/>
          <p:cNvSpPr txBox="1">
            <a:spLocks noChangeArrowheads="1"/>
          </p:cNvSpPr>
          <p:nvPr/>
        </p:nvSpPr>
        <p:spPr bwMode="auto">
          <a:xfrm>
            <a:off x="4556125" y="2479675"/>
            <a:ext cx="3198813" cy="366713"/>
          </a:xfrm>
          <a:prstGeom prst="rect">
            <a:avLst/>
          </a:prstGeom>
          <a:noFill/>
          <a:ln w="9525">
            <a:noFill/>
            <a:miter lim="800000"/>
            <a:headEnd/>
            <a:tailEnd/>
          </a:ln>
        </p:spPr>
        <p:txBody>
          <a:bodyPr wrap="none">
            <a:spAutoFit/>
          </a:bodyPr>
          <a:lstStyle/>
          <a:p>
            <a:pPr eaLnBrk="0" hangingPunct="0"/>
            <a:r>
              <a:rPr lang="de-DE"/>
              <a:t>Maximum bzw. Q75+1.5*I50</a:t>
            </a:r>
          </a:p>
        </p:txBody>
      </p:sp>
      <p:sp>
        <p:nvSpPr>
          <p:cNvPr id="132115" name="Text Box 18"/>
          <p:cNvSpPr txBox="1">
            <a:spLocks noChangeArrowheads="1"/>
          </p:cNvSpPr>
          <p:nvPr/>
        </p:nvSpPr>
        <p:spPr bwMode="auto">
          <a:xfrm>
            <a:off x="4495800" y="1676400"/>
            <a:ext cx="1216025" cy="366713"/>
          </a:xfrm>
          <a:prstGeom prst="rect">
            <a:avLst/>
          </a:prstGeom>
          <a:noFill/>
          <a:ln w="9525">
            <a:noFill/>
            <a:miter lim="800000"/>
            <a:headEnd/>
            <a:tailEnd/>
          </a:ln>
        </p:spPr>
        <p:txBody>
          <a:bodyPr wrap="none">
            <a:spAutoFit/>
          </a:bodyPr>
          <a:lstStyle/>
          <a:p>
            <a:pPr eaLnBrk="0" hangingPunct="0"/>
            <a:r>
              <a:rPr lang="de-DE"/>
              <a:t>Ausreißer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4" name="Rectangle 2"/>
          <p:cNvSpPr>
            <a:spLocks noGrp="1" noChangeArrowheads="1"/>
          </p:cNvSpPr>
          <p:nvPr>
            <p:ph type="title"/>
          </p:nvPr>
        </p:nvSpPr>
        <p:spPr>
          <a:xfrm>
            <a:off x="395288" y="333375"/>
            <a:ext cx="7570787" cy="1371600"/>
          </a:xfrm>
        </p:spPr>
        <p:txBody>
          <a:bodyPr/>
          <a:lstStyle/>
          <a:p>
            <a:pPr>
              <a:lnSpc>
                <a:spcPct val="80000"/>
              </a:lnSpc>
            </a:pPr>
            <a:r>
              <a:rPr lang="de-DE" sz="3200"/>
              <a:t>Beschreibung eines Kollektivs </a:t>
            </a:r>
            <a:br>
              <a:rPr lang="de-DE" sz="3200"/>
            </a:br>
            <a:r>
              <a:rPr lang="de-DE" sz="3200"/>
              <a:t>mit deskriptiver Statistik - Beispiel</a:t>
            </a:r>
            <a:r>
              <a:rPr lang="de-DE"/>
              <a:t> </a:t>
            </a:r>
          </a:p>
        </p:txBody>
      </p:sp>
      <p:graphicFrame>
        <p:nvGraphicFramePr>
          <p:cNvPr id="31823" name="Object 79"/>
          <p:cNvGraphicFramePr>
            <a:graphicFrameLocks noGrp="1" noChangeAspect="1"/>
          </p:cNvGraphicFramePr>
          <p:nvPr>
            <p:ph type="clipArt" sz="half" idx="2"/>
          </p:nvPr>
        </p:nvGraphicFramePr>
        <p:xfrm>
          <a:off x="4713288" y="2341563"/>
          <a:ext cx="4038600" cy="4368800"/>
        </p:xfrm>
        <a:graphic>
          <a:graphicData uri="http://schemas.openxmlformats.org/presentationml/2006/ole">
            <mc:AlternateContent xmlns:mc="http://schemas.openxmlformats.org/markup-compatibility/2006">
              <mc:Choice xmlns:v="urn:schemas-microsoft-com:vml" Requires="v">
                <p:oleObj name="Bild" r:id="rId3" imgW="4561920" imgH="4934880" progId="StaticEnhancedMetafile">
                  <p:embed/>
                </p:oleObj>
              </mc:Choice>
              <mc:Fallback>
                <p:oleObj name="Bild" r:id="rId3" imgW="4561920" imgH="4934880" progId="StaticEnhancedMetafile">
                  <p:embed/>
                  <p:pic>
                    <p:nvPicPr>
                      <p:cNvPr id="0" name="Picture 8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2341563"/>
                        <a:ext cx="403860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Foliennummernplatzhalter 6"/>
          <p:cNvSpPr>
            <a:spLocks noGrp="1"/>
          </p:cNvSpPr>
          <p:nvPr>
            <p:ph type="sldNum" sz="quarter" idx="11"/>
          </p:nvPr>
        </p:nvSpPr>
        <p:spPr/>
        <p:txBody>
          <a:bodyPr/>
          <a:lstStyle/>
          <a:p>
            <a:pPr>
              <a:defRPr/>
            </a:pPr>
            <a:fld id="{6952CB87-503F-4512-91BE-99B200659BCE}" type="slidenum">
              <a:rPr lang="en-US" smtClean="0"/>
              <a:pPr>
                <a:defRPr/>
              </a:pPr>
              <a:t>52</a:t>
            </a:fld>
            <a:endParaRPr lang="en-US"/>
          </a:p>
        </p:txBody>
      </p:sp>
      <p:sp>
        <p:nvSpPr>
          <p:cNvPr id="6148" name="Fußzeilenplatzhalter 5"/>
          <p:cNvSpPr>
            <a:spLocks noGrp="1"/>
          </p:cNvSpPr>
          <p:nvPr>
            <p:ph type="ftr" sz="quarter" idx="12"/>
          </p:nvPr>
        </p:nvSpPr>
        <p:spPr/>
        <p:txBody>
          <a:bodyPr/>
          <a:lstStyle/>
          <a:p>
            <a:pPr>
              <a:defRPr/>
            </a:pPr>
            <a:r>
              <a:rPr lang="en-US"/>
              <a:t>hanno.ulmer@i-med.ac.at</a:t>
            </a:r>
          </a:p>
        </p:txBody>
      </p:sp>
      <p:sp>
        <p:nvSpPr>
          <p:cNvPr id="31827" name="Text Box 4"/>
          <p:cNvSpPr txBox="1">
            <a:spLocks noChangeArrowheads="1"/>
          </p:cNvSpPr>
          <p:nvPr/>
        </p:nvSpPr>
        <p:spPr bwMode="auto">
          <a:xfrm>
            <a:off x="5219700" y="1700213"/>
            <a:ext cx="3024188" cy="641350"/>
          </a:xfrm>
          <a:prstGeom prst="rect">
            <a:avLst/>
          </a:prstGeom>
          <a:noFill/>
          <a:ln w="9525">
            <a:noFill/>
            <a:miter lim="800000"/>
            <a:headEnd/>
            <a:tailEnd/>
          </a:ln>
        </p:spPr>
        <p:txBody>
          <a:bodyPr>
            <a:spAutoFit/>
          </a:bodyPr>
          <a:lstStyle/>
          <a:p>
            <a:pPr algn="ctr" eaLnBrk="0" hangingPunct="0">
              <a:spcBef>
                <a:spcPct val="50000"/>
              </a:spcBef>
            </a:pPr>
            <a:r>
              <a:rPr lang="de-DE" b="1"/>
              <a:t>Boxplots für die Therapie A und B</a:t>
            </a:r>
          </a:p>
        </p:txBody>
      </p:sp>
      <p:sp>
        <p:nvSpPr>
          <p:cNvPr id="31828" name="Text Box 5"/>
          <p:cNvSpPr txBox="1">
            <a:spLocks noChangeArrowheads="1"/>
          </p:cNvSpPr>
          <p:nvPr/>
        </p:nvSpPr>
        <p:spPr bwMode="auto">
          <a:xfrm>
            <a:off x="7092950" y="5876925"/>
            <a:ext cx="792163" cy="228600"/>
          </a:xfrm>
          <a:prstGeom prst="rect">
            <a:avLst/>
          </a:prstGeom>
          <a:noFill/>
          <a:ln w="9525">
            <a:noFill/>
            <a:miter lim="800000"/>
            <a:headEnd/>
            <a:tailEnd/>
          </a:ln>
        </p:spPr>
        <p:txBody>
          <a:bodyPr>
            <a:spAutoFit/>
          </a:bodyPr>
          <a:lstStyle/>
          <a:p>
            <a:pPr eaLnBrk="0" hangingPunct="0">
              <a:spcBef>
                <a:spcPct val="50000"/>
              </a:spcBef>
            </a:pPr>
            <a:r>
              <a:rPr lang="de-DE" sz="900" b="1"/>
              <a:t>Median</a:t>
            </a:r>
          </a:p>
        </p:txBody>
      </p:sp>
      <p:sp>
        <p:nvSpPr>
          <p:cNvPr id="31829" name="Text Box 6"/>
          <p:cNvSpPr txBox="1">
            <a:spLocks noChangeArrowheads="1"/>
          </p:cNvSpPr>
          <p:nvPr/>
        </p:nvSpPr>
        <p:spPr bwMode="auto">
          <a:xfrm>
            <a:off x="8388350" y="3716338"/>
            <a:ext cx="792163" cy="501650"/>
          </a:xfrm>
          <a:prstGeom prst="rect">
            <a:avLst/>
          </a:prstGeom>
          <a:noFill/>
          <a:ln w="9525">
            <a:noFill/>
            <a:miter lim="800000"/>
            <a:headEnd/>
            <a:tailEnd/>
          </a:ln>
        </p:spPr>
        <p:txBody>
          <a:bodyPr>
            <a:spAutoFit/>
          </a:bodyPr>
          <a:lstStyle/>
          <a:p>
            <a:pPr eaLnBrk="0" hangingPunct="0">
              <a:spcBef>
                <a:spcPct val="50000"/>
              </a:spcBef>
            </a:pPr>
            <a:r>
              <a:rPr lang="de-DE" sz="900" b="1"/>
              <a:t>50% Interquartilbereich</a:t>
            </a:r>
          </a:p>
        </p:txBody>
      </p:sp>
      <p:pic>
        <p:nvPicPr>
          <p:cNvPr id="31830" name="Picture 8"/>
          <p:cNvPicPr>
            <a:picLocks noChangeAspect="1" noChangeArrowheads="1"/>
          </p:cNvPicPr>
          <p:nvPr/>
        </p:nvPicPr>
        <p:blipFill>
          <a:blip r:embed="rId5" cstate="print"/>
          <a:srcRect/>
          <a:stretch>
            <a:fillRect/>
          </a:stretch>
        </p:blipFill>
        <p:spPr bwMode="auto">
          <a:xfrm>
            <a:off x="107950" y="2276475"/>
            <a:ext cx="5040313" cy="3600450"/>
          </a:xfrm>
          <a:prstGeom prst="rect">
            <a:avLst/>
          </a:prstGeom>
          <a:noFill/>
          <a:ln w="9525">
            <a:noFill/>
            <a:miter lim="800000"/>
            <a:headEnd/>
            <a:tailEnd/>
          </a:ln>
        </p:spPr>
      </p:pic>
      <p:sp>
        <p:nvSpPr>
          <p:cNvPr id="31831" name="Rectangle 9"/>
          <p:cNvSpPr>
            <a:spLocks noChangeArrowheads="1"/>
          </p:cNvSpPr>
          <p:nvPr/>
        </p:nvSpPr>
        <p:spPr bwMode="auto">
          <a:xfrm>
            <a:off x="7956550" y="5661025"/>
            <a:ext cx="576263" cy="287338"/>
          </a:xfrm>
          <a:prstGeom prst="rect">
            <a:avLst/>
          </a:prstGeom>
          <a:solidFill>
            <a:srgbClr val="FFFFFF"/>
          </a:solidFill>
          <a:ln w="9525">
            <a:noFill/>
            <a:miter lim="800000"/>
            <a:headEnd/>
            <a:tailEnd/>
          </a:ln>
        </p:spPr>
        <p:txBody>
          <a:bodyPr wrap="none" anchor="ctr"/>
          <a:lstStyle/>
          <a:p>
            <a:pPr eaLnBrk="0" hangingPunct="0"/>
            <a:endParaRPr lang="de-DE"/>
          </a:p>
        </p:txBody>
      </p:sp>
      <p:sp>
        <p:nvSpPr>
          <p:cNvPr id="31832" name="AutoShape 14"/>
          <p:cNvSpPr>
            <a:spLocks/>
          </p:cNvSpPr>
          <p:nvPr/>
        </p:nvSpPr>
        <p:spPr bwMode="auto">
          <a:xfrm>
            <a:off x="7956550" y="3573463"/>
            <a:ext cx="71438" cy="719137"/>
          </a:xfrm>
          <a:prstGeom prst="rightBrace">
            <a:avLst>
              <a:gd name="adj1" fmla="val 83888"/>
              <a:gd name="adj2" fmla="val 50000"/>
            </a:avLst>
          </a:prstGeom>
          <a:noFill/>
          <a:ln w="9525">
            <a:solidFill>
              <a:srgbClr val="008000"/>
            </a:solidFill>
            <a:round/>
            <a:headEnd/>
            <a:tailEnd/>
          </a:ln>
        </p:spPr>
        <p:txBody>
          <a:bodyPr wrap="none" anchor="ctr"/>
          <a:lstStyle/>
          <a:p>
            <a:pPr eaLnBrk="0" hangingPunct="0"/>
            <a:endParaRPr lang="de-DE"/>
          </a:p>
        </p:txBody>
      </p:sp>
      <p:sp>
        <p:nvSpPr>
          <p:cNvPr id="31833" name="Line 15"/>
          <p:cNvSpPr>
            <a:spLocks noChangeShapeType="1"/>
          </p:cNvSpPr>
          <p:nvPr/>
        </p:nvSpPr>
        <p:spPr bwMode="auto">
          <a:xfrm>
            <a:off x="8027988" y="3933825"/>
            <a:ext cx="360362" cy="0"/>
          </a:xfrm>
          <a:prstGeom prst="line">
            <a:avLst/>
          </a:prstGeom>
          <a:noFill/>
          <a:ln w="9525">
            <a:solidFill>
              <a:srgbClr val="008000"/>
            </a:solidFill>
            <a:round/>
            <a:headEnd/>
            <a:tailEnd/>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10"/>
          </p:nvPr>
        </p:nvSpPr>
        <p:spPr>
          <a:noFill/>
        </p:spPr>
        <p:txBody>
          <a:bodyPr/>
          <a:lstStyle/>
          <a:p>
            <a:endParaRPr lang="de-DE"/>
          </a:p>
          <a:p>
            <a:r>
              <a:rPr lang="de-DE"/>
              <a:t>17.11.2010</a:t>
            </a:r>
          </a:p>
        </p:txBody>
      </p:sp>
      <p:sp>
        <p:nvSpPr>
          <p:cNvPr id="2051" name="Foliennummernplatzhalter 5"/>
          <p:cNvSpPr>
            <a:spLocks noGrp="1"/>
          </p:cNvSpPr>
          <p:nvPr>
            <p:ph type="sldNum" sz="quarter" idx="12"/>
          </p:nvPr>
        </p:nvSpPr>
        <p:spPr>
          <a:noFill/>
        </p:spPr>
        <p:txBody>
          <a:bodyPr/>
          <a:lstStyle/>
          <a:p>
            <a:endParaRPr lang="en-US"/>
          </a:p>
          <a:p>
            <a:fld id="{6A08A788-2CDF-4D48-BE7A-A2793DEA9460}" type="slidenum">
              <a:rPr lang="en-US"/>
              <a:pPr/>
              <a:t>53</a:t>
            </a:fld>
            <a:endParaRPr lang="en-US"/>
          </a:p>
        </p:txBody>
      </p:sp>
      <p:sp>
        <p:nvSpPr>
          <p:cNvPr id="2052" name="Rectangle 4"/>
          <p:cNvSpPr>
            <a:spLocks noGrp="1" noChangeArrowheads="1"/>
          </p:cNvSpPr>
          <p:nvPr>
            <p:ph type="title"/>
          </p:nvPr>
        </p:nvSpPr>
        <p:spPr/>
        <p:txBody>
          <a:bodyPr/>
          <a:lstStyle/>
          <a:p>
            <a:pPr algn="ctr" eaLnBrk="1" hangingPunct="1"/>
            <a:r>
              <a:rPr lang="de-AT" i="1" dirty="0"/>
              <a:t>Statistische Maßzahlen Übung</a:t>
            </a:r>
            <a:endParaRPr lang="de-DE" i="1" dirty="0"/>
          </a:p>
        </p:txBody>
      </p:sp>
      <p:sp>
        <p:nvSpPr>
          <p:cNvPr id="2053" name="Rectangle 5"/>
          <p:cNvSpPr>
            <a:spLocks noGrp="1" noChangeArrowheads="1"/>
          </p:cNvSpPr>
          <p:nvPr>
            <p:ph type="body" idx="1"/>
          </p:nvPr>
        </p:nvSpPr>
        <p:spPr/>
        <p:txBody>
          <a:bodyPr/>
          <a:lstStyle/>
          <a:p>
            <a:pPr eaLnBrk="1" hangingPunct="1"/>
            <a:r>
              <a:rPr lang="de-AT" dirty="0"/>
              <a:t>Berechnen Sie bitte den arithmetischen:</a:t>
            </a:r>
          </a:p>
          <a:p>
            <a:pPr lvl="1" eaLnBrk="1" hangingPunct="1"/>
            <a:r>
              <a:rPr lang="de-AT" dirty="0"/>
              <a:t>Mittelwert</a:t>
            </a:r>
          </a:p>
          <a:p>
            <a:pPr lvl="1" eaLnBrk="1" hangingPunct="1"/>
            <a:r>
              <a:rPr lang="de-AT" dirty="0"/>
              <a:t>Median</a:t>
            </a:r>
          </a:p>
          <a:p>
            <a:pPr lvl="1" eaLnBrk="1" hangingPunct="1"/>
            <a:r>
              <a:rPr lang="de-AT" dirty="0"/>
              <a:t>Varianz</a:t>
            </a:r>
          </a:p>
          <a:p>
            <a:pPr lvl="1" eaLnBrk="1" hangingPunct="1"/>
            <a:r>
              <a:rPr lang="de-AT" dirty="0"/>
              <a:t>Standardabweichung</a:t>
            </a:r>
          </a:p>
          <a:p>
            <a:pPr lvl="1" eaLnBrk="1" hangingPunct="1"/>
            <a:r>
              <a:rPr lang="de-AT" dirty="0"/>
              <a:t>Spannweite</a:t>
            </a:r>
          </a:p>
          <a:p>
            <a:pPr lvl="1" eaLnBrk="1" hangingPunct="1"/>
            <a:r>
              <a:rPr lang="de-AT" dirty="0"/>
              <a:t>Interquartilsabstand</a:t>
            </a:r>
          </a:p>
          <a:p>
            <a:pPr lvl="1" eaLnBrk="1" hangingPunct="1"/>
            <a:r>
              <a:rPr lang="de-AT" dirty="0"/>
              <a:t>und den Variationskoeffizient</a:t>
            </a:r>
          </a:p>
          <a:p>
            <a:pPr lvl="1" eaLnBrk="1" hangingPunct="1">
              <a:buFontTx/>
              <a:buNone/>
            </a:pPr>
            <a:endParaRPr lang="de-AT" dirty="0"/>
          </a:p>
          <a:p>
            <a:pPr lvl="1" eaLnBrk="1" hangingPunct="1">
              <a:buFontTx/>
              <a:buNone/>
            </a:pPr>
            <a:r>
              <a:rPr lang="de-AT" dirty="0"/>
              <a:t>Erstellen Sie Histogramme und </a:t>
            </a:r>
            <a:r>
              <a:rPr lang="de-AT" dirty="0" err="1"/>
              <a:t>Boxplots</a:t>
            </a:r>
            <a:r>
              <a:rPr lang="de-AT" dirty="0"/>
              <a:t> für:</a:t>
            </a:r>
            <a:endParaRPr lang="de-D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54</a:t>
            </a:fld>
            <a:endParaRPr lang="en-US"/>
          </a:p>
        </p:txBody>
      </p:sp>
      <p:sp>
        <p:nvSpPr>
          <p:cNvPr id="3076" name="Rectangle 5"/>
          <p:cNvSpPr>
            <a:spLocks noGrp="1" noChangeArrowheads="1"/>
          </p:cNvSpPr>
          <p:nvPr>
            <p:ph type="body" idx="1"/>
          </p:nvPr>
        </p:nvSpPr>
        <p:spPr>
          <a:xfrm>
            <a:off x="179512" y="764704"/>
            <a:ext cx="8839200" cy="5360988"/>
          </a:xfrm>
        </p:spPr>
        <p:txBody>
          <a:bodyPr/>
          <a:lstStyle/>
          <a:p>
            <a:pPr eaLnBrk="1" hangingPunct="1"/>
            <a:endParaRPr lang="de-AT" dirty="0"/>
          </a:p>
          <a:p>
            <a:pPr eaLnBrk="1" hangingPunct="1"/>
            <a:endParaRPr lang="de-AT" dirty="0"/>
          </a:p>
          <a:p>
            <a:pPr eaLnBrk="1" hangingPunct="1"/>
            <a:r>
              <a:rPr lang="de-AT" dirty="0"/>
              <a:t>Punktezahlen von 20 Studenten</a:t>
            </a:r>
          </a:p>
          <a:p>
            <a:pPr lvl="1" eaLnBrk="1" hangingPunct="1">
              <a:buFontTx/>
              <a:buNone/>
            </a:pPr>
            <a:r>
              <a:rPr lang="de-AT" dirty="0"/>
              <a:t>6,3,7,5,6,4,4,6,7,3,5,9,6,4,2,7,5,5,8,6</a:t>
            </a:r>
          </a:p>
          <a:p>
            <a:pPr eaLnBrk="1" hangingPunct="1"/>
            <a:endParaRPr lang="de-AT" dirty="0"/>
          </a:p>
          <a:p>
            <a:pPr eaLnBrk="1" hangingPunct="1"/>
            <a:r>
              <a:rPr lang="de-AT" dirty="0"/>
              <a:t>Anzahl der Angestellten in 20 Apotheken</a:t>
            </a:r>
          </a:p>
          <a:p>
            <a:pPr lvl="1" eaLnBrk="1" hangingPunct="1">
              <a:buFontTx/>
              <a:buNone/>
            </a:pPr>
            <a:r>
              <a:rPr lang="de-AT" dirty="0"/>
              <a:t>2,3,3,3,4,4,4,4,5,5,5,5,5,5,6,6,6,8,10,15</a:t>
            </a:r>
          </a:p>
          <a:p>
            <a:pPr eaLnBrk="1" hangingPunct="1"/>
            <a:endParaRPr lang="de-AT" dirty="0"/>
          </a:p>
          <a:p>
            <a:pPr eaLnBrk="1" hangingPunct="1"/>
            <a:r>
              <a:rPr lang="de-AT" dirty="0"/>
              <a:t>Krankheitstage von 20 Personen</a:t>
            </a:r>
          </a:p>
          <a:p>
            <a:pPr lvl="1" eaLnBrk="1" hangingPunct="1">
              <a:buFontTx/>
              <a:buNone/>
            </a:pPr>
            <a:r>
              <a:rPr lang="de-AT" dirty="0"/>
              <a:t>0,0,0,0,0,0,0,0,1,1,1,1,1,2,2,2,3,3,15,76</a:t>
            </a:r>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55</a:t>
            </a:fld>
            <a:endParaRPr lang="en-US"/>
          </a:p>
        </p:txBody>
      </p:sp>
      <p:pic>
        <p:nvPicPr>
          <p:cNvPr id="281603" name="Picture 3"/>
          <p:cNvPicPr>
            <a:picLocks noChangeAspect="1" noChangeArrowheads="1"/>
          </p:cNvPicPr>
          <p:nvPr/>
        </p:nvPicPr>
        <p:blipFill>
          <a:blip r:embed="rId2" cstate="print"/>
          <a:srcRect/>
          <a:stretch>
            <a:fillRect/>
          </a:stretch>
        </p:blipFill>
        <p:spPr bwMode="auto">
          <a:xfrm>
            <a:off x="179512" y="4941168"/>
            <a:ext cx="8361204" cy="1916832"/>
          </a:xfrm>
          <a:prstGeom prst="rect">
            <a:avLst/>
          </a:prstGeom>
          <a:noFill/>
          <a:ln w="9525">
            <a:noFill/>
            <a:miter lim="800000"/>
            <a:headEnd/>
            <a:tailEnd/>
          </a:ln>
        </p:spPr>
      </p:pic>
      <p:pic>
        <p:nvPicPr>
          <p:cNvPr id="281604" name="Picture 4"/>
          <p:cNvPicPr>
            <a:picLocks noChangeAspect="1" noChangeArrowheads="1"/>
          </p:cNvPicPr>
          <p:nvPr/>
        </p:nvPicPr>
        <p:blipFill>
          <a:blip r:embed="rId3" cstate="print"/>
          <a:srcRect/>
          <a:stretch>
            <a:fillRect/>
          </a:stretch>
        </p:blipFill>
        <p:spPr bwMode="auto">
          <a:xfrm>
            <a:off x="107504" y="188640"/>
            <a:ext cx="4340462" cy="2088232"/>
          </a:xfrm>
          <a:prstGeom prst="rect">
            <a:avLst/>
          </a:prstGeom>
          <a:noFill/>
          <a:ln w="9525">
            <a:noFill/>
            <a:miter lim="800000"/>
            <a:headEnd/>
            <a:tailEnd/>
          </a:ln>
        </p:spPr>
      </p:pic>
      <p:pic>
        <p:nvPicPr>
          <p:cNvPr id="281605" name="Picture 5"/>
          <p:cNvPicPr>
            <a:picLocks noChangeAspect="1" noChangeArrowheads="1"/>
          </p:cNvPicPr>
          <p:nvPr/>
        </p:nvPicPr>
        <p:blipFill>
          <a:blip r:embed="rId4" cstate="print"/>
          <a:srcRect/>
          <a:stretch>
            <a:fillRect/>
          </a:stretch>
        </p:blipFill>
        <p:spPr bwMode="auto">
          <a:xfrm>
            <a:off x="0" y="2636912"/>
            <a:ext cx="4419968" cy="2016224"/>
          </a:xfrm>
          <a:prstGeom prst="rect">
            <a:avLst/>
          </a:prstGeom>
          <a:noFill/>
          <a:ln w="9525">
            <a:noFill/>
            <a:miter lim="800000"/>
            <a:headEnd/>
            <a:tailEnd/>
          </a:ln>
        </p:spPr>
      </p:pic>
      <p:pic>
        <p:nvPicPr>
          <p:cNvPr id="281606" name="Picture 6"/>
          <p:cNvPicPr>
            <a:picLocks noChangeAspect="1" noChangeArrowheads="1"/>
          </p:cNvPicPr>
          <p:nvPr/>
        </p:nvPicPr>
        <p:blipFill>
          <a:blip r:embed="rId5" cstate="print"/>
          <a:srcRect/>
          <a:stretch>
            <a:fillRect/>
          </a:stretch>
        </p:blipFill>
        <p:spPr bwMode="auto">
          <a:xfrm>
            <a:off x="4499992" y="2636912"/>
            <a:ext cx="4495096" cy="201622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Foliennummernplatzhalter 5"/>
          <p:cNvSpPr>
            <a:spLocks noGrp="1"/>
          </p:cNvSpPr>
          <p:nvPr>
            <p:ph type="sldNum" sz="quarter" idx="12"/>
          </p:nvPr>
        </p:nvSpPr>
        <p:spPr>
          <a:noFill/>
        </p:spPr>
        <p:txBody>
          <a:bodyPr/>
          <a:lstStyle/>
          <a:p>
            <a:endParaRPr lang="en-US" dirty="0"/>
          </a:p>
          <a:p>
            <a:fld id="{B23668B4-85D4-42DE-A2D6-D5484DD0A604}" type="slidenum">
              <a:rPr lang="en-US"/>
              <a:pPr/>
              <a:t>56</a:t>
            </a:fld>
            <a:endParaRPr lang="en-US" dirty="0"/>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pic>
        <p:nvPicPr>
          <p:cNvPr id="282627" name="Picture 3"/>
          <p:cNvPicPr>
            <a:picLocks noChangeAspect="1" noChangeArrowheads="1"/>
          </p:cNvPicPr>
          <p:nvPr/>
        </p:nvPicPr>
        <p:blipFill>
          <a:blip r:embed="rId2" cstate="print"/>
          <a:srcRect/>
          <a:stretch>
            <a:fillRect/>
          </a:stretch>
        </p:blipFill>
        <p:spPr bwMode="auto">
          <a:xfrm>
            <a:off x="323528" y="1556792"/>
            <a:ext cx="2787158" cy="2232248"/>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0" y="3717031"/>
            <a:ext cx="2915816" cy="2787055"/>
          </a:xfrm>
          <a:prstGeom prst="rect">
            <a:avLst/>
          </a:prstGeom>
          <a:noFill/>
          <a:ln w="9525">
            <a:noFill/>
            <a:miter lim="800000"/>
            <a:headEnd/>
            <a:tailEnd/>
          </a:ln>
        </p:spPr>
      </p:pic>
      <p:pic>
        <p:nvPicPr>
          <p:cNvPr id="282629" name="Picture 5"/>
          <p:cNvPicPr>
            <a:picLocks noChangeAspect="1" noChangeArrowheads="1"/>
          </p:cNvPicPr>
          <p:nvPr/>
        </p:nvPicPr>
        <p:blipFill>
          <a:blip r:embed="rId4" cstate="print"/>
          <a:srcRect/>
          <a:stretch>
            <a:fillRect/>
          </a:stretch>
        </p:blipFill>
        <p:spPr bwMode="auto">
          <a:xfrm>
            <a:off x="2915816" y="3861048"/>
            <a:ext cx="2808312" cy="2671713"/>
          </a:xfrm>
          <a:prstGeom prst="rect">
            <a:avLst/>
          </a:prstGeom>
          <a:noFill/>
          <a:ln w="9525">
            <a:noFill/>
            <a:miter lim="800000"/>
            <a:headEnd/>
            <a:tailEnd/>
          </a:ln>
        </p:spPr>
      </p:pic>
      <p:pic>
        <p:nvPicPr>
          <p:cNvPr id="282631" name="Picture 7"/>
          <p:cNvPicPr>
            <a:picLocks noChangeAspect="1" noChangeArrowheads="1"/>
          </p:cNvPicPr>
          <p:nvPr/>
        </p:nvPicPr>
        <p:blipFill>
          <a:blip r:embed="rId5" cstate="print"/>
          <a:srcRect/>
          <a:stretch>
            <a:fillRect/>
          </a:stretch>
        </p:blipFill>
        <p:spPr bwMode="auto">
          <a:xfrm>
            <a:off x="3059832" y="1556792"/>
            <a:ext cx="2520280" cy="2352041"/>
          </a:xfrm>
          <a:prstGeom prst="rect">
            <a:avLst/>
          </a:prstGeom>
          <a:noFill/>
          <a:ln w="9525">
            <a:noFill/>
            <a:miter lim="800000"/>
            <a:headEnd/>
            <a:tailEnd/>
          </a:ln>
        </p:spPr>
      </p:pic>
      <p:pic>
        <p:nvPicPr>
          <p:cNvPr id="282632" name="Picture 8"/>
          <p:cNvPicPr>
            <a:picLocks noChangeAspect="1" noChangeArrowheads="1"/>
          </p:cNvPicPr>
          <p:nvPr/>
        </p:nvPicPr>
        <p:blipFill>
          <a:blip r:embed="rId6" cstate="print"/>
          <a:srcRect/>
          <a:stretch>
            <a:fillRect/>
          </a:stretch>
        </p:blipFill>
        <p:spPr bwMode="auto">
          <a:xfrm>
            <a:off x="5868144" y="3789040"/>
            <a:ext cx="2808312" cy="2735052"/>
          </a:xfrm>
          <a:prstGeom prst="rect">
            <a:avLst/>
          </a:prstGeom>
          <a:noFill/>
          <a:ln w="9525">
            <a:noFill/>
            <a:miter lim="800000"/>
            <a:headEnd/>
            <a:tailEnd/>
          </a:ln>
        </p:spPr>
      </p:pic>
      <p:pic>
        <p:nvPicPr>
          <p:cNvPr id="282633" name="Picture 9"/>
          <p:cNvPicPr>
            <a:picLocks noChangeAspect="1" noChangeArrowheads="1"/>
          </p:cNvPicPr>
          <p:nvPr/>
        </p:nvPicPr>
        <p:blipFill>
          <a:blip r:embed="rId7" cstate="print"/>
          <a:srcRect/>
          <a:stretch>
            <a:fillRect/>
          </a:stretch>
        </p:blipFill>
        <p:spPr bwMode="auto">
          <a:xfrm>
            <a:off x="6012161" y="1484784"/>
            <a:ext cx="2664296" cy="245369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p:txBody>
          <a:bodyPr/>
          <a:lstStyle/>
          <a:p>
            <a:pPr eaLnBrk="1" hangingPunct="1"/>
            <a:r>
              <a:rPr lang="de-DE" dirty="0" err="1"/>
              <a:t>Gauss</a:t>
            </a:r>
            <a:r>
              <a:rPr lang="de-DE" dirty="0"/>
              <a:t>- oder Normalverteilung</a:t>
            </a:r>
            <a:endParaRPr lang="en-US" dirty="0"/>
          </a:p>
        </p:txBody>
      </p:sp>
      <p:sp>
        <p:nvSpPr>
          <p:cNvPr id="25607" name="Rectangle 3"/>
          <p:cNvSpPr>
            <a:spLocks noGrp="1" noChangeArrowheads="1"/>
          </p:cNvSpPr>
          <p:nvPr>
            <p:ph type="body" idx="1"/>
          </p:nvPr>
        </p:nvSpPr>
        <p:spPr/>
        <p:txBody>
          <a:bodyPr/>
          <a:lstStyle/>
          <a:p>
            <a:pPr eaLnBrk="1" hangingPunct="1">
              <a:lnSpc>
                <a:spcPct val="90000"/>
              </a:lnSpc>
            </a:pPr>
            <a:r>
              <a:rPr lang="de-DE" sz="2400" dirty="0"/>
              <a:t>-</a:t>
            </a:r>
            <a:r>
              <a:rPr lang="de-DE" sz="2400" dirty="0">
                <a:latin typeface="Symbol" pitchFamily="18" charset="2"/>
                <a:sym typeface="Symbol" pitchFamily="18" charset="2"/>
              </a:rPr>
              <a:t></a:t>
            </a:r>
            <a:r>
              <a:rPr lang="de-DE" sz="2400" dirty="0">
                <a:sym typeface="StarMath"/>
              </a:rPr>
              <a:t> &lt; X &lt; + </a:t>
            </a:r>
            <a:r>
              <a:rPr lang="de-DE" sz="2400" dirty="0">
                <a:latin typeface="Symbol" pitchFamily="18" charset="2"/>
                <a:sym typeface="Symbol" pitchFamily="18" charset="2"/>
              </a:rPr>
              <a:t></a:t>
            </a:r>
            <a:r>
              <a:rPr lang="de-DE" sz="2400" dirty="0"/>
              <a:t> </a:t>
            </a:r>
          </a:p>
          <a:p>
            <a:pPr eaLnBrk="1" hangingPunct="1">
              <a:lnSpc>
                <a:spcPct val="90000"/>
              </a:lnSpc>
            </a:pPr>
            <a:r>
              <a:rPr lang="de-DE" sz="2400" dirty="0"/>
              <a:t>Parameter Erwartungswert </a:t>
            </a:r>
            <a:r>
              <a:rPr lang="de-DE" sz="2400" dirty="0">
                <a:sym typeface="Symbol" pitchFamily="18" charset="2"/>
              </a:rPr>
              <a:t> und Varianz </a:t>
            </a:r>
            <a:r>
              <a:rPr lang="de-DE" sz="2400" baseline="30000" dirty="0">
                <a:sym typeface="Symbol" pitchFamily="18" charset="2"/>
              </a:rPr>
              <a:t>2</a:t>
            </a:r>
            <a:endParaRPr lang="de-DE" sz="24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p:txBody>
      </p:sp>
      <p:graphicFrame>
        <p:nvGraphicFramePr>
          <p:cNvPr id="25602" name="Object 5"/>
          <p:cNvGraphicFramePr>
            <a:graphicFrameLocks noChangeAspect="1"/>
          </p:cNvGraphicFramePr>
          <p:nvPr/>
        </p:nvGraphicFramePr>
        <p:xfrm>
          <a:off x="1907704" y="2636912"/>
          <a:ext cx="3559175" cy="1838325"/>
        </p:xfrm>
        <a:graphic>
          <a:graphicData uri="http://schemas.openxmlformats.org/presentationml/2006/ole">
            <mc:AlternateContent xmlns:mc="http://schemas.openxmlformats.org/markup-compatibility/2006">
              <mc:Choice xmlns:v="urn:schemas-microsoft-com:vml" Requires="v">
                <p:oleObj name="Formel" r:id="rId3" imgW="2311200" imgH="1193760" progId="Equation.3">
                  <p:embed/>
                </p:oleObj>
              </mc:Choice>
              <mc:Fallback>
                <p:oleObj name="Formel" r:id="rId3" imgW="2311200" imgH="11937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636912"/>
                        <a:ext cx="3559175" cy="1838325"/>
                      </a:xfrm>
                      <a:prstGeom prst="rect">
                        <a:avLst/>
                      </a:prstGeom>
                      <a:solidFill>
                        <a:srgbClr val="FFFF99"/>
                      </a:solidFill>
                      <a:effectLst/>
                      <a:extLst>
                        <a:ext uri="{AF507438-7753-43E0-B8FC-AC1667EBCBE1}">
                          <a14:hiddenEffects xmlns:a14="http://schemas.microsoft.com/office/drawing/2010/main">
                            <a:effectLst>
                              <a:outerShdw dist="35921" dir="2700000" algn="ctr" rotWithShape="0">
                                <a:srgbClr val="892D5B"/>
                              </a:outerShdw>
                            </a:effectLst>
                          </a14:hiddenEffects>
                        </a:ext>
                      </a:extLst>
                    </p:spPr>
                  </p:pic>
                </p:oleObj>
              </mc:Fallback>
            </mc:AlternateContent>
          </a:graphicData>
        </a:graphic>
      </p:graphicFrame>
      <p:sp>
        <p:nvSpPr>
          <p:cNvPr id="14"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9"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2"/>
          <p:cNvSpPr>
            <a:spLocks noGrp="1" noChangeArrowheads="1"/>
          </p:cNvSpPr>
          <p:nvPr>
            <p:ph type="title"/>
          </p:nvPr>
        </p:nvSpPr>
        <p:spPr>
          <a:xfrm>
            <a:off x="395536" y="220663"/>
            <a:ext cx="8718302" cy="1403350"/>
          </a:xfrm>
        </p:spPr>
        <p:txBody>
          <a:bodyPr>
            <a:normAutofit fontScale="90000"/>
          </a:bodyPr>
          <a:lstStyle/>
          <a:p>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r>
              <a:rPr lang="de-AT" b="1" dirty="0"/>
              <a:t> </a:t>
            </a:r>
            <a:br>
              <a:rPr lang="de-AT" b="1" dirty="0"/>
            </a:br>
            <a:br>
              <a:rPr lang="de-AT" b="1" dirty="0"/>
            </a:br>
            <a:r>
              <a:rPr lang="de-AT" sz="2700" dirty="0">
                <a:solidFill>
                  <a:schemeClr val="tx1"/>
                </a:solidFill>
                <a:latin typeface="+mn-lt"/>
                <a:ea typeface="+mn-ea"/>
                <a:cs typeface="+mn-cs"/>
              </a:rPr>
              <a:t>Für alle </a:t>
            </a:r>
            <a:r>
              <a:rPr lang="en-US" sz="2700" dirty="0" err="1">
                <a:solidFill>
                  <a:schemeClr val="tx1"/>
                </a:solidFill>
                <a:latin typeface="+mn-lt"/>
                <a:ea typeface="+mn-ea"/>
                <a:cs typeface="+mn-cs"/>
              </a:rPr>
              <a:t>Normalverteilungen</a:t>
            </a:r>
            <a:r>
              <a:rPr lang="en-US" sz="2700" dirty="0">
                <a:solidFill>
                  <a:schemeClr val="tx1"/>
                </a:solidFill>
                <a:latin typeface="+mn-lt"/>
                <a:ea typeface="+mn-ea"/>
                <a:cs typeface="+mn-cs"/>
              </a:rPr>
              <a:t> gilt</a:t>
            </a:r>
            <a:br>
              <a:rPr lang="en-US" sz="2700" dirty="0">
                <a:solidFill>
                  <a:schemeClr val="tx1"/>
                </a:solidFill>
                <a:latin typeface="+mn-lt"/>
                <a:ea typeface="+mn-ea"/>
                <a:cs typeface="+mn-cs"/>
              </a:rPr>
            </a:br>
            <a:br>
              <a:rPr lang="en-US" sz="2700" dirty="0">
                <a:solidFill>
                  <a:schemeClr val="tx1"/>
                </a:solidFill>
                <a:latin typeface="+mn-lt"/>
                <a:ea typeface="+mn-ea"/>
                <a:cs typeface="+mn-cs"/>
              </a:rPr>
            </a:br>
            <a:r>
              <a:rPr lang="de-AT" sz="2700" dirty="0">
                <a:solidFill>
                  <a:schemeClr val="tx1"/>
                </a:solidFill>
                <a:latin typeface="+mn-lt"/>
                <a:ea typeface="+mn-ea"/>
                <a:cs typeface="+mn-cs"/>
              </a:rPr>
              <a:t>• ≈ 68% aller Beobachtungen liegen innerhalb einer</a:t>
            </a:r>
            <a:br>
              <a:rPr lang="de-AT" sz="2700" dirty="0">
                <a:solidFill>
                  <a:schemeClr val="tx1"/>
                </a:solidFill>
                <a:latin typeface="+mn-lt"/>
                <a:ea typeface="+mn-ea"/>
                <a:cs typeface="+mn-cs"/>
              </a:rPr>
            </a:br>
            <a:r>
              <a:rPr lang="en-US" sz="2700" dirty="0" err="1">
                <a:solidFill>
                  <a:schemeClr val="tx1"/>
                </a:solidFill>
                <a:latin typeface="+mn-lt"/>
                <a:ea typeface="+mn-ea"/>
                <a:cs typeface="+mn-cs"/>
              </a:rPr>
              <a:t>Standardabweichung</a:t>
            </a:r>
            <a:r>
              <a:rPr lang="en-US" sz="2700" dirty="0">
                <a:solidFill>
                  <a:schemeClr val="tx1"/>
                </a:solidFill>
                <a:latin typeface="+mn-lt"/>
                <a:ea typeface="+mn-ea"/>
                <a:cs typeface="+mn-cs"/>
              </a:rPr>
              <a:t> um den </a:t>
            </a:r>
            <a:r>
              <a:rPr lang="en-US" sz="2700" dirty="0" err="1">
                <a:solidFill>
                  <a:schemeClr val="tx1"/>
                </a:solidFill>
                <a:latin typeface="+mn-lt"/>
                <a:ea typeface="+mn-ea"/>
                <a:cs typeface="+mn-cs"/>
              </a:rPr>
              <a:t>Mittelwert</a:t>
            </a:r>
            <a:br>
              <a:rPr lang="en-US" sz="2700" dirty="0">
                <a:solidFill>
                  <a:schemeClr val="tx1"/>
                </a:solidFill>
                <a:latin typeface="+mn-lt"/>
                <a:ea typeface="+mn-ea"/>
                <a:cs typeface="+mn-cs"/>
              </a:rPr>
            </a:br>
            <a:r>
              <a:rPr lang="de-AT" sz="2700" dirty="0">
                <a:solidFill>
                  <a:schemeClr val="tx1"/>
                </a:solidFill>
                <a:latin typeface="+mn-lt"/>
                <a:ea typeface="+mn-ea"/>
                <a:cs typeface="+mn-cs"/>
              </a:rPr>
              <a:t>(zwischen μ − σ und μ + σ )</a:t>
            </a:r>
            <a:br>
              <a:rPr lang="de-AT" sz="2700" dirty="0">
                <a:solidFill>
                  <a:schemeClr val="tx1"/>
                </a:solidFill>
                <a:latin typeface="+mn-lt"/>
                <a:ea typeface="+mn-ea"/>
                <a:cs typeface="+mn-cs"/>
              </a:rPr>
            </a:br>
            <a:r>
              <a:rPr lang="de-AT" sz="2700" dirty="0">
                <a:solidFill>
                  <a:schemeClr val="tx1"/>
                </a:solidFill>
                <a:latin typeface="+mn-lt"/>
                <a:ea typeface="+mn-ea"/>
                <a:cs typeface="+mn-cs"/>
              </a:rPr>
              <a:t>• ≈ 95% aller Beobachtungen liegen innerhalb</a:t>
            </a:r>
            <a:br>
              <a:rPr lang="de-AT" sz="2700" dirty="0">
                <a:solidFill>
                  <a:schemeClr val="tx1"/>
                </a:solidFill>
                <a:latin typeface="+mn-lt"/>
                <a:ea typeface="+mn-ea"/>
                <a:cs typeface="+mn-cs"/>
              </a:rPr>
            </a:br>
            <a:r>
              <a:rPr lang="de-AT" sz="2700" dirty="0">
                <a:solidFill>
                  <a:schemeClr val="tx1"/>
                </a:solidFill>
                <a:latin typeface="+mn-lt"/>
                <a:ea typeface="+mn-ea"/>
                <a:cs typeface="+mn-cs"/>
              </a:rPr>
              <a:t>zweier Standardabweichung (zwischen μ − 2σ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+ 2σ )</a:t>
            </a:r>
            <a:br>
              <a:rPr lang="el-GR" sz="2700" dirty="0">
                <a:solidFill>
                  <a:schemeClr val="tx1"/>
                </a:solidFill>
                <a:latin typeface="+mn-lt"/>
                <a:ea typeface="+mn-ea"/>
                <a:cs typeface="+mn-cs"/>
              </a:rPr>
            </a:br>
            <a:r>
              <a:rPr lang="de-AT" sz="2700" dirty="0">
                <a:solidFill>
                  <a:schemeClr val="tx1"/>
                </a:solidFill>
                <a:latin typeface="+mn-lt"/>
                <a:ea typeface="+mn-ea"/>
                <a:cs typeface="+mn-cs"/>
              </a:rPr>
              <a:t>• </a:t>
            </a:r>
            <a:r>
              <a:rPr lang="de-AT" sz="2700" dirty="0">
                <a:solidFill>
                  <a:schemeClr val="tx1"/>
                </a:solidFill>
              </a:rPr>
              <a:t>≈ </a:t>
            </a:r>
            <a:r>
              <a:rPr lang="de-AT" sz="2700" dirty="0">
                <a:solidFill>
                  <a:schemeClr val="tx1"/>
                </a:solidFill>
                <a:latin typeface="+mn-lt"/>
                <a:ea typeface="+mn-ea"/>
                <a:cs typeface="+mn-cs"/>
              </a:rPr>
              <a:t>99% aller Beobachtungen liegen innerhalb dreier</a:t>
            </a:r>
            <a:br>
              <a:rPr lang="de-AT" sz="2700" dirty="0">
                <a:solidFill>
                  <a:schemeClr val="tx1"/>
                </a:solidFill>
                <a:latin typeface="+mn-lt"/>
                <a:ea typeface="+mn-ea"/>
                <a:cs typeface="+mn-cs"/>
              </a:rPr>
            </a:br>
            <a:r>
              <a:rPr lang="de-AT" sz="2700" dirty="0">
                <a:solidFill>
                  <a:schemeClr val="tx1"/>
                </a:solidFill>
                <a:latin typeface="+mn-lt"/>
                <a:ea typeface="+mn-ea"/>
                <a:cs typeface="+mn-cs"/>
              </a:rPr>
              <a:t>Standardabweichung (zwischen μ − 3σ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+ 3σ</a:t>
            </a:r>
            <a:br>
              <a:rPr lang="de-DE" sz="2700" dirty="0">
                <a:solidFill>
                  <a:schemeClr val="tx1"/>
                </a:solidFill>
                <a:latin typeface="+mn-lt"/>
                <a:ea typeface="+mn-ea"/>
                <a:cs typeface="+mn-cs"/>
              </a:rPr>
            </a:br>
            <a:endParaRPr lang="en-US" sz="2700" dirty="0">
              <a:solidFill>
                <a:schemeClr val="tx1"/>
              </a:solidFill>
              <a:latin typeface="+mn-lt"/>
              <a:ea typeface="+mn-ea"/>
              <a:cs typeface="+mn-cs"/>
            </a:endParaRPr>
          </a:p>
        </p:txBody>
      </p:sp>
      <p:sp>
        <p:nvSpPr>
          <p:cNvPr id="9"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7" name="Rechteck 6"/>
          <p:cNvSpPr/>
          <p:nvPr/>
        </p:nvSpPr>
        <p:spPr>
          <a:xfrm>
            <a:off x="467544" y="692696"/>
            <a:ext cx="3827266" cy="584775"/>
          </a:xfrm>
          <a:prstGeom prst="rect">
            <a:avLst/>
          </a:prstGeom>
        </p:spPr>
        <p:txBody>
          <a:bodyPr wrap="none">
            <a:spAutoFit/>
          </a:bodyPr>
          <a:lstStyle/>
          <a:p>
            <a:r>
              <a:rPr lang="de-AT" sz="3200" dirty="0">
                <a:solidFill>
                  <a:srgbClr val="4F81BD"/>
                </a:solidFill>
                <a:latin typeface="+mj-lt"/>
                <a:ea typeface="+mj-ea"/>
                <a:cs typeface="+mj-cs"/>
              </a:rPr>
              <a:t>Die 68-95-99% Regel: </a:t>
            </a:r>
            <a:endParaRPr lang="en-US" sz="3200" dirty="0">
              <a:solidFill>
                <a:srgbClr val="4F81BD"/>
              </a:solidFill>
              <a:latin typeface="+mj-lt"/>
              <a:ea typeface="+mj-ea"/>
              <a:cs typeface="+mj-cs"/>
            </a:endParaRPr>
          </a:p>
        </p:txBody>
      </p:sp>
      <p:sp>
        <p:nvSpPr>
          <p:cNvPr id="11"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ctrTitle"/>
          </p:nvPr>
        </p:nvSpPr>
        <p:spPr>
          <a:xfrm>
            <a:off x="611188" y="1524000"/>
            <a:ext cx="7905750" cy="2120900"/>
          </a:xfrm>
        </p:spPr>
        <p:txBody>
          <a:bodyPr/>
          <a:lstStyle/>
          <a:p>
            <a:pPr algn="l"/>
            <a:r>
              <a:rPr lang="de-DE" dirty="0"/>
              <a:t>Die Vierfeldertafel</a:t>
            </a:r>
            <a:endParaRPr lang="de-DE" sz="2500" b="1" i="1" dirty="0"/>
          </a:p>
        </p:txBody>
      </p:sp>
      <p:sp>
        <p:nvSpPr>
          <p:cNvPr id="137219"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2" name="Grafik 1">
            <a:extLst>
              <a:ext uri="{FF2B5EF4-FFF2-40B4-BE49-F238E27FC236}">
                <a16:creationId xmlns:a16="http://schemas.microsoft.com/office/drawing/2014/main" id="{B79AFE49-E2E4-9478-6F93-119BC8EFF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5165824" y="43102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1" name="Rechteck 10"/>
          <p:cNvSpPr/>
          <p:nvPr/>
        </p:nvSpPr>
        <p:spPr bwMode="auto">
          <a:xfrm>
            <a:off x="6086496" y="4310212"/>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0" name="Rechteck 9"/>
          <p:cNvSpPr/>
          <p:nvPr/>
        </p:nvSpPr>
        <p:spPr bwMode="auto">
          <a:xfrm>
            <a:off x="8084908" y="43443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 name="Titel 1"/>
          <p:cNvSpPr>
            <a:spLocks noGrp="1"/>
          </p:cNvSpPr>
          <p:nvPr>
            <p:ph type="title"/>
          </p:nvPr>
        </p:nvSpPr>
        <p:spPr/>
        <p:txBody>
          <a:bodyPr/>
          <a:lstStyle/>
          <a:p>
            <a:r>
              <a:rPr lang="de-AT" dirty="0"/>
              <a:t>Eckpfeiler des </a:t>
            </a:r>
            <a:r>
              <a:rPr lang="de-AT" dirty="0" err="1"/>
              <a:t>Insitutes</a:t>
            </a:r>
            <a:endParaRPr lang="de-DE" dirty="0"/>
          </a:p>
        </p:txBody>
      </p:sp>
      <p:sp>
        <p:nvSpPr>
          <p:cNvPr id="5" name="Inhaltsplatzhalter 4"/>
          <p:cNvSpPr>
            <a:spLocks noGrp="1"/>
          </p:cNvSpPr>
          <p:nvPr>
            <p:ph sz="half" idx="1"/>
          </p:nvPr>
        </p:nvSpPr>
        <p:spPr>
          <a:xfrm>
            <a:off x="457200" y="1600200"/>
            <a:ext cx="4543428" cy="4972072"/>
          </a:xfrm>
        </p:spPr>
        <p:txBody>
          <a:bodyPr>
            <a:normAutofit/>
          </a:bodyPr>
          <a:lstStyle/>
          <a:p>
            <a:r>
              <a:rPr lang="de-AT" dirty="0"/>
              <a:t>Gründung</a:t>
            </a:r>
          </a:p>
          <a:p>
            <a:pPr lvl="1"/>
            <a:r>
              <a:rPr lang="de-AT" sz="2200" dirty="0"/>
              <a:t>1968 (LFU)</a:t>
            </a:r>
          </a:p>
          <a:p>
            <a:pPr lvl="1"/>
            <a:r>
              <a:rPr lang="de-AT" sz="2200" dirty="0"/>
              <a:t>2004 (MUI)</a:t>
            </a:r>
          </a:p>
          <a:p>
            <a:pPr lvl="1"/>
            <a:r>
              <a:rPr lang="de-AT" sz="2200" dirty="0"/>
              <a:t>2024 Neugründung des Institutes aus den beiden Instituten des vormaligen Departments</a:t>
            </a:r>
          </a:p>
          <a:p>
            <a:r>
              <a:rPr lang="de-AT" dirty="0" err="1"/>
              <a:t>Mitarbeiter≡innen</a:t>
            </a:r>
            <a:r>
              <a:rPr lang="de-AT" dirty="0"/>
              <a:t> </a:t>
            </a:r>
          </a:p>
          <a:p>
            <a:r>
              <a:rPr lang="de-AT" sz="2200" dirty="0"/>
              <a:t>34 MA gesamt</a:t>
            </a:r>
          </a:p>
          <a:p>
            <a:pPr lvl="1"/>
            <a:r>
              <a:rPr lang="de-AT" sz="2200" dirty="0"/>
              <a:t>23 wissenschaftliche MA</a:t>
            </a:r>
          </a:p>
          <a:p>
            <a:pPr lvl="1"/>
            <a:r>
              <a:rPr lang="de-AT" sz="2200" dirty="0"/>
              <a:t>3 allgemeine MA</a:t>
            </a:r>
          </a:p>
          <a:p>
            <a:pPr lvl="1"/>
            <a:r>
              <a:rPr lang="de-AT" sz="2200" dirty="0"/>
              <a:t>8 studentische MA</a:t>
            </a:r>
          </a:p>
          <a:p>
            <a:pPr marL="457200" lvl="1" indent="0">
              <a:buNone/>
            </a:pPr>
            <a:endParaRPr lang="de-DE" sz="2200"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6</a:t>
            </a:fld>
            <a:endParaRPr lang="de-DE"/>
          </a:p>
        </p:txBody>
      </p:sp>
      <p:sp>
        <p:nvSpPr>
          <p:cNvPr id="7" name="Rechteck 6"/>
          <p:cNvSpPr/>
          <p:nvPr/>
        </p:nvSpPr>
        <p:spPr bwMode="auto">
          <a:xfrm>
            <a:off x="7082474" y="4329564"/>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Rechteck 7"/>
          <p:cNvSpPr/>
          <p:nvPr/>
        </p:nvSpPr>
        <p:spPr bwMode="auto">
          <a:xfrm>
            <a:off x="5082210" y="5734684"/>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2" name="Gleichschenkliges Dreieck 11"/>
          <p:cNvSpPr/>
          <p:nvPr/>
        </p:nvSpPr>
        <p:spPr bwMode="auto">
          <a:xfrm>
            <a:off x="4954082"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14" name="Textfeld 13"/>
          <p:cNvSpPr txBox="1"/>
          <p:nvPr/>
        </p:nvSpPr>
        <p:spPr>
          <a:xfrm>
            <a:off x="5199020" y="5778002"/>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
        <p:nvSpPr>
          <p:cNvPr id="16" name="Textfeld 15"/>
          <p:cNvSpPr txBox="1"/>
          <p:nvPr/>
        </p:nvSpPr>
        <p:spPr>
          <a:xfrm>
            <a:off x="6130192"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17" name="Textfeld 16"/>
          <p:cNvSpPr txBox="1"/>
          <p:nvPr/>
        </p:nvSpPr>
        <p:spPr>
          <a:xfrm>
            <a:off x="8112102" y="440100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18" name="Textfeld 17"/>
          <p:cNvSpPr txBox="1"/>
          <p:nvPr/>
        </p:nvSpPr>
        <p:spPr>
          <a:xfrm>
            <a:off x="7111028" y="4354456"/>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19" name="Textfeld 18"/>
          <p:cNvSpPr txBox="1"/>
          <p:nvPr/>
        </p:nvSpPr>
        <p:spPr>
          <a:xfrm>
            <a:off x="5868028"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15" name="Textfeld 14"/>
          <p:cNvSpPr txBox="1"/>
          <p:nvPr/>
        </p:nvSpPr>
        <p:spPr>
          <a:xfrm>
            <a:off x="5200780"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274638"/>
            <a:ext cx="6635750" cy="1143000"/>
          </a:xfrm>
        </p:spPr>
        <p:txBody>
          <a:bodyPr/>
          <a:lstStyle/>
          <a:p>
            <a:r>
              <a:rPr lang="de-DE"/>
              <a:t>Situationen</a:t>
            </a:r>
          </a:p>
        </p:txBody>
      </p:sp>
      <p:pic>
        <p:nvPicPr>
          <p:cNvPr id="139266" name="Picture 5"/>
          <p:cNvPicPr>
            <a:picLocks noGrp="1" noChangeAspect="1" noChangeArrowheads="1"/>
          </p:cNvPicPr>
          <p:nvPr>
            <p:ph idx="1"/>
          </p:nvPr>
        </p:nvPicPr>
        <p:blipFill>
          <a:blip r:embed="rId3" cstate="print"/>
          <a:srcRect/>
          <a:stretch>
            <a:fillRect/>
          </a:stretch>
        </p:blipFill>
        <p:spPr>
          <a:xfrm>
            <a:off x="3708400" y="4256088"/>
            <a:ext cx="4967288" cy="2174875"/>
          </a:xfrm>
        </p:spPr>
      </p:pic>
      <p:sp>
        <p:nvSpPr>
          <p:cNvPr id="8"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9" name="Foliennummernplatzhalter 5"/>
          <p:cNvSpPr>
            <a:spLocks noGrp="1"/>
          </p:cNvSpPr>
          <p:nvPr>
            <p:ph type="sldNum" sz="quarter" idx="12"/>
          </p:nvPr>
        </p:nvSpPr>
        <p:spPr/>
        <p:txBody>
          <a:bodyPr/>
          <a:lstStyle/>
          <a:p>
            <a:pPr>
              <a:defRPr/>
            </a:pPr>
            <a:fld id="{C8EF2B20-FF0F-458A-94C5-5EB6E536F54D}" type="slidenum">
              <a:rPr lang="de-DE" altLang="en-US" smtClean="0"/>
              <a:pPr>
                <a:defRPr/>
              </a:pPr>
              <a:t>60</a:t>
            </a:fld>
            <a:endParaRPr lang="de-DE" altLang="en-US" dirty="0"/>
          </a:p>
        </p:txBody>
      </p:sp>
      <p:pic>
        <p:nvPicPr>
          <p:cNvPr id="139269" name="Picture 4"/>
          <p:cNvPicPr>
            <a:picLocks noChangeAspect="1" noChangeArrowheads="1"/>
          </p:cNvPicPr>
          <p:nvPr/>
        </p:nvPicPr>
        <p:blipFill>
          <a:blip r:embed="rId4" cstate="print"/>
          <a:srcRect/>
          <a:stretch>
            <a:fillRect/>
          </a:stretch>
        </p:blipFill>
        <p:spPr bwMode="auto">
          <a:xfrm>
            <a:off x="3395663" y="1528763"/>
            <a:ext cx="5495925" cy="2692400"/>
          </a:xfrm>
          <a:prstGeom prst="rect">
            <a:avLst/>
          </a:prstGeom>
          <a:noFill/>
          <a:ln w="9525">
            <a:noFill/>
            <a:miter lim="800000"/>
            <a:headEnd/>
            <a:tailEnd/>
          </a:ln>
        </p:spPr>
      </p:pic>
      <p:sp>
        <p:nvSpPr>
          <p:cNvPr id="211974" name="Text Box 6"/>
          <p:cNvSpPr txBox="1">
            <a:spLocks noChangeArrowheads="1"/>
          </p:cNvSpPr>
          <p:nvPr/>
        </p:nvSpPr>
        <p:spPr bwMode="auto">
          <a:xfrm>
            <a:off x="611188" y="2781300"/>
            <a:ext cx="261778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Interventionsstudie</a:t>
            </a:r>
          </a:p>
        </p:txBody>
      </p:sp>
      <p:sp>
        <p:nvSpPr>
          <p:cNvPr id="211975" name="Text Box 7"/>
          <p:cNvSpPr txBox="1">
            <a:spLocks noChangeArrowheads="1"/>
          </p:cNvSpPr>
          <p:nvPr/>
        </p:nvSpPr>
        <p:spPr bwMode="auto">
          <a:xfrm>
            <a:off x="684213" y="4724400"/>
            <a:ext cx="277653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Diagnostische Studie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1"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2998" name="Object 230"/>
          <p:cNvGraphicFramePr>
            <a:graphicFrameLocks noGrp="1" noChangeAspect="1"/>
          </p:cNvGraphicFramePr>
          <p:nvPr>
            <p:ph idx="1"/>
          </p:nvPr>
        </p:nvGraphicFramePr>
        <p:xfrm>
          <a:off x="3132138" y="5526088"/>
          <a:ext cx="914400" cy="373062"/>
        </p:xfrm>
        <a:graphic>
          <a:graphicData uri="http://schemas.openxmlformats.org/presentationml/2006/ole">
            <mc:AlternateContent xmlns:mc="http://schemas.openxmlformats.org/markup-compatibility/2006">
              <mc:Choice xmlns:v="urn:schemas-microsoft-com:vml" Requires="v">
                <p:oleObj name="Formel" r:id="rId3" imgW="965200" imgH="393700" progId="Equation.3">
                  <p:embed/>
                </p:oleObj>
              </mc:Choice>
              <mc:Fallback>
                <p:oleObj name="Formel" r:id="rId3" imgW="965200" imgH="393700" progId="Equation.3">
                  <p:embed/>
                  <p:pic>
                    <p:nvPicPr>
                      <p:cNvPr id="0" name="Picture 24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526088"/>
                        <a:ext cx="9144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B21A632B-16E6-42FD-AC55-A76626C29811}" type="slidenum">
              <a:rPr lang="de-DE" altLang="en-US" smtClean="0"/>
              <a:pPr>
                <a:defRPr/>
              </a:pPr>
              <a:t>61</a:t>
            </a:fld>
            <a:endParaRPr lang="de-DE" altLang="en-US" dirty="0"/>
          </a:p>
        </p:txBody>
      </p:sp>
      <p:graphicFrame>
        <p:nvGraphicFramePr>
          <p:cNvPr id="216104" name="Group 40"/>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927225">
                  <a:extLst>
                    <a:ext uri="{9D8B030D-6E8A-4147-A177-3AD203B41FA5}">
                      <a16:colId xmlns:a16="http://schemas.microsoft.com/office/drawing/2014/main" val="20001"/>
                    </a:ext>
                  </a:extLst>
                </a:gridCol>
                <a:gridCol w="1855788">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Rel. Risiko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Odds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Abs. Risiko Reduk.</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Number needed to treat (NNT)</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2999"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name="Formel" r:id="rId5" imgW="914400" imgH="393700" progId="Equation.3">
                  <p:embed/>
                </p:oleObj>
              </mc:Choice>
              <mc:Fallback>
                <p:oleObj name="Formel" r:id="rId5" imgW="914400" imgH="393700"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00"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name="Formel" r:id="rId7" imgW="406048" imgH="393359" progId="Equation.3">
                  <p:embed/>
                </p:oleObj>
              </mc:Choice>
              <mc:Fallback>
                <p:oleObj name="Formel" r:id="rId7" imgW="406048" imgH="393359" progId="Equation.3">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5"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4022" name="Object 230"/>
          <p:cNvGraphicFramePr>
            <a:graphicFrameLocks noGrp="1" noChangeAspect="1"/>
          </p:cNvGraphicFramePr>
          <p:nvPr>
            <p:ph idx="1"/>
          </p:nvPr>
        </p:nvGraphicFramePr>
        <p:xfrm>
          <a:off x="3132138" y="5516563"/>
          <a:ext cx="965200" cy="393700"/>
        </p:xfrm>
        <a:graphic>
          <a:graphicData uri="http://schemas.openxmlformats.org/presentationml/2006/ole">
            <mc:AlternateContent xmlns:mc="http://schemas.openxmlformats.org/markup-compatibility/2006">
              <mc:Choice xmlns:v="urn:schemas-microsoft-com:vml" Requires="v">
                <p:oleObj name="Formel" r:id="rId3" imgW="965200" imgH="393700" progId="Equation.3">
                  <p:embed/>
                </p:oleObj>
              </mc:Choice>
              <mc:Fallback>
                <p:oleObj name="Formel" r:id="rId3" imgW="965200" imgH="393700" progId="Equation.3">
                  <p:embed/>
                  <p:pic>
                    <p:nvPicPr>
                      <p:cNvPr id="0" name="Picture 24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516563"/>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6565D050-9D4B-4B80-A6AC-E737596DC312}" type="slidenum">
              <a:rPr lang="de-DE" altLang="en-US" smtClean="0"/>
              <a:pPr>
                <a:defRPr/>
              </a:pPr>
              <a:t>62</a:t>
            </a:fld>
            <a:endParaRPr lang="de-DE" altLang="en-US" dirty="0"/>
          </a:p>
        </p:txBody>
      </p:sp>
      <p:graphicFrame>
        <p:nvGraphicFramePr>
          <p:cNvPr id="190512" name="Group 48"/>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52 (16,9%)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RR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21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OR = 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ARR = 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NNT = 9,8</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400" b="0" i="0" u="none" strike="noStrike" cap="none" normalizeH="0" baseline="0">
                        <a:ln>
                          <a:noFill/>
                        </a:ln>
                        <a:solidFill>
                          <a:srgbClr val="000036"/>
                        </a:solidFill>
                        <a:effectLst/>
                        <a:latin typeface="Arial" charset="0"/>
                      </a:endParaRP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400" b="0" i="0" u="none" strike="noStrike" cap="none" normalizeH="0" baseline="0">
                          <a:ln>
                            <a:noFill/>
                          </a:ln>
                          <a:solidFill>
                            <a:srgbClr val="000036"/>
                          </a:solidFill>
                          <a:effectLst/>
                          <a:latin typeface="Arial" charset="0"/>
                        </a:rPr>
                        <a:t>NNT =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4023"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name="Formel" r:id="rId5" imgW="914400" imgH="393700" progId="Equation.3">
                  <p:embed/>
                </p:oleObj>
              </mc:Choice>
              <mc:Fallback>
                <p:oleObj name="Formel" r:id="rId5" imgW="914400" imgH="393700"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024"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name="Formel" r:id="rId7" imgW="406048" imgH="393359" progId="Equation.3">
                  <p:embed/>
                </p:oleObj>
              </mc:Choice>
              <mc:Fallback>
                <p:oleObj name="Formel" r:id="rId7" imgW="406048" imgH="393359" progId="Equation.3">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274638"/>
            <a:ext cx="6635750" cy="1143000"/>
          </a:xfrm>
        </p:spPr>
        <p:txBody>
          <a:bodyPr/>
          <a:lstStyle/>
          <a:p>
            <a:r>
              <a:rPr lang="de-DE"/>
              <a:t>Relative Risiken</a:t>
            </a:r>
          </a:p>
        </p:txBody>
      </p:sp>
      <p:sp>
        <p:nvSpPr>
          <p:cNvPr id="147458" name="Rectangle 3"/>
          <p:cNvSpPr>
            <a:spLocks noGrp="1" noChangeArrowheads="1"/>
          </p:cNvSpPr>
          <p:nvPr>
            <p:ph idx="1"/>
          </p:nvPr>
        </p:nvSpPr>
        <p:spPr>
          <a:xfrm>
            <a:off x="457200" y="1600200"/>
            <a:ext cx="8229600" cy="4757738"/>
          </a:xfrm>
        </p:spPr>
        <p:txBody>
          <a:bodyPr/>
          <a:lstStyle/>
          <a:p>
            <a:pPr>
              <a:lnSpc>
                <a:spcPct val="90000"/>
              </a:lnSpc>
            </a:pPr>
            <a:r>
              <a:rPr lang="de-DE" sz="2200" b="1"/>
              <a:t>Relatives Risiko (RR):</a:t>
            </a:r>
            <a:r>
              <a:rPr lang="de-DE" sz="2200"/>
              <a:t> Das Verhältnis der Risiken für ein bestimmtes Ereignis (z.B. Neuropathie) in zwei Vergleichsgruppen </a:t>
            </a:r>
          </a:p>
          <a:p>
            <a:pPr>
              <a:lnSpc>
                <a:spcPct val="90000"/>
              </a:lnSpc>
            </a:pPr>
            <a:r>
              <a:rPr lang="de-DE" sz="2200" b="1"/>
              <a:t>Odds ratio (OR)</a:t>
            </a:r>
            <a:r>
              <a:rPr lang="de-DE" sz="2200"/>
              <a:t>: «Odds» entspricht der «Chance», dass ein bestimmtes Ereignis eintritt, bezeichnet also etwas Ähnliches wie ein Risiko, wird aber (wie beim Pferderennen) als Verhältnis (z.B. 1:9) angegeben. </a:t>
            </a:r>
          </a:p>
          <a:p>
            <a:pPr>
              <a:lnSpc>
                <a:spcPct val="90000"/>
              </a:lnSpc>
            </a:pPr>
            <a:r>
              <a:rPr lang="de-DE" sz="2200" b="1"/>
              <a:t>Hazard Ratio (HR)</a:t>
            </a:r>
            <a:r>
              <a:rPr lang="de-DE" sz="2200"/>
              <a:t>: «Hazard» bezeichnet die Wahrscheinlichkeit, dass ein bestimmtes Ereignis eintritt. Dabei wird der Zeitpunkt berücksichtigt, wann das Ereignis eintritt. Im Gegensatz zum relativen Risiko wird also mit einer «hazard ratio» nicht nur ein Ausbleiben, sondern auch ein späteres Eintreffen eines Ereignisses als Effekt erfasst. </a:t>
            </a:r>
            <a:endParaRPr lang="de-AT" sz="2200"/>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fld id="{E2F3FCC7-CE8D-446D-928E-58B3FFE90EFD}" type="slidenum">
              <a:rPr lang="de-DE" altLang="en-US" smtClean="0"/>
              <a:pPr>
                <a:defRPr/>
              </a:pPr>
              <a:t>63</a:t>
            </a:fld>
            <a:endParaRPr lang="de-DE"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ußzeilenplatzhalter 2"/>
          <p:cNvSpPr>
            <a:spLocks noGrp="1"/>
          </p:cNvSpPr>
          <p:nvPr>
            <p:ph type="ftr" sz="quarter" idx="11"/>
          </p:nvPr>
        </p:nvSpPr>
        <p:spPr>
          <a:xfrm>
            <a:off x="1955220" y="6570662"/>
            <a:ext cx="2895600" cy="365125"/>
          </a:xfrm>
        </p:spPr>
        <p:txBody>
          <a:bodyPr/>
          <a:lstStyle/>
          <a:p>
            <a:pPr>
              <a:defRPr/>
            </a:pPr>
            <a:r>
              <a:rPr lang="de-DE" altLang="en-US" dirty="0"/>
              <a:t>hanno.ulmer@i-med.ac.at</a:t>
            </a:r>
          </a:p>
        </p:txBody>
      </p:sp>
      <p:grpSp>
        <p:nvGrpSpPr>
          <p:cNvPr id="267266" name="Group 2"/>
          <p:cNvGrpSpPr>
            <a:grpSpLocks/>
          </p:cNvGrpSpPr>
          <p:nvPr/>
        </p:nvGrpSpPr>
        <p:grpSpPr bwMode="auto">
          <a:xfrm>
            <a:off x="152400" y="685800"/>
            <a:ext cx="4267200" cy="609600"/>
            <a:chOff x="96" y="432"/>
            <a:chExt cx="2688" cy="384"/>
          </a:xfrm>
        </p:grpSpPr>
        <p:sp>
          <p:nvSpPr>
            <p:cNvPr id="149595" name="Line 3"/>
            <p:cNvSpPr>
              <a:spLocks noChangeShapeType="1"/>
            </p:cNvSpPr>
            <p:nvPr/>
          </p:nvSpPr>
          <p:spPr bwMode="auto">
            <a:xfrm flipV="1">
              <a:off x="96" y="816"/>
              <a:ext cx="2688" cy="0"/>
            </a:xfrm>
            <a:prstGeom prst="line">
              <a:avLst/>
            </a:prstGeom>
            <a:noFill/>
            <a:ln w="76200">
              <a:pattFill prst="trellis">
                <a:fgClr>
                  <a:srgbClr val="FF3300"/>
                </a:fgClr>
                <a:bgClr>
                  <a:srgbClr val="FFFFFF"/>
                </a:bgClr>
              </a:pattFill>
              <a:round/>
              <a:headEnd/>
              <a:tailEnd type="triangle" w="med" len="med"/>
            </a:ln>
          </p:spPr>
          <p:txBody>
            <a:bodyPr/>
            <a:lstStyle/>
            <a:p>
              <a:endParaRPr lang="en-US"/>
            </a:p>
          </p:txBody>
        </p:sp>
        <p:sp>
          <p:nvSpPr>
            <p:cNvPr id="149596" name="Rectangle 4"/>
            <p:cNvSpPr>
              <a:spLocks noChangeArrowheads="1"/>
            </p:cNvSpPr>
            <p:nvPr/>
          </p:nvSpPr>
          <p:spPr bwMode="auto">
            <a:xfrm>
              <a:off x="384" y="432"/>
              <a:ext cx="110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prospektiv</a:t>
              </a:r>
              <a:r>
                <a:rPr lang="de-DE" sz="1400">
                  <a:solidFill>
                    <a:srgbClr val="4D4D4D"/>
                  </a:solidFill>
                </a:rPr>
                <a:t> </a:t>
              </a:r>
              <a:endParaRPr lang="de-DE">
                <a:solidFill>
                  <a:srgbClr val="4D4D4D"/>
                </a:solidFill>
              </a:endParaRPr>
            </a:p>
          </p:txBody>
        </p:sp>
      </p:grpSp>
      <p:grpSp>
        <p:nvGrpSpPr>
          <p:cNvPr id="267269" name="Group 5"/>
          <p:cNvGrpSpPr>
            <a:grpSpLocks/>
          </p:cNvGrpSpPr>
          <p:nvPr/>
        </p:nvGrpSpPr>
        <p:grpSpPr bwMode="auto">
          <a:xfrm>
            <a:off x="4648200" y="685800"/>
            <a:ext cx="4267200" cy="609600"/>
            <a:chOff x="2928" y="432"/>
            <a:chExt cx="2688" cy="384"/>
          </a:xfrm>
        </p:grpSpPr>
        <p:sp>
          <p:nvSpPr>
            <p:cNvPr id="149593" name="Line 6"/>
            <p:cNvSpPr>
              <a:spLocks noChangeShapeType="1"/>
            </p:cNvSpPr>
            <p:nvPr/>
          </p:nvSpPr>
          <p:spPr bwMode="auto">
            <a:xfrm>
              <a:off x="2928" y="816"/>
              <a:ext cx="2688" cy="0"/>
            </a:xfrm>
            <a:prstGeom prst="line">
              <a:avLst/>
            </a:prstGeom>
            <a:noFill/>
            <a:ln w="76200">
              <a:pattFill prst="trellis">
                <a:fgClr>
                  <a:srgbClr val="FF3300"/>
                </a:fgClr>
                <a:bgClr>
                  <a:srgbClr val="FFFFFF"/>
                </a:bgClr>
              </a:pattFill>
              <a:round/>
              <a:headEnd type="triangle" w="med" len="med"/>
              <a:tailEnd/>
            </a:ln>
          </p:spPr>
          <p:txBody>
            <a:bodyPr/>
            <a:lstStyle/>
            <a:p>
              <a:endParaRPr lang="en-US"/>
            </a:p>
          </p:txBody>
        </p:sp>
        <p:sp>
          <p:nvSpPr>
            <p:cNvPr id="149594" name="Rectangle 7"/>
            <p:cNvSpPr>
              <a:spLocks noChangeArrowheads="1"/>
            </p:cNvSpPr>
            <p:nvPr/>
          </p:nvSpPr>
          <p:spPr bwMode="auto">
            <a:xfrm>
              <a:off x="4176" y="432"/>
              <a:ext cx="134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retrospektiv</a:t>
              </a:r>
              <a:r>
                <a:rPr lang="de-DE" sz="1400">
                  <a:solidFill>
                    <a:srgbClr val="4D4D4D"/>
                  </a:solidFill>
                </a:rPr>
                <a:t> </a:t>
              </a:r>
              <a:endParaRPr lang="de-DE">
                <a:solidFill>
                  <a:srgbClr val="4D4D4D"/>
                </a:solidFill>
              </a:endParaRPr>
            </a:p>
          </p:txBody>
        </p:sp>
      </p:grpSp>
      <p:sp>
        <p:nvSpPr>
          <p:cNvPr id="149509" name="Rectangle 8"/>
          <p:cNvSpPr>
            <a:spLocks noChangeArrowheads="1"/>
          </p:cNvSpPr>
          <p:nvPr/>
        </p:nvSpPr>
        <p:spPr bwMode="auto">
          <a:xfrm>
            <a:off x="533400" y="106363"/>
            <a:ext cx="31242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Kohortenstudie</a:t>
            </a:r>
            <a:r>
              <a:rPr lang="de-DE" sz="3200">
                <a:solidFill>
                  <a:srgbClr val="4D4D4D"/>
                </a:solidFill>
              </a:rPr>
              <a:t> </a:t>
            </a:r>
          </a:p>
        </p:txBody>
      </p:sp>
      <p:sp>
        <p:nvSpPr>
          <p:cNvPr id="267273" name="Rectangle 9"/>
          <p:cNvSpPr>
            <a:spLocks noChangeArrowheads="1"/>
          </p:cNvSpPr>
          <p:nvPr/>
        </p:nvSpPr>
        <p:spPr bwMode="auto">
          <a:xfrm>
            <a:off x="4876800" y="106363"/>
            <a:ext cx="44958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Fall-Kontroll-Studie</a:t>
            </a:r>
            <a:r>
              <a:rPr lang="de-DE" sz="3200">
                <a:solidFill>
                  <a:srgbClr val="4D4D4D"/>
                </a:solidFill>
              </a:rPr>
              <a:t> </a:t>
            </a:r>
          </a:p>
        </p:txBody>
      </p:sp>
      <p:grpSp>
        <p:nvGrpSpPr>
          <p:cNvPr id="267274" name="Group 10"/>
          <p:cNvGrpSpPr>
            <a:grpSpLocks/>
          </p:cNvGrpSpPr>
          <p:nvPr/>
        </p:nvGrpSpPr>
        <p:grpSpPr bwMode="auto">
          <a:xfrm>
            <a:off x="1371600" y="1585913"/>
            <a:ext cx="1981200" cy="2300287"/>
            <a:chOff x="864" y="999"/>
            <a:chExt cx="1248" cy="1449"/>
          </a:xfrm>
        </p:grpSpPr>
        <p:sp>
          <p:nvSpPr>
            <p:cNvPr id="149590" name="Line 11"/>
            <p:cNvSpPr>
              <a:spLocks noChangeShapeType="1"/>
            </p:cNvSpPr>
            <p:nvPr/>
          </p:nvSpPr>
          <p:spPr bwMode="auto">
            <a:xfrm flipH="1" flipV="1">
              <a:off x="908" y="1278"/>
              <a:ext cx="4" cy="882"/>
            </a:xfrm>
            <a:prstGeom prst="line">
              <a:avLst/>
            </a:prstGeom>
            <a:noFill/>
            <a:ln w="28575">
              <a:solidFill>
                <a:srgbClr val="000000"/>
              </a:solidFill>
              <a:round/>
              <a:headEnd/>
              <a:tailEnd/>
            </a:ln>
          </p:spPr>
          <p:txBody>
            <a:bodyPr/>
            <a:lstStyle/>
            <a:p>
              <a:endParaRPr lang="en-US"/>
            </a:p>
          </p:txBody>
        </p:sp>
        <p:sp>
          <p:nvSpPr>
            <p:cNvPr id="149591" name="Rectangle 12"/>
            <p:cNvSpPr>
              <a:spLocks noChangeArrowheads="1"/>
            </p:cNvSpPr>
            <p:nvPr/>
          </p:nvSpPr>
          <p:spPr bwMode="auto">
            <a:xfrm>
              <a:off x="864" y="999"/>
              <a:ext cx="1056"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endParaRPr lang="de-DE" sz="2000">
                <a:solidFill>
                  <a:srgbClr val="4D4D4D"/>
                </a:solidFill>
                <a:latin typeface="Arial Narrow" pitchFamily="34" charset="0"/>
              </a:endParaRPr>
            </a:p>
          </p:txBody>
        </p:sp>
        <p:sp>
          <p:nvSpPr>
            <p:cNvPr id="149592" name="Rectangle 13"/>
            <p:cNvSpPr>
              <a:spLocks noChangeArrowheads="1"/>
            </p:cNvSpPr>
            <p:nvPr/>
          </p:nvSpPr>
          <p:spPr bwMode="auto">
            <a:xfrm>
              <a:off x="864" y="2198"/>
              <a:ext cx="124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78" name="Group 14"/>
          <p:cNvGrpSpPr>
            <a:grpSpLocks/>
          </p:cNvGrpSpPr>
          <p:nvPr/>
        </p:nvGrpSpPr>
        <p:grpSpPr bwMode="auto">
          <a:xfrm>
            <a:off x="1449388" y="1508125"/>
            <a:ext cx="3046412" cy="2530475"/>
            <a:chOff x="913" y="950"/>
            <a:chExt cx="1919" cy="1594"/>
          </a:xfrm>
        </p:grpSpPr>
        <p:sp>
          <p:nvSpPr>
            <p:cNvPr id="149580" name="Line 15"/>
            <p:cNvSpPr>
              <a:spLocks noChangeShapeType="1"/>
            </p:cNvSpPr>
            <p:nvPr/>
          </p:nvSpPr>
          <p:spPr bwMode="auto">
            <a:xfrm flipV="1">
              <a:off x="1763" y="1021"/>
              <a:ext cx="344" cy="252"/>
            </a:xfrm>
            <a:prstGeom prst="line">
              <a:avLst/>
            </a:prstGeom>
            <a:noFill/>
            <a:ln w="28575">
              <a:solidFill>
                <a:srgbClr val="000000"/>
              </a:solidFill>
              <a:round/>
              <a:headEnd/>
              <a:tailEnd type="triangle" w="med" len="med"/>
            </a:ln>
          </p:spPr>
          <p:txBody>
            <a:bodyPr/>
            <a:lstStyle/>
            <a:p>
              <a:endParaRPr lang="en-US"/>
            </a:p>
          </p:txBody>
        </p:sp>
        <p:sp>
          <p:nvSpPr>
            <p:cNvPr id="149581" name="Line 16"/>
            <p:cNvSpPr>
              <a:spLocks noChangeShapeType="1"/>
            </p:cNvSpPr>
            <p:nvPr/>
          </p:nvSpPr>
          <p:spPr bwMode="auto">
            <a:xfrm>
              <a:off x="1764" y="1284"/>
              <a:ext cx="340" cy="288"/>
            </a:xfrm>
            <a:prstGeom prst="line">
              <a:avLst/>
            </a:prstGeom>
            <a:noFill/>
            <a:ln w="28575">
              <a:solidFill>
                <a:srgbClr val="000000"/>
              </a:solidFill>
              <a:round/>
              <a:headEnd/>
              <a:tailEnd type="triangle" w="med" len="med"/>
            </a:ln>
          </p:spPr>
          <p:txBody>
            <a:bodyPr/>
            <a:lstStyle/>
            <a:p>
              <a:endParaRPr lang="en-US"/>
            </a:p>
          </p:txBody>
        </p:sp>
        <p:sp>
          <p:nvSpPr>
            <p:cNvPr id="149582" name="Line 17"/>
            <p:cNvSpPr>
              <a:spLocks noChangeShapeType="1"/>
            </p:cNvSpPr>
            <p:nvPr/>
          </p:nvSpPr>
          <p:spPr bwMode="auto">
            <a:xfrm flipV="1">
              <a:off x="1773" y="1872"/>
              <a:ext cx="339" cy="276"/>
            </a:xfrm>
            <a:prstGeom prst="line">
              <a:avLst/>
            </a:prstGeom>
            <a:noFill/>
            <a:ln w="28575">
              <a:solidFill>
                <a:srgbClr val="000000"/>
              </a:solidFill>
              <a:round/>
              <a:headEnd/>
              <a:tailEnd type="triangle" w="med" len="med"/>
            </a:ln>
          </p:spPr>
          <p:txBody>
            <a:bodyPr/>
            <a:lstStyle/>
            <a:p>
              <a:endParaRPr lang="en-US"/>
            </a:p>
          </p:txBody>
        </p:sp>
        <p:sp>
          <p:nvSpPr>
            <p:cNvPr id="149583" name="Line 18"/>
            <p:cNvSpPr>
              <a:spLocks noChangeShapeType="1"/>
            </p:cNvSpPr>
            <p:nvPr/>
          </p:nvSpPr>
          <p:spPr bwMode="auto">
            <a:xfrm>
              <a:off x="1776" y="2160"/>
              <a:ext cx="329" cy="180"/>
            </a:xfrm>
            <a:prstGeom prst="line">
              <a:avLst/>
            </a:prstGeom>
            <a:noFill/>
            <a:ln w="28575">
              <a:solidFill>
                <a:srgbClr val="000000"/>
              </a:solidFill>
              <a:round/>
              <a:headEnd/>
              <a:tailEnd type="triangle" w="med" len="med"/>
            </a:ln>
          </p:spPr>
          <p:txBody>
            <a:bodyPr/>
            <a:lstStyle/>
            <a:p>
              <a:endParaRPr lang="en-US"/>
            </a:p>
          </p:txBody>
        </p:sp>
        <p:sp>
          <p:nvSpPr>
            <p:cNvPr id="149584" name="Line 19"/>
            <p:cNvSpPr>
              <a:spLocks noChangeShapeType="1"/>
            </p:cNvSpPr>
            <p:nvPr/>
          </p:nvSpPr>
          <p:spPr bwMode="auto">
            <a:xfrm flipH="1">
              <a:off x="918" y="1278"/>
              <a:ext cx="841" cy="0"/>
            </a:xfrm>
            <a:prstGeom prst="line">
              <a:avLst/>
            </a:prstGeom>
            <a:noFill/>
            <a:ln w="28575">
              <a:solidFill>
                <a:srgbClr val="000000"/>
              </a:solidFill>
              <a:round/>
              <a:headEnd/>
              <a:tailEnd/>
            </a:ln>
          </p:spPr>
          <p:txBody>
            <a:bodyPr/>
            <a:lstStyle/>
            <a:p>
              <a:endParaRPr lang="en-US"/>
            </a:p>
          </p:txBody>
        </p:sp>
        <p:sp>
          <p:nvSpPr>
            <p:cNvPr id="149585" name="Line 20"/>
            <p:cNvSpPr>
              <a:spLocks noChangeShapeType="1"/>
            </p:cNvSpPr>
            <p:nvPr/>
          </p:nvSpPr>
          <p:spPr bwMode="auto">
            <a:xfrm flipH="1">
              <a:off x="913" y="2160"/>
              <a:ext cx="862" cy="0"/>
            </a:xfrm>
            <a:prstGeom prst="line">
              <a:avLst/>
            </a:prstGeom>
            <a:noFill/>
            <a:ln w="28575">
              <a:solidFill>
                <a:srgbClr val="000000"/>
              </a:solidFill>
              <a:round/>
              <a:headEnd/>
              <a:tailEnd/>
            </a:ln>
          </p:spPr>
          <p:txBody>
            <a:bodyPr/>
            <a:lstStyle/>
            <a:p>
              <a:endParaRPr lang="en-US"/>
            </a:p>
          </p:txBody>
        </p:sp>
        <p:sp>
          <p:nvSpPr>
            <p:cNvPr id="149586" name="Rectangle 21"/>
            <p:cNvSpPr>
              <a:spLocks noChangeArrowheads="1"/>
            </p:cNvSpPr>
            <p:nvPr/>
          </p:nvSpPr>
          <p:spPr bwMode="auto">
            <a:xfrm>
              <a:off x="2112" y="950"/>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87" name="Rectangle 22"/>
            <p:cNvSpPr>
              <a:spLocks noChangeArrowheads="1"/>
            </p:cNvSpPr>
            <p:nvPr/>
          </p:nvSpPr>
          <p:spPr bwMode="auto">
            <a:xfrm>
              <a:off x="2112" y="1412"/>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8" name="Rectangle 23"/>
            <p:cNvSpPr>
              <a:spLocks noChangeArrowheads="1"/>
            </p:cNvSpPr>
            <p:nvPr/>
          </p:nvSpPr>
          <p:spPr bwMode="auto">
            <a:xfrm>
              <a:off x="2064" y="2294"/>
              <a:ext cx="76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9" name="Rectangle 24"/>
            <p:cNvSpPr>
              <a:spLocks noChangeArrowheads="1"/>
            </p:cNvSpPr>
            <p:nvPr/>
          </p:nvSpPr>
          <p:spPr bwMode="auto">
            <a:xfrm>
              <a:off x="2112" y="1766"/>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grpSp>
      <p:grpSp>
        <p:nvGrpSpPr>
          <p:cNvPr id="267289" name="Group 25"/>
          <p:cNvGrpSpPr>
            <a:grpSpLocks/>
          </p:cNvGrpSpPr>
          <p:nvPr/>
        </p:nvGrpSpPr>
        <p:grpSpPr bwMode="auto">
          <a:xfrm>
            <a:off x="4800600" y="1600200"/>
            <a:ext cx="2849563" cy="2586038"/>
            <a:chOff x="3024" y="1008"/>
            <a:chExt cx="1795" cy="1629"/>
          </a:xfrm>
        </p:grpSpPr>
        <p:sp>
          <p:nvSpPr>
            <p:cNvPr id="149572" name="Line 26"/>
            <p:cNvSpPr>
              <a:spLocks noChangeShapeType="1"/>
            </p:cNvSpPr>
            <p:nvPr/>
          </p:nvSpPr>
          <p:spPr bwMode="auto">
            <a:xfrm>
              <a:off x="4032" y="1144"/>
              <a:ext cx="780" cy="180"/>
            </a:xfrm>
            <a:prstGeom prst="line">
              <a:avLst/>
            </a:prstGeom>
            <a:noFill/>
            <a:ln w="28575">
              <a:solidFill>
                <a:srgbClr val="000000"/>
              </a:solidFill>
              <a:round/>
              <a:headEnd type="triangle" w="med" len="med"/>
              <a:tailEnd/>
            </a:ln>
          </p:spPr>
          <p:txBody>
            <a:bodyPr/>
            <a:lstStyle/>
            <a:p>
              <a:endParaRPr lang="en-US"/>
            </a:p>
          </p:txBody>
        </p:sp>
        <p:sp>
          <p:nvSpPr>
            <p:cNvPr id="149573" name="Line 27"/>
            <p:cNvSpPr>
              <a:spLocks noChangeShapeType="1"/>
            </p:cNvSpPr>
            <p:nvPr/>
          </p:nvSpPr>
          <p:spPr bwMode="auto">
            <a:xfrm flipV="1">
              <a:off x="4033" y="1326"/>
              <a:ext cx="786" cy="210"/>
            </a:xfrm>
            <a:prstGeom prst="line">
              <a:avLst/>
            </a:prstGeom>
            <a:noFill/>
            <a:ln w="28575">
              <a:solidFill>
                <a:srgbClr val="000000"/>
              </a:solidFill>
              <a:round/>
              <a:headEnd type="triangle" w="med" len="med"/>
              <a:tailEnd/>
            </a:ln>
          </p:spPr>
          <p:txBody>
            <a:bodyPr/>
            <a:lstStyle/>
            <a:p>
              <a:endParaRPr lang="en-US"/>
            </a:p>
          </p:txBody>
        </p:sp>
        <p:sp>
          <p:nvSpPr>
            <p:cNvPr id="149574" name="Line 28"/>
            <p:cNvSpPr>
              <a:spLocks noChangeShapeType="1"/>
            </p:cNvSpPr>
            <p:nvPr/>
          </p:nvSpPr>
          <p:spPr bwMode="auto">
            <a:xfrm>
              <a:off x="4080" y="2064"/>
              <a:ext cx="732" cy="180"/>
            </a:xfrm>
            <a:prstGeom prst="line">
              <a:avLst/>
            </a:prstGeom>
            <a:noFill/>
            <a:ln w="28575">
              <a:solidFill>
                <a:srgbClr val="000000"/>
              </a:solidFill>
              <a:round/>
              <a:headEnd type="triangle" w="med" len="med"/>
              <a:tailEnd/>
            </a:ln>
          </p:spPr>
          <p:txBody>
            <a:bodyPr/>
            <a:lstStyle/>
            <a:p>
              <a:endParaRPr lang="en-US"/>
            </a:p>
          </p:txBody>
        </p:sp>
        <p:sp>
          <p:nvSpPr>
            <p:cNvPr id="149575" name="Line 29"/>
            <p:cNvSpPr>
              <a:spLocks noChangeShapeType="1"/>
            </p:cNvSpPr>
            <p:nvPr/>
          </p:nvSpPr>
          <p:spPr bwMode="auto">
            <a:xfrm flipV="1">
              <a:off x="4113" y="2246"/>
              <a:ext cx="702" cy="246"/>
            </a:xfrm>
            <a:prstGeom prst="line">
              <a:avLst/>
            </a:prstGeom>
            <a:noFill/>
            <a:ln w="28575">
              <a:solidFill>
                <a:srgbClr val="000000"/>
              </a:solidFill>
              <a:round/>
              <a:headEnd type="triangle" w="med" len="med"/>
              <a:tailEnd/>
            </a:ln>
          </p:spPr>
          <p:txBody>
            <a:bodyPr/>
            <a:lstStyle/>
            <a:p>
              <a:endParaRPr lang="en-US"/>
            </a:p>
          </p:txBody>
        </p:sp>
        <p:sp>
          <p:nvSpPr>
            <p:cNvPr id="149576" name="Rectangle 30"/>
            <p:cNvSpPr>
              <a:spLocks noChangeArrowheads="1"/>
            </p:cNvSpPr>
            <p:nvPr/>
          </p:nvSpPr>
          <p:spPr bwMode="auto">
            <a:xfrm>
              <a:off x="3024" y="100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7" name="Rectangle 31"/>
            <p:cNvSpPr>
              <a:spLocks noChangeArrowheads="1"/>
            </p:cNvSpPr>
            <p:nvPr/>
          </p:nvSpPr>
          <p:spPr bwMode="auto">
            <a:xfrm>
              <a:off x="3024" y="1402"/>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FF3300"/>
                  </a:solidFill>
                  <a:latin typeface="Arial Narrow" pitchFamily="34" charset="0"/>
                  <a:cs typeface="Times New Roman" pitchFamily="18" charset="0"/>
                </a:rPr>
                <a:t> </a:t>
              </a:r>
              <a:r>
                <a:rPr lang="de-DE" sz="2000" b="1">
                  <a:solidFill>
                    <a:srgbClr val="4D4D4D"/>
                  </a:solidFill>
                  <a:cs typeface="Times New Roman" pitchFamily="18" charset="0"/>
                </a:rPr>
                <a:t>-</a:t>
              </a:r>
            </a:p>
          </p:txBody>
        </p:sp>
        <p:sp>
          <p:nvSpPr>
            <p:cNvPr id="149578" name="Rectangle 32"/>
            <p:cNvSpPr>
              <a:spLocks noChangeArrowheads="1"/>
            </p:cNvSpPr>
            <p:nvPr/>
          </p:nvSpPr>
          <p:spPr bwMode="auto">
            <a:xfrm>
              <a:off x="3072" y="195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9" name="Rectangle 33"/>
            <p:cNvSpPr>
              <a:spLocks noChangeArrowheads="1"/>
            </p:cNvSpPr>
            <p:nvPr/>
          </p:nvSpPr>
          <p:spPr bwMode="auto">
            <a:xfrm>
              <a:off x="3072" y="2387"/>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98" name="Group 34"/>
          <p:cNvGrpSpPr>
            <a:grpSpLocks/>
          </p:cNvGrpSpPr>
          <p:nvPr/>
        </p:nvGrpSpPr>
        <p:grpSpPr bwMode="auto">
          <a:xfrm>
            <a:off x="7696200" y="1676400"/>
            <a:ext cx="1371600" cy="2225675"/>
            <a:chOff x="4848" y="1056"/>
            <a:chExt cx="864" cy="1402"/>
          </a:xfrm>
        </p:grpSpPr>
        <p:sp>
          <p:nvSpPr>
            <p:cNvPr id="149570" name="Rectangle 35"/>
            <p:cNvSpPr>
              <a:spLocks noChangeArrowheads="1"/>
            </p:cNvSpPr>
            <p:nvPr/>
          </p:nvSpPr>
          <p:spPr bwMode="auto">
            <a:xfrm>
              <a:off x="4848" y="1056"/>
              <a:ext cx="720"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Fälle</a:t>
              </a:r>
            </a:p>
            <a:p>
              <a:pPr eaLnBrk="0" hangingPunct="0">
                <a:lnSpc>
                  <a:spcPct val="105000"/>
                </a:lnSpc>
              </a:pPr>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71" name="Rectangle 36"/>
            <p:cNvSpPr>
              <a:spLocks noChangeArrowheads="1"/>
            </p:cNvSpPr>
            <p:nvPr/>
          </p:nvSpPr>
          <p:spPr bwMode="auto">
            <a:xfrm>
              <a:off x="4848" y="1996"/>
              <a:ext cx="864"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Kontrollen</a:t>
              </a:r>
            </a:p>
            <a:p>
              <a:pPr eaLnBrk="0" hangingPunct="0">
                <a:lnSpc>
                  <a:spcPct val="105000"/>
                </a:lnSpc>
              </a:pPr>
              <a:r>
                <a:rPr lang="de-DE" sz="2000" b="1">
                  <a:solidFill>
                    <a:srgbClr val="4D4D4D"/>
                  </a:solidFill>
                  <a:latin typeface="Arial Narrow" pitchFamily="34" charset="0"/>
                  <a:cs typeface="Times New Roman" pitchFamily="18" charset="0"/>
                </a:rPr>
                <a:t>(Gesund)</a:t>
              </a:r>
              <a:endParaRPr lang="de-DE" sz="2000" b="1">
                <a:solidFill>
                  <a:srgbClr val="4D4D4D"/>
                </a:solidFill>
                <a:latin typeface="Arial Narrow" pitchFamily="34" charset="0"/>
              </a:endParaRPr>
            </a:p>
          </p:txBody>
        </p:sp>
      </p:grpSp>
      <p:sp>
        <p:nvSpPr>
          <p:cNvPr id="149515" name="Line 37"/>
          <p:cNvSpPr>
            <a:spLocks noChangeShapeType="1"/>
          </p:cNvSpPr>
          <p:nvPr/>
        </p:nvSpPr>
        <p:spPr bwMode="auto">
          <a:xfrm>
            <a:off x="4495800" y="0"/>
            <a:ext cx="0" cy="6858000"/>
          </a:xfrm>
          <a:prstGeom prst="line">
            <a:avLst/>
          </a:prstGeom>
          <a:noFill/>
          <a:ln w="9525" cap="rnd">
            <a:solidFill>
              <a:schemeClr val="tx1"/>
            </a:solidFill>
            <a:prstDash val="sysDot"/>
            <a:round/>
            <a:headEnd/>
            <a:tailEnd/>
          </a:ln>
        </p:spPr>
        <p:txBody>
          <a:bodyPr/>
          <a:lstStyle/>
          <a:p>
            <a:endParaRPr lang="en-US"/>
          </a:p>
        </p:txBody>
      </p:sp>
      <p:grpSp>
        <p:nvGrpSpPr>
          <p:cNvPr id="267302" name="Group 38"/>
          <p:cNvGrpSpPr>
            <a:grpSpLocks/>
          </p:cNvGrpSpPr>
          <p:nvPr/>
        </p:nvGrpSpPr>
        <p:grpSpPr bwMode="auto">
          <a:xfrm>
            <a:off x="76200" y="4343400"/>
            <a:ext cx="4495800" cy="1371600"/>
            <a:chOff x="144" y="2640"/>
            <a:chExt cx="2832" cy="864"/>
          </a:xfrm>
        </p:grpSpPr>
        <p:sp>
          <p:nvSpPr>
            <p:cNvPr id="149554" name="Rectangle 39"/>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55" name="Rectangle 40"/>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56" name="Rectangle 41"/>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57" name="Rectangle 42"/>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a:solidFill>
                    <a:srgbClr val="4D4D4D"/>
                  </a:solidFill>
                  <a:latin typeface="Helvetica"/>
                  <a:cs typeface="Times New Roman" pitchFamily="18" charset="0"/>
                </a:rPr>
                <a:t>Risikofaktor</a:t>
              </a:r>
              <a:r>
                <a:rPr lang="de-DE" sz="1600">
                  <a:solidFill>
                    <a:srgbClr val="4D4D4D"/>
                  </a:solidFill>
                  <a:latin typeface="Helvetica"/>
                  <a:cs typeface="Times New Roman" pitchFamily="18" charset="0"/>
                </a:rPr>
                <a:t> </a:t>
              </a:r>
              <a:r>
                <a:rPr lang="de-DE" b="1">
                  <a:solidFill>
                    <a:srgbClr val="4D4D4D"/>
                  </a:solidFill>
                  <a:latin typeface="Helvetica"/>
                  <a:cs typeface="Times New Roman" pitchFamily="18" charset="0"/>
                </a:rPr>
                <a:t>-</a:t>
              </a:r>
            </a:p>
          </p:txBody>
        </p:sp>
        <p:sp>
          <p:nvSpPr>
            <p:cNvPr id="149558" name="Rectangle 43"/>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59" name="Text Box 44"/>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60" name="Text Box 45"/>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61" name="Text Box 46"/>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62" name="Text Box 47"/>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63" name="Rectangle 48"/>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64" name="Line 49"/>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65" name="Line 50"/>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66" name="Line 51"/>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67" name="Line 52"/>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68" name="Line 53"/>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69" name="Line 54"/>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19" name="Group 55"/>
          <p:cNvGrpSpPr>
            <a:grpSpLocks/>
          </p:cNvGrpSpPr>
          <p:nvPr/>
        </p:nvGrpSpPr>
        <p:grpSpPr bwMode="auto">
          <a:xfrm>
            <a:off x="4572000" y="4343400"/>
            <a:ext cx="4495800" cy="1371600"/>
            <a:chOff x="144" y="2640"/>
            <a:chExt cx="2832" cy="864"/>
          </a:xfrm>
        </p:grpSpPr>
        <p:sp>
          <p:nvSpPr>
            <p:cNvPr id="149538" name="Rectangle 56"/>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39" name="Rectangle 57"/>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40" name="Rectangle 58"/>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41" name="Rectangle 59"/>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dirty="0">
                  <a:solidFill>
                    <a:srgbClr val="4D4D4D"/>
                  </a:solidFill>
                  <a:latin typeface="Helvetica"/>
                  <a:cs typeface="Times New Roman" pitchFamily="18" charset="0"/>
                </a:rPr>
                <a:t>Risikofaktor</a:t>
              </a:r>
              <a:r>
                <a:rPr lang="de-DE" sz="1600" dirty="0">
                  <a:solidFill>
                    <a:srgbClr val="4D4D4D"/>
                  </a:solidFill>
                  <a:latin typeface="Helvetica"/>
                  <a:cs typeface="Times New Roman" pitchFamily="18" charset="0"/>
                </a:rPr>
                <a:t> </a:t>
              </a:r>
              <a:r>
                <a:rPr lang="de-DE" b="1" dirty="0">
                  <a:solidFill>
                    <a:srgbClr val="4D4D4D"/>
                  </a:solidFill>
                  <a:latin typeface="Helvetica"/>
                  <a:cs typeface="Times New Roman" pitchFamily="18" charset="0"/>
                </a:rPr>
                <a:t>-</a:t>
              </a:r>
            </a:p>
          </p:txBody>
        </p:sp>
        <p:sp>
          <p:nvSpPr>
            <p:cNvPr id="149542" name="Rectangle 60"/>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43" name="Text Box 61"/>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44" name="Text Box 62"/>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45" name="Text Box 63"/>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46" name="Text Box 64"/>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47" name="Rectangle 65"/>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48" name="Line 66"/>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49" name="Line 67"/>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50" name="Line 68"/>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51" name="Line 69"/>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52" name="Line 70"/>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53" name="Line 71"/>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36" name="Group 72"/>
          <p:cNvGrpSpPr>
            <a:grpSpLocks/>
          </p:cNvGrpSpPr>
          <p:nvPr/>
        </p:nvGrpSpPr>
        <p:grpSpPr bwMode="auto">
          <a:xfrm>
            <a:off x="4506912" y="5877272"/>
            <a:ext cx="4637088" cy="838200"/>
            <a:chOff x="2880" y="3648"/>
            <a:chExt cx="2745" cy="528"/>
          </a:xfrm>
        </p:grpSpPr>
        <p:sp>
          <p:nvSpPr>
            <p:cNvPr id="149528" name="Line 73"/>
            <p:cNvSpPr>
              <a:spLocks noChangeShapeType="1"/>
            </p:cNvSpPr>
            <p:nvPr/>
          </p:nvSpPr>
          <p:spPr bwMode="auto">
            <a:xfrm>
              <a:off x="3600" y="3936"/>
              <a:ext cx="1296" cy="0"/>
            </a:xfrm>
            <a:prstGeom prst="line">
              <a:avLst/>
            </a:prstGeom>
            <a:noFill/>
            <a:ln w="3175">
              <a:solidFill>
                <a:schemeClr val="tx1"/>
              </a:solidFill>
              <a:round/>
              <a:headEnd/>
              <a:tailEnd/>
            </a:ln>
          </p:spPr>
          <p:txBody>
            <a:bodyPr/>
            <a:lstStyle/>
            <a:p>
              <a:endParaRPr lang="en-US"/>
            </a:p>
          </p:txBody>
        </p:sp>
        <p:sp>
          <p:nvSpPr>
            <p:cNvPr id="149529" name="Line 74"/>
            <p:cNvSpPr>
              <a:spLocks noChangeShapeType="1"/>
            </p:cNvSpPr>
            <p:nvPr/>
          </p:nvSpPr>
          <p:spPr bwMode="auto">
            <a:xfrm>
              <a:off x="5136" y="3936"/>
              <a:ext cx="432" cy="0"/>
            </a:xfrm>
            <a:prstGeom prst="line">
              <a:avLst/>
            </a:prstGeom>
            <a:noFill/>
            <a:ln w="3175">
              <a:solidFill>
                <a:schemeClr val="tx1"/>
              </a:solidFill>
              <a:round/>
              <a:headEnd/>
              <a:tailEnd/>
            </a:ln>
          </p:spPr>
          <p:txBody>
            <a:bodyPr/>
            <a:lstStyle/>
            <a:p>
              <a:endParaRPr lang="en-US"/>
            </a:p>
          </p:txBody>
        </p:sp>
        <p:grpSp>
          <p:nvGrpSpPr>
            <p:cNvPr id="149530" name="Group 75"/>
            <p:cNvGrpSpPr>
              <a:grpSpLocks/>
            </p:cNvGrpSpPr>
            <p:nvPr/>
          </p:nvGrpSpPr>
          <p:grpSpPr bwMode="auto">
            <a:xfrm>
              <a:off x="2880" y="3648"/>
              <a:ext cx="2745" cy="528"/>
              <a:chOff x="2887" y="3610"/>
              <a:chExt cx="2745" cy="528"/>
            </a:xfrm>
          </p:grpSpPr>
          <p:sp>
            <p:nvSpPr>
              <p:cNvPr id="149531" name="Text Box 76"/>
              <p:cNvSpPr txBox="1">
                <a:spLocks noChangeArrowheads="1"/>
              </p:cNvSpPr>
              <p:nvPr/>
            </p:nvSpPr>
            <p:spPr bwMode="auto">
              <a:xfrm>
                <a:off x="4907" y="3830"/>
                <a:ext cx="216" cy="250"/>
              </a:xfrm>
              <a:prstGeom prst="rect">
                <a:avLst/>
              </a:prstGeom>
              <a:noFill/>
              <a:ln w="9525">
                <a:noFill/>
                <a:miter lim="800000"/>
                <a:headEnd/>
                <a:tailEnd/>
              </a:ln>
            </p:spPr>
            <p:txBody>
              <a:bodyPr wrap="none">
                <a:spAutoFit/>
              </a:bodyPr>
              <a:lstStyle/>
              <a:p>
                <a:pPr eaLnBrk="0" hangingPunct="0"/>
                <a:r>
                  <a:rPr lang="de-DE" sz="2000" b="1" dirty="0">
                    <a:solidFill>
                      <a:srgbClr val="4D4D4D"/>
                    </a:solidFill>
                    <a:latin typeface="Arial Narrow" pitchFamily="34" charset="0"/>
                  </a:rPr>
                  <a:t> =</a:t>
                </a:r>
              </a:p>
            </p:txBody>
          </p:sp>
          <p:sp>
            <p:nvSpPr>
              <p:cNvPr id="149532" name="Text Box 77"/>
              <p:cNvSpPr txBox="1">
                <a:spLocks noChangeArrowheads="1"/>
              </p:cNvSpPr>
              <p:nvPr/>
            </p:nvSpPr>
            <p:spPr bwMode="auto">
              <a:xfrm>
                <a:off x="3564" y="3638"/>
                <a:ext cx="1620" cy="250"/>
              </a:xfrm>
              <a:prstGeom prst="rect">
                <a:avLst/>
              </a:prstGeom>
              <a:noFill/>
              <a:ln w="9525">
                <a:noFill/>
                <a:miter lim="800000"/>
                <a:headEnd/>
                <a:tailEnd/>
              </a:ln>
            </p:spPr>
            <p:txBody>
              <a:bodyPr>
                <a:spAutoFit/>
              </a:bodyPr>
              <a:lstStyle/>
              <a:p>
                <a:pPr eaLnBrk="0" hangingPunct="0"/>
                <a:r>
                  <a:rPr lang="de-DE" sz="2000" b="1" dirty="0">
                    <a:solidFill>
                      <a:srgbClr val="4D4D4D"/>
                    </a:solidFill>
                    <a:latin typeface="Helvetica Condensed"/>
                  </a:rPr>
                  <a:t>          (A / B) </a:t>
                </a:r>
              </a:p>
            </p:txBody>
          </p:sp>
          <p:sp>
            <p:nvSpPr>
              <p:cNvPr id="149533" name="Text Box 78"/>
              <p:cNvSpPr txBox="1">
                <a:spLocks noChangeArrowheads="1"/>
              </p:cNvSpPr>
              <p:nvPr/>
            </p:nvSpPr>
            <p:spPr bwMode="auto">
              <a:xfrm>
                <a:off x="3552" y="3888"/>
                <a:ext cx="1632" cy="250"/>
              </a:xfrm>
              <a:prstGeom prst="rect">
                <a:avLst/>
              </a:prstGeom>
              <a:noFill/>
              <a:ln w="9525">
                <a:noFill/>
                <a:miter lim="800000"/>
                <a:headEnd/>
                <a:tailEnd/>
              </a:ln>
            </p:spPr>
            <p:txBody>
              <a:bodyPr>
                <a:spAutoFit/>
              </a:bodyPr>
              <a:lstStyle/>
              <a:p>
                <a:pPr eaLnBrk="0" hangingPunct="0"/>
                <a:r>
                  <a:rPr lang="de-DE" sz="2000" b="1" dirty="0">
                    <a:solidFill>
                      <a:srgbClr val="4D4D4D"/>
                    </a:solidFill>
                    <a:latin typeface="Helvetica Condensed"/>
                  </a:rPr>
                  <a:t>          (C / D) </a:t>
                </a:r>
              </a:p>
            </p:txBody>
          </p:sp>
          <p:sp>
            <p:nvSpPr>
              <p:cNvPr id="149534" name="Text Box 79"/>
              <p:cNvSpPr txBox="1">
                <a:spLocks noChangeArrowheads="1"/>
              </p:cNvSpPr>
              <p:nvPr/>
            </p:nvSpPr>
            <p:spPr bwMode="auto">
              <a:xfrm>
                <a:off x="2887" y="3610"/>
                <a:ext cx="535"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O</a:t>
                </a:r>
                <a:r>
                  <a:rPr lang="de-DE" sz="2000" b="1">
                    <a:solidFill>
                      <a:srgbClr val="4D4D4D"/>
                    </a:solidFill>
                    <a:latin typeface="Helvetica"/>
                  </a:rPr>
                  <a:t>dds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atio</a:t>
                </a:r>
              </a:p>
            </p:txBody>
          </p:sp>
          <p:sp>
            <p:nvSpPr>
              <p:cNvPr id="149535" name="Text Box 80"/>
              <p:cNvSpPr txBox="1">
                <a:spLocks noChangeArrowheads="1"/>
              </p:cNvSpPr>
              <p:nvPr/>
            </p:nvSpPr>
            <p:spPr bwMode="auto">
              <a:xfrm>
                <a:off x="5139" y="3638"/>
                <a:ext cx="49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x D</a:t>
                </a:r>
              </a:p>
            </p:txBody>
          </p:sp>
          <p:sp>
            <p:nvSpPr>
              <p:cNvPr id="149536" name="Text Box 81"/>
              <p:cNvSpPr txBox="1">
                <a:spLocks noChangeArrowheads="1"/>
              </p:cNvSpPr>
              <p:nvPr/>
            </p:nvSpPr>
            <p:spPr bwMode="auto">
              <a:xfrm>
                <a:off x="5136" y="3888"/>
                <a:ext cx="494"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B x C</a:t>
                </a:r>
              </a:p>
            </p:txBody>
          </p:sp>
          <p:sp>
            <p:nvSpPr>
              <p:cNvPr id="149537" name="Text Box 82"/>
              <p:cNvSpPr txBox="1">
                <a:spLocks noChangeArrowheads="1"/>
              </p:cNvSpPr>
              <p:nvPr/>
            </p:nvSpPr>
            <p:spPr bwMode="auto">
              <a:xfrm>
                <a:off x="3323" y="3782"/>
                <a:ext cx="215"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grpSp>
        <p:nvGrpSpPr>
          <p:cNvPr id="267347" name="Group 83"/>
          <p:cNvGrpSpPr>
            <a:grpSpLocks/>
          </p:cNvGrpSpPr>
          <p:nvPr/>
        </p:nvGrpSpPr>
        <p:grpSpPr bwMode="auto">
          <a:xfrm>
            <a:off x="685800" y="5807075"/>
            <a:ext cx="2597150" cy="838200"/>
            <a:chOff x="544" y="3658"/>
            <a:chExt cx="1636" cy="528"/>
          </a:xfrm>
        </p:grpSpPr>
        <p:sp>
          <p:nvSpPr>
            <p:cNvPr id="149523" name="Text Box 84"/>
            <p:cNvSpPr txBox="1">
              <a:spLocks noChangeArrowheads="1"/>
            </p:cNvSpPr>
            <p:nvPr/>
          </p:nvSpPr>
          <p:spPr bwMode="auto">
            <a:xfrm>
              <a:off x="1588" y="3696"/>
              <a:ext cx="587"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 A+B</a:t>
              </a:r>
            </a:p>
          </p:txBody>
        </p:sp>
        <p:sp>
          <p:nvSpPr>
            <p:cNvPr id="149524" name="Line 85"/>
            <p:cNvSpPr>
              <a:spLocks noChangeShapeType="1"/>
            </p:cNvSpPr>
            <p:nvPr/>
          </p:nvSpPr>
          <p:spPr bwMode="auto">
            <a:xfrm>
              <a:off x="1584" y="3936"/>
              <a:ext cx="576" cy="0"/>
            </a:xfrm>
            <a:prstGeom prst="line">
              <a:avLst/>
            </a:prstGeom>
            <a:noFill/>
            <a:ln w="3175">
              <a:solidFill>
                <a:schemeClr val="tx1"/>
              </a:solidFill>
              <a:round/>
              <a:headEnd/>
              <a:tailEnd/>
            </a:ln>
          </p:spPr>
          <p:txBody>
            <a:bodyPr/>
            <a:lstStyle/>
            <a:p>
              <a:endParaRPr lang="en-US"/>
            </a:p>
          </p:txBody>
        </p:sp>
        <p:sp>
          <p:nvSpPr>
            <p:cNvPr id="149525" name="Rectangle 86"/>
            <p:cNvSpPr>
              <a:spLocks noChangeArrowheads="1"/>
            </p:cNvSpPr>
            <p:nvPr/>
          </p:nvSpPr>
          <p:spPr bwMode="auto">
            <a:xfrm>
              <a:off x="1584" y="3936"/>
              <a:ext cx="596"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C / C+D</a:t>
              </a:r>
            </a:p>
          </p:txBody>
        </p:sp>
        <p:sp>
          <p:nvSpPr>
            <p:cNvPr id="149526" name="Text Box 87"/>
            <p:cNvSpPr txBox="1">
              <a:spLocks noChangeArrowheads="1"/>
            </p:cNvSpPr>
            <p:nvPr/>
          </p:nvSpPr>
          <p:spPr bwMode="auto">
            <a:xfrm>
              <a:off x="544" y="3658"/>
              <a:ext cx="859"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R</a:t>
              </a:r>
              <a:r>
                <a:rPr lang="de-DE" sz="2000" b="1">
                  <a:solidFill>
                    <a:srgbClr val="4D4D4D"/>
                  </a:solidFill>
                  <a:latin typeface="Helvetica"/>
                </a:rPr>
                <a:t>elatives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isiko </a:t>
              </a:r>
            </a:p>
          </p:txBody>
        </p:sp>
        <p:sp>
          <p:nvSpPr>
            <p:cNvPr id="149527" name="Text Box 88"/>
            <p:cNvSpPr txBox="1">
              <a:spLocks noChangeArrowheads="1"/>
            </p:cNvSpPr>
            <p:nvPr/>
          </p:nvSpPr>
          <p:spPr bwMode="auto">
            <a:xfrm>
              <a:off x="1307" y="3790"/>
              <a:ext cx="229"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nvGrpSpPr>
          <p:cNvPr id="267353" name="Group 89"/>
          <p:cNvGrpSpPr>
            <a:grpSpLocks/>
          </p:cNvGrpSpPr>
          <p:nvPr/>
        </p:nvGrpSpPr>
        <p:grpSpPr bwMode="auto">
          <a:xfrm>
            <a:off x="76200" y="2117725"/>
            <a:ext cx="1489075" cy="1311275"/>
            <a:chOff x="48" y="1334"/>
            <a:chExt cx="938" cy="826"/>
          </a:xfrm>
        </p:grpSpPr>
        <p:sp>
          <p:nvSpPr>
            <p:cNvPr id="149521" name="Rectangle 90"/>
            <p:cNvSpPr>
              <a:spLocks noChangeArrowheads="1"/>
            </p:cNvSpPr>
            <p:nvPr/>
          </p:nvSpPr>
          <p:spPr bwMode="auto">
            <a:xfrm>
              <a:off x="48" y="1334"/>
              <a:ext cx="816" cy="826"/>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Studien-</a:t>
              </a:r>
            </a:p>
            <a:p>
              <a:pPr eaLnBrk="0" hangingPunct="0"/>
              <a:r>
                <a:rPr lang="de-DE" sz="2000" b="1">
                  <a:solidFill>
                    <a:srgbClr val="4D4D4D"/>
                  </a:solidFill>
                  <a:latin typeface="Arial Narrow" pitchFamily="34" charset="0"/>
                  <a:cs typeface="Times New Roman" pitchFamily="18" charset="0"/>
                </a:rPr>
                <a:t>population </a:t>
              </a:r>
            </a:p>
            <a:p>
              <a:pPr eaLnBrk="0" hangingPunct="0"/>
              <a:r>
                <a:rPr lang="de-DE" sz="2000" b="1">
                  <a:solidFill>
                    <a:srgbClr val="4D4D4D"/>
                  </a:solidFill>
                  <a:latin typeface="Arial Narrow" pitchFamily="34" charset="0"/>
                  <a:cs typeface="Times New Roman" pitchFamily="18" charset="0"/>
                </a:rPr>
                <a:t>von </a:t>
              </a:r>
              <a:br>
                <a:rPr lang="de-DE" sz="2000" b="1">
                  <a:solidFill>
                    <a:srgbClr val="4D4D4D"/>
                  </a:solidFill>
                  <a:latin typeface="Arial Narrow" pitchFamily="34" charset="0"/>
                  <a:cs typeface="Times New Roman" pitchFamily="18" charset="0"/>
                </a:rPr>
              </a:br>
              <a:r>
                <a:rPr lang="de-DE" sz="2000" b="1">
                  <a:solidFill>
                    <a:srgbClr val="4D4D4D"/>
                  </a:solidFill>
                  <a:latin typeface="Arial Narrow" pitchFamily="34" charset="0"/>
                  <a:cs typeface="Times New Roman" pitchFamily="18" charset="0"/>
                </a:rPr>
                <a:t>Gesunden</a:t>
              </a:r>
              <a:r>
                <a:rPr lang="de-DE" sz="2000">
                  <a:solidFill>
                    <a:srgbClr val="4D4D4D"/>
                  </a:solidFill>
                  <a:latin typeface="Arial Narrow" pitchFamily="34" charset="0"/>
                </a:rPr>
                <a:t> </a:t>
              </a:r>
            </a:p>
          </p:txBody>
        </p:sp>
        <p:sp>
          <p:nvSpPr>
            <p:cNvPr id="149522" name="Oval 91"/>
            <p:cNvSpPr>
              <a:spLocks noChangeArrowheads="1"/>
            </p:cNvSpPr>
            <p:nvPr/>
          </p:nvSpPr>
          <p:spPr bwMode="auto">
            <a:xfrm>
              <a:off x="819" y="1632"/>
              <a:ext cx="167" cy="192"/>
            </a:xfrm>
            <a:prstGeom prst="ellipse">
              <a:avLst/>
            </a:prstGeom>
            <a:solidFill>
              <a:schemeClr val="bg1"/>
            </a:solidFill>
            <a:ln w="28575">
              <a:solidFill>
                <a:srgbClr val="000000"/>
              </a:solidFill>
              <a:round/>
              <a:headEnd/>
              <a:tailEnd/>
            </a:ln>
          </p:spPr>
          <p:txBody>
            <a:bodyPr/>
            <a:lstStyle/>
            <a:p>
              <a:pPr eaLnBrk="0" hangingPunct="0"/>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anim calcmode="lin" valueType="num">
                                      <p:cBhvr additive="base">
                                        <p:cTn id="7" dur="500" fill="hold"/>
                                        <p:tgtEl>
                                          <p:spTgt spid="267266"/>
                                        </p:tgtEl>
                                        <p:attrNameLst>
                                          <p:attrName>ppt_x</p:attrName>
                                        </p:attrNameLst>
                                      </p:cBhvr>
                                      <p:tavLst>
                                        <p:tav tm="0">
                                          <p:val>
                                            <p:strVal val="0-#ppt_w/2"/>
                                          </p:val>
                                        </p:tav>
                                        <p:tav tm="100000">
                                          <p:val>
                                            <p:strVal val="#ppt_x"/>
                                          </p:val>
                                        </p:tav>
                                      </p:tavLst>
                                    </p:anim>
                                    <p:anim calcmode="lin" valueType="num">
                                      <p:cBhvr additive="base">
                                        <p:cTn id="8" dur="500" fill="hold"/>
                                        <p:tgtEl>
                                          <p:spTgt spid="267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7353"/>
                                        </p:tgtEl>
                                        <p:attrNameLst>
                                          <p:attrName>style.visibility</p:attrName>
                                        </p:attrNameLst>
                                      </p:cBhvr>
                                      <p:to>
                                        <p:strVal val="visible"/>
                                      </p:to>
                                    </p:set>
                                    <p:anim calcmode="lin" valueType="num">
                                      <p:cBhvr additive="base">
                                        <p:cTn id="13" dur="500" fill="hold"/>
                                        <p:tgtEl>
                                          <p:spTgt spid="267353"/>
                                        </p:tgtEl>
                                        <p:attrNameLst>
                                          <p:attrName>ppt_x</p:attrName>
                                        </p:attrNameLst>
                                      </p:cBhvr>
                                      <p:tavLst>
                                        <p:tav tm="0">
                                          <p:val>
                                            <p:strVal val="0-#ppt_w/2"/>
                                          </p:val>
                                        </p:tav>
                                        <p:tav tm="100000">
                                          <p:val>
                                            <p:strVal val="#ppt_x"/>
                                          </p:val>
                                        </p:tav>
                                      </p:tavLst>
                                    </p:anim>
                                    <p:anim calcmode="lin" valueType="num">
                                      <p:cBhvr additive="base">
                                        <p:cTn id="14" dur="500" fill="hold"/>
                                        <p:tgtEl>
                                          <p:spTgt spid="2673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7274"/>
                                        </p:tgtEl>
                                        <p:attrNameLst>
                                          <p:attrName>style.visibility</p:attrName>
                                        </p:attrNameLst>
                                      </p:cBhvr>
                                      <p:to>
                                        <p:strVal val="visible"/>
                                      </p:to>
                                    </p:set>
                                    <p:animEffect transition="in" filter="wipe(left)">
                                      <p:cBhvr>
                                        <p:cTn id="19" dur="500"/>
                                        <p:tgtEl>
                                          <p:spTgt spid="2672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7278"/>
                                        </p:tgtEl>
                                        <p:attrNameLst>
                                          <p:attrName>style.visibility</p:attrName>
                                        </p:attrNameLst>
                                      </p:cBhvr>
                                      <p:to>
                                        <p:strVal val="visible"/>
                                      </p:to>
                                    </p:set>
                                    <p:animEffect transition="in" filter="wipe(left)">
                                      <p:cBhvr>
                                        <p:cTn id="24" dur="500"/>
                                        <p:tgtEl>
                                          <p:spTgt spid="26727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673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67347"/>
                                        </p:tgtEl>
                                        <p:attrNameLst>
                                          <p:attrName>style.visibility</p:attrName>
                                        </p:attrNameLst>
                                      </p:cBhvr>
                                      <p:to>
                                        <p:strVal val="visible"/>
                                      </p:to>
                                    </p:set>
                                    <p:anim calcmode="lin" valueType="num">
                                      <p:cBhvr additive="base">
                                        <p:cTn id="33" dur="500" fill="hold"/>
                                        <p:tgtEl>
                                          <p:spTgt spid="267347"/>
                                        </p:tgtEl>
                                        <p:attrNameLst>
                                          <p:attrName>ppt_x</p:attrName>
                                        </p:attrNameLst>
                                      </p:cBhvr>
                                      <p:tavLst>
                                        <p:tav tm="0">
                                          <p:val>
                                            <p:strVal val="0-#ppt_w/2"/>
                                          </p:val>
                                        </p:tav>
                                        <p:tav tm="100000">
                                          <p:val>
                                            <p:strVal val="#ppt_x"/>
                                          </p:val>
                                        </p:tav>
                                      </p:tavLst>
                                    </p:anim>
                                    <p:anim calcmode="lin" valueType="num">
                                      <p:cBhvr additive="base">
                                        <p:cTn id="34" dur="500" fill="hold"/>
                                        <p:tgtEl>
                                          <p:spTgt spid="2673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67273"/>
                                        </p:tgtEl>
                                        <p:attrNameLst>
                                          <p:attrName>style.visibility</p:attrName>
                                        </p:attrNameLst>
                                      </p:cBhvr>
                                      <p:to>
                                        <p:strVal val="visible"/>
                                      </p:to>
                                    </p:set>
                                    <p:anim calcmode="lin" valueType="num">
                                      <p:cBhvr additive="base">
                                        <p:cTn id="39" dur="500" fill="hold"/>
                                        <p:tgtEl>
                                          <p:spTgt spid="267273"/>
                                        </p:tgtEl>
                                        <p:attrNameLst>
                                          <p:attrName>ppt_x</p:attrName>
                                        </p:attrNameLst>
                                      </p:cBhvr>
                                      <p:tavLst>
                                        <p:tav tm="0">
                                          <p:val>
                                            <p:strVal val="1+#ppt_w/2"/>
                                          </p:val>
                                        </p:tav>
                                        <p:tav tm="100000">
                                          <p:val>
                                            <p:strVal val="#ppt_x"/>
                                          </p:val>
                                        </p:tav>
                                      </p:tavLst>
                                    </p:anim>
                                    <p:anim calcmode="lin" valueType="num">
                                      <p:cBhvr additive="base">
                                        <p:cTn id="40"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7269"/>
                                        </p:tgtEl>
                                        <p:attrNameLst>
                                          <p:attrName>style.visibility</p:attrName>
                                        </p:attrNameLst>
                                      </p:cBhvr>
                                      <p:to>
                                        <p:strVal val="visible"/>
                                      </p:to>
                                    </p:set>
                                    <p:anim calcmode="lin" valueType="num">
                                      <p:cBhvr additive="base">
                                        <p:cTn id="45" dur="500" fill="hold"/>
                                        <p:tgtEl>
                                          <p:spTgt spid="267269"/>
                                        </p:tgtEl>
                                        <p:attrNameLst>
                                          <p:attrName>ppt_x</p:attrName>
                                        </p:attrNameLst>
                                      </p:cBhvr>
                                      <p:tavLst>
                                        <p:tav tm="0">
                                          <p:val>
                                            <p:strVal val="1+#ppt_w/2"/>
                                          </p:val>
                                        </p:tav>
                                        <p:tav tm="100000">
                                          <p:val>
                                            <p:strVal val="#ppt_x"/>
                                          </p:val>
                                        </p:tav>
                                      </p:tavLst>
                                    </p:anim>
                                    <p:anim calcmode="lin" valueType="num">
                                      <p:cBhvr additive="base">
                                        <p:cTn id="46"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67298"/>
                                        </p:tgtEl>
                                        <p:attrNameLst>
                                          <p:attrName>style.visibility</p:attrName>
                                        </p:attrNameLst>
                                      </p:cBhvr>
                                      <p:to>
                                        <p:strVal val="visible"/>
                                      </p:to>
                                    </p:set>
                                    <p:anim calcmode="lin" valueType="num">
                                      <p:cBhvr additive="base">
                                        <p:cTn id="51" dur="500" fill="hold"/>
                                        <p:tgtEl>
                                          <p:spTgt spid="267298"/>
                                        </p:tgtEl>
                                        <p:attrNameLst>
                                          <p:attrName>ppt_x</p:attrName>
                                        </p:attrNameLst>
                                      </p:cBhvr>
                                      <p:tavLst>
                                        <p:tav tm="0">
                                          <p:val>
                                            <p:strVal val="1+#ppt_w/2"/>
                                          </p:val>
                                        </p:tav>
                                        <p:tav tm="100000">
                                          <p:val>
                                            <p:strVal val="#ppt_x"/>
                                          </p:val>
                                        </p:tav>
                                      </p:tavLst>
                                    </p:anim>
                                    <p:anim calcmode="lin" valueType="num">
                                      <p:cBhvr additive="base">
                                        <p:cTn id="52" dur="500" fill="hold"/>
                                        <p:tgtEl>
                                          <p:spTgt spid="26729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67289"/>
                                        </p:tgtEl>
                                        <p:attrNameLst>
                                          <p:attrName>style.visibility</p:attrName>
                                        </p:attrNameLst>
                                      </p:cBhvr>
                                      <p:to>
                                        <p:strVal val="visible"/>
                                      </p:to>
                                    </p:set>
                                    <p:animEffect transition="in" filter="wipe(right)">
                                      <p:cBhvr>
                                        <p:cTn id="57" dur="500"/>
                                        <p:tgtEl>
                                          <p:spTgt spid="26728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267319"/>
                                        </p:tgtEl>
                                        <p:attrNameLst>
                                          <p:attrName>style.visibility</p:attrName>
                                        </p:attrNameLst>
                                      </p:cBhvr>
                                      <p:to>
                                        <p:strVal val="visible"/>
                                      </p:to>
                                    </p:set>
                                    <p:anim calcmode="lin" valueType="num">
                                      <p:cBhvr additive="base">
                                        <p:cTn id="62" dur="500" fill="hold"/>
                                        <p:tgtEl>
                                          <p:spTgt spid="267319"/>
                                        </p:tgtEl>
                                        <p:attrNameLst>
                                          <p:attrName>ppt_x</p:attrName>
                                        </p:attrNameLst>
                                      </p:cBhvr>
                                      <p:tavLst>
                                        <p:tav tm="0">
                                          <p:val>
                                            <p:strVal val="1+#ppt_w/2"/>
                                          </p:val>
                                        </p:tav>
                                        <p:tav tm="100000">
                                          <p:val>
                                            <p:strVal val="#ppt_x"/>
                                          </p:val>
                                        </p:tav>
                                      </p:tavLst>
                                    </p:anim>
                                    <p:anim calcmode="lin" valueType="num">
                                      <p:cBhvr additive="base">
                                        <p:cTn id="63" dur="500" fill="hold"/>
                                        <p:tgtEl>
                                          <p:spTgt spid="26731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67336"/>
                                        </p:tgtEl>
                                        <p:attrNameLst>
                                          <p:attrName>style.visibility</p:attrName>
                                        </p:attrNameLst>
                                      </p:cBhvr>
                                      <p:to>
                                        <p:strVal val="visible"/>
                                      </p:to>
                                    </p:set>
                                    <p:anim calcmode="lin" valueType="num">
                                      <p:cBhvr additive="base">
                                        <p:cTn id="68" dur="500" fill="hold"/>
                                        <p:tgtEl>
                                          <p:spTgt spid="267336"/>
                                        </p:tgtEl>
                                        <p:attrNameLst>
                                          <p:attrName>ppt_x</p:attrName>
                                        </p:attrNameLst>
                                      </p:cBhvr>
                                      <p:tavLst>
                                        <p:tav tm="0">
                                          <p:val>
                                            <p:strVal val="1+#ppt_w/2"/>
                                          </p:val>
                                        </p:tav>
                                        <p:tav tm="100000">
                                          <p:val>
                                            <p:strVal val="#ppt_x"/>
                                          </p:val>
                                        </p:tav>
                                      </p:tavLst>
                                    </p:anim>
                                    <p:anim calcmode="lin" valueType="num">
                                      <p:cBhvr additive="base">
                                        <p:cTn id="69" dur="500" fill="hold"/>
                                        <p:tgtEl>
                                          <p:spTgt spid="267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6"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15E2D297-8CE8-4024-A3C2-16DE76E1880B}" type="slidenum">
              <a:rPr lang="de-DE" altLang="en-US" smtClean="0"/>
              <a:pPr>
                <a:defRPr/>
              </a:pPr>
              <a:t>65</a:t>
            </a:fld>
            <a:endParaRPr lang="de-DE" altLang="en-US" dirty="0"/>
          </a:p>
        </p:txBody>
      </p:sp>
      <p:graphicFrame>
        <p:nvGraphicFramePr>
          <p:cNvPr id="214019"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Sensitivität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Spezifität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5122"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name="Formel" r:id="rId3" imgW="1155700" imgH="558800" progId="Equation.3">
                  <p:embed/>
                </p:oleObj>
              </mc:Choice>
              <mc:Fallback>
                <p:oleObj name="Formel" r:id="rId3" imgW="1155700" imgH="558800" progId="Equation.3">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 name="Object 307"/>
          <p:cNvGraphicFramePr>
            <a:graphicFrameLocks noChangeAspect="1"/>
          </p:cNvGraphicFramePr>
          <p:nvPr/>
        </p:nvGraphicFramePr>
        <p:xfrm>
          <a:off x="6892925" y="3424238"/>
          <a:ext cx="881063" cy="420687"/>
        </p:xfrm>
        <a:graphic>
          <a:graphicData uri="http://schemas.openxmlformats.org/presentationml/2006/ole">
            <mc:AlternateContent xmlns:mc="http://schemas.openxmlformats.org/markup-compatibility/2006">
              <mc:Choice xmlns:v="urn:schemas-microsoft-com:vml" Requires="v">
                <p:oleObj name="Formel" r:id="rId5" imgW="825500" imgH="393700" progId="Equation.3">
                  <p:embed/>
                </p:oleObj>
              </mc:Choice>
              <mc:Fallback>
                <p:oleObj name="Formel" r:id="rId5" imgW="825500" imgH="393700" progId="Equation.3">
                  <p:embed/>
                  <p:pic>
                    <p:nvPicPr>
                      <p:cNvPr id="0"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925" y="3424238"/>
                        <a:ext cx="88106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4"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name="Formel" r:id="rId7" imgW="825480" imgH="393480" progId="Equation.3">
                  <p:embed/>
                </p:oleObj>
              </mc:Choice>
              <mc:Fallback>
                <p:oleObj name="Formel" r:id="rId7" imgW="825480" imgH="393480" progId="Equation.3">
                  <p:embed/>
                  <p:pic>
                    <p:nvPicPr>
                      <p:cNvPr id="0" name="Picture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5"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name="Formel" r:id="rId9" imgW="1180588" imgH="558558" progId="Equation.3">
                  <p:embed/>
                </p:oleObj>
              </mc:Choice>
              <mc:Fallback>
                <p:oleObj name="Formel" r:id="rId9" imgW="1180588" imgH="558558" progId="Equation.3">
                  <p:embed/>
                  <p:pic>
                    <p:nvPicPr>
                      <p:cNvPr id="0" name="Picture 3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0"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6C70A6CD-3D83-49AD-943B-1CB67F60C3BA}" type="slidenum">
              <a:rPr lang="de-DE" altLang="en-US" smtClean="0"/>
              <a:pPr>
                <a:defRPr/>
              </a:pPr>
              <a:t>66</a:t>
            </a:fld>
            <a:endParaRPr lang="de-DE" altLang="en-US" dirty="0"/>
          </a:p>
        </p:txBody>
      </p:sp>
      <p:graphicFrame>
        <p:nvGraphicFramePr>
          <p:cNvPr id="218115"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PPV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7043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NPV = 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Sensitivität 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Spezifität 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6146"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name="Formel" r:id="rId3" imgW="1155700" imgH="558800" progId="Equation.3">
                  <p:embed/>
                </p:oleObj>
              </mc:Choice>
              <mc:Fallback>
                <p:oleObj name="Formel" r:id="rId3" imgW="1155700" imgH="558800" progId="Equation.3">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7" name="Object 307"/>
          <p:cNvGraphicFramePr>
            <a:graphicFrameLocks noChangeAspect="1"/>
          </p:cNvGraphicFramePr>
          <p:nvPr/>
        </p:nvGraphicFramePr>
        <p:xfrm>
          <a:off x="6804025" y="3429000"/>
          <a:ext cx="881063" cy="420688"/>
        </p:xfrm>
        <a:graphic>
          <a:graphicData uri="http://schemas.openxmlformats.org/presentationml/2006/ole">
            <mc:AlternateContent xmlns:mc="http://schemas.openxmlformats.org/markup-compatibility/2006">
              <mc:Choice xmlns:v="urn:schemas-microsoft-com:vml" Requires="v">
                <p:oleObj name="Formel" r:id="rId5" imgW="825500" imgH="393700" progId="Equation.3">
                  <p:embed/>
                </p:oleObj>
              </mc:Choice>
              <mc:Fallback>
                <p:oleObj name="Formel" r:id="rId5" imgW="825500" imgH="393700" progId="Equation.3">
                  <p:embed/>
                  <p:pic>
                    <p:nvPicPr>
                      <p:cNvPr id="0"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3429000"/>
                        <a:ext cx="88106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8"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name="Formel" r:id="rId7" imgW="825480" imgH="393480" progId="Equation.3">
                  <p:embed/>
                </p:oleObj>
              </mc:Choice>
              <mc:Fallback>
                <p:oleObj name="Formel" r:id="rId7" imgW="825480" imgH="393480" progId="Equation.3">
                  <p:embed/>
                  <p:pic>
                    <p:nvPicPr>
                      <p:cNvPr id="0" name="Picture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9"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name="Formel" r:id="rId9" imgW="1180588" imgH="558558" progId="Equation.3">
                  <p:embed/>
                </p:oleObj>
              </mc:Choice>
              <mc:Fallback>
                <p:oleObj name="Formel" r:id="rId9" imgW="1180588" imgH="558558" progId="Equation.3">
                  <p:embed/>
                  <p:pic>
                    <p:nvPicPr>
                      <p:cNvPr id="0" name="Picture 3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umsplatzhalter 1"/>
          <p:cNvSpPr>
            <a:spLocks noGrp="1"/>
          </p:cNvSpPr>
          <p:nvPr>
            <p:ph type="dt" sz="half" idx="10"/>
          </p:nvPr>
        </p:nvSpPr>
        <p:spPr>
          <a:xfrm>
            <a:off x="405643" y="5672334"/>
            <a:ext cx="3754363" cy="959686"/>
          </a:xfrm>
        </p:spPr>
        <p:txBody>
          <a:bodyPr/>
          <a:lstStyle/>
          <a:p>
            <a:r>
              <a:rPr lang="de-DE" altLang="en-US" dirty="0"/>
              <a:t>Science orf.at: Warum Statistik so schwierig ist</a:t>
            </a:r>
            <a:br>
              <a:rPr lang="de-DE" altLang="en-US" dirty="0"/>
            </a:br>
            <a:r>
              <a:rPr lang="de-DE" altLang="en-US" dirty="0">
                <a:hlinkClick r:id="rId3"/>
              </a:rPr>
              <a:t>https://science.orf.at/v2/stories/2941289/</a:t>
            </a:r>
            <a:endParaRPr lang="de-DE" altLang="en-US" dirty="0"/>
          </a:p>
          <a:p>
            <a:endParaRPr lang="de-DE" altLang="en-US" dirty="0"/>
          </a:p>
        </p:txBody>
      </p:sp>
      <p:sp>
        <p:nvSpPr>
          <p:cNvPr id="19" name="Fußzeilenplatzhalter 2"/>
          <p:cNvSpPr>
            <a:spLocks noGrp="1"/>
          </p:cNvSpPr>
          <p:nvPr>
            <p:ph type="ftr" sz="quarter" idx="11"/>
          </p:nvPr>
        </p:nvSpPr>
        <p:spPr/>
        <p:txBody>
          <a:bodyPr/>
          <a:lstStyle/>
          <a:p>
            <a:r>
              <a:rPr lang="de-DE" altLang="en-US"/>
              <a:t>hanno.ulmer@i-med.ac.at</a:t>
            </a:r>
          </a:p>
        </p:txBody>
      </p:sp>
      <p:sp>
        <p:nvSpPr>
          <p:cNvPr id="20" name="Foliennummernplatzhalter 3"/>
          <p:cNvSpPr>
            <a:spLocks noGrp="1"/>
          </p:cNvSpPr>
          <p:nvPr>
            <p:ph type="sldNum" sz="quarter" idx="12"/>
          </p:nvPr>
        </p:nvSpPr>
        <p:spPr/>
        <p:txBody>
          <a:bodyPr/>
          <a:lstStyle/>
          <a:p>
            <a:r>
              <a:rPr lang="de-DE" altLang="en-US"/>
              <a:t>Seite </a:t>
            </a:r>
            <a:fld id="{3159418C-CAEB-4C70-98DC-BD1132C483AF}" type="slidenum">
              <a:rPr lang="de-DE" altLang="en-US"/>
              <a:pPr/>
              <a:t>67</a:t>
            </a:fld>
            <a:endParaRPr lang="de-DE" altLang="en-US"/>
          </a:p>
        </p:txBody>
      </p:sp>
      <p:sp>
        <p:nvSpPr>
          <p:cNvPr id="250882" name="Text Box 2"/>
          <p:cNvSpPr txBox="1">
            <a:spLocks noChangeArrowheads="1"/>
          </p:cNvSpPr>
          <p:nvPr/>
        </p:nvSpPr>
        <p:spPr bwMode="auto">
          <a:xfrm>
            <a:off x="1547813" y="884238"/>
            <a:ext cx="4684296" cy="1200329"/>
          </a:xfrm>
          <a:prstGeom prst="rect">
            <a:avLst/>
          </a:prstGeom>
          <a:noFill/>
          <a:ln w="9525">
            <a:noFill/>
            <a:miter lim="800000"/>
            <a:headEnd/>
            <a:tailEnd/>
          </a:ln>
        </p:spPr>
        <p:txBody>
          <a:bodyPr wrap="none">
            <a:spAutoFit/>
          </a:bodyPr>
          <a:lstStyle/>
          <a:p>
            <a:r>
              <a:rPr lang="de-DE" sz="2400" b="1" dirty="0"/>
              <a:t>Formel von </a:t>
            </a:r>
            <a:r>
              <a:rPr lang="de-DE" sz="2400" b="1" dirty="0" err="1"/>
              <a:t>Bayes</a:t>
            </a:r>
            <a:endParaRPr lang="de-DE" sz="2400" b="1" dirty="0"/>
          </a:p>
          <a:p>
            <a:endParaRPr lang="de-DE" b="1" dirty="0"/>
          </a:p>
          <a:p>
            <a:r>
              <a:rPr lang="de-DE" sz="2400" b="1" dirty="0"/>
              <a:t>Positiv Prädiktiver Wert (PPV)</a:t>
            </a:r>
          </a:p>
        </p:txBody>
      </p:sp>
      <p:pic>
        <p:nvPicPr>
          <p:cNvPr id="250883" name="Picture 3" descr="Thomasbayes"/>
          <p:cNvPicPr>
            <a:picLocks noGrp="1" noChangeAspect="1" noChangeArrowheads="1"/>
          </p:cNvPicPr>
          <p:nvPr>
            <p:ph idx="4294967295"/>
          </p:nvPr>
        </p:nvPicPr>
        <p:blipFill>
          <a:blip r:embed="rId4" cstate="print"/>
          <a:srcRect/>
          <a:stretch>
            <a:fillRect/>
          </a:stretch>
        </p:blipFill>
        <p:spPr>
          <a:xfrm>
            <a:off x="6508750" y="476250"/>
            <a:ext cx="1879600" cy="2016125"/>
          </a:xfrm>
          <a:noFill/>
        </p:spPr>
      </p:pic>
      <p:sp>
        <p:nvSpPr>
          <p:cNvPr id="250884" name="Text Box 4"/>
          <p:cNvSpPr txBox="1">
            <a:spLocks noChangeArrowheads="1"/>
          </p:cNvSpPr>
          <p:nvPr/>
        </p:nvSpPr>
        <p:spPr bwMode="auto">
          <a:xfrm>
            <a:off x="6300788" y="2420938"/>
            <a:ext cx="2463800" cy="304800"/>
          </a:xfrm>
          <a:prstGeom prst="rect">
            <a:avLst/>
          </a:prstGeom>
          <a:noFill/>
          <a:ln w="9525">
            <a:noFill/>
            <a:miter lim="800000"/>
            <a:headEnd/>
            <a:tailEnd/>
          </a:ln>
        </p:spPr>
        <p:txBody>
          <a:bodyPr wrap="none">
            <a:spAutoFit/>
          </a:bodyPr>
          <a:lstStyle/>
          <a:p>
            <a:r>
              <a:rPr lang="de-DE" sz="1400"/>
              <a:t>Thomas Bayes ~1702 - 1761</a:t>
            </a:r>
          </a:p>
        </p:txBody>
      </p:sp>
      <p:sp>
        <p:nvSpPr>
          <p:cNvPr id="250890" name="Text Box 10"/>
          <p:cNvSpPr txBox="1">
            <a:spLocks noChangeArrowheads="1"/>
          </p:cNvSpPr>
          <p:nvPr/>
        </p:nvSpPr>
        <p:spPr bwMode="auto">
          <a:xfrm>
            <a:off x="238125" y="2781300"/>
            <a:ext cx="7681911" cy="707886"/>
          </a:xfrm>
          <a:prstGeom prst="rect">
            <a:avLst/>
          </a:prstGeom>
          <a:noFill/>
          <a:ln w="9525">
            <a:noFill/>
            <a:miter lim="800000"/>
            <a:headEnd/>
            <a:tailEnd/>
          </a:ln>
        </p:spPr>
        <p:txBody>
          <a:bodyPr wrap="none">
            <a:spAutoFit/>
          </a:bodyPr>
          <a:lstStyle/>
          <a:p>
            <a:r>
              <a:rPr lang="de-DE" sz="2000" b="1" dirty="0"/>
              <a:t>PPV = (Sensitivität x Prävalenz) /</a:t>
            </a:r>
          </a:p>
          <a:p>
            <a:r>
              <a:rPr lang="de-DE" sz="2000" b="1" dirty="0"/>
              <a:t>           (Sensitivität x Prävalenz +(1- Spezifität) x (1-Prävalenz))</a:t>
            </a:r>
          </a:p>
        </p:txBody>
      </p:sp>
      <p:sp>
        <p:nvSpPr>
          <p:cNvPr id="250891" name="Text Box 12"/>
          <p:cNvSpPr txBox="1">
            <a:spLocks noChangeArrowheads="1"/>
          </p:cNvSpPr>
          <p:nvPr/>
        </p:nvSpPr>
        <p:spPr bwMode="auto">
          <a:xfrm>
            <a:off x="323850" y="3803165"/>
            <a:ext cx="7446269" cy="830997"/>
          </a:xfrm>
          <a:prstGeom prst="rect">
            <a:avLst/>
          </a:prstGeom>
          <a:noFill/>
          <a:ln w="9525">
            <a:noFill/>
            <a:miter lim="800000"/>
            <a:headEnd/>
            <a:tailEnd/>
          </a:ln>
        </p:spPr>
        <p:txBody>
          <a:bodyPr wrap="none">
            <a:spAutoFit/>
          </a:bodyPr>
          <a:lstStyle/>
          <a:p>
            <a:r>
              <a:rPr lang="de-DE" dirty="0">
                <a:solidFill>
                  <a:srgbClr val="FF0000"/>
                </a:solidFill>
              </a:rPr>
              <a:t>Beispiel Mammografie:</a:t>
            </a:r>
            <a:r>
              <a:rPr lang="de-DE" dirty="0"/>
              <a:t> </a:t>
            </a:r>
          </a:p>
          <a:p>
            <a:r>
              <a:rPr lang="de-DE" dirty="0"/>
              <a:t>Prävalenz: 1%,  Sensitivität: 90%,  Spezifität: 98%</a:t>
            </a:r>
          </a:p>
        </p:txBody>
      </p:sp>
      <p:sp>
        <p:nvSpPr>
          <p:cNvPr id="250892" name="Line 13"/>
          <p:cNvSpPr>
            <a:spLocks noChangeShapeType="1"/>
          </p:cNvSpPr>
          <p:nvPr/>
        </p:nvSpPr>
        <p:spPr bwMode="auto">
          <a:xfrm>
            <a:off x="3146425" y="5229225"/>
            <a:ext cx="2938463" cy="0"/>
          </a:xfrm>
          <a:prstGeom prst="line">
            <a:avLst/>
          </a:prstGeom>
          <a:noFill/>
          <a:ln w="9525">
            <a:solidFill>
              <a:schemeClr val="tx1"/>
            </a:solidFill>
            <a:round/>
            <a:headEnd/>
            <a:tailEnd/>
          </a:ln>
        </p:spPr>
        <p:txBody>
          <a:bodyPr/>
          <a:lstStyle/>
          <a:p>
            <a:endParaRPr lang="en-US"/>
          </a:p>
        </p:txBody>
      </p:sp>
      <p:sp>
        <p:nvSpPr>
          <p:cNvPr id="250893" name="Text Box 14"/>
          <p:cNvSpPr txBox="1">
            <a:spLocks noChangeArrowheads="1"/>
          </p:cNvSpPr>
          <p:nvPr/>
        </p:nvSpPr>
        <p:spPr bwMode="auto">
          <a:xfrm>
            <a:off x="2282825" y="5032375"/>
            <a:ext cx="787400" cy="366713"/>
          </a:xfrm>
          <a:prstGeom prst="rect">
            <a:avLst/>
          </a:prstGeom>
          <a:noFill/>
          <a:ln w="9525">
            <a:noFill/>
            <a:miter lim="800000"/>
            <a:headEnd/>
            <a:tailEnd/>
          </a:ln>
        </p:spPr>
        <p:txBody>
          <a:bodyPr wrap="none">
            <a:spAutoFit/>
          </a:bodyPr>
          <a:lstStyle/>
          <a:p>
            <a:r>
              <a:rPr lang="de-DE"/>
              <a:t>ppV =</a:t>
            </a:r>
          </a:p>
        </p:txBody>
      </p:sp>
      <p:sp>
        <p:nvSpPr>
          <p:cNvPr id="250894" name="Text Box 15"/>
          <p:cNvSpPr txBox="1">
            <a:spLocks noChangeArrowheads="1"/>
          </p:cNvSpPr>
          <p:nvPr/>
        </p:nvSpPr>
        <p:spPr bwMode="auto">
          <a:xfrm>
            <a:off x="3973513" y="4816475"/>
            <a:ext cx="1274708" cy="369332"/>
          </a:xfrm>
          <a:prstGeom prst="rect">
            <a:avLst/>
          </a:prstGeom>
          <a:noFill/>
          <a:ln w="9525">
            <a:noFill/>
            <a:miter lim="800000"/>
            <a:headEnd/>
            <a:tailEnd/>
          </a:ln>
        </p:spPr>
        <p:txBody>
          <a:bodyPr wrap="none">
            <a:spAutoFit/>
          </a:bodyPr>
          <a:lstStyle/>
          <a:p>
            <a:r>
              <a:rPr lang="de-DE" dirty="0"/>
              <a:t>0.90 · 0.01</a:t>
            </a:r>
          </a:p>
        </p:txBody>
      </p:sp>
      <p:sp>
        <p:nvSpPr>
          <p:cNvPr id="250895" name="Text Box 16"/>
          <p:cNvSpPr txBox="1">
            <a:spLocks noChangeArrowheads="1"/>
          </p:cNvSpPr>
          <p:nvPr/>
        </p:nvSpPr>
        <p:spPr bwMode="auto">
          <a:xfrm>
            <a:off x="3125788" y="5248275"/>
            <a:ext cx="2627642" cy="369332"/>
          </a:xfrm>
          <a:prstGeom prst="rect">
            <a:avLst/>
          </a:prstGeom>
          <a:noFill/>
          <a:ln w="9525">
            <a:noFill/>
            <a:miter lim="800000"/>
            <a:headEnd/>
            <a:tailEnd/>
          </a:ln>
        </p:spPr>
        <p:txBody>
          <a:bodyPr wrap="none">
            <a:spAutoFit/>
          </a:bodyPr>
          <a:lstStyle/>
          <a:p>
            <a:r>
              <a:rPr lang="de-DE" dirty="0"/>
              <a:t>0.90 · 0.01 + 0.02 · 0.99</a:t>
            </a:r>
          </a:p>
        </p:txBody>
      </p:sp>
      <p:sp>
        <p:nvSpPr>
          <p:cNvPr id="250896" name="Text Box 17"/>
          <p:cNvSpPr txBox="1">
            <a:spLocks noChangeArrowheads="1"/>
          </p:cNvSpPr>
          <p:nvPr/>
        </p:nvSpPr>
        <p:spPr bwMode="auto">
          <a:xfrm>
            <a:off x="2406650" y="5032375"/>
            <a:ext cx="184150" cy="366713"/>
          </a:xfrm>
          <a:prstGeom prst="rect">
            <a:avLst/>
          </a:prstGeom>
          <a:noFill/>
          <a:ln w="9525">
            <a:noFill/>
            <a:miter lim="800000"/>
            <a:headEnd/>
            <a:tailEnd/>
          </a:ln>
        </p:spPr>
        <p:txBody>
          <a:bodyPr wrap="none">
            <a:spAutoFit/>
          </a:bodyPr>
          <a:lstStyle/>
          <a:p>
            <a:endParaRPr lang="en-US"/>
          </a:p>
        </p:txBody>
      </p:sp>
      <p:sp>
        <p:nvSpPr>
          <p:cNvPr id="250897" name="Text Box 18"/>
          <p:cNvSpPr txBox="1">
            <a:spLocks noChangeArrowheads="1"/>
          </p:cNvSpPr>
          <p:nvPr/>
        </p:nvSpPr>
        <p:spPr bwMode="auto">
          <a:xfrm>
            <a:off x="6547895" y="5001141"/>
            <a:ext cx="960519" cy="369332"/>
          </a:xfrm>
          <a:prstGeom prst="rect">
            <a:avLst/>
          </a:prstGeom>
          <a:noFill/>
          <a:ln w="9525">
            <a:noFill/>
            <a:miter lim="800000"/>
            <a:headEnd/>
            <a:tailEnd/>
          </a:ln>
        </p:spPr>
        <p:txBody>
          <a:bodyPr wrap="none">
            <a:spAutoFit/>
          </a:bodyPr>
          <a:lstStyle/>
          <a:p>
            <a:r>
              <a:rPr lang="de-DE" dirty="0"/>
              <a:t> =  0.31</a:t>
            </a:r>
          </a:p>
        </p:txBody>
      </p:sp>
    </p:spTree>
    <p:extLst>
      <p:ext uri="{BB962C8B-B14F-4D97-AF65-F5344CB8AC3E}">
        <p14:creationId xmlns:p14="http://schemas.microsoft.com/office/powerpoint/2010/main" val="137873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Forschungsschwerpunkte</a:t>
            </a:r>
            <a:endParaRPr lang="de-DE" dirty="0"/>
          </a:p>
        </p:txBody>
      </p:sp>
      <p:sp>
        <p:nvSpPr>
          <p:cNvPr id="3" name="Inhaltsplatzhalter 2"/>
          <p:cNvSpPr>
            <a:spLocks noGrp="1"/>
          </p:cNvSpPr>
          <p:nvPr>
            <p:ph sz="half" idx="1"/>
          </p:nvPr>
        </p:nvSpPr>
        <p:spPr>
          <a:xfrm>
            <a:off x="457200" y="1600200"/>
            <a:ext cx="6615130" cy="4972072"/>
          </a:xfrm>
        </p:spPr>
        <p:txBody>
          <a:bodyPr>
            <a:normAutofit/>
          </a:bodyPr>
          <a:lstStyle/>
          <a:p>
            <a:r>
              <a:rPr lang="de-AT" dirty="0"/>
              <a:t>Klinische Epidemiologie und Public Health</a:t>
            </a:r>
          </a:p>
          <a:p>
            <a:r>
              <a:rPr lang="de-AT" dirty="0"/>
              <a:t>Medizinische Statistik</a:t>
            </a:r>
          </a:p>
          <a:p>
            <a:pPr lvl="1"/>
            <a:r>
              <a:rPr lang="de-AT" dirty="0"/>
              <a:t>Statistische Methoden in klinischen/ epidemiologischen Studien</a:t>
            </a:r>
          </a:p>
          <a:p>
            <a:pPr lvl="1"/>
            <a:r>
              <a:rPr lang="de-AT" dirty="0"/>
              <a:t>Herz-Kreislauf- und Krebs-Epidemiologie</a:t>
            </a:r>
          </a:p>
          <a:p>
            <a:pPr lvl="1"/>
            <a:r>
              <a:rPr lang="de-AT" dirty="0"/>
              <a:t>Prädiktion</a:t>
            </a:r>
          </a:p>
          <a:p>
            <a:pPr lvl="1"/>
            <a:r>
              <a:rPr lang="de-AT" dirty="0"/>
              <a:t>Statistische Mediationsanalyse/Kausale </a:t>
            </a:r>
            <a:br>
              <a:rPr lang="de-AT" dirty="0"/>
            </a:br>
            <a:r>
              <a:rPr lang="de-AT" dirty="0"/>
              <a:t>Inferenz</a:t>
            </a:r>
          </a:p>
          <a:p>
            <a:r>
              <a:rPr lang="de-AT" dirty="0"/>
              <a:t>Informatik</a:t>
            </a:r>
          </a:p>
          <a:p>
            <a:pPr lvl="1"/>
            <a:r>
              <a:rPr lang="de-AT" dirty="0" err="1"/>
              <a:t>Machine</a:t>
            </a:r>
            <a:r>
              <a:rPr lang="de-AT" dirty="0"/>
              <a:t> Learning, KI</a:t>
            </a:r>
          </a:p>
          <a:p>
            <a:pPr lvl="1"/>
            <a:r>
              <a:rPr lang="de-AT" dirty="0" err="1"/>
              <a:t>Biobank</a:t>
            </a:r>
            <a:endParaRPr lang="de-AT" dirty="0"/>
          </a:p>
          <a:p>
            <a:pPr lvl="1"/>
            <a:r>
              <a:rPr lang="de-AT" dirty="0"/>
              <a:t>Register</a:t>
            </a:r>
          </a:p>
          <a:p>
            <a:pPr marL="0" indent="0">
              <a:buNone/>
            </a:pPr>
            <a:endParaRPr lang="de-AT" dirty="0"/>
          </a:p>
          <a:p>
            <a:endParaRPr lang="de-DE" dirty="0"/>
          </a:p>
        </p:txBody>
      </p:sp>
      <p:sp>
        <p:nvSpPr>
          <p:cNvPr id="5" name="Foliennummernplatzhalter 4"/>
          <p:cNvSpPr>
            <a:spLocks noGrp="1"/>
          </p:cNvSpPr>
          <p:nvPr>
            <p:ph type="sldNum" sz="quarter" idx="12"/>
          </p:nvPr>
        </p:nvSpPr>
        <p:spPr/>
        <p:txBody>
          <a:bodyPr/>
          <a:lstStyle/>
          <a:p>
            <a:fld id="{A4B4652C-CD78-4E39-BAB0-0AF956FF8895}" type="slidenum">
              <a:rPr lang="de-DE" smtClean="0"/>
              <a:pPr/>
              <a:t>7</a:t>
            </a:fld>
            <a:endParaRPr lang="de-DE"/>
          </a:p>
        </p:txBody>
      </p:sp>
      <p:sp>
        <p:nvSpPr>
          <p:cNvPr id="18" name="Rechteck 17"/>
          <p:cNvSpPr/>
          <p:nvPr/>
        </p:nvSpPr>
        <p:spPr bwMode="auto">
          <a:xfrm>
            <a:off x="5357548" y="4354456"/>
            <a:ext cx="551873"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29" name="Textfeld 28"/>
          <p:cNvSpPr txBox="1"/>
          <p:nvPr/>
        </p:nvSpPr>
        <p:spPr>
          <a:xfrm>
            <a:off x="5392504" y="4408224"/>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444338" y="5768939"/>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Lehre</a:t>
            </a:r>
            <a:endParaRPr lang="de-DE" dirty="0"/>
          </a:p>
        </p:txBody>
      </p:sp>
      <p:sp>
        <p:nvSpPr>
          <p:cNvPr id="5" name="Inhaltsplatzhalter 4"/>
          <p:cNvSpPr>
            <a:spLocks noGrp="1"/>
          </p:cNvSpPr>
          <p:nvPr>
            <p:ph sz="half" idx="1"/>
          </p:nvPr>
        </p:nvSpPr>
        <p:spPr>
          <a:xfrm>
            <a:off x="457200" y="1600200"/>
            <a:ext cx="5050904" cy="4757758"/>
          </a:xfrm>
        </p:spPr>
        <p:txBody>
          <a:bodyPr/>
          <a:lstStyle/>
          <a:p>
            <a:r>
              <a:rPr lang="de-AT" dirty="0"/>
              <a:t>Pflichtlehre</a:t>
            </a:r>
          </a:p>
          <a:p>
            <a:r>
              <a:rPr lang="de-AT" dirty="0"/>
              <a:t>Betreuung von </a:t>
            </a:r>
            <a:r>
              <a:rPr lang="de-AT" dirty="0" err="1"/>
              <a:t>Diplomand≡innen</a:t>
            </a:r>
            <a:r>
              <a:rPr lang="de-AT" dirty="0"/>
              <a:t> und </a:t>
            </a:r>
            <a:r>
              <a:rPr lang="de-AT" dirty="0" err="1"/>
              <a:t>Dissertant≡innen</a:t>
            </a:r>
            <a:endParaRPr lang="de-AT" dirty="0"/>
          </a:p>
          <a:p>
            <a:r>
              <a:rPr lang="de-AT" dirty="0" err="1"/>
              <a:t>eLearning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8</a:t>
            </a:fld>
            <a:endParaRPr lang="de-DE"/>
          </a:p>
        </p:txBody>
      </p:sp>
      <p:sp>
        <p:nvSpPr>
          <p:cNvPr id="19" name="Rechteck 18"/>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0" name="Rechteck 19"/>
          <p:cNvSpPr/>
          <p:nvPr/>
        </p:nvSpPr>
        <p:spPr bwMode="auto">
          <a:xfrm>
            <a:off x="6278220" y="4354456"/>
            <a:ext cx="573947"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3" name="Rechteck 22"/>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4" name="Gleichschenkliges Dreieck 23"/>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6" name="Textfeld 25"/>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7" name="Textfeld 26"/>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8" name="Textfeld 27"/>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9" name="Textfeld 28"/>
          <p:cNvSpPr txBox="1"/>
          <p:nvPr/>
        </p:nvSpPr>
        <p:spPr>
          <a:xfrm>
            <a:off x="6059752"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30" name="Textfeld 29"/>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Lehrveranstaltungen (</a:t>
            </a:r>
            <a:r>
              <a:rPr lang="de-AT" dirty="0" err="1"/>
              <a:t>LVs</a:t>
            </a:r>
            <a:r>
              <a:rPr lang="de-AT" dirty="0"/>
              <a:t>)</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9</a:t>
            </a:fld>
            <a:endParaRPr lang="de-DE"/>
          </a:p>
        </p:txBody>
      </p:sp>
      <p:pic>
        <p:nvPicPr>
          <p:cNvPr id="6" name="Grafik 5">
            <a:extLst>
              <a:ext uri="{FF2B5EF4-FFF2-40B4-BE49-F238E27FC236}">
                <a16:creationId xmlns:a16="http://schemas.microsoft.com/office/drawing/2014/main" id="{ED9662B3-E530-18CF-2B1F-BD08A5B3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Template_MSIG</Template>
  <TotalTime>0</TotalTime>
  <Words>3031</Words>
  <Application>Microsoft Office PowerPoint</Application>
  <PresentationFormat>Bildschirmpräsentation (4:3)</PresentationFormat>
  <Paragraphs>792</Paragraphs>
  <Slides>67</Slides>
  <Notes>53</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5</vt:i4>
      </vt:variant>
      <vt:variant>
        <vt:lpstr>Folientitel</vt:lpstr>
      </vt:variant>
      <vt:variant>
        <vt:i4>67</vt:i4>
      </vt:variant>
    </vt:vector>
  </HeadingPairs>
  <TitlesOfParts>
    <vt:vector size="84" baseType="lpstr">
      <vt:lpstr>Arial</vt:lpstr>
      <vt:lpstr>Arial Narrow</vt:lpstr>
      <vt:lpstr>Calibri</vt:lpstr>
      <vt:lpstr>Century</vt:lpstr>
      <vt:lpstr>Comic Sans MS</vt:lpstr>
      <vt:lpstr>Garamond</vt:lpstr>
      <vt:lpstr>Helvetica</vt:lpstr>
      <vt:lpstr>Helvetica Condensed</vt:lpstr>
      <vt:lpstr>StarMath</vt:lpstr>
      <vt:lpstr>Symbol</vt:lpstr>
      <vt:lpstr>Times New Roman</vt:lpstr>
      <vt:lpstr>Template_MSIG</vt:lpstr>
      <vt:lpstr>Formel</vt:lpstr>
      <vt:lpstr>Diagramm</vt:lpstr>
      <vt:lpstr>Equation</vt:lpstr>
      <vt:lpstr>Arbeitsblatt</vt:lpstr>
      <vt:lpstr>Bild</vt:lpstr>
      <vt:lpstr>PowerPoint-Präsentation</vt:lpstr>
      <vt:lpstr>Organisatorisches</vt:lpstr>
      <vt:lpstr>Praktikum eLearning</vt:lpstr>
      <vt:lpstr>Praktikum eLearning</vt:lpstr>
      <vt:lpstr>Instituts-Portfolio</vt:lpstr>
      <vt:lpstr>Eckpfeiler des Insitutes</vt:lpstr>
      <vt:lpstr>Forschungsschwerpunkte</vt:lpstr>
      <vt:lpstr>Lehre</vt:lpstr>
      <vt:lpstr>Lehrveranstaltungen (LVs)</vt:lpstr>
      <vt:lpstr>Service</vt:lpstr>
      <vt:lpstr>Statistische Beratungen für Forschungsprojekte</vt:lpstr>
      <vt:lpstr>Kooperationspartner / Netzwerk (Auszug)</vt:lpstr>
      <vt:lpstr>ZIELE der LV</vt:lpstr>
      <vt:lpstr>Literaturhinweise</vt:lpstr>
      <vt:lpstr>Tipps &amp; Tricks: Internet Ressourcen</vt:lpstr>
      <vt:lpstr>Statistik in den medizinischen  Wissenschaften  </vt:lpstr>
      <vt:lpstr>Motivation</vt:lpstr>
      <vt:lpstr>Medizinische Statistik: INHALT</vt:lpstr>
      <vt:lpstr>Statistik und Medizin</vt:lpstr>
      <vt:lpstr>Statistische Aussagen in der Medizin</vt:lpstr>
      <vt:lpstr>Medizinische Forschung</vt:lpstr>
      <vt:lpstr>Randomisierte kontollierte (klinische) Studie</vt:lpstr>
      <vt:lpstr>Randomisierung</vt:lpstr>
      <vt:lpstr>Verblindung</vt:lpstr>
      <vt:lpstr>Vergleichbarkeit der Gruppen</vt:lpstr>
      <vt:lpstr>Validität</vt:lpstr>
      <vt:lpstr>Clinicial Trials.gov</vt:lpstr>
      <vt:lpstr>Beispiel: Cytisine for Smoking Cessation</vt:lpstr>
      <vt:lpstr>Beispiel: Cytisine for Smoking Cessation</vt:lpstr>
      <vt:lpstr>Beispiel: Cytisine for Smoking Cessation</vt:lpstr>
      <vt:lpstr>Beispiel: Cytisine for Smoking Cessation</vt:lpstr>
      <vt:lpstr>Beispiel: Cytisine for Smoking Cessation</vt:lpstr>
      <vt:lpstr>Statistische Analyse: Grundbegriffe und  Deskriptive Statistik </vt:lpstr>
      <vt:lpstr>Statistische Grundbegriffe</vt:lpstr>
      <vt:lpstr>Deskriptive Statistik Skalenniveau - Nominalskala</vt:lpstr>
      <vt:lpstr>Deskriptive Statistik Skalenniveau - Ordinalskala</vt:lpstr>
      <vt:lpstr>Deskriptive Statistik  Skalenniveau – Intervall- &amp; Verhältnisskala</vt:lpstr>
      <vt:lpstr>Merkmalstypen &amp; Skalierung </vt:lpstr>
      <vt:lpstr>Deskriptive Statistik</vt:lpstr>
      <vt:lpstr>Häufigkeit</vt:lpstr>
      <vt:lpstr>Arithmetischer Mittelwert und Median</vt:lpstr>
      <vt:lpstr>Ausreißer und arithmetischer Mittelwert</vt:lpstr>
      <vt:lpstr>Mittelwert vs. Median - Beispiel</vt:lpstr>
      <vt:lpstr>Median, Modus, Quartile, Extremwerte</vt:lpstr>
      <vt:lpstr>Beziehung zwischen Arithmetischem Mittel, Median und Modus </vt:lpstr>
      <vt:lpstr>Streuung, Standardabweichung</vt:lpstr>
      <vt:lpstr>Statistische Grafiken</vt:lpstr>
      <vt:lpstr>Graphische Darstellungen Kreisdiagramm</vt:lpstr>
      <vt:lpstr>Balkendiagramm</vt:lpstr>
      <vt:lpstr>Histogramm</vt:lpstr>
      <vt:lpstr>Box-Plot</vt:lpstr>
      <vt:lpstr>Beschreibung eines Kollektivs  mit deskriptiver Statistik - Beispiel </vt:lpstr>
      <vt:lpstr>Statistische Maßzahlen Übung</vt:lpstr>
      <vt:lpstr>PowerPoint-Präsentation</vt:lpstr>
      <vt:lpstr>PowerPoint-Präsentation</vt:lpstr>
      <vt:lpstr>PowerPoint-Präsentation</vt:lpstr>
      <vt:lpstr>Gauss- oder Normalverteilung</vt:lpstr>
      <vt:lpstr>               Für alle Normalverteilungen gilt  • ≈ 68% aller Beobachtungen liegen innerhalb einer Standardabweichung um den Mittelwert (zwischen μ − σ und μ + σ ) • ≈ 95% aller Beobachtungen liegen innerhalb zweier Standardabweichung (zwischen μ − 2σ und μ + 2σ ) • ≈ 99% aller Beobachtungen liegen innerhalb dreier Standardabweichung (zwischen μ − 3σ und μ + 3σ </vt:lpstr>
      <vt:lpstr>Die Vierfeldertafel</vt:lpstr>
      <vt:lpstr>Situationen</vt:lpstr>
      <vt:lpstr>Therapiestudie, epidemiologische Studie</vt:lpstr>
      <vt:lpstr>Therapiestudie, epidemiologische Studie</vt:lpstr>
      <vt:lpstr>Relative Risiken</vt:lpstr>
      <vt:lpstr>PowerPoint-Präsentation</vt:lpstr>
      <vt:lpstr>Diagnostische Studie</vt:lpstr>
      <vt:lpstr>Diagnostische Studie</vt:lpstr>
      <vt:lpstr>PowerPoint-Präsentation</vt:lpstr>
    </vt:vector>
  </TitlesOfParts>
  <Company>Universität Innsbruck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Wissenschaften: Medizinische Statistik Medizinische Informatik</dc:title>
  <dc:creator>Karl Peter Pfeiffer</dc:creator>
  <cp:lastModifiedBy>Ulmer Hanno</cp:lastModifiedBy>
  <cp:revision>311</cp:revision>
  <cp:lastPrinted>2019-09-23T10:52:14Z</cp:lastPrinted>
  <dcterms:created xsi:type="dcterms:W3CDTF">2002-11-11T16:19:31Z</dcterms:created>
  <dcterms:modified xsi:type="dcterms:W3CDTF">2025-09-29T11:18:29Z</dcterms:modified>
</cp:coreProperties>
</file>