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7" r:id="rId1"/>
    <p:sldMasterId id="2147483733" r:id="rId2"/>
    <p:sldMasterId id="2147483763" r:id="rId3"/>
  </p:sldMasterIdLst>
  <p:notesMasterIdLst>
    <p:notesMasterId r:id="rId130"/>
  </p:notesMasterIdLst>
  <p:handoutMasterIdLst>
    <p:handoutMasterId r:id="rId131"/>
  </p:handoutMasterIdLst>
  <p:sldIdLst>
    <p:sldId id="550" r:id="rId4"/>
    <p:sldId id="557" r:id="rId5"/>
    <p:sldId id="502" r:id="rId6"/>
    <p:sldId id="523" r:id="rId7"/>
    <p:sldId id="527" r:id="rId8"/>
    <p:sldId id="545" r:id="rId9"/>
    <p:sldId id="720" r:id="rId10"/>
    <p:sldId id="721" r:id="rId11"/>
    <p:sldId id="722" r:id="rId12"/>
    <p:sldId id="723" r:id="rId13"/>
    <p:sldId id="577" r:id="rId14"/>
    <p:sldId id="724" r:id="rId15"/>
    <p:sldId id="725" r:id="rId16"/>
    <p:sldId id="726" r:id="rId17"/>
    <p:sldId id="727" r:id="rId18"/>
    <p:sldId id="728" r:id="rId19"/>
    <p:sldId id="729" r:id="rId20"/>
    <p:sldId id="730" r:id="rId21"/>
    <p:sldId id="731" r:id="rId22"/>
    <p:sldId id="732" r:id="rId23"/>
    <p:sldId id="733" r:id="rId24"/>
    <p:sldId id="734" r:id="rId25"/>
    <p:sldId id="735" r:id="rId26"/>
    <p:sldId id="736" r:id="rId27"/>
    <p:sldId id="737" r:id="rId28"/>
    <p:sldId id="738" r:id="rId29"/>
    <p:sldId id="739" r:id="rId30"/>
    <p:sldId id="740" r:id="rId31"/>
    <p:sldId id="741" r:id="rId32"/>
    <p:sldId id="742" r:id="rId33"/>
    <p:sldId id="743" r:id="rId34"/>
    <p:sldId id="744" r:id="rId35"/>
    <p:sldId id="745" r:id="rId36"/>
    <p:sldId id="746" r:id="rId37"/>
    <p:sldId id="748" r:id="rId38"/>
    <p:sldId id="749" r:id="rId39"/>
    <p:sldId id="750" r:id="rId40"/>
    <p:sldId id="751" r:id="rId41"/>
    <p:sldId id="752" r:id="rId42"/>
    <p:sldId id="753" r:id="rId43"/>
    <p:sldId id="754" r:id="rId44"/>
    <p:sldId id="755" r:id="rId45"/>
    <p:sldId id="756" r:id="rId46"/>
    <p:sldId id="757" r:id="rId47"/>
    <p:sldId id="758" r:id="rId48"/>
    <p:sldId id="759" r:id="rId49"/>
    <p:sldId id="493" r:id="rId50"/>
    <p:sldId id="260" r:id="rId51"/>
    <p:sldId id="536" r:id="rId52"/>
    <p:sldId id="546" r:id="rId53"/>
    <p:sldId id="302" r:id="rId54"/>
    <p:sldId id="384" r:id="rId55"/>
    <p:sldId id="385" r:id="rId56"/>
    <p:sldId id="413" r:id="rId57"/>
    <p:sldId id="459" r:id="rId58"/>
    <p:sldId id="460" r:id="rId59"/>
    <p:sldId id="464" r:id="rId60"/>
    <p:sldId id="537" r:id="rId61"/>
    <p:sldId id="466" r:id="rId62"/>
    <p:sldId id="467" r:id="rId63"/>
    <p:sldId id="470" r:id="rId64"/>
    <p:sldId id="471" r:id="rId65"/>
    <p:sldId id="472" r:id="rId66"/>
    <p:sldId id="538" r:id="rId67"/>
    <p:sldId id="475" r:id="rId68"/>
    <p:sldId id="477" r:id="rId69"/>
    <p:sldId id="532" r:id="rId70"/>
    <p:sldId id="533" r:id="rId71"/>
    <p:sldId id="535" r:id="rId72"/>
    <p:sldId id="534" r:id="rId73"/>
    <p:sldId id="539" r:id="rId74"/>
    <p:sldId id="540" r:id="rId75"/>
    <p:sldId id="478" r:id="rId76"/>
    <p:sldId id="487" r:id="rId77"/>
    <p:sldId id="488" r:id="rId78"/>
    <p:sldId id="541" r:id="rId79"/>
    <p:sldId id="558" r:id="rId80"/>
    <p:sldId id="559" r:id="rId81"/>
    <p:sldId id="560" r:id="rId82"/>
    <p:sldId id="561" r:id="rId83"/>
    <p:sldId id="562" r:id="rId84"/>
    <p:sldId id="563" r:id="rId85"/>
    <p:sldId id="564" r:id="rId86"/>
    <p:sldId id="565" r:id="rId87"/>
    <p:sldId id="566" r:id="rId88"/>
    <p:sldId id="567" r:id="rId89"/>
    <p:sldId id="568" r:id="rId90"/>
    <p:sldId id="706" r:id="rId91"/>
    <p:sldId id="707" r:id="rId92"/>
    <p:sldId id="708" r:id="rId93"/>
    <p:sldId id="709" r:id="rId94"/>
    <p:sldId id="710" r:id="rId95"/>
    <p:sldId id="711" r:id="rId96"/>
    <p:sldId id="712" r:id="rId97"/>
    <p:sldId id="579" r:id="rId98"/>
    <p:sldId id="580" r:id="rId99"/>
    <p:sldId id="581" r:id="rId100"/>
    <p:sldId id="582" r:id="rId101"/>
    <p:sldId id="583" r:id="rId102"/>
    <p:sldId id="713" r:id="rId103"/>
    <p:sldId id="779" r:id="rId104"/>
    <p:sldId id="585" r:id="rId105"/>
    <p:sldId id="586" r:id="rId106"/>
    <p:sldId id="587" r:id="rId107"/>
    <p:sldId id="588" r:id="rId108"/>
    <p:sldId id="589" r:id="rId109"/>
    <p:sldId id="590" r:id="rId110"/>
    <p:sldId id="595" r:id="rId111"/>
    <p:sldId id="596" r:id="rId112"/>
    <p:sldId id="602" r:id="rId113"/>
    <p:sldId id="603" r:id="rId114"/>
    <p:sldId id="604" r:id="rId115"/>
    <p:sldId id="605" r:id="rId116"/>
    <p:sldId id="606" r:id="rId117"/>
    <p:sldId id="607" r:id="rId118"/>
    <p:sldId id="608" r:id="rId119"/>
    <p:sldId id="609" r:id="rId120"/>
    <p:sldId id="610" r:id="rId121"/>
    <p:sldId id="611" r:id="rId122"/>
    <p:sldId id="612" r:id="rId123"/>
    <p:sldId id="613" r:id="rId124"/>
    <p:sldId id="614" r:id="rId125"/>
    <p:sldId id="615" r:id="rId126"/>
    <p:sldId id="616" r:id="rId127"/>
    <p:sldId id="617" r:id="rId128"/>
    <p:sldId id="619" r:id="rId129"/>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CC00"/>
    <a:srgbClr val="006600"/>
    <a:srgbClr val="FFFF00"/>
    <a:srgbClr val="00FF00"/>
    <a:srgbClr val="3399FF"/>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0932" autoAdjust="0"/>
  </p:normalViewPr>
  <p:slideViewPr>
    <p:cSldViewPr>
      <p:cViewPr varScale="1">
        <p:scale>
          <a:sx n="71" d="100"/>
          <a:sy n="71" d="100"/>
        </p:scale>
        <p:origin x="1296" y="48"/>
      </p:cViewPr>
      <p:guideLst>
        <p:guide orient="horz" pos="2160"/>
        <p:guide pos="2880"/>
      </p:guideLst>
    </p:cSldViewPr>
  </p:slideViewPr>
  <p:outlineViewPr>
    <p:cViewPr>
      <p:scale>
        <a:sx n="33" d="100"/>
        <a:sy n="33" d="100"/>
      </p:scale>
      <p:origin x="0" y="49290"/>
    </p:cViewPr>
    <p:sldLst>
      <p:sld r:id="rId1" collapse="1"/>
    </p:sldLst>
  </p:outlineViewPr>
  <p:notesTextViewPr>
    <p:cViewPr>
      <p:scale>
        <a:sx n="3" d="2"/>
        <a:sy n="3" d="2"/>
      </p:scale>
      <p:origin x="0" y="0"/>
    </p:cViewPr>
  </p:notesTextViewPr>
  <p:sorterViewPr>
    <p:cViewPr varScale="1">
      <p:scale>
        <a:sx n="1" d="1"/>
        <a:sy n="1" d="1"/>
      </p:scale>
      <p:origin x="0" y="-243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79.wmf"/><Relationship Id="rId4" Type="http://schemas.openxmlformats.org/officeDocument/2006/relationships/image" Target="../media/image8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image" Target="../media/image9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image" Target="../media/image10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 Id="rId4" Type="http://schemas.openxmlformats.org/officeDocument/2006/relationships/image" Target="../media/image11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1.wmf"/><Relationship Id="rId4" Type="http://schemas.openxmlformats.org/officeDocument/2006/relationships/image" Target="../media/image1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defTabSz="987302" eaLnBrk="0" hangingPunct="0">
              <a:defRPr sz="1200"/>
            </a:lvl1pPr>
          </a:lstStyle>
          <a:p>
            <a:pPr>
              <a:defRPr/>
            </a:pPr>
            <a:endParaRPr lang="de-AT"/>
          </a:p>
        </p:txBody>
      </p:sp>
      <p:sp>
        <p:nvSpPr>
          <p:cNvPr id="104451" name="Rectangle 3"/>
          <p:cNvSpPr>
            <a:spLocks noGrp="1" noChangeArrowheads="1"/>
          </p:cNvSpPr>
          <p:nvPr>
            <p:ph type="dt" sz="quarter" idx="1"/>
          </p:nvPr>
        </p:nvSpPr>
        <p:spPr bwMode="auto">
          <a:xfrm>
            <a:off x="4022369"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algn="r" defTabSz="987302" eaLnBrk="0" hangingPunct="0">
              <a:defRPr sz="1200"/>
            </a:lvl1pPr>
          </a:lstStyle>
          <a:p>
            <a:pPr>
              <a:defRPr/>
            </a:pPr>
            <a:fld id="{1B8C8823-6A19-4885-8196-885605E53012}" type="datetime1">
              <a:rPr lang="de-AT" smtClean="0"/>
              <a:t>26.02.2025</a:t>
            </a:fld>
            <a:endParaRPr lang="de-AT"/>
          </a:p>
        </p:txBody>
      </p:sp>
      <p:sp>
        <p:nvSpPr>
          <p:cNvPr id="104452" name="Rectangle 4"/>
          <p:cNvSpPr>
            <a:spLocks noGrp="1" noChangeArrowheads="1"/>
          </p:cNvSpPr>
          <p:nvPr>
            <p:ph type="ftr" sz="quarter" idx="2"/>
          </p:nvPr>
        </p:nvSpPr>
        <p:spPr bwMode="auto">
          <a:xfrm>
            <a:off x="1"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defTabSz="987302" eaLnBrk="0" hangingPunct="0">
              <a:defRPr sz="1200"/>
            </a:lvl1pPr>
          </a:lstStyle>
          <a:p>
            <a:pPr>
              <a:defRPr/>
            </a:pPr>
            <a:endParaRPr lang="de-AT"/>
          </a:p>
        </p:txBody>
      </p:sp>
      <p:sp>
        <p:nvSpPr>
          <p:cNvPr id="104453" name="Rectangle 5"/>
          <p:cNvSpPr>
            <a:spLocks noGrp="1" noChangeArrowheads="1"/>
          </p:cNvSpPr>
          <p:nvPr>
            <p:ph type="sldNum" sz="quarter" idx="3"/>
          </p:nvPr>
        </p:nvSpPr>
        <p:spPr bwMode="auto">
          <a:xfrm>
            <a:off x="4022369"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algn="r" defTabSz="987302" eaLnBrk="0" hangingPunct="0">
              <a:defRPr sz="1200"/>
            </a:lvl1pPr>
          </a:lstStyle>
          <a:p>
            <a:pPr>
              <a:defRPr/>
            </a:pPr>
            <a:fld id="{D3B52248-8529-4357-9A16-8BCF0BA120B6}" type="slidenum">
              <a:rPr lang="de-AT"/>
              <a:pPr>
                <a:defRPr/>
              </a:pPr>
              <a:t>‹Nr.›</a:t>
            </a:fld>
            <a:endParaRPr lang="de-AT"/>
          </a:p>
        </p:txBody>
      </p:sp>
    </p:spTree>
    <p:extLst>
      <p:ext uri="{BB962C8B-B14F-4D97-AF65-F5344CB8AC3E}">
        <p14:creationId xmlns:p14="http://schemas.microsoft.com/office/powerpoint/2010/main" val="36637349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defTabSz="987302" eaLnBrk="0" hangingPunct="0">
              <a:defRPr sz="1200"/>
            </a:lvl1pPr>
          </a:lstStyle>
          <a:p>
            <a:pPr>
              <a:defRPr/>
            </a:pPr>
            <a:endParaRPr lang="de-AT"/>
          </a:p>
        </p:txBody>
      </p:sp>
      <p:sp>
        <p:nvSpPr>
          <p:cNvPr id="116739" name="Rectangle 3"/>
          <p:cNvSpPr>
            <a:spLocks noGrp="1" noChangeArrowheads="1"/>
          </p:cNvSpPr>
          <p:nvPr>
            <p:ph type="dt" idx="1"/>
          </p:nvPr>
        </p:nvSpPr>
        <p:spPr bwMode="auto">
          <a:xfrm>
            <a:off x="4022369" y="1"/>
            <a:ext cx="3076931" cy="51209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lvl1pPr algn="r" defTabSz="987302" eaLnBrk="0" hangingPunct="0">
              <a:defRPr sz="1200"/>
            </a:lvl1pPr>
          </a:lstStyle>
          <a:p>
            <a:pPr>
              <a:defRPr/>
            </a:pPr>
            <a:fld id="{202A156E-B9ED-4B00-9924-2841AC5CA94F}" type="datetime1">
              <a:rPr lang="de-AT" smtClean="0"/>
              <a:t>26.02.2025</a:t>
            </a:fld>
            <a:endParaRPr lang="de-AT"/>
          </a:p>
        </p:txBody>
      </p:sp>
      <p:sp>
        <p:nvSpPr>
          <p:cNvPr id="10244" name="Rectangle 4"/>
          <p:cNvSpPr>
            <a:spLocks noGrp="1" noRot="1" noChangeAspect="1" noChangeArrowheads="1" noTextEdit="1"/>
          </p:cNvSpPr>
          <p:nvPr>
            <p:ph type="sldImg" idx="2"/>
          </p:nvPr>
        </p:nvSpPr>
        <p:spPr bwMode="auto">
          <a:xfrm>
            <a:off x="990600" y="768350"/>
            <a:ext cx="5116513" cy="3838575"/>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946575" y="4860065"/>
            <a:ext cx="5206153" cy="4604020"/>
          </a:xfrm>
          <a:prstGeom prst="rect">
            <a:avLst/>
          </a:prstGeom>
          <a:noFill/>
          <a:ln w="9525">
            <a:noFill/>
            <a:miter lim="800000"/>
            <a:headEnd/>
            <a:tailEnd/>
          </a:ln>
          <a:effectLst/>
        </p:spPr>
        <p:txBody>
          <a:bodyPr vert="horz" wrap="square" lIns="98994" tIns="49497" rIns="98994" bIns="49497" numCol="1" anchor="t" anchorCtr="0" compatLnSpc="1">
            <a:prstTxWarp prst="textNoShape">
              <a:avLst/>
            </a:prstTxWarp>
          </a:bodyPr>
          <a:lstStyle/>
          <a:p>
            <a:pPr lvl="0"/>
            <a:r>
              <a:rPr lang="en-US" noProof="0"/>
              <a:t>Click to edit the formats of the template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42" name="Rectangle 6"/>
          <p:cNvSpPr>
            <a:spLocks noGrp="1" noChangeArrowheads="1"/>
          </p:cNvSpPr>
          <p:nvPr>
            <p:ph type="ftr" sz="quarter" idx="4"/>
          </p:nvPr>
        </p:nvSpPr>
        <p:spPr bwMode="auto">
          <a:xfrm>
            <a:off x="1"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defTabSz="987302" eaLnBrk="0" hangingPunct="0">
              <a:defRPr sz="1200"/>
            </a:lvl1pPr>
          </a:lstStyle>
          <a:p>
            <a:pPr>
              <a:defRPr/>
            </a:pPr>
            <a:endParaRPr lang="de-AT"/>
          </a:p>
        </p:txBody>
      </p:sp>
      <p:sp>
        <p:nvSpPr>
          <p:cNvPr id="116743" name="Rectangle 7"/>
          <p:cNvSpPr>
            <a:spLocks noGrp="1" noChangeArrowheads="1"/>
          </p:cNvSpPr>
          <p:nvPr>
            <p:ph type="sldNum" sz="quarter" idx="5"/>
          </p:nvPr>
        </p:nvSpPr>
        <p:spPr bwMode="auto">
          <a:xfrm>
            <a:off x="4022369" y="9722525"/>
            <a:ext cx="3076931" cy="512090"/>
          </a:xfrm>
          <a:prstGeom prst="rect">
            <a:avLst/>
          </a:prstGeom>
          <a:noFill/>
          <a:ln w="9525">
            <a:noFill/>
            <a:miter lim="800000"/>
            <a:headEnd/>
            <a:tailEnd/>
          </a:ln>
          <a:effectLst/>
        </p:spPr>
        <p:txBody>
          <a:bodyPr vert="horz" wrap="square" lIns="98994" tIns="49497" rIns="98994" bIns="49497" numCol="1" anchor="b" anchorCtr="0" compatLnSpc="1">
            <a:prstTxWarp prst="textNoShape">
              <a:avLst/>
            </a:prstTxWarp>
          </a:bodyPr>
          <a:lstStyle>
            <a:lvl1pPr algn="r" defTabSz="987302" eaLnBrk="0" hangingPunct="0">
              <a:defRPr sz="1200"/>
            </a:lvl1pPr>
          </a:lstStyle>
          <a:p>
            <a:pPr>
              <a:defRPr/>
            </a:pPr>
            <a:fld id="{99175DD5-AA00-4CC4-B5B2-2577F3A5AC61}" type="slidenum">
              <a:rPr lang="de-AT"/>
              <a:t>‹Nr.›</a:t>
            </a:fld>
            <a:endParaRPr lang="de-AT"/>
          </a:p>
        </p:txBody>
      </p:sp>
    </p:spTree>
    <p:extLst>
      <p:ext uri="{BB962C8B-B14F-4D97-AF65-F5344CB8AC3E}">
        <p14:creationId xmlns:p14="http://schemas.microsoft.com/office/powerpoint/2010/main" val="418942747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p:cNvSpPr>
            <a:spLocks noGrp="1" noChangeArrowheads="1"/>
          </p:cNvSpPr>
          <p:nvPr>
            <p:ph type="dt" sz="quarter" idx="1"/>
          </p:nvPr>
        </p:nvSpPr>
        <p:spPr>
          <a:noFill/>
        </p:spPr>
        <p:txBody>
          <a:bodyPr/>
          <a:lstStyle/>
          <a:p>
            <a:pPr defTabSz="985812"/>
            <a:fld id="{57C74F54-E7A4-4BE4-B9FC-2CF07872872E}" type="datetime1">
              <a:rPr lang="de-AT" smtClean="0"/>
              <a:t>26.02.2025</a:t>
            </a:fld>
            <a:endParaRPr lang="de-AT" dirty="0"/>
          </a:p>
        </p:txBody>
      </p:sp>
      <p:sp>
        <p:nvSpPr>
          <p:cNvPr id="192514" name="Rectangle 7"/>
          <p:cNvSpPr>
            <a:spLocks noGrp="1" noChangeArrowheads="1"/>
          </p:cNvSpPr>
          <p:nvPr>
            <p:ph type="sldNum" sz="quarter" idx="5"/>
          </p:nvPr>
        </p:nvSpPr>
        <p:spPr>
          <a:noFill/>
        </p:spPr>
        <p:txBody>
          <a:bodyPr/>
          <a:lstStyle/>
          <a:p>
            <a:pPr defTabSz="985812"/>
            <a:fld id="{C72390E3-F611-4298-8676-B4C82281AAF5}" type="slidenum">
              <a:rPr lang="de-AT" smtClean="0"/>
              <a:t>1</a:t>
            </a:fld>
            <a:endParaRPr lang="de-AT" dirty="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de-A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559489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984059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23878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3324599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909737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235593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053556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08772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427800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102357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pPr defTabSz="985812"/>
            <a:fld id="{AB48D53E-BBF1-4C81-A07A-A2BADD60AD14}" type="slidenum">
              <a:rPr lang="de-AT" smtClean="0"/>
              <a:t>2</a:t>
            </a:fld>
            <a:endParaRPr lang="de-AT" dirty="0"/>
          </a:p>
        </p:txBody>
      </p:sp>
      <p:sp>
        <p:nvSpPr>
          <p:cNvPr id="15362" name="Rectangle 2"/>
          <p:cNvSpPr>
            <a:spLocks noGrp="1" noRot="1" noChangeAspect="1" noChangeArrowheads="1" noTextEdit="1"/>
          </p:cNvSpPr>
          <p:nvPr>
            <p:ph type="sldImg"/>
          </p:nvPr>
        </p:nvSpPr>
        <p:spPr>
          <a:xfrm>
            <a:off x="3341688" y="533400"/>
            <a:ext cx="3551237" cy="2662238"/>
          </a:xfrm>
          <a:ln/>
        </p:spPr>
      </p:sp>
      <p:sp>
        <p:nvSpPr>
          <p:cNvPr id="15363"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3895011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3182549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790943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2217702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3780705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28</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19019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29</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3362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30</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9580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34</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258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36</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7951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37</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6192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625CD7C-D34A-4B0C-BD4C-64587B6EB908}" type="slidenum">
              <a:rPr lang="de-DE" smtClean="0"/>
              <a:t>5</a:t>
            </a:fld>
            <a:endParaRPr 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38</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779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39</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3944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40</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1551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41</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437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42</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0965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43</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8249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44</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extLst>
      <p:ext uri="{BB962C8B-B14F-4D97-AF65-F5344CB8AC3E}">
        <p14:creationId xmlns:p14="http://schemas.microsoft.com/office/powerpoint/2010/main" val="2068496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46</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extLst>
      <p:ext uri="{BB962C8B-B14F-4D97-AF65-F5344CB8AC3E}">
        <p14:creationId xmlns:p14="http://schemas.microsoft.com/office/powerpoint/2010/main" val="4073216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85812"/>
            <a:fld id="{9C8B7B23-1964-4847-9EC8-EBE60AD4BAC1}" type="slidenum">
              <a:rPr lang="de-DE" smtClean="0"/>
              <a:t>47</a:t>
            </a:fld>
            <a:endParaRPr lang="de-DE"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t>6</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pPr defTabSz="985812"/>
            <a:fld id="{75479F72-FA67-4B72-9879-F9FBC881B025}" type="slidenum">
              <a:rPr lang="de-DE" smtClean="0"/>
              <a:t>55</a:t>
            </a:fld>
            <a:endParaRPr lang="de-DE" dirty="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pPr defTabSz="985812"/>
            <a:fld id="{38BF453C-D68C-400B-8951-AC525307EA47}" type="slidenum">
              <a:rPr lang="de-AT" smtClean="0"/>
              <a:t>56</a:t>
            </a:fld>
            <a:endParaRPr lang="de-AT" dirty="0"/>
          </a:p>
        </p:txBody>
      </p:sp>
      <p:sp>
        <p:nvSpPr>
          <p:cNvPr id="102402" name="Rectangle 2"/>
          <p:cNvSpPr>
            <a:spLocks noGrp="1" noRot="1" noChangeAspect="1" noChangeArrowheads="1" noTextEdit="1"/>
          </p:cNvSpPr>
          <p:nvPr>
            <p:ph type="sldImg"/>
          </p:nvPr>
        </p:nvSpPr>
        <p:spPr>
          <a:xfrm>
            <a:off x="990600" y="768350"/>
            <a:ext cx="5118100" cy="3838575"/>
          </a:xfrm>
          <a:ln/>
        </p:spPr>
      </p:sp>
      <p:sp>
        <p:nvSpPr>
          <p:cNvPr id="102403"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p:spPr>
        <p:txBody>
          <a:bodyPr/>
          <a:lstStyle/>
          <a:p>
            <a:endParaRPr lang="de-DE"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p>
            <a:pPr defTabSz="985812"/>
            <a:fld id="{D4815006-5D4C-4BA3-9708-C3EFA81689AB}" type="slidenum">
              <a:rPr lang="de-AT" smtClean="0"/>
              <a:t>59</a:t>
            </a:fld>
            <a:endParaRPr lang="de-AT" dirty="0"/>
          </a:p>
        </p:txBody>
      </p:sp>
      <p:sp>
        <p:nvSpPr>
          <p:cNvPr id="109570" name="Rectangle 2"/>
          <p:cNvSpPr>
            <a:spLocks noGrp="1" noRot="1" noChangeAspect="1" noChangeArrowheads="1" noTextEdit="1"/>
          </p:cNvSpPr>
          <p:nvPr>
            <p:ph type="sldImg"/>
          </p:nvPr>
        </p:nvSpPr>
        <p:spPr>
          <a:xfrm>
            <a:off x="990600" y="768350"/>
            <a:ext cx="5118100" cy="3838575"/>
          </a:xfrm>
          <a:ln/>
        </p:spPr>
      </p:sp>
      <p:sp>
        <p:nvSpPr>
          <p:cNvPr id="109571"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pPr defTabSz="985812"/>
            <a:fld id="{EC745933-D2CC-4835-B1AF-BC3410E427ED}" type="slidenum">
              <a:rPr lang="de-AT" smtClean="0"/>
              <a:t>60</a:t>
            </a:fld>
            <a:endParaRPr lang="de-AT" dirty="0"/>
          </a:p>
        </p:txBody>
      </p:sp>
      <p:sp>
        <p:nvSpPr>
          <p:cNvPr id="112642" name="Rectangle 2"/>
          <p:cNvSpPr>
            <a:spLocks noGrp="1" noRot="1" noChangeAspect="1" noChangeArrowheads="1" noTextEdit="1"/>
          </p:cNvSpPr>
          <p:nvPr>
            <p:ph type="sldImg"/>
          </p:nvPr>
        </p:nvSpPr>
        <p:spPr>
          <a:xfrm>
            <a:off x="990600" y="768350"/>
            <a:ext cx="5118100" cy="3838575"/>
          </a:xfrm>
          <a:ln/>
        </p:spPr>
      </p:sp>
      <p:sp>
        <p:nvSpPr>
          <p:cNvPr id="112643" name="Rectangle 3"/>
          <p:cNvSpPr>
            <a:spLocks noGrp="1" noChangeArrowheads="1"/>
          </p:cNvSpPr>
          <p:nvPr>
            <p:ph type="body" idx="1"/>
          </p:nvPr>
        </p:nvSpPr>
        <p:spPr>
          <a:noFill/>
          <a:ln/>
        </p:spPr>
        <p:txBody>
          <a:bodyPr/>
          <a:lstStyle/>
          <a:p>
            <a:pPr eaLnBrk="1" hangingPunct="1"/>
            <a:endParaRPr lang="de-DE"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p>
            <a:pPr defTabSz="985812"/>
            <a:fld id="{CDD5E84D-EF5C-4670-A89F-0E1BB710A64D}" type="slidenum">
              <a:rPr lang="de-AT" smtClean="0"/>
              <a:t>61</a:t>
            </a:fld>
            <a:endParaRPr lang="de-AT" dirty="0"/>
          </a:p>
        </p:txBody>
      </p:sp>
      <p:sp>
        <p:nvSpPr>
          <p:cNvPr id="117762" name="Rectangle 2"/>
          <p:cNvSpPr>
            <a:spLocks noGrp="1" noRot="1" noChangeAspect="1" noChangeArrowheads="1" noTextEdit="1"/>
          </p:cNvSpPr>
          <p:nvPr>
            <p:ph type="sldImg"/>
          </p:nvPr>
        </p:nvSpPr>
        <p:spPr>
          <a:xfrm>
            <a:off x="990600" y="768350"/>
            <a:ext cx="5118100" cy="3838575"/>
          </a:xfrm>
          <a:ln/>
        </p:spPr>
      </p:sp>
      <p:sp>
        <p:nvSpPr>
          <p:cNvPr id="117763"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7</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5668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pPr defTabSz="985812"/>
            <a:fld id="{DE5E3D3E-58E1-4CD9-85D8-0D6CBC0D145D}" type="slidenum">
              <a:rPr lang="de-AT" smtClean="0"/>
              <a:t>63</a:t>
            </a:fld>
            <a:endParaRPr lang="de-AT" dirty="0"/>
          </a:p>
        </p:txBody>
      </p:sp>
      <p:sp>
        <p:nvSpPr>
          <p:cNvPr id="122882" name="Rectangle 2"/>
          <p:cNvSpPr>
            <a:spLocks noGrp="1" noRot="1" noChangeAspect="1" noChangeArrowheads="1" noTextEdit="1"/>
          </p:cNvSpPr>
          <p:nvPr>
            <p:ph type="sldImg"/>
          </p:nvPr>
        </p:nvSpPr>
        <p:spPr>
          <a:xfrm>
            <a:off x="990600" y="768350"/>
            <a:ext cx="5118100" cy="3838575"/>
          </a:xfrm>
          <a:ln/>
        </p:spPr>
      </p:sp>
      <p:sp>
        <p:nvSpPr>
          <p:cNvPr id="122883"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pPr defTabSz="985812"/>
            <a:fld id="{4D68270D-57CC-48E6-AC9C-EF3513E26389}" type="slidenum">
              <a:rPr lang="de-AT" smtClean="0"/>
              <a:t>65</a:t>
            </a:fld>
            <a:endParaRPr lang="de-AT" dirty="0"/>
          </a:p>
        </p:txBody>
      </p:sp>
      <p:sp>
        <p:nvSpPr>
          <p:cNvPr id="131074" name="Rectangle 2"/>
          <p:cNvSpPr>
            <a:spLocks noGrp="1" noRot="1" noChangeAspect="1" noChangeArrowheads="1" noTextEdit="1"/>
          </p:cNvSpPr>
          <p:nvPr>
            <p:ph type="sldImg"/>
          </p:nvPr>
        </p:nvSpPr>
        <p:spPr>
          <a:xfrm>
            <a:off x="990600" y="768350"/>
            <a:ext cx="5118100" cy="3840163"/>
          </a:xfrm>
          <a:ln/>
        </p:spPr>
      </p:sp>
      <p:sp>
        <p:nvSpPr>
          <p:cNvPr id="131075" name="Rectangle 3"/>
          <p:cNvSpPr>
            <a:spLocks noGrp="1" noChangeArrowheads="1"/>
          </p:cNvSpPr>
          <p:nvPr>
            <p:ph type="body" idx="1"/>
          </p:nvPr>
        </p:nvSpPr>
        <p:spPr>
          <a:xfrm>
            <a:off x="947709" y="4862458"/>
            <a:ext cx="5203883" cy="4604020"/>
          </a:xfrm>
          <a:noFill/>
          <a:ln/>
        </p:spPr>
        <p:txBody>
          <a:bodyPr/>
          <a:lstStyle/>
          <a:p>
            <a:pPr eaLnBrk="1" hangingPunct="1"/>
            <a:endParaRPr 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p>
            <a:pPr defTabSz="985812"/>
            <a:fld id="{C77DAE73-0AB4-448D-9F9A-0E1F1632171A}" type="slidenum">
              <a:rPr lang="de-AT" smtClean="0"/>
              <a:t>66</a:t>
            </a:fld>
            <a:endParaRPr lang="de-AT" dirty="0"/>
          </a:p>
        </p:txBody>
      </p:sp>
      <p:sp>
        <p:nvSpPr>
          <p:cNvPr id="136194" name="Rectangle 2"/>
          <p:cNvSpPr>
            <a:spLocks noGrp="1" noRot="1" noChangeAspect="1" noChangeArrowheads="1" noTextEdit="1"/>
          </p:cNvSpPr>
          <p:nvPr>
            <p:ph type="sldImg"/>
          </p:nvPr>
        </p:nvSpPr>
        <p:spPr>
          <a:xfrm>
            <a:off x="990600" y="768350"/>
            <a:ext cx="5118100" cy="3838575"/>
          </a:xfrm>
          <a:ln/>
        </p:spPr>
      </p:sp>
      <p:sp>
        <p:nvSpPr>
          <p:cNvPr id="136195" name="Rectangle 3"/>
          <p:cNvSpPr>
            <a:spLocks noGrp="1" noChangeArrowheads="1"/>
          </p:cNvSpPr>
          <p:nvPr>
            <p:ph type="body" idx="1"/>
          </p:nvPr>
        </p:nvSpPr>
        <p:spPr>
          <a:xfrm>
            <a:off x="709363" y="4860067"/>
            <a:ext cx="5680575" cy="4606412"/>
          </a:xfrm>
          <a:noFill/>
          <a:ln/>
        </p:spPr>
        <p:txBody>
          <a:bodyPr/>
          <a:lstStyle/>
          <a:p>
            <a:pPr eaLnBrk="1" hangingPunct="1"/>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095AC480-A0C0-425D-B26C-976E40974917}" type="slidenum">
              <a:rPr lang="de-DE" smtClean="0"/>
              <a:t>71</a:t>
            </a:fld>
            <a:endParaRPr lang="de-DE"/>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de-A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12531CCA-5B61-426A-BEB0-1BF87718B12E}" type="slidenum">
              <a:rPr lang="de-DE" smtClean="0"/>
              <a:t>72</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pPr eaLnBrk="1" hangingPunct="1"/>
            <a:endParaRPr lang="de-A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pPr defTabSz="985812"/>
            <a:fld id="{5D84847A-214D-4BA6-A309-6368F022F2BD}" type="slidenum">
              <a:rPr lang="de-DE" smtClean="0"/>
              <a:t>73</a:t>
            </a:fld>
            <a:endParaRPr lang="de-DE" dirty="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endParaRPr 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p>
            <a:pPr defTabSz="985812"/>
            <a:fld id="{D84220D6-F6A5-4788-B26A-8B4A3DE0569C}" type="slidenum">
              <a:rPr lang="de-DE" smtClean="0"/>
              <a:t>74</a:t>
            </a:fld>
            <a:endParaRPr lang="de-DE" dirty="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710497" y="4860067"/>
            <a:ext cx="5679440" cy="4606412"/>
          </a:xfrm>
          <a:noFill/>
          <a:ln/>
        </p:spPr>
        <p:txBody>
          <a:bodyPr/>
          <a:lstStyle/>
          <a:p>
            <a:endParaRPr 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p>
            <a:pPr defTabSz="985812"/>
            <a:fld id="{7AB97905-08F2-48B0-93FE-195D088CC501}" type="slidenum">
              <a:rPr lang="de-DE" smtClean="0"/>
              <a:t>75</a:t>
            </a:fld>
            <a:endParaRPr lang="de-DE" dirty="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xfrm>
            <a:off x="710497" y="4860067"/>
            <a:ext cx="5679440" cy="4606412"/>
          </a:xfrm>
          <a:noFill/>
          <a:ln/>
        </p:spPr>
        <p:txBody>
          <a:bodyPr/>
          <a:lstStyle/>
          <a:p>
            <a:endParaRPr 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32F6-DA38-4742-A05B-F4F3B959805A}" type="slidenum">
              <a:rPr lang="de-DE"/>
              <a:t>76</a:t>
            </a:fld>
            <a:endParaRPr lang="de-DE"/>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47128" y="4861769"/>
            <a:ext cx="5205048" cy="4604598"/>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10</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6853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BD2D28-3C3A-485F-A047-B68F757A4B37}"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367756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4BBC4B-8646-4333-B06E-4FABAE5874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94495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2AF930-35AF-4960-9297-54194CBC2C87}"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23110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09450F-2605-43E4-B91B-42B53966EA8C}"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830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2B7503-6671-44CE-855A-D38DDE9186A5}"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471919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96E715-A113-47B3-A37B-BB5E83123FD2}"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120746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3999EB-0B1D-46CC-B13B-19EA6F559D9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987977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1A9A311-3A82-4F63-9A65-FA4BFA17F69F}"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5995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A9E7BD-2879-4078-8900-16907DA17809}"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8532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3EE1E-4F47-4C47-A0D0-17A08E78A334}"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208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62BFA6-A7F9-47D3-9143-F928479CE45D}"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336810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7719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4934144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58852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1888511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1439124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2091736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A8BB94-B8DC-4A49-A51B-08AF679AF29B}"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de-DE"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12095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A8BB94-B8DC-4A49-A51B-08AF679AF29B}"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de-DE"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13409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3101212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2230208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12</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17193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423F4D-28A4-41DC-ABE5-7F51E4DC61EC}"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44886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7C2F70-DE80-45E9-9CB4-941BBA67413E}"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780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564968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32EFB5-24AA-428A-B166-0EE342CC0280}" type="slidenum">
              <a:rPr kumimoji="0" lang="de-D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de-DE"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extLst>
      <p:ext uri="{BB962C8B-B14F-4D97-AF65-F5344CB8AC3E}">
        <p14:creationId xmlns:p14="http://schemas.microsoft.com/office/powerpoint/2010/main" val="18740968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9E2C16-286E-481B-B60D-4FB0DAD36953}"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61959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E21548-0CB0-4D5B-9401-C28E7CA4BBD1}"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3197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extLst>
      <p:ext uri="{BB962C8B-B14F-4D97-AF65-F5344CB8AC3E}">
        <p14:creationId xmlns:p14="http://schemas.microsoft.com/office/powerpoint/2010/main" val="4112663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cxnSp>
        <p:nvCxnSpPr>
          <p:cNvPr id="4" name="Gerade Verbindung 8"/>
          <p:cNvCxnSpPr/>
          <p:nvPr/>
        </p:nvCxnSpPr>
        <p:spPr>
          <a:xfrm>
            <a:off x="714375" y="3571875"/>
            <a:ext cx="7715250"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cxnSp>
        <p:nvCxnSpPr>
          <p:cNvPr id="6" name="Gerade Verbindung 9"/>
          <p:cNvCxnSpPr/>
          <p:nvPr/>
        </p:nvCxnSpPr>
        <p:spPr>
          <a:xfrm>
            <a:off x="642938" y="5429250"/>
            <a:ext cx="7715250"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7" name="Datumsplatzhalter 3"/>
          <p:cNvSpPr>
            <a:spLocks noGrp="1"/>
          </p:cNvSpPr>
          <p:nvPr>
            <p:ph type="dt" sz="half" idx="10"/>
          </p:nvPr>
        </p:nvSpPr>
        <p:spPr/>
        <p:txBody>
          <a:bodyPr/>
          <a:lstStyle>
            <a:lvl1pPr>
              <a:defRPr/>
            </a:lvl1pPr>
          </a:lstStyle>
          <a:p>
            <a:pPr>
              <a:defRPr/>
            </a:pPr>
            <a:fld id="{D2BD0B19-BF25-4FEF-A866-AC093767523E}" type="datetime1">
              <a:rPr lang="de-AT" smtClean="0"/>
              <a:t>26.02.2025</a:t>
            </a:fld>
            <a:endParaRPr lang="de-AT"/>
          </a:p>
        </p:txBody>
      </p:sp>
      <p:sp>
        <p:nvSpPr>
          <p:cNvPr id="8" name="Fußzeilenplatzhalter 4"/>
          <p:cNvSpPr>
            <a:spLocks noGrp="1"/>
          </p:cNvSpPr>
          <p:nvPr>
            <p:ph type="ftr" sz="quarter" idx="11"/>
          </p:nvPr>
        </p:nvSpPr>
        <p:spPr/>
        <p:txBody>
          <a:bodyPr/>
          <a:lstStyle>
            <a:lvl1pPr>
              <a:defRPr/>
            </a:lvl1pPr>
          </a:lstStyle>
          <a:p>
            <a:pPr>
              <a:defRPr/>
            </a:pPr>
            <a:r>
              <a:rPr lang="de-AT"/>
              <a:t>hanno.ulmer@i-med.ac.at</a:t>
            </a:r>
          </a:p>
        </p:txBody>
      </p:sp>
      <p:sp>
        <p:nvSpPr>
          <p:cNvPr id="9" name="Foliennummernplatzhalter 5"/>
          <p:cNvSpPr>
            <a:spLocks noGrp="1"/>
          </p:cNvSpPr>
          <p:nvPr>
            <p:ph type="sldNum" sz="quarter" idx="12"/>
          </p:nvPr>
        </p:nvSpPr>
        <p:spPr/>
        <p:txBody>
          <a:bodyPr/>
          <a:lstStyle>
            <a:lvl1pPr>
              <a:defRPr/>
            </a:lvl1pPr>
          </a:lstStyle>
          <a:p>
            <a:pPr>
              <a:defRPr/>
            </a:pPr>
            <a:fld id="{9382CEDE-1B30-42A0-90EF-46B27040B7AC}" type="slidenum">
              <a:rPr lang="de-AT"/>
              <a:pPr>
                <a:defRPr/>
              </a:pPr>
              <a:t>‹Nr.›</a:t>
            </a:fld>
            <a:endParaRPr lang="de-AT"/>
          </a:p>
        </p:txBody>
      </p:sp>
      <p:pic>
        <p:nvPicPr>
          <p:cNvPr id="11" name="Grafik 10">
            <a:extLst>
              <a:ext uri="{FF2B5EF4-FFF2-40B4-BE49-F238E27FC236}">
                <a16:creationId xmlns:a16="http://schemas.microsoft.com/office/drawing/2014/main" id="{7A49AB1C-5FF1-D26A-CE8C-38418C193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3260" y="1186255"/>
            <a:ext cx="2266365" cy="22663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A2E88057-E38A-4A41-B95D-318A04B411DD}" type="datetime1">
              <a:rPr lang="de-AT" smtClean="0"/>
              <a:t>26.02.2025</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742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2E030904-3A4A-4ECF-98C6-7ADB1F263B04}" type="datetime1">
              <a:rPr lang="de-AT" smtClean="0"/>
              <a:t>26.02.2025</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802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4DEFF1B-DD09-4B9C-9265-06C66AA85105}" type="datetime1">
              <a:rPr lang="de-AT" smtClean="0"/>
              <a:t>26.02.2025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extLst>
      <p:ext uri="{BB962C8B-B14F-4D97-AF65-F5344CB8AC3E}">
        <p14:creationId xmlns:p14="http://schemas.microsoft.com/office/powerpoint/2010/main" val="1495891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8A54E792-07BE-4156-95F6-97BD0FD3AB4F}" type="datetime1">
              <a:rPr lang="de-AT" altLang="en-US" smtClean="0"/>
              <a:t>26.02.2025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405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B5EDA659-5C19-4215-9C51-8FD3A6EC151D}" type="datetime1">
              <a:rPr lang="de-AT" altLang="en-US" smtClean="0"/>
              <a:t>26.02.2025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051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4CA486AA-D656-4F2E-92E0-F1251EDA4864}" type="datetime1">
              <a:rPr lang="de-AT" altLang="en-US" smtClean="0"/>
              <a:t>26.02.2025</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287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B4260B68-8E5B-42B6-BE2A-DE204AA9B520}" type="datetime1">
              <a:rPr lang="de-AT" altLang="en-US" smtClean="0"/>
              <a:t>26.02.2025</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3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49E495C-4A5D-4B86-9E21-EE35C4DC0259}" type="datetime1">
              <a:rPr lang="de-AT" altLang="en-US" smtClean="0"/>
              <a:t>26.02.2025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extLst>
      <p:ext uri="{BB962C8B-B14F-4D97-AF65-F5344CB8AC3E}">
        <p14:creationId xmlns:p14="http://schemas.microsoft.com/office/powerpoint/2010/main" val="1571254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cxnSp>
        <p:nvCxnSpPr>
          <p:cNvPr id="5" name="Gerade Verbindung 8"/>
          <p:cNvCxnSpPr/>
          <p:nvPr/>
        </p:nvCxnSpPr>
        <p:spPr>
          <a:xfrm>
            <a:off x="428625" y="1428750"/>
            <a:ext cx="8286750"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457200" y="274638"/>
            <a:ext cx="6635080" cy="1143000"/>
          </a:xfrm>
        </p:spPr>
        <p:txBody>
          <a:bodyPr>
            <a:normAutofit/>
          </a:bodyPr>
          <a:lstStyle>
            <a:lvl1pPr algn="l">
              <a:defRPr sz="3200">
                <a:solidFill>
                  <a:srgbClr val="4F81BD"/>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Datumsplatzhalter 3"/>
          <p:cNvSpPr>
            <a:spLocks noGrp="1"/>
          </p:cNvSpPr>
          <p:nvPr>
            <p:ph type="dt" sz="half" idx="10"/>
          </p:nvPr>
        </p:nvSpPr>
        <p:spPr/>
        <p:txBody>
          <a:bodyPr/>
          <a:lstStyle>
            <a:lvl1pPr>
              <a:defRPr sz="1200"/>
            </a:lvl1pPr>
          </a:lstStyle>
          <a:p>
            <a:pPr>
              <a:defRPr/>
            </a:pPr>
            <a:fld id="{3AD8FF43-5DB4-4F11-9887-E699C450935E}" type="datetime1">
              <a:rPr lang="de-AT" smtClean="0"/>
              <a:t>26.02.2025</a:t>
            </a:fld>
            <a:endParaRPr lang="de-AT" dirty="0"/>
          </a:p>
        </p:txBody>
      </p:sp>
      <p:sp>
        <p:nvSpPr>
          <p:cNvPr id="7" name="Fußzeilenplatzhalter 4"/>
          <p:cNvSpPr>
            <a:spLocks noGrp="1"/>
          </p:cNvSpPr>
          <p:nvPr>
            <p:ph type="ftr" sz="quarter" idx="11"/>
          </p:nvPr>
        </p:nvSpPr>
        <p:spPr/>
        <p:txBody>
          <a:bodyPr/>
          <a:lstStyle>
            <a:lvl1pPr>
              <a:defRPr smtClean="0">
                <a:latin typeface="+mj-lt"/>
              </a:defRPr>
            </a:lvl1pPr>
          </a:lstStyle>
          <a:p>
            <a:pPr>
              <a:defRPr/>
            </a:pPr>
            <a:r>
              <a:rPr lang="de-AT"/>
              <a:t>hanno.ulmer@i-med.ac.at</a:t>
            </a:r>
            <a:endParaRPr lang="de-AT" dirty="0"/>
          </a:p>
        </p:txBody>
      </p:sp>
      <p:sp>
        <p:nvSpPr>
          <p:cNvPr id="8" name="Foliennummernplatzhalter 5"/>
          <p:cNvSpPr>
            <a:spLocks noGrp="1"/>
          </p:cNvSpPr>
          <p:nvPr>
            <p:ph type="sldNum" sz="quarter" idx="12"/>
          </p:nvPr>
        </p:nvSpPr>
        <p:spPr/>
        <p:txBody>
          <a:bodyPr/>
          <a:lstStyle>
            <a:lvl1pPr>
              <a:defRPr/>
            </a:lvl1pPr>
          </a:lstStyle>
          <a:p>
            <a:pPr>
              <a:defRPr/>
            </a:pPr>
            <a:fld id="{73A17EA7-8282-4490-8342-3808E39E256B}" type="slidenum">
              <a:rPr lang="de-AT"/>
              <a:pPr>
                <a:defRPr/>
              </a:pPr>
              <a:t>‹Nr.›</a:t>
            </a:fld>
            <a:endParaRPr lang="de-AT"/>
          </a:p>
        </p:txBody>
      </p:sp>
      <p:pic>
        <p:nvPicPr>
          <p:cNvPr id="10" name="Grafik 9">
            <a:extLst>
              <a:ext uri="{FF2B5EF4-FFF2-40B4-BE49-F238E27FC236}">
                <a16:creationId xmlns:a16="http://schemas.microsoft.com/office/drawing/2014/main" id="{8E35D0B9-93C0-96D0-93D3-3C140714E7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1206" y="46578"/>
            <a:ext cx="1335594" cy="133559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cxnSp>
        <p:nvCxnSpPr>
          <p:cNvPr id="3" name="Gerade Verbindung 2"/>
          <p:cNvCxnSpPr/>
          <p:nvPr/>
        </p:nvCxnSpPr>
        <p:spPr>
          <a:xfrm>
            <a:off x="428625" y="1428750"/>
            <a:ext cx="8286750"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5" name="Datumsplatzhalter 2"/>
          <p:cNvSpPr>
            <a:spLocks noGrp="1"/>
          </p:cNvSpPr>
          <p:nvPr>
            <p:ph type="dt" sz="half" idx="10"/>
          </p:nvPr>
        </p:nvSpPr>
        <p:spPr/>
        <p:txBody>
          <a:bodyPr/>
          <a:lstStyle>
            <a:lvl1pPr>
              <a:defRPr/>
            </a:lvl1pPr>
          </a:lstStyle>
          <a:p>
            <a:pPr>
              <a:defRPr/>
            </a:pPr>
            <a:fld id="{EDAC85BA-99E9-4FE4-8ACA-5C60B6B9B01C}" type="datetime1">
              <a:rPr lang="de-AT" smtClean="0"/>
              <a:t>26.02.2025</a:t>
            </a:fld>
            <a:endParaRPr lang="de-AT"/>
          </a:p>
        </p:txBody>
      </p:sp>
      <p:sp>
        <p:nvSpPr>
          <p:cNvPr id="6" name="Fußzeilenplatzhalter 3"/>
          <p:cNvSpPr>
            <a:spLocks noGrp="1"/>
          </p:cNvSpPr>
          <p:nvPr>
            <p:ph type="ftr" sz="quarter" idx="11"/>
          </p:nvPr>
        </p:nvSpPr>
        <p:spPr/>
        <p:txBody>
          <a:bodyPr/>
          <a:lstStyle>
            <a:lvl1pPr>
              <a:defRPr/>
            </a:lvl1pPr>
          </a:lstStyle>
          <a:p>
            <a:pPr>
              <a:defRPr/>
            </a:pPr>
            <a:r>
              <a:rPr lang="de-AT"/>
              <a:t>hanno.ulmer@i-med.ac.at</a:t>
            </a:r>
          </a:p>
        </p:txBody>
      </p:sp>
      <p:sp>
        <p:nvSpPr>
          <p:cNvPr id="7" name="Foliennummernplatzhalter 4"/>
          <p:cNvSpPr>
            <a:spLocks noGrp="1"/>
          </p:cNvSpPr>
          <p:nvPr>
            <p:ph type="sldNum" sz="quarter" idx="12"/>
          </p:nvPr>
        </p:nvSpPr>
        <p:spPr/>
        <p:txBody>
          <a:bodyPr/>
          <a:lstStyle>
            <a:lvl1pPr>
              <a:defRPr/>
            </a:lvl1pPr>
          </a:lstStyle>
          <a:p>
            <a:pPr>
              <a:defRPr/>
            </a:pPr>
            <a:fld id="{54ABB6C4-B43D-4B00-9CD8-21110A4FBA18}" type="slidenum">
              <a:rPr lang="de-AT"/>
              <a:pPr>
                <a:defRPr/>
              </a:pPr>
              <a:t>‹Nr.›</a:t>
            </a:fld>
            <a:endParaRPr lang="de-AT"/>
          </a:p>
        </p:txBody>
      </p:sp>
      <p:pic>
        <p:nvPicPr>
          <p:cNvPr id="8" name="Grafik 7">
            <a:extLst>
              <a:ext uri="{FF2B5EF4-FFF2-40B4-BE49-F238E27FC236}">
                <a16:creationId xmlns:a16="http://schemas.microsoft.com/office/drawing/2014/main" id="{64FFB63A-CBBD-0375-E975-60ADDC5CDA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1206" y="93142"/>
            <a:ext cx="1335594" cy="133559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38FA14C3-2B86-456A-A9BD-1F0E6116BCFB}" type="datetime1">
              <a:rPr lang="de-AT" smtClean="0"/>
              <a:t>26.02.2025</a:t>
            </a:fld>
            <a:endParaRPr lang="de-AT"/>
          </a:p>
        </p:txBody>
      </p:sp>
      <p:sp>
        <p:nvSpPr>
          <p:cNvPr id="3" name="Fußzeilenplatzhalter 4"/>
          <p:cNvSpPr>
            <a:spLocks noGrp="1"/>
          </p:cNvSpPr>
          <p:nvPr>
            <p:ph type="ftr" sz="quarter" idx="11"/>
          </p:nvPr>
        </p:nvSpPr>
        <p:spPr/>
        <p:txBody>
          <a:bodyPr/>
          <a:lstStyle>
            <a:lvl1pPr>
              <a:defRPr/>
            </a:lvl1pPr>
          </a:lstStyle>
          <a:p>
            <a:pPr>
              <a:defRPr/>
            </a:pPr>
            <a:r>
              <a:rPr lang="de-AT"/>
              <a:t>hanno.ulmer@i-med.ac.at</a:t>
            </a:r>
            <a:endParaRPr lang="de-AT" dirty="0"/>
          </a:p>
        </p:txBody>
      </p:sp>
      <p:sp>
        <p:nvSpPr>
          <p:cNvPr id="4" name="Foliennummernplatzhalter 5"/>
          <p:cNvSpPr>
            <a:spLocks noGrp="1"/>
          </p:cNvSpPr>
          <p:nvPr>
            <p:ph type="sldNum" sz="quarter" idx="12"/>
          </p:nvPr>
        </p:nvSpPr>
        <p:spPr/>
        <p:txBody>
          <a:bodyPr/>
          <a:lstStyle>
            <a:lvl1pPr>
              <a:defRPr/>
            </a:lvl1pPr>
          </a:lstStyle>
          <a:p>
            <a:pPr>
              <a:defRPr/>
            </a:pPr>
            <a:fld id="{CEC63418-B802-468F-9AC4-EBECD591D2EF}" type="slidenum">
              <a:rPr lang="de-AT"/>
              <a:pPr>
                <a:defRPr/>
              </a:pPr>
              <a:t>‹Nr.›</a:t>
            </a:fld>
            <a:endParaRPr lang="de-A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5" name="Fußzeilenplatzhalter 4"/>
          <p:cNvSpPr txBox="1">
            <a:spLocks/>
          </p:cNvSpPr>
          <p:nvPr userDrawn="1"/>
        </p:nvSpPr>
        <p:spPr bwMode="auto">
          <a:xfrm>
            <a:off x="3203575" y="6237288"/>
            <a:ext cx="2895600" cy="457200"/>
          </a:xfrm>
          <a:prstGeom prst="rect">
            <a:avLst/>
          </a:prstGeom>
          <a:noFill/>
          <a:ln w="9525">
            <a:noFill/>
            <a:miter lim="800000"/>
            <a:headEnd/>
            <a:tailEnd/>
          </a:ln>
          <a:effectLst/>
        </p:spPr>
        <p:txBody>
          <a:bodyPr anchor="b"/>
          <a:lstStyle>
            <a:lvl1pPr>
              <a:defRPr/>
            </a:lvl1pPr>
          </a:lstStyle>
          <a:p>
            <a:pPr algn="ctr">
              <a:defRPr/>
            </a:pPr>
            <a:r>
              <a:rPr lang="de-DE" altLang="en-US" sz="1200" dirty="0">
                <a:latin typeface="Garamond" pitchFamily="18" charset="0"/>
              </a:rPr>
              <a:t>hanno.ulmer@i-med.ac.at</a:t>
            </a:r>
          </a:p>
        </p:txBody>
      </p:sp>
      <p:sp>
        <p:nvSpPr>
          <p:cNvPr id="2" name="Titel 1"/>
          <p:cNvSpPr>
            <a:spLocks noGrp="1"/>
          </p:cNvSpPr>
          <p:nvPr>
            <p:ph type="title"/>
          </p:nvPr>
        </p:nvSpPr>
        <p:spPr>
          <a:xfrm>
            <a:off x="457200" y="549275"/>
            <a:ext cx="8229600" cy="868363"/>
          </a:xfrm>
        </p:spPr>
        <p:txBody>
          <a:bodyPr/>
          <a:lstStyle/>
          <a:p>
            <a:r>
              <a:rPr lang="de-DE"/>
              <a:t>Titelmasterformat durch Klicken bearbeiten</a:t>
            </a:r>
          </a:p>
        </p:txBody>
      </p:sp>
      <p:sp>
        <p:nvSpPr>
          <p:cNvPr id="3" name="Textplatzhalter 2"/>
          <p:cNvSpPr>
            <a:spLocks noGrp="1"/>
          </p:cNvSpPr>
          <p:nvPr>
            <p:ph type="body" sz="half" idx="1"/>
          </p:nvPr>
        </p:nvSpPr>
        <p:spPr>
          <a:xfrm>
            <a:off x="484188"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75188"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5"/>
          <p:cNvSpPr>
            <a:spLocks noGrp="1" noChangeArrowheads="1"/>
          </p:cNvSpPr>
          <p:nvPr>
            <p:ph type="dt" sz="half" idx="10"/>
          </p:nvPr>
        </p:nvSpPr>
        <p:spPr/>
        <p:txBody>
          <a:bodyPr/>
          <a:lstStyle>
            <a:lvl1pPr>
              <a:defRPr smtClean="0"/>
            </a:lvl1pPr>
          </a:lstStyle>
          <a:p>
            <a:pPr>
              <a:defRPr/>
            </a:pPr>
            <a:fld id="{D2D1BFA3-95BB-4A40-86D3-D09D25C231CC}" type="datetime1">
              <a:rPr lang="de-AT" smtClean="0"/>
              <a:t>26.02.2025</a:t>
            </a:fld>
            <a:endParaRPr lang="en-US"/>
          </a:p>
        </p:txBody>
      </p:sp>
      <p:sp>
        <p:nvSpPr>
          <p:cNvPr id="7" name="Rectangle 7"/>
          <p:cNvSpPr>
            <a:spLocks noGrp="1" noChangeArrowheads="1"/>
          </p:cNvSpPr>
          <p:nvPr>
            <p:ph type="sldNum" sz="quarter" idx="11"/>
          </p:nvPr>
        </p:nvSpPr>
        <p:spPr/>
        <p:txBody>
          <a:bodyPr/>
          <a:lstStyle>
            <a:lvl1pPr>
              <a:defRPr/>
            </a:lvl1pPr>
          </a:lstStyle>
          <a:p>
            <a:pPr>
              <a:defRPr/>
            </a:pPr>
            <a:fld id="{9F6F05EF-F977-42DF-A5E4-C53D2197C68D}" type="slidenum">
              <a:rPr lang="en-US"/>
              <a:pPr>
                <a:defRPr/>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457200" y="549275"/>
            <a:ext cx="8229600" cy="868363"/>
          </a:xfrm>
        </p:spPr>
        <p:txBody>
          <a:bodyPr/>
          <a:lstStyle/>
          <a:p>
            <a:r>
              <a:rPr lang="de-DE"/>
              <a:t>Titelmasterformat durch Klicken bearbeiten</a:t>
            </a:r>
          </a:p>
        </p:txBody>
      </p:sp>
      <p:sp>
        <p:nvSpPr>
          <p:cNvPr id="3" name="Textplatzhalter 2"/>
          <p:cNvSpPr>
            <a:spLocks noGrp="1"/>
          </p:cNvSpPr>
          <p:nvPr>
            <p:ph type="body" sz="half" idx="1"/>
          </p:nvPr>
        </p:nvSpPr>
        <p:spPr>
          <a:xfrm>
            <a:off x="484188" y="1600200"/>
            <a:ext cx="4038600" cy="4525963"/>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ClipArt-Platzhalter 3"/>
          <p:cNvSpPr>
            <a:spLocks noGrp="1"/>
          </p:cNvSpPr>
          <p:nvPr>
            <p:ph type="clipArt" sz="half" idx="2"/>
          </p:nvPr>
        </p:nvSpPr>
        <p:spPr>
          <a:xfrm>
            <a:off x="4675188" y="1600200"/>
            <a:ext cx="4038600" cy="4525963"/>
          </a:xfrm>
        </p:spPr>
        <p:txBody>
          <a:bodyPr rtlCol="0">
            <a:normAutofit/>
          </a:bodyPr>
          <a:lstStyle/>
          <a:p>
            <a:pPr lvl="0"/>
            <a:endParaRPr lang="de-DE" noProof="0"/>
          </a:p>
        </p:txBody>
      </p:sp>
      <p:sp>
        <p:nvSpPr>
          <p:cNvPr id="5" name="Rectangle 5"/>
          <p:cNvSpPr>
            <a:spLocks noGrp="1" noChangeArrowheads="1"/>
          </p:cNvSpPr>
          <p:nvPr>
            <p:ph type="dt" sz="half" idx="10"/>
          </p:nvPr>
        </p:nvSpPr>
        <p:spPr/>
        <p:txBody>
          <a:bodyPr/>
          <a:lstStyle>
            <a:lvl1pPr>
              <a:defRPr smtClean="0"/>
            </a:lvl1pPr>
          </a:lstStyle>
          <a:p>
            <a:pPr>
              <a:defRPr/>
            </a:pPr>
            <a:fld id="{692CF3C2-7367-4E9E-AD8D-4C4C310AD6F8}" type="datetime1">
              <a:rPr lang="de-AT" smtClean="0"/>
              <a:t>26.02.2025</a:t>
            </a:fld>
            <a:endParaRPr lang="en-US"/>
          </a:p>
        </p:txBody>
      </p:sp>
      <p:sp>
        <p:nvSpPr>
          <p:cNvPr id="6" name="Rectangle 7"/>
          <p:cNvSpPr>
            <a:spLocks noGrp="1" noChangeArrowheads="1"/>
          </p:cNvSpPr>
          <p:nvPr>
            <p:ph type="sldNum" sz="quarter" idx="11"/>
          </p:nvPr>
        </p:nvSpPr>
        <p:spPr/>
        <p:txBody>
          <a:bodyPr/>
          <a:lstStyle>
            <a:lvl1pPr>
              <a:defRPr/>
            </a:lvl1pPr>
          </a:lstStyle>
          <a:p>
            <a:pPr>
              <a:defRPr/>
            </a:pPr>
            <a:fld id="{6FEEDA01-3EB2-429D-B928-4F4E4A0613EA}" type="slidenum">
              <a:rPr lang="en-US"/>
              <a:pPr>
                <a:defRPr/>
              </a:pPr>
              <a:t>‹Nr.›</a:t>
            </a:fld>
            <a:endParaRPr lang="en-US"/>
          </a:p>
        </p:txBody>
      </p:sp>
      <p:sp>
        <p:nvSpPr>
          <p:cNvPr id="7" name="Fußzeilenplatzhalter 6"/>
          <p:cNvSpPr>
            <a:spLocks noGrp="1"/>
          </p:cNvSpPr>
          <p:nvPr>
            <p:ph type="ftr" sz="quarter" idx="12"/>
          </p:nvPr>
        </p:nvSpPr>
        <p:spPr>
          <a:xfrm>
            <a:off x="3124200" y="6248400"/>
            <a:ext cx="2895600" cy="457200"/>
          </a:xfrm>
        </p:spPr>
        <p:txBody>
          <a:bodyPr/>
          <a:lstStyle>
            <a:lvl1pPr>
              <a:defRPr/>
            </a:lvl1pPr>
          </a:lstStyle>
          <a:p>
            <a:pPr>
              <a:defRPr/>
            </a:pPr>
            <a:r>
              <a:rPr lang="de-DE" altLang="en-US"/>
              <a:t>hanno.ulmer@i-med.ac.at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dirty="0"/>
              <a:t>Titelmasterformat durch Klicken bearbeiten</a:t>
            </a:r>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p:txBody>
          <a:bodyPr/>
          <a:lstStyle/>
          <a:p>
            <a:fld id="{DFA0DE10-11DD-4A1F-BED5-2A5B636856FC}" type="datetime1">
              <a:rPr lang="de-AT" smtClean="0"/>
              <a:t>26.02.2025</a:t>
            </a:fld>
            <a:endParaRPr lang="de-DE"/>
          </a:p>
        </p:txBody>
      </p:sp>
      <p:sp>
        <p:nvSpPr>
          <p:cNvPr id="6" name="Fußzeilenplatzhalter 5"/>
          <p:cNvSpPr>
            <a:spLocks noGrp="1"/>
          </p:cNvSpPr>
          <p:nvPr>
            <p:ph type="ftr" sz="quarter" idx="11"/>
          </p:nvPr>
        </p:nvSpPr>
        <p:spPr/>
        <p:txBody>
          <a:bodyPr/>
          <a:lstStyle/>
          <a:p>
            <a:r>
              <a:rPr lang="de-DE" smtClean="0"/>
              <a:t>hanno.ulmer@i-med.ac.at</a:t>
            </a:r>
            <a:endParaRPr lang="de-DE"/>
          </a:p>
        </p:txBody>
      </p:sp>
      <p:sp>
        <p:nvSpPr>
          <p:cNvPr id="7" name="Foliennummernplatzhalter 6"/>
          <p:cNvSpPr>
            <a:spLocks noGrp="1"/>
          </p:cNvSpPr>
          <p:nvPr>
            <p:ph type="sldNum" sz="quarter" idx="12"/>
          </p:nvPr>
        </p:nvSpPr>
        <p:spPr/>
        <p:txBody>
          <a:bodyPr/>
          <a:lstStyle/>
          <a:p>
            <a:fld id="{A4B4652C-CD78-4E39-BAB0-0AF956FF8895}" type="slidenum">
              <a:rPr lang="de-DE" smtClean="0"/>
              <a:pPr/>
              <a:t>‹Nr.›</a:t>
            </a:fld>
            <a:endParaRPr lang="de-DE"/>
          </a:p>
        </p:txBody>
      </p:sp>
      <p:cxnSp>
        <p:nvCxnSpPr>
          <p:cNvPr id="9" name="Gerade Verbindung 8"/>
          <p:cNvCxnSpPr/>
          <p:nvPr userDrawn="1"/>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FE5A3AD8-502D-7168-4228-10CAABB43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1206" y="46578"/>
            <a:ext cx="1335594" cy="133559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9C7B6367-EF4E-48F4-B184-DCD8B93F3BC8}" type="datetime1">
              <a:rPr lang="de-AT" smtClean="0"/>
              <a:t>26.02.2025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1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F66FBF14-79B6-4E33-926B-99460AC80F9D}" type="datetime1">
              <a:rPr lang="de-AT" smtClean="0"/>
              <a:t>26.02.2025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36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298"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Edit title master format by clicking</a:t>
            </a:r>
          </a:p>
        </p:txBody>
      </p:sp>
      <p:sp>
        <p:nvSpPr>
          <p:cNvPr id="55299"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Edit text master formats by clicking</a:t>
            </a:r>
          </a:p>
          <a:p>
            <a:pPr lvl="1"/>
            <a:r>
              <a:rPr lang="de-DE"/>
              <a:t>Second level</a:t>
            </a:r>
          </a:p>
          <a:p>
            <a:pPr lvl="2"/>
            <a:r>
              <a:rPr lang="de-DE"/>
              <a:t>Third level</a:t>
            </a:r>
          </a:p>
          <a:p>
            <a:pPr lvl="3"/>
            <a:r>
              <a:rPr lang="de-DE"/>
              <a:t>Fourth level</a:t>
            </a:r>
          </a:p>
          <a:p>
            <a:pPr lvl="4"/>
            <a:r>
              <a:rPr lang="de-DE"/>
              <a:t>Fifth level</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defRPr>
            </a:lvl1pPr>
          </a:lstStyle>
          <a:p>
            <a:pPr>
              <a:defRPr/>
            </a:pPr>
            <a:fld id="{E5583D9A-B34C-40F0-8992-1450E99E1D80}" type="datetime1">
              <a:rPr lang="de-AT" smtClean="0"/>
              <a:t>26.02.2025</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smtClean="0">
                <a:solidFill>
                  <a:schemeClr val="tx1">
                    <a:tint val="75000"/>
                  </a:schemeClr>
                </a:solidFill>
              </a:defRPr>
            </a:lvl1pPr>
          </a:lstStyle>
          <a:p>
            <a:pPr>
              <a:defRPr/>
            </a:pPr>
            <a:r>
              <a:rPr lang="de-AT"/>
              <a:t>hanno.ulmer@i-med.ac.at</a:t>
            </a:r>
            <a:endParaRPr lang="de-AT" dirty="0"/>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defRPr>
            </a:lvl1pPr>
          </a:lstStyle>
          <a:p>
            <a:pPr>
              <a:defRPr/>
            </a:pPr>
            <a:fld id="{E18B4076-1E7B-4125-9F22-35A22D877DB0}" type="slidenum">
              <a:rPr lang="de-AT"/>
              <a:t>‹Nr.›</a:t>
            </a:fld>
            <a:endParaRPr lang="de-AT"/>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5" r:id="rId4"/>
    <p:sldLayoutId id="2147483730" r:id="rId5"/>
    <p:sldLayoutId id="2147483731" r:id="rId6"/>
    <p:sldLayoutId id="2147483732" r:id="rId7"/>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14B78-6729-485A-8CCD-7B081935FF6C}" type="datetime1">
              <a:rPr lang="de-AT" smtClean="0"/>
              <a:t>26.02.2025</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extLst>
      <p:ext uri="{BB962C8B-B14F-4D97-AF65-F5344CB8AC3E}">
        <p14:creationId xmlns:p14="http://schemas.microsoft.com/office/powerpoint/2010/main" val="103058363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F4798-0166-4308-BE09-177729D0D1F0}" type="datetime1">
              <a:rPr lang="de-AT" altLang="en-US" smtClean="0"/>
              <a:t>26.02.2025</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extLst>
      <p:ext uri="{BB962C8B-B14F-4D97-AF65-F5344CB8AC3E}">
        <p14:creationId xmlns:p14="http://schemas.microsoft.com/office/powerpoint/2010/main" val="63001855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0.xml"/><Relationship Id="rId1" Type="http://schemas.openxmlformats.org/officeDocument/2006/relationships/slideLayout" Target="../slideLayouts/slideLayout9.xml"/><Relationship Id="rId5" Type="http://schemas.openxmlformats.org/officeDocument/2006/relationships/image" Target="../media/image138.wmf"/><Relationship Id="rId4" Type="http://schemas.openxmlformats.org/officeDocument/2006/relationships/image" Target="../media/image137.w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1.jpeg"/><Relationship Id="rId2" Type="http://schemas.openxmlformats.org/officeDocument/2006/relationships/notesSlide" Target="../notesSlides/notesSlide81.xml"/><Relationship Id="rId1" Type="http://schemas.openxmlformats.org/officeDocument/2006/relationships/slideLayout" Target="../slideLayouts/slideLayout9.xml"/><Relationship Id="rId6" Type="http://schemas.openxmlformats.org/officeDocument/2006/relationships/hyperlink" Target="http://upload.wikimedia.org/wikipedia/en/4/46/R._A._Fischer.jpg" TargetMode="External"/><Relationship Id="rId5" Type="http://schemas.openxmlformats.org/officeDocument/2006/relationships/image" Target="../media/image140.jpeg"/><Relationship Id="rId4" Type="http://schemas.openxmlformats.org/officeDocument/2006/relationships/hyperlink" Target="http://en.wikipedia.org/wiki/Image:Karl_Pearson.jpg"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vmlDrawing" Target="../drawings/vmlDrawing10.vml"/><Relationship Id="rId4" Type="http://schemas.openxmlformats.org/officeDocument/2006/relationships/image" Target="../media/image143.wmf"/></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145.wmf"/><Relationship Id="rId2" Type="http://schemas.openxmlformats.org/officeDocument/2006/relationships/slideLayout" Target="../slideLayouts/slideLayout9.xml"/><Relationship Id="rId1" Type="http://schemas.openxmlformats.org/officeDocument/2006/relationships/vmlDrawing" Target="../drawings/vmlDrawing11.vml"/><Relationship Id="rId6" Type="http://schemas.openxmlformats.org/officeDocument/2006/relationships/oleObject" Target="../embeddings/oleObject25.bin"/><Relationship Id="rId5" Type="http://schemas.openxmlformats.org/officeDocument/2006/relationships/image" Target="../media/image144.wmf"/><Relationship Id="rId4" Type="http://schemas.openxmlformats.org/officeDocument/2006/relationships/oleObject" Target="../embeddings/oleObject24.bin"/></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hyperlink" Target="https://en.wikipedia.org/wiki/Type_I_and_type_II_errors" TargetMode="Externa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epicenter.i-med.ac.at/"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6.xml"/><Relationship Id="rId7" Type="http://schemas.openxmlformats.org/officeDocument/2006/relationships/image" Target="../media/image8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9.wmf"/><Relationship Id="rId4" Type="http://schemas.openxmlformats.org/officeDocument/2006/relationships/oleObject" Target="../embeddings/oleObject1.bin"/><Relationship Id="rId9" Type="http://schemas.openxmlformats.org/officeDocument/2006/relationships/image" Target="../media/image81.wmf"/></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7.xml"/><Relationship Id="rId7" Type="http://schemas.openxmlformats.org/officeDocument/2006/relationships/image" Target="../media/image8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84.wmf"/><Relationship Id="rId5" Type="http://schemas.openxmlformats.org/officeDocument/2006/relationships/image" Target="../media/image79.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83.w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image" Target="../media/image41.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91.png"/><Relationship Id="rId5" Type="http://schemas.openxmlformats.org/officeDocument/2006/relationships/image" Target="../media/image87.wmf"/><Relationship Id="rId4" Type="http://schemas.openxmlformats.org/officeDocument/2006/relationships/oleObject" Target="../embeddings/oleObject8.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oleObject" Target="../embeddings/oleObject9.bin"/></Relationships>
</file>

<file path=ppt/slides/_rels/slide63.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notesSlide" Target="../notesSlides/notesSlide51.xm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0.emf"/><Relationship Id="rId5" Type="http://schemas.openxmlformats.org/officeDocument/2006/relationships/oleObject" Target="../embeddings/oleObject10.bin"/><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98.wmf"/><Relationship Id="rId5" Type="http://schemas.openxmlformats.org/officeDocument/2006/relationships/image" Target="../media/image97.emf"/><Relationship Id="rId4" Type="http://schemas.openxmlformats.org/officeDocument/2006/relationships/oleObject" Target="../embeddings/oleObject12.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10.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109.wmf"/><Relationship Id="rId4" Type="http://schemas.openxmlformats.org/officeDocument/2006/relationships/oleObject" Target="../embeddings/oleObject13.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57.xml"/><Relationship Id="rId7" Type="http://schemas.openxmlformats.org/officeDocument/2006/relationships/image" Target="../media/image112.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6.bin"/><Relationship Id="rId11" Type="http://schemas.openxmlformats.org/officeDocument/2006/relationships/image" Target="../media/image114.wmf"/><Relationship Id="rId5" Type="http://schemas.openxmlformats.org/officeDocument/2006/relationships/image" Target="../media/image111.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113.wmf"/></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58.xml"/><Relationship Id="rId7" Type="http://schemas.openxmlformats.org/officeDocument/2006/relationships/image" Target="../media/image115.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0.bin"/><Relationship Id="rId11" Type="http://schemas.openxmlformats.org/officeDocument/2006/relationships/image" Target="../media/image114.wmf"/><Relationship Id="rId5" Type="http://schemas.openxmlformats.org/officeDocument/2006/relationships/image" Target="../media/image111.w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116.wmf"/></Relationships>
</file>

<file path=ppt/slides/_rels/slide7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20.wmf"/><Relationship Id="rId4" Type="http://schemas.openxmlformats.org/officeDocument/2006/relationships/image" Target="../media/image119.wmf"/></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123.png"/></Relationships>
</file>

<file path=ppt/slides/_rels/slide83.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5"/>
          <p:cNvSpPr>
            <a:spLocks noChangeArrowheads="1"/>
          </p:cNvSpPr>
          <p:nvPr/>
        </p:nvSpPr>
        <p:spPr bwMode="auto">
          <a:xfrm>
            <a:off x="4129088" y="3019425"/>
            <a:ext cx="9144000" cy="0"/>
          </a:xfrm>
          <a:prstGeom prst="rect">
            <a:avLst/>
          </a:prstGeom>
          <a:noFill/>
          <a:ln w="12700">
            <a:noFill/>
            <a:miter lim="800000"/>
            <a:headEnd type="none" w="sm" len="sm"/>
            <a:tailEnd type="none" w="sm" len="sm"/>
          </a:ln>
        </p:spPr>
        <p:txBody>
          <a:bodyPr lIns="92075" tIns="46038" rIns="92075" bIns="46038">
            <a:spAutoFit/>
          </a:bodyPr>
          <a:lstStyle/>
          <a:p>
            <a:pPr eaLnBrk="0" hangingPunct="0"/>
            <a:endParaRPr lang="de-DE"/>
          </a:p>
        </p:txBody>
      </p:sp>
      <p:sp>
        <p:nvSpPr>
          <p:cNvPr id="12290" name="Rectangle 3"/>
          <p:cNvSpPr txBox="1">
            <a:spLocks noChangeArrowheads="1"/>
          </p:cNvSpPr>
          <p:nvPr/>
        </p:nvSpPr>
        <p:spPr bwMode="auto">
          <a:xfrm>
            <a:off x="1259632" y="5561013"/>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en-US" sz="1800" dirty="0">
                <a:latin typeface="+mn-lt"/>
              </a:rPr>
              <a:t>Institute of Clinical Epidemiology, Public </a:t>
            </a:r>
            <a:r>
              <a:rPr lang="en-US" sz="1800" dirty="0" smtClean="0">
                <a:latin typeface="+mn-lt"/>
              </a:rPr>
              <a:t>Health</a:t>
            </a:r>
            <a:r>
              <a:rPr lang="en-US" sz="1800" dirty="0">
                <a:latin typeface="+mn-lt"/>
              </a:rPr>
              <a:t>, Health Economics, Medical Statistics </a:t>
            </a:r>
            <a:r>
              <a:rPr lang="en-US" sz="1800" dirty="0" smtClean="0">
                <a:latin typeface="+mn-lt"/>
              </a:rPr>
              <a:t>and </a:t>
            </a:r>
            <a:r>
              <a:rPr lang="en-US" sz="1800" dirty="0">
                <a:latin typeface="+mn-lt"/>
              </a:rPr>
              <a:t>Informatics</a:t>
            </a:r>
            <a:endParaRPr lang="de-DE" sz="1800" dirty="0">
              <a:solidFill>
                <a:srgbClr val="7F7F7F"/>
              </a:solidFill>
              <a:latin typeface="+mn-lt"/>
            </a:endParaRPr>
          </a:p>
          <a:p>
            <a:pPr algn="ctr">
              <a:spcBef>
                <a:spcPct val="20000"/>
              </a:spcBef>
              <a:buFont typeface="Arial" pitchFamily="34" charset="0"/>
              <a:buNone/>
            </a:pPr>
            <a:endParaRPr lang="de-DE" dirty="0">
              <a:solidFill>
                <a:srgbClr val="7F7F7F"/>
              </a:solidFill>
              <a:latin typeface="Calibri" pitchFamily="34" charset="0"/>
            </a:endParaRPr>
          </a:p>
        </p:txBody>
      </p:sp>
      <p:sp>
        <p:nvSpPr>
          <p:cNvPr id="9" name="Rectangle 2"/>
          <p:cNvSpPr txBox="1">
            <a:spLocks noChangeArrowheads="1"/>
          </p:cNvSpPr>
          <p:nvPr/>
        </p:nvSpPr>
        <p:spPr>
          <a:xfrm>
            <a:off x="685800" y="1571625"/>
            <a:ext cx="5758408" cy="2028825"/>
          </a:xfrm>
          <a:prstGeom prst="rect">
            <a:avLst/>
          </a:prstGeom>
        </p:spPr>
        <p:txBody>
          <a:bodyPr anchor="ctr">
            <a:normAutofit fontScale="97500"/>
          </a:bodyPr>
          <a:lstStyle>
            <a:lvl1pPr algn="ctr" defTabSz="914400" rtl="0" eaLnBrk="1" latinLnBrk="0" hangingPunct="1">
              <a:spcBef>
                <a:spcPct val="0"/>
              </a:spcBef>
              <a:buNone/>
              <a:defRPr sz="3600" kern="1200">
                <a:solidFill>
                  <a:srgbClr val="4F81BD"/>
                </a:solidFill>
                <a:latin typeface="+mj-lt"/>
                <a:ea typeface="+mj-ea"/>
                <a:cs typeface="+mj-cs"/>
              </a:defRPr>
            </a:lvl1pPr>
          </a:lstStyle>
          <a:p>
            <a:pPr algn="l">
              <a:defRPr/>
            </a:pPr>
            <a:r>
              <a:rPr lang="de-DE" dirty="0" err="1" smtClean="0"/>
              <a:t>Biostatistics</a:t>
            </a:r>
            <a:endParaRPr lang="de-DE" dirty="0"/>
          </a:p>
          <a:p>
            <a:pPr algn="l">
              <a:defRPr/>
            </a:pPr>
            <a:r>
              <a:rPr lang="de-DE" dirty="0"/>
              <a:t/>
            </a:r>
            <a:br>
              <a:rPr lang="de-DE" dirty="0"/>
            </a:br>
            <a:r>
              <a:rPr lang="de-DE" dirty="0"/>
              <a:t/>
            </a:r>
            <a:br>
              <a:rPr lang="de-DE" dirty="0"/>
            </a:br>
            <a:r>
              <a:rPr lang="de-DE" sz="1000" dirty="0"/>
              <a:t/>
            </a:r>
            <a:br>
              <a:rPr lang="de-DE" sz="1000" dirty="0"/>
            </a:br>
            <a:endParaRPr lang="de-DE" sz="1000" dirty="0"/>
          </a:p>
        </p:txBody>
      </p:sp>
      <p:sp>
        <p:nvSpPr>
          <p:cNvPr id="12292"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err="1">
                <a:solidFill>
                  <a:srgbClr val="7F7F7F"/>
                </a:solidFill>
                <a:latin typeface="Calibri" pitchFamily="34" charset="0"/>
              </a:rPr>
              <a:t>ao</a:t>
            </a:r>
            <a:r>
              <a:rPr lang="de-DE" sz="2000" dirty="0">
                <a:solidFill>
                  <a:srgbClr val="7F7F7F"/>
                </a:solidFill>
                <a:latin typeface="Calibri" pitchFamily="34" charset="0"/>
              </a:rPr>
              <a:t>. Univ.-Prof. Mag. Dr. Hanno Ulmer</a:t>
            </a:r>
          </a:p>
          <a:p>
            <a:pPr algn="ctr">
              <a:spcBef>
                <a:spcPct val="20000"/>
              </a:spcBef>
              <a:buFont typeface="Arial" pitchFamily="34" charset="0"/>
              <a:buNone/>
            </a:pPr>
            <a:endParaRPr lang="de-AT" sz="1600" i="1" dirty="0">
              <a:solidFill>
                <a:srgbClr val="7F7F7F"/>
              </a:solidFill>
              <a:latin typeface="Calibri" pitchFamily="34" charset="0"/>
            </a:endParaRP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extLst>
      <p:ext uri="{BB962C8B-B14F-4D97-AF65-F5344CB8AC3E}">
        <p14:creationId xmlns:p14="http://schemas.microsoft.com/office/powerpoint/2010/main" val="4185021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smtClean="0"/>
              <a:t>„</a:t>
            </a:r>
            <a:r>
              <a:rPr lang="de-DE" dirty="0" err="1" smtClean="0"/>
              <a:t>How</a:t>
            </a:r>
            <a:r>
              <a:rPr lang="de-DE" dirty="0" smtClean="0"/>
              <a:t> </a:t>
            </a:r>
            <a:r>
              <a:rPr lang="de-DE" dirty="0" err="1" smtClean="0"/>
              <a:t>to</a:t>
            </a:r>
            <a:r>
              <a:rPr lang="de-DE" dirty="0" smtClean="0"/>
              <a:t> </a:t>
            </a:r>
            <a:r>
              <a:rPr lang="de-DE" dirty="0" err="1" smtClean="0"/>
              <a:t>read</a:t>
            </a:r>
            <a:r>
              <a:rPr lang="de-DE" dirty="0" smtClean="0"/>
              <a:t> a </a:t>
            </a:r>
            <a:r>
              <a:rPr lang="de-DE" dirty="0" err="1" smtClean="0"/>
              <a:t>study</a:t>
            </a:r>
            <a:r>
              <a:rPr lang="de-DE" dirty="0" smtClean="0"/>
              <a:t> in 10 </a:t>
            </a:r>
            <a:r>
              <a:rPr lang="de-DE" dirty="0" err="1" smtClean="0"/>
              <a:t>minutes</a:t>
            </a:r>
            <a:r>
              <a:rPr lang="de-DE" dirty="0" smtClean="0"/>
              <a:t>“ </a:t>
            </a:r>
            <a:endParaRPr lang="de-DE" dirty="0"/>
          </a:p>
        </p:txBody>
      </p:sp>
      <p:sp>
        <p:nvSpPr>
          <p:cNvPr id="176131" name="Rectangle 3"/>
          <p:cNvSpPr>
            <a:spLocks noGrp="1" noChangeArrowheads="1"/>
          </p:cNvSpPr>
          <p:nvPr>
            <p:ph idx="1"/>
          </p:nvPr>
        </p:nvSpPr>
        <p:spPr>
          <a:xfrm>
            <a:off x="457200" y="1916113"/>
            <a:ext cx="8229600" cy="3313112"/>
          </a:xfrm>
        </p:spPr>
        <p:txBody>
          <a:bodyPr>
            <a:normAutofit fontScale="92500" lnSpcReduction="10000"/>
          </a:bodyPr>
          <a:lstStyle/>
          <a:p>
            <a:pPr>
              <a:lnSpc>
                <a:spcPct val="80000"/>
              </a:lnSpc>
              <a:buSzPct val="90000"/>
            </a:pPr>
            <a:r>
              <a:rPr lang="de-DE" dirty="0" err="1" smtClean="0"/>
              <a:t>Structure</a:t>
            </a:r>
            <a:r>
              <a:rPr lang="de-DE" dirty="0" smtClean="0"/>
              <a:t> </a:t>
            </a:r>
            <a:r>
              <a:rPr lang="de-DE" dirty="0" err="1" smtClean="0"/>
              <a:t>of</a:t>
            </a:r>
            <a:r>
              <a:rPr lang="de-DE" dirty="0" smtClean="0"/>
              <a:t> a </a:t>
            </a:r>
            <a:r>
              <a:rPr lang="de-DE" dirty="0" err="1" smtClean="0"/>
              <a:t>study</a:t>
            </a:r>
            <a:r>
              <a:rPr lang="de-DE" dirty="0" smtClean="0"/>
              <a:t> </a:t>
            </a:r>
            <a:r>
              <a:rPr lang="de-DE" dirty="0" err="1" smtClean="0"/>
              <a:t>report</a:t>
            </a:r>
            <a:r>
              <a:rPr lang="de-DE" dirty="0" smtClean="0"/>
              <a:t>:</a:t>
            </a:r>
            <a:r>
              <a:rPr lang="de-DE" sz="2400" dirty="0"/>
              <a:t/>
            </a:r>
            <a:br>
              <a:rPr lang="de-DE" sz="2400" dirty="0"/>
            </a:br>
            <a:r>
              <a:rPr lang="de-DE" sz="2000" dirty="0"/>
              <a:t/>
            </a:r>
            <a:br>
              <a:rPr lang="de-DE" sz="2000" dirty="0"/>
            </a:br>
            <a:r>
              <a:rPr lang="de-DE" sz="3200" dirty="0" err="1"/>
              <a:t>IMRaD</a:t>
            </a:r>
            <a:r>
              <a:rPr lang="de-DE" sz="3200" dirty="0"/>
              <a:t> </a:t>
            </a:r>
            <a:r>
              <a:rPr lang="de-DE" sz="3200" dirty="0" err="1" smtClean="0"/>
              <a:t>scheme</a:t>
            </a:r>
            <a:r>
              <a:rPr lang="de-DE" sz="3200" dirty="0"/>
              <a:t/>
            </a:r>
            <a:br>
              <a:rPr lang="de-DE" sz="3200" dirty="0"/>
            </a:br>
            <a:endParaRPr lang="de-DE" sz="3200" dirty="0"/>
          </a:p>
          <a:p>
            <a:pPr>
              <a:lnSpc>
                <a:spcPct val="80000"/>
              </a:lnSpc>
              <a:buSzPct val="90000"/>
            </a:pPr>
            <a:r>
              <a:rPr lang="de-DE" sz="2400" dirty="0" smtClean="0"/>
              <a:t>Guidelines </a:t>
            </a:r>
            <a:r>
              <a:rPr lang="de-DE" sz="2400" dirty="0" err="1" smtClean="0"/>
              <a:t>for</a:t>
            </a:r>
            <a:r>
              <a:rPr lang="de-DE" sz="2400" dirty="0" smtClean="0"/>
              <a:t> </a:t>
            </a:r>
            <a:r>
              <a:rPr lang="de-DE" sz="2400" dirty="0" err="1" smtClean="0"/>
              <a:t>writing</a:t>
            </a:r>
            <a:r>
              <a:rPr lang="de-DE" sz="2400" dirty="0" smtClean="0"/>
              <a:t> a </a:t>
            </a:r>
            <a:r>
              <a:rPr lang="de-DE" sz="2400" dirty="0" err="1" smtClean="0"/>
              <a:t>study</a:t>
            </a:r>
            <a:r>
              <a:rPr lang="de-DE" sz="2400" dirty="0" smtClean="0"/>
              <a:t> </a:t>
            </a:r>
            <a:r>
              <a:rPr lang="de-DE" sz="2400" dirty="0" err="1" smtClean="0"/>
              <a:t>report</a:t>
            </a:r>
            <a:endParaRPr lang="de-DE" sz="2400" dirty="0" smtClean="0"/>
          </a:p>
          <a:p>
            <a:pPr>
              <a:lnSpc>
                <a:spcPct val="80000"/>
              </a:lnSpc>
              <a:buSzPct val="90000"/>
            </a:pPr>
            <a:endParaRPr lang="de-DE" sz="2400" dirty="0"/>
          </a:p>
          <a:p>
            <a:pPr>
              <a:lnSpc>
                <a:spcPct val="80000"/>
              </a:lnSpc>
              <a:buSzPct val="90000"/>
            </a:pPr>
            <a:r>
              <a:rPr lang="de-DE" sz="2000" dirty="0"/>
              <a:t>CONSORT </a:t>
            </a:r>
            <a:r>
              <a:rPr lang="de-DE" sz="2000" dirty="0" err="1" smtClean="0"/>
              <a:t>statement</a:t>
            </a:r>
            <a:r>
              <a:rPr lang="de-DE" sz="2000" dirty="0" smtClean="0"/>
              <a:t> </a:t>
            </a:r>
            <a:r>
              <a:rPr lang="de-DE" sz="2000" dirty="0" err="1" smtClean="0"/>
              <a:t>for</a:t>
            </a:r>
            <a:r>
              <a:rPr lang="de-DE" sz="2000" dirty="0" smtClean="0"/>
              <a:t> </a:t>
            </a:r>
            <a:r>
              <a:rPr lang="de-DE" sz="2000" dirty="0" err="1" smtClean="0"/>
              <a:t>interventional</a:t>
            </a:r>
            <a:r>
              <a:rPr lang="de-DE" sz="2000" dirty="0" smtClean="0"/>
              <a:t> </a:t>
            </a:r>
            <a:r>
              <a:rPr lang="de-DE" sz="2000" dirty="0" err="1" smtClean="0"/>
              <a:t>studies</a:t>
            </a:r>
            <a:r>
              <a:rPr lang="de-DE" sz="2000" dirty="0" smtClean="0"/>
              <a:t> </a:t>
            </a:r>
            <a:r>
              <a:rPr lang="de-DE" sz="2000" dirty="0"/>
              <a:t>(RCTs)</a:t>
            </a:r>
          </a:p>
          <a:p>
            <a:pPr>
              <a:lnSpc>
                <a:spcPct val="80000"/>
              </a:lnSpc>
              <a:buSzPct val="90000"/>
            </a:pPr>
            <a:r>
              <a:rPr lang="de-DE" sz="2000" dirty="0"/>
              <a:t>STROBE </a:t>
            </a:r>
            <a:r>
              <a:rPr lang="de-DE" sz="2000" dirty="0" err="1" smtClean="0"/>
              <a:t>statement</a:t>
            </a:r>
            <a:r>
              <a:rPr lang="de-DE" sz="2000" dirty="0" smtClean="0"/>
              <a:t> </a:t>
            </a:r>
            <a:r>
              <a:rPr lang="de-DE" sz="2000" dirty="0" err="1" smtClean="0"/>
              <a:t>for</a:t>
            </a:r>
            <a:r>
              <a:rPr lang="de-DE" sz="2000" dirty="0" smtClean="0"/>
              <a:t> </a:t>
            </a:r>
            <a:r>
              <a:rPr lang="de-DE" sz="2000" dirty="0" err="1" smtClean="0"/>
              <a:t>observational</a:t>
            </a:r>
            <a:r>
              <a:rPr lang="de-DE" sz="2000" dirty="0" smtClean="0"/>
              <a:t> </a:t>
            </a:r>
            <a:r>
              <a:rPr lang="de-DE" sz="2000" dirty="0" err="1" smtClean="0"/>
              <a:t>studies</a:t>
            </a:r>
            <a:r>
              <a:rPr lang="de-DE" sz="2000" dirty="0" smtClean="0"/>
              <a:t/>
            </a:r>
            <a:br>
              <a:rPr lang="de-DE" sz="2000" dirty="0" smtClean="0"/>
            </a:br>
            <a:r>
              <a:rPr lang="de-DE" sz="2000" dirty="0" smtClean="0"/>
              <a:t>(</a:t>
            </a:r>
            <a:r>
              <a:rPr lang="de-DE" sz="2000" dirty="0" err="1" smtClean="0"/>
              <a:t>epidemiologic</a:t>
            </a:r>
            <a:r>
              <a:rPr lang="de-DE" sz="2000" dirty="0" smtClean="0"/>
              <a:t> </a:t>
            </a:r>
            <a:r>
              <a:rPr lang="de-DE" sz="2000" dirty="0" err="1" smtClean="0"/>
              <a:t>study</a:t>
            </a:r>
            <a:r>
              <a:rPr lang="de-DE" sz="2000" dirty="0" smtClean="0"/>
              <a:t> </a:t>
            </a:r>
            <a:r>
              <a:rPr lang="de-DE" sz="2000" dirty="0" err="1" smtClean="0"/>
              <a:t>designs</a:t>
            </a:r>
            <a:r>
              <a:rPr lang="de-DE" sz="2000" dirty="0" smtClean="0"/>
              <a:t>: </a:t>
            </a:r>
            <a:r>
              <a:rPr lang="de-DE" sz="2000" dirty="0" err="1" smtClean="0"/>
              <a:t>cohort</a:t>
            </a:r>
            <a:r>
              <a:rPr lang="de-DE" sz="2000" dirty="0" smtClean="0"/>
              <a:t> </a:t>
            </a:r>
            <a:r>
              <a:rPr lang="de-DE" sz="2000" dirty="0" err="1" smtClean="0"/>
              <a:t>study</a:t>
            </a:r>
            <a:r>
              <a:rPr lang="de-DE" sz="2000" dirty="0" smtClean="0"/>
              <a:t>, </a:t>
            </a:r>
            <a:r>
              <a:rPr lang="de-DE" sz="2000" dirty="0" err="1" smtClean="0"/>
              <a:t>case-control</a:t>
            </a:r>
            <a:r>
              <a:rPr lang="de-DE" sz="2000" dirty="0" smtClean="0"/>
              <a:t> </a:t>
            </a:r>
            <a:r>
              <a:rPr lang="de-DE" sz="2000" dirty="0" err="1" smtClean="0"/>
              <a:t>study</a:t>
            </a:r>
            <a:r>
              <a:rPr lang="de-DE" sz="2000" dirty="0" smtClean="0"/>
              <a:t>, </a:t>
            </a:r>
            <a:r>
              <a:rPr lang="de-DE" sz="2000" dirty="0" err="1" smtClean="0"/>
              <a:t>cross-sectional</a:t>
            </a:r>
            <a:r>
              <a:rPr lang="de-DE" sz="2000" dirty="0" smtClean="0"/>
              <a:t> </a:t>
            </a:r>
            <a:r>
              <a:rPr lang="de-DE" sz="2000" dirty="0" err="1" smtClean="0"/>
              <a:t>study</a:t>
            </a:r>
            <a:r>
              <a:rPr lang="de-DE" sz="2000" dirty="0" smtClean="0"/>
              <a:t>)</a:t>
            </a:r>
            <a:endParaRPr lang="de-DE" sz="2000" dirty="0"/>
          </a:p>
          <a:p>
            <a:pPr>
              <a:lnSpc>
                <a:spcPct val="80000"/>
              </a:lnSpc>
              <a:buSzPct val="90000"/>
            </a:pPr>
            <a:r>
              <a:rPr lang="de-DE" sz="2000" dirty="0"/>
              <a:t>STARD </a:t>
            </a:r>
            <a:r>
              <a:rPr lang="de-DE" sz="2000" dirty="0" err="1" smtClean="0"/>
              <a:t>statement</a:t>
            </a:r>
            <a:r>
              <a:rPr lang="de-DE" sz="2000" dirty="0" smtClean="0"/>
              <a:t> </a:t>
            </a:r>
            <a:r>
              <a:rPr lang="de-DE" sz="2000" dirty="0" err="1" smtClean="0"/>
              <a:t>for</a:t>
            </a:r>
            <a:r>
              <a:rPr lang="de-DE" sz="2000" dirty="0" smtClean="0"/>
              <a:t> </a:t>
            </a:r>
            <a:r>
              <a:rPr lang="de-DE" sz="2000" dirty="0" err="1" smtClean="0"/>
              <a:t>diagnostic</a:t>
            </a:r>
            <a:r>
              <a:rPr lang="de-DE" sz="2000" dirty="0" smtClean="0"/>
              <a:t> </a:t>
            </a:r>
            <a:r>
              <a:rPr lang="de-DE" sz="2000" dirty="0" err="1" smtClean="0"/>
              <a:t>studyies</a:t>
            </a:r>
            <a:endParaRPr lang="de-DE" sz="2000" dirty="0" smtClean="0"/>
          </a:p>
          <a:p>
            <a:pPr>
              <a:lnSpc>
                <a:spcPct val="80000"/>
              </a:lnSpc>
              <a:buSzPct val="90000"/>
            </a:pPr>
            <a:r>
              <a:rPr lang="de-DE" sz="2000" dirty="0" smtClean="0"/>
              <a:t>PRISMA </a:t>
            </a:r>
            <a:r>
              <a:rPr lang="de-DE" sz="2000" dirty="0" err="1" smtClean="0"/>
              <a:t>statement</a:t>
            </a:r>
            <a:r>
              <a:rPr lang="de-DE" sz="2000" dirty="0" smtClean="0"/>
              <a:t> </a:t>
            </a:r>
            <a:r>
              <a:rPr lang="de-DE" sz="2000" dirty="0" err="1" smtClean="0"/>
              <a:t>for</a:t>
            </a:r>
            <a:r>
              <a:rPr lang="de-DE" sz="2000" dirty="0" smtClean="0"/>
              <a:t> meta-</a:t>
            </a:r>
            <a:r>
              <a:rPr lang="de-DE" sz="2000" dirty="0" err="1" smtClean="0"/>
              <a:t>analyis</a:t>
            </a:r>
            <a:endParaRPr lang="de-DE" sz="2000" dirty="0"/>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7" name="Datumsplatzhalter 6"/>
          <p:cNvSpPr>
            <a:spLocks noGrp="1"/>
          </p:cNvSpPr>
          <p:nvPr>
            <p:ph type="dt" sz="half" idx="10"/>
          </p:nvPr>
        </p:nvSpPr>
        <p:spPr/>
        <p:txBody>
          <a:bodyPr/>
          <a:lstStyle/>
          <a:p>
            <a:fld id="{3DDE2865-4A49-4206-A4F8-C12F62F8C113}" type="datetime1">
              <a:rPr lang="de-AT" altLang="en-US" smtClean="0"/>
              <a:t>26.02.2025</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10</a:t>
            </a:fld>
            <a:endParaRPr lang="de-DE" altLang="en-US"/>
          </a:p>
        </p:txBody>
      </p:sp>
    </p:spTree>
    <p:extLst>
      <p:ext uri="{BB962C8B-B14F-4D97-AF65-F5344CB8AC3E}">
        <p14:creationId xmlns:p14="http://schemas.microsoft.com/office/powerpoint/2010/main" val="34821292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Overview</a:t>
            </a:r>
            <a:r>
              <a:rPr lang="de-AT" dirty="0" smtClean="0"/>
              <a:t> </a:t>
            </a:r>
            <a:r>
              <a:rPr lang="de-AT" dirty="0" err="1" smtClean="0"/>
              <a:t>of</a:t>
            </a:r>
            <a:r>
              <a:rPr lang="de-AT" dirty="0" smtClean="0"/>
              <a:t> </a:t>
            </a:r>
            <a:r>
              <a:rPr lang="de-AT" dirty="0" err="1" smtClean="0"/>
              <a:t>statistical</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E6671E-9A6E-4203-921A-4E28DCEE397B}"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4894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370"/>
          <a:stretch/>
        </p:blipFill>
        <p:spPr bwMode="auto">
          <a:xfrm>
            <a:off x="665253" y="1562770"/>
            <a:ext cx="5704896" cy="479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898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Overview</a:t>
            </a:r>
            <a:r>
              <a:rPr lang="de-AT" dirty="0" smtClean="0"/>
              <a:t> </a:t>
            </a:r>
            <a:r>
              <a:rPr lang="de-AT" dirty="0" err="1" smtClean="0"/>
              <a:t>of</a:t>
            </a:r>
            <a:r>
              <a:rPr lang="de-AT" dirty="0" smtClean="0"/>
              <a:t> </a:t>
            </a:r>
            <a:r>
              <a:rPr lang="de-AT" dirty="0" err="1" smtClean="0"/>
              <a:t>statistical</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E6671E-9A6E-4203-921A-4E28DCEE397B}"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734" r="7909"/>
          <a:stretch/>
        </p:blipFill>
        <p:spPr bwMode="auto">
          <a:xfrm>
            <a:off x="485239" y="1916832"/>
            <a:ext cx="6130431"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7166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smtClean="0"/>
              <a:t>2008: 100 </a:t>
            </a:r>
            <a:r>
              <a:rPr lang="de-DE" sz="3600" dirty="0" err="1" smtClean="0"/>
              <a:t>years</a:t>
            </a:r>
            <a:r>
              <a:rPr lang="de-DE" sz="3600" dirty="0" smtClean="0"/>
              <a:t> </a:t>
            </a:r>
            <a:r>
              <a:rPr lang="de-DE" sz="3600" dirty="0" err="1"/>
              <a:t>Student`s</a:t>
            </a:r>
            <a:r>
              <a:rPr lang="de-DE" sz="3600" dirty="0"/>
              <a:t> </a:t>
            </a:r>
            <a:r>
              <a:rPr lang="de-DE" sz="3600" dirty="0" smtClean="0"/>
              <a:t>t-test</a:t>
            </a:r>
            <a:r>
              <a:rPr lang="de-DE" sz="3600" dirty="0"/>
              <a:t>: </a:t>
            </a:r>
            <a:r>
              <a:rPr lang="de-DE" sz="3600" dirty="0" smtClean="0"/>
              <a:t/>
            </a:r>
            <a:br>
              <a:rPr lang="de-DE" sz="3600" dirty="0" smtClean="0"/>
            </a:br>
            <a:r>
              <a:rPr lang="de-DE" sz="3600" dirty="0" smtClean="0"/>
              <a:t>William </a:t>
            </a:r>
            <a:r>
              <a:rPr lang="de-DE" sz="3600" dirty="0" err="1"/>
              <a:t>Sealy</a:t>
            </a:r>
            <a:r>
              <a:rPr lang="de-DE" sz="3600" dirty="0"/>
              <a:t> </a:t>
            </a:r>
            <a:r>
              <a:rPr lang="de-DE" sz="3600" dirty="0" err="1"/>
              <a:t>Gosset</a:t>
            </a:r>
            <a:r>
              <a:rPr lang="de-DE" sz="2400" dirty="0"/>
              <a:t/>
            </a:r>
            <a:br>
              <a:rPr lang="de-DE" sz="2400" dirty="0"/>
            </a:br>
            <a:endParaRPr lang="de-DE" sz="2400" dirty="0"/>
          </a:p>
        </p:txBody>
      </p:sp>
      <p:sp>
        <p:nvSpPr>
          <p:cNvPr id="6"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0BB7FA1-6B1E-4433-902D-053D2D31CE0F}"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8"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8A88C6AD-1BA3-4130-9379-4FD582E989A6}"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extLst>
      <p:ext uri="{BB962C8B-B14F-4D97-AF65-F5344CB8AC3E}">
        <p14:creationId xmlns:p14="http://schemas.microsoft.com/office/powerpoint/2010/main" val="377185798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T</a:t>
            </a:r>
            <a:r>
              <a:rPr lang="en-GB" dirty="0" smtClean="0"/>
              <a:t>-test</a:t>
            </a:r>
            <a:endParaRPr lang="en-GB" i="1" dirty="0"/>
          </a:p>
        </p:txBody>
      </p:sp>
      <p:sp>
        <p:nvSpPr>
          <p:cNvPr id="3" name="Content Placeholder 2"/>
          <p:cNvSpPr>
            <a:spLocks noGrp="1"/>
          </p:cNvSpPr>
          <p:nvPr>
            <p:ph idx="1"/>
          </p:nvPr>
        </p:nvSpPr>
        <p:spPr/>
        <p:txBody>
          <a:bodyPr>
            <a:normAutofit/>
          </a:bodyPr>
          <a:lstStyle/>
          <a:p>
            <a:r>
              <a:rPr lang="en-GB" dirty="0" smtClean="0"/>
              <a:t>Paired </a:t>
            </a:r>
            <a:r>
              <a:rPr lang="en-GB" i="1" dirty="0" smtClean="0"/>
              <a:t>t</a:t>
            </a:r>
            <a:r>
              <a:rPr lang="en-GB" dirty="0" smtClean="0"/>
              <a:t>-test</a:t>
            </a:r>
          </a:p>
          <a:p>
            <a:pPr lvl="1"/>
            <a:r>
              <a:rPr lang="en-GB" dirty="0" smtClean="0"/>
              <a:t>Compares two means based on related data.</a:t>
            </a:r>
          </a:p>
          <a:p>
            <a:pPr lvl="1"/>
            <a:r>
              <a:rPr lang="en-GB" dirty="0" smtClean="0"/>
              <a:t>E.g., Data from the same people measured at different times.</a:t>
            </a:r>
          </a:p>
          <a:p>
            <a:pPr lvl="1"/>
            <a:r>
              <a:rPr lang="en-GB" dirty="0" smtClean="0"/>
              <a:t>Data from ‘matched’ samples.</a:t>
            </a:r>
          </a:p>
          <a:p>
            <a:r>
              <a:rPr lang="en-GB" dirty="0" smtClean="0"/>
              <a:t>Independent </a:t>
            </a:r>
            <a:r>
              <a:rPr lang="en-GB" i="1" dirty="0" smtClean="0"/>
              <a:t>t</a:t>
            </a:r>
            <a:r>
              <a:rPr lang="en-GB" dirty="0" smtClean="0"/>
              <a:t>-test</a:t>
            </a:r>
          </a:p>
          <a:p>
            <a:pPr lvl="1"/>
            <a:r>
              <a:rPr lang="en-GB" dirty="0" smtClean="0"/>
              <a:t>Compares two means based on independent data</a:t>
            </a:r>
          </a:p>
          <a:p>
            <a:pPr lvl="1"/>
            <a:r>
              <a:rPr lang="en-GB" dirty="0" smtClean="0"/>
              <a:t>E.g., data from different groups of people</a:t>
            </a:r>
          </a:p>
          <a:p>
            <a:r>
              <a:rPr lang="en-GB" dirty="0" smtClean="0"/>
              <a:t>Significance testing</a:t>
            </a:r>
          </a:p>
          <a:p>
            <a:pPr lvl="1"/>
            <a:r>
              <a:rPr lang="en-GB" dirty="0" smtClean="0"/>
              <a:t>Testing the significance of </a:t>
            </a:r>
            <a:r>
              <a:rPr lang="en-GB" i="1" dirty="0" smtClean="0"/>
              <a:t>Pearson’s correlation coefficient</a:t>
            </a:r>
          </a:p>
          <a:p>
            <a:pPr lvl="1"/>
            <a:r>
              <a:rPr lang="en-GB" dirty="0" smtClean="0"/>
              <a:t>Testing the significance of </a:t>
            </a:r>
            <a:r>
              <a:rPr lang="en-GB" i="1" dirty="0" smtClean="0"/>
              <a:t>b</a:t>
            </a:r>
            <a:r>
              <a:rPr lang="en-GB" dirty="0" smtClean="0"/>
              <a:t> in regression.</a:t>
            </a:r>
            <a:endParaRPr lang="en-GB" dirty="0"/>
          </a:p>
        </p:txBody>
      </p:sp>
      <p:sp>
        <p:nvSpPr>
          <p:cNvPr id="4" name="Datumsplatzhalter 3"/>
          <p:cNvSpPr>
            <a:spLocks noGrp="1"/>
          </p:cNvSpPr>
          <p:nvPr>
            <p:ph type="dt" sz="half" idx="10"/>
          </p:nvPr>
        </p:nvSpPr>
        <p:spPr/>
        <p:txBody>
          <a:bodyPr/>
          <a:lstStyle/>
          <a:p>
            <a:fld id="{1C73FEB6-0DC9-426E-98D6-FEE75C3EA572}" type="datetime1">
              <a:rPr lang="de-AT" smtClean="0"/>
              <a:t>26.02.2025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103</a:t>
            </a:fld>
            <a:endParaRPr lang="de-DE" altLang="en-US"/>
          </a:p>
        </p:txBody>
      </p:sp>
    </p:spTree>
    <p:extLst>
      <p:ext uri="{BB962C8B-B14F-4D97-AF65-F5344CB8AC3E}">
        <p14:creationId xmlns:p14="http://schemas.microsoft.com/office/powerpoint/2010/main" val="1693394002"/>
      </p:ext>
    </p:extLst>
  </p:cSld>
  <p:clrMapOvr>
    <a:masterClrMapping/>
  </p:clrMapOvr>
  <p:timing>
    <p:tnLst>
      <p:par>
        <p:cTn id="1" dur="indefinite" restart="never" nodeType="tmRoot"/>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4F29829-7CDD-4481-A984-53486E82A522}"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0"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11"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7930D3B2-C433-4E83-A5E2-9AA555E5B86F}"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835150" y="1484313"/>
            <a:ext cx="1619250" cy="466725"/>
          </a:xfrm>
          <a:prstGeom prst="rect">
            <a:avLst/>
          </a:prstGeom>
          <a:noFill/>
        </p:spPr>
      </p:pic>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1116013" y="2852738"/>
            <a:ext cx="2143125" cy="2609850"/>
          </a:xfrm>
          <a:prstGeom prst="rect">
            <a:avLst/>
          </a:prstGeom>
          <a:noFill/>
        </p:spPr>
      </p:pic>
      <p:sp>
        <p:nvSpPr>
          <p:cNvPr id="182297" name="Text Box 25"/>
          <p:cNvSpPr txBox="1">
            <a:spLocks noChangeArrowheads="1"/>
          </p:cNvSpPr>
          <p:nvPr/>
        </p:nvSpPr>
        <p:spPr bwMode="auto">
          <a:xfrm>
            <a:off x="5625670" y="1883510"/>
            <a:ext cx="2257862"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Analysis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Variance</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82298" name="Text Box 26"/>
          <p:cNvSpPr txBox="1">
            <a:spLocks noChangeArrowheads="1"/>
          </p:cNvSpPr>
          <p:nvPr/>
        </p:nvSpPr>
        <p:spPr bwMode="auto">
          <a:xfrm>
            <a:off x="684213" y="764704"/>
            <a:ext cx="4549643" cy="156966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b="0" i="0" u="none" strike="noStrike" kern="1200" cap="none" spc="0" normalizeH="0" baseline="0" noProof="0" dirty="0" err="1">
                <a:ln>
                  <a:noFill/>
                </a:ln>
                <a:solidFill>
                  <a:schemeClr val="accent1"/>
                </a:solidFill>
                <a:effectLst/>
                <a:uLnTx/>
                <a:uFillTx/>
                <a:latin typeface="Arial" charset="0"/>
                <a:ea typeface="+mn-ea"/>
                <a:cs typeface="+mn-cs"/>
              </a:rPr>
              <a:t>Pearson`s</a:t>
            </a:r>
            <a:r>
              <a:rPr kumimoji="0" lang="de-DE" b="0" i="0" u="none" strike="noStrike" kern="1200" cap="none" spc="0" normalizeH="0" baseline="0" noProof="0" dirty="0">
                <a:ln>
                  <a:noFill/>
                </a:ln>
                <a:solidFill>
                  <a:schemeClr val="accent1"/>
                </a:solidFill>
                <a:effectLst/>
                <a:uLnTx/>
                <a:uFillTx/>
                <a:latin typeface="Arial" charset="0"/>
                <a:ea typeface="+mn-ea"/>
                <a:cs typeface="+mn-cs"/>
              </a:rPr>
              <a:t> </a:t>
            </a:r>
            <a:r>
              <a:rPr kumimoji="0" lang="de-DE" b="0" i="0" u="none" strike="noStrike" kern="1200" cap="none" spc="0" normalizeH="0" baseline="0" noProof="0" dirty="0" err="1" smtClean="0">
                <a:ln>
                  <a:noFill/>
                </a:ln>
                <a:solidFill>
                  <a:schemeClr val="accent1"/>
                </a:solidFill>
                <a:effectLst/>
                <a:uLnTx/>
                <a:uFillTx/>
                <a:latin typeface="Arial" charset="0"/>
                <a:ea typeface="+mn-ea"/>
                <a:cs typeface="+mn-cs"/>
              </a:rPr>
              <a:t>chi-square</a:t>
            </a:r>
            <a:r>
              <a:rPr kumimoji="0" lang="de-DE" b="0" i="0" u="none" strike="noStrike" kern="1200" cap="none" spc="0" normalizeH="0" baseline="0" noProof="0" dirty="0" smtClean="0">
                <a:ln>
                  <a:noFill/>
                </a:ln>
                <a:solidFill>
                  <a:schemeClr val="accent1"/>
                </a:solidFill>
                <a:effectLst/>
                <a:uLnTx/>
                <a:uFillTx/>
                <a:latin typeface="Arial" charset="0"/>
                <a:ea typeface="+mn-ea"/>
                <a:cs typeface="+mn-cs"/>
              </a:rPr>
              <a:t> </a:t>
            </a:r>
            <a:r>
              <a:rPr lang="de-DE" dirty="0" err="1">
                <a:solidFill>
                  <a:schemeClr val="accent1"/>
                </a:solidFill>
                <a:latin typeface="Arial" charset="0"/>
              </a:rPr>
              <a:t>test</a:t>
            </a:r>
            <a:r>
              <a:rPr lang="de-DE" dirty="0">
                <a:solidFill>
                  <a:schemeClr val="accent1"/>
                </a:solidFill>
                <a:latin typeface="Arial" charset="0"/>
              </a:rPr>
              <a:t> 1900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Correlation</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regression</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661025"/>
            <a:ext cx="4032250" cy="366713"/>
          </a:xfrm>
          <a:prstGeom prst="rect">
            <a:avLst/>
          </a:prstGeom>
          <a:noFill/>
          <a:ln w="9525">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charset="0"/>
                <a:ea typeface="+mn-ea"/>
                <a:cs typeface="+mn-cs"/>
              </a:rPr>
              <a:t>Sir Ronald Aylmer Fisher (1890-1962)</a:t>
            </a:r>
          </a:p>
        </p:txBody>
      </p:sp>
      <p:sp>
        <p:nvSpPr>
          <p:cNvPr id="182302" name="Rectangle 30"/>
          <p:cNvSpPr>
            <a:spLocks noChangeArrowheads="1"/>
          </p:cNvSpPr>
          <p:nvPr/>
        </p:nvSpPr>
        <p:spPr bwMode="auto">
          <a:xfrm>
            <a:off x="684213" y="5661025"/>
            <a:ext cx="2813050" cy="366713"/>
          </a:xfrm>
          <a:prstGeom prst="rect">
            <a:avLst/>
          </a:prstGeom>
          <a:noFill/>
          <a:ln w="9525">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Arial" charset="0"/>
                <a:ea typeface="+mn-ea"/>
                <a:cs typeface="+mn-cs"/>
              </a:rPr>
              <a:t>Karl Pearson (1857-1936)</a:t>
            </a:r>
          </a:p>
        </p:txBody>
      </p:sp>
    </p:spTree>
    <p:extLst>
      <p:ext uri="{BB962C8B-B14F-4D97-AF65-F5344CB8AC3E}">
        <p14:creationId xmlns:p14="http://schemas.microsoft.com/office/powerpoint/2010/main" val="302259608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985" y="188640"/>
            <a:ext cx="6186502" cy="1143000"/>
          </a:xfrm>
        </p:spPr>
        <p:txBody>
          <a:bodyPr/>
          <a:lstStyle/>
          <a:p>
            <a:r>
              <a:rPr lang="en-US" sz="2400" dirty="0" smtClean="0"/>
              <a:t>Analysis of Variance (ANOVA)</a:t>
            </a:r>
            <a:endParaRPr lang="en-US" sz="2400" dirty="0"/>
          </a:p>
        </p:txBody>
      </p:sp>
      <p:sp>
        <p:nvSpPr>
          <p:cNvPr id="3" name="Inhaltsplatzhalter 2"/>
          <p:cNvSpPr>
            <a:spLocks noGrp="1"/>
          </p:cNvSpPr>
          <p:nvPr>
            <p:ph idx="1"/>
          </p:nvPr>
        </p:nvSpPr>
        <p:spPr>
          <a:xfrm>
            <a:off x="288000" y="972000"/>
            <a:ext cx="8524875" cy="4313238"/>
          </a:xfrm>
        </p:spPr>
        <p:txBody>
          <a:bodyPr/>
          <a:lstStyle/>
          <a:p>
            <a:pPr eaLnBrk="1" hangingPunct="1">
              <a:spcBef>
                <a:spcPts val="600"/>
              </a:spcBef>
              <a:spcAft>
                <a:spcPts val="0"/>
              </a:spcAft>
              <a:buSzPct val="150000"/>
              <a:buNone/>
            </a:pPr>
            <a:endParaRPr lang="en-US" sz="2000" b="1" dirty="0" smtClean="0"/>
          </a:p>
          <a:p>
            <a:pPr eaLnBrk="1" hangingPunct="1">
              <a:spcBef>
                <a:spcPts val="600"/>
              </a:spcBef>
              <a:buSzPct val="150000"/>
            </a:pPr>
            <a:r>
              <a:rPr lang="en-US" sz="2000" dirty="0" smtClean="0"/>
              <a:t>Situation: Compare the means of k samples (k&gt;2)</a:t>
            </a:r>
          </a:p>
          <a:p>
            <a:pPr eaLnBrk="1" hangingPunct="1">
              <a:spcBef>
                <a:spcPts val="600"/>
              </a:spcBef>
              <a:buSzPct val="150000"/>
            </a:pPr>
            <a:r>
              <a:rPr lang="en-US" sz="2000" dirty="0" smtClean="0"/>
              <a:t>Assumption: normal distribution of the population, </a:t>
            </a:r>
            <a:r>
              <a:rPr lang="en-US" sz="2000" b="1" dirty="0" smtClean="0">
                <a:latin typeface="Symbol" pitchFamily="18" charset="2"/>
                <a:sym typeface="Wingdings" pitchFamily="2" charset="2"/>
              </a:rPr>
              <a:t>s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1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2</a:t>
            </a:r>
            <a:r>
              <a:rPr lang="en-US" sz="2000" b="1" dirty="0">
                <a:latin typeface="Symbol" pitchFamily="18" charset="2"/>
                <a:sym typeface="Wingdings" pitchFamily="2" charset="2"/>
              </a:rPr>
              <a:t> </a:t>
            </a:r>
            <a:r>
              <a:rPr lang="en-US" sz="2000" dirty="0">
                <a:sym typeface="Wingdings" pitchFamily="2" charset="2"/>
              </a:rPr>
              <a:t>=…=</a:t>
            </a:r>
            <a:r>
              <a:rPr lang="en-US" sz="2000" b="1" dirty="0">
                <a:latin typeface="Symbol" pitchFamily="18" charset="2"/>
                <a:sym typeface="Wingdings" pitchFamily="2" charset="2"/>
              </a:rPr>
              <a:t> </a:t>
            </a:r>
            <a:r>
              <a:rPr lang="en-US" sz="2000" b="1" dirty="0" err="1" smtClean="0">
                <a:latin typeface="Symbol" pitchFamily="18" charset="2"/>
                <a:sym typeface="Wingdings" pitchFamily="2" charset="2"/>
              </a:rPr>
              <a:t>s</a:t>
            </a:r>
            <a:r>
              <a:rPr lang="en-US" sz="2000" b="1" baseline="-25000" dirty="0" err="1" smtClean="0">
                <a:sym typeface="Wingdings" pitchFamily="2" charset="2"/>
              </a:rPr>
              <a:t>k</a:t>
            </a:r>
            <a:endParaRPr lang="en-US" sz="2000" dirty="0" smtClean="0"/>
          </a:p>
          <a:p>
            <a:pPr eaLnBrk="1" hangingPunct="1">
              <a:spcBef>
                <a:spcPts val="600"/>
              </a:spcBef>
              <a:buSzPct val="150000"/>
            </a:pPr>
            <a:r>
              <a:rPr lang="en-US" sz="2000" dirty="0" smtClean="0"/>
              <a:t>Hypothesis: H</a:t>
            </a:r>
            <a:r>
              <a:rPr lang="en-US" sz="2000" baseline="-25000" dirty="0" smtClean="0"/>
              <a:t>0</a:t>
            </a:r>
            <a:r>
              <a:rPr lang="en-US" sz="2000" dirty="0" smtClean="0"/>
              <a:t>: </a:t>
            </a:r>
            <a:r>
              <a:rPr lang="en-US" sz="2000" dirty="0" smtClean="0">
                <a:latin typeface="Symbol" pitchFamily="18" charset="2"/>
              </a:rPr>
              <a:t>m</a:t>
            </a:r>
            <a:r>
              <a:rPr lang="en-US" sz="2000" baseline="-25000" dirty="0" smtClean="0"/>
              <a:t>1</a:t>
            </a:r>
            <a:r>
              <a:rPr lang="en-US" sz="2000" dirty="0" smtClean="0"/>
              <a:t>=</a:t>
            </a:r>
            <a:r>
              <a:rPr lang="en-US" sz="2000" dirty="0" smtClean="0">
                <a:latin typeface="Symbol" pitchFamily="18" charset="2"/>
              </a:rPr>
              <a:t> m</a:t>
            </a:r>
            <a:r>
              <a:rPr lang="en-US" sz="2000" baseline="-25000" dirty="0" smtClean="0"/>
              <a:t>2</a:t>
            </a:r>
            <a:r>
              <a:rPr lang="en-US" sz="2000" dirty="0" smtClean="0"/>
              <a:t> =…</a:t>
            </a:r>
            <a:r>
              <a:rPr lang="en-US" sz="2000" dirty="0" smtClean="0">
                <a:latin typeface="Symbol" pitchFamily="18" charset="2"/>
              </a:rPr>
              <a:t> </a:t>
            </a:r>
            <a:r>
              <a:rPr lang="en-US" sz="2000" dirty="0" smtClean="0"/>
              <a:t>=</a:t>
            </a:r>
            <a:r>
              <a:rPr lang="en-US" sz="2000" dirty="0" smtClean="0">
                <a:latin typeface="Symbol" pitchFamily="18" charset="2"/>
              </a:rPr>
              <a:t> </a:t>
            </a:r>
            <a:r>
              <a:rPr lang="en-US" sz="2000" dirty="0" err="1" smtClean="0">
                <a:latin typeface="Symbol" pitchFamily="18" charset="2"/>
              </a:rPr>
              <a:t>m</a:t>
            </a:r>
            <a:r>
              <a:rPr lang="en-US" sz="2000" baseline="-25000" dirty="0" err="1" smtClean="0"/>
              <a:t>k</a:t>
            </a:r>
            <a:r>
              <a:rPr lang="en-US" sz="2000" baseline="-25000" dirty="0" smtClean="0"/>
              <a:t> </a:t>
            </a:r>
            <a:r>
              <a:rPr lang="en-US" sz="2000" dirty="0" smtClean="0"/>
              <a:t>versus H</a:t>
            </a:r>
            <a:r>
              <a:rPr lang="en-US" sz="2000" baseline="-25000" dirty="0" smtClean="0"/>
              <a:t>1</a:t>
            </a:r>
            <a:r>
              <a:rPr lang="en-US" sz="2000" dirty="0" smtClean="0"/>
              <a:t>: </a:t>
            </a:r>
            <a:r>
              <a:rPr lang="en-US" sz="2000" dirty="0" smtClean="0">
                <a:latin typeface="Symbol" pitchFamily="18" charset="2"/>
              </a:rPr>
              <a:t>m</a:t>
            </a:r>
            <a:r>
              <a:rPr lang="en-US" sz="2000" baseline="-25000" dirty="0" smtClean="0"/>
              <a:t>i </a:t>
            </a:r>
            <a:r>
              <a:rPr lang="en-US" sz="2000" dirty="0" smtClean="0"/>
              <a:t>≠ </a:t>
            </a:r>
            <a:r>
              <a:rPr lang="en-US" sz="2000" dirty="0" err="1" smtClean="0">
                <a:latin typeface="Symbol" pitchFamily="18" charset="2"/>
              </a:rPr>
              <a:t>m</a:t>
            </a:r>
            <a:r>
              <a:rPr lang="en-US" sz="2000" baseline="-25000" dirty="0" err="1" smtClean="0"/>
              <a:t>j</a:t>
            </a:r>
            <a:r>
              <a:rPr lang="en-US" sz="2000" dirty="0" smtClean="0"/>
              <a:t> (i ≠ j): At least two of the 							      means differ</a:t>
            </a:r>
          </a:p>
          <a:p>
            <a:pPr eaLnBrk="1" hangingPunct="1">
              <a:spcBef>
                <a:spcPts val="600"/>
              </a:spcBef>
              <a:buSzPct val="150000"/>
            </a:pPr>
            <a:r>
              <a:rPr lang="en-US" sz="2000" dirty="0" smtClean="0"/>
              <a:t>Nowadays, linear mixed effects models are preferred instead of ANOVA</a:t>
            </a:r>
            <a:endParaRPr lang="en-US" sz="2000" dirty="0"/>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62137" y="5230786"/>
            <a:ext cx="170477" cy="357190"/>
          </a:xfrm>
          <a:prstGeom prst="rect">
            <a:avLst/>
          </a:prstGeom>
          <a:noFill/>
        </p:spPr>
      </p:pic>
      <p:sp>
        <p:nvSpPr>
          <p:cNvPr id="5" name="Textfeld 4"/>
          <p:cNvSpPr txBox="1"/>
          <p:nvPr/>
        </p:nvSpPr>
        <p:spPr bwMode="auto">
          <a:xfrm>
            <a:off x="2284893" y="4125880"/>
            <a:ext cx="2193229" cy="369332"/>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  |      |  |  |     |  |  |</a:t>
            </a:r>
          </a:p>
        </p:txBody>
      </p:sp>
      <p:sp>
        <p:nvSpPr>
          <p:cNvPr id="6" name="Geschweifte Klammer links 5"/>
          <p:cNvSpPr/>
          <p:nvPr/>
        </p:nvSpPr>
        <p:spPr bwMode="auto">
          <a:xfrm rot="5400000">
            <a:off x="2471622" y="3816319"/>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7" name="Geschweifte Klammer links 6"/>
          <p:cNvSpPr/>
          <p:nvPr/>
        </p:nvSpPr>
        <p:spPr bwMode="auto">
          <a:xfrm rot="5400000">
            <a:off x="3271722" y="3816321"/>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8" name="Geschweifte Klammer links 7"/>
          <p:cNvSpPr/>
          <p:nvPr/>
        </p:nvSpPr>
        <p:spPr bwMode="auto">
          <a:xfrm rot="5400000">
            <a:off x="4005147" y="3816323"/>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en-US"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9" name="Textfeld 8"/>
          <p:cNvSpPr txBox="1"/>
          <p:nvPr/>
        </p:nvSpPr>
        <p:spPr bwMode="auto">
          <a:xfrm>
            <a:off x="2200161" y="3630580"/>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Group 1</a:t>
            </a:r>
          </a:p>
        </p:txBody>
      </p:sp>
      <p:sp>
        <p:nvSpPr>
          <p:cNvPr id="10" name="Textfeld 9"/>
          <p:cNvSpPr txBox="1"/>
          <p:nvPr/>
        </p:nvSpPr>
        <p:spPr bwMode="auto">
          <a:xfrm>
            <a:off x="2990736" y="3621055"/>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Group 2</a:t>
            </a:r>
          </a:p>
        </p:txBody>
      </p:sp>
      <p:sp>
        <p:nvSpPr>
          <p:cNvPr id="11" name="Textfeld 10"/>
          <p:cNvSpPr txBox="1"/>
          <p:nvPr/>
        </p:nvSpPr>
        <p:spPr bwMode="auto">
          <a:xfrm>
            <a:off x="3724161" y="3611530"/>
            <a:ext cx="830677" cy="307777"/>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Group 3</a:t>
            </a:r>
          </a:p>
        </p:txBody>
      </p:sp>
      <p:cxnSp>
        <p:nvCxnSpPr>
          <p:cNvPr id="12" name="Gerade Verbindung mit Pfeil 11"/>
          <p:cNvCxnSpPr/>
          <p:nvPr/>
        </p:nvCxnSpPr>
        <p:spPr bwMode="auto">
          <a:xfrm>
            <a:off x="2362086" y="4516405"/>
            <a:ext cx="209550" cy="647700"/>
          </a:xfrm>
          <a:prstGeom prst="straightConnector1">
            <a:avLst/>
          </a:prstGeom>
          <a:noFill/>
          <a:ln w="28575" cap="flat" cmpd="sng" algn="ctr">
            <a:solidFill>
              <a:srgbClr val="00B050"/>
            </a:solidFill>
            <a:prstDash val="solid"/>
            <a:round/>
            <a:headEnd type="arrow"/>
            <a:tailEnd type="arrow"/>
          </a:ln>
          <a:effectLst/>
        </p:spPr>
      </p:cxnSp>
      <p:sp>
        <p:nvSpPr>
          <p:cNvPr id="13" name="Textfeld 12"/>
          <p:cNvSpPr txBox="1"/>
          <p:nvPr/>
        </p:nvSpPr>
        <p:spPr bwMode="auto">
          <a:xfrm>
            <a:off x="2619261" y="5278405"/>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smtClean="0">
                <a:ln>
                  <a:noFill/>
                </a:ln>
                <a:solidFill>
                  <a:prstClr val="black"/>
                </a:solidFill>
                <a:effectLst/>
                <a:uLnTx/>
                <a:uFillTx/>
                <a:latin typeface="Arial" charset="0"/>
                <a:ea typeface="+mn-ea"/>
                <a:cs typeface="+mn-cs"/>
              </a:rPr>
              <a:t>1</a:t>
            </a:r>
          </a:p>
        </p:txBody>
      </p:sp>
      <p:pic>
        <p:nvPicPr>
          <p:cNvPr id="1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14612" y="5221261"/>
            <a:ext cx="170477" cy="357190"/>
          </a:xfrm>
          <a:prstGeom prst="rect">
            <a:avLst/>
          </a:prstGeom>
          <a:noFill/>
        </p:spPr>
      </p:pic>
      <p:sp>
        <p:nvSpPr>
          <p:cNvPr id="15" name="Textfeld 14"/>
          <p:cNvSpPr txBox="1"/>
          <p:nvPr/>
        </p:nvSpPr>
        <p:spPr bwMode="auto">
          <a:xfrm>
            <a:off x="3371736" y="5268880"/>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smtClean="0">
                <a:ln>
                  <a:noFill/>
                </a:ln>
                <a:solidFill>
                  <a:prstClr val="black"/>
                </a:solidFill>
                <a:effectLst/>
                <a:uLnTx/>
                <a:uFillTx/>
                <a:latin typeface="Arial" charset="0"/>
                <a:ea typeface="+mn-ea"/>
                <a:cs typeface="+mn-cs"/>
              </a:rPr>
              <a:t>2</a:t>
            </a:r>
          </a:p>
        </p:txBody>
      </p:sp>
      <p:pic>
        <p:nvPicPr>
          <p:cNvPr id="16"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48037" y="5230786"/>
            <a:ext cx="170477" cy="357190"/>
          </a:xfrm>
          <a:prstGeom prst="rect">
            <a:avLst/>
          </a:prstGeom>
          <a:noFill/>
        </p:spPr>
      </p:pic>
      <p:sp>
        <p:nvSpPr>
          <p:cNvPr id="17" name="Textfeld 16"/>
          <p:cNvSpPr txBox="1"/>
          <p:nvPr/>
        </p:nvSpPr>
        <p:spPr bwMode="auto">
          <a:xfrm>
            <a:off x="4105161" y="5278405"/>
            <a:ext cx="269626" cy="276999"/>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25000" noProof="0" dirty="0" smtClean="0">
                <a:ln>
                  <a:noFill/>
                </a:ln>
                <a:solidFill>
                  <a:prstClr val="black"/>
                </a:solidFill>
                <a:effectLst/>
                <a:uLnTx/>
                <a:uFillTx/>
                <a:latin typeface="Arial" charset="0"/>
                <a:ea typeface="+mn-ea"/>
                <a:cs typeface="+mn-cs"/>
              </a:rPr>
              <a:t>3</a:t>
            </a:r>
          </a:p>
        </p:txBody>
      </p:sp>
      <p:cxnSp>
        <p:nvCxnSpPr>
          <p:cNvPr id="18" name="Gerade Verbindung mit Pfeil 17"/>
          <p:cNvCxnSpPr/>
          <p:nvPr/>
        </p:nvCxnSpPr>
        <p:spPr bwMode="auto">
          <a:xfrm>
            <a:off x="2619261" y="4516405"/>
            <a:ext cx="9525" cy="600075"/>
          </a:xfrm>
          <a:prstGeom prst="straightConnector1">
            <a:avLst/>
          </a:prstGeom>
          <a:noFill/>
          <a:ln w="28575" cap="flat" cmpd="sng" algn="ctr">
            <a:solidFill>
              <a:srgbClr val="00B050"/>
            </a:solidFill>
            <a:prstDash val="solid"/>
            <a:round/>
            <a:headEnd type="arrow"/>
            <a:tailEnd type="arrow"/>
          </a:ln>
          <a:effectLst/>
        </p:spPr>
      </p:cxnSp>
      <p:cxnSp>
        <p:nvCxnSpPr>
          <p:cNvPr id="19" name="Gerade Verbindung mit Pfeil 18"/>
          <p:cNvCxnSpPr/>
          <p:nvPr/>
        </p:nvCxnSpPr>
        <p:spPr bwMode="auto">
          <a:xfrm flipH="1">
            <a:off x="2685936"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0" name="Gerade Verbindung mit Pfeil 19"/>
          <p:cNvCxnSpPr/>
          <p:nvPr/>
        </p:nvCxnSpPr>
        <p:spPr bwMode="auto">
          <a:xfrm>
            <a:off x="3162186" y="4525930"/>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1" name="Gerade Verbindung mit Pfeil 20"/>
          <p:cNvCxnSpPr/>
          <p:nvPr/>
        </p:nvCxnSpPr>
        <p:spPr bwMode="auto">
          <a:xfrm>
            <a:off x="3428886" y="4535455"/>
            <a:ext cx="0" cy="561975"/>
          </a:xfrm>
          <a:prstGeom prst="straightConnector1">
            <a:avLst/>
          </a:prstGeom>
          <a:noFill/>
          <a:ln w="28575" cap="flat" cmpd="sng" algn="ctr">
            <a:solidFill>
              <a:srgbClr val="00B050"/>
            </a:solidFill>
            <a:prstDash val="solid"/>
            <a:round/>
            <a:headEnd type="arrow"/>
            <a:tailEnd type="arrow"/>
          </a:ln>
          <a:effectLst/>
        </p:spPr>
      </p:cxnSp>
      <p:cxnSp>
        <p:nvCxnSpPr>
          <p:cNvPr id="22" name="Gerade Verbindung mit Pfeil 21"/>
          <p:cNvCxnSpPr/>
          <p:nvPr/>
        </p:nvCxnSpPr>
        <p:spPr bwMode="auto">
          <a:xfrm flipH="1">
            <a:off x="3476511"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3" name="Gerade Verbindung mit Pfeil 22"/>
          <p:cNvCxnSpPr/>
          <p:nvPr/>
        </p:nvCxnSpPr>
        <p:spPr bwMode="auto">
          <a:xfrm>
            <a:off x="3914661" y="4478305"/>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4" name="Gerade Verbindung mit Pfeil 23"/>
          <p:cNvCxnSpPr/>
          <p:nvPr/>
        </p:nvCxnSpPr>
        <p:spPr bwMode="auto">
          <a:xfrm>
            <a:off x="4162311" y="4478305"/>
            <a:ext cx="19050" cy="600075"/>
          </a:xfrm>
          <a:prstGeom prst="straightConnector1">
            <a:avLst/>
          </a:prstGeom>
          <a:noFill/>
          <a:ln w="28575" cap="flat" cmpd="sng" algn="ctr">
            <a:solidFill>
              <a:srgbClr val="00B050"/>
            </a:solidFill>
            <a:prstDash val="solid"/>
            <a:round/>
            <a:headEnd type="arrow"/>
            <a:tailEnd type="arrow"/>
          </a:ln>
          <a:effectLst/>
        </p:spPr>
      </p:cxnSp>
      <p:cxnSp>
        <p:nvCxnSpPr>
          <p:cNvPr id="25" name="Gerade Verbindung mit Pfeil 24"/>
          <p:cNvCxnSpPr/>
          <p:nvPr/>
        </p:nvCxnSpPr>
        <p:spPr bwMode="auto">
          <a:xfrm flipH="1">
            <a:off x="4228986" y="4497355"/>
            <a:ext cx="104775" cy="628650"/>
          </a:xfrm>
          <a:prstGeom prst="straightConnector1">
            <a:avLst/>
          </a:prstGeom>
          <a:noFill/>
          <a:ln w="28575" cap="flat" cmpd="sng" algn="ctr">
            <a:solidFill>
              <a:srgbClr val="00B050"/>
            </a:solidFill>
            <a:prstDash val="solid"/>
            <a:round/>
            <a:headEnd type="arrow"/>
            <a:tailEnd type="arrow"/>
          </a:ln>
          <a:effectLst/>
        </p:spPr>
      </p:cxnSp>
      <p:cxnSp>
        <p:nvCxnSpPr>
          <p:cNvPr id="26" name="Gerade Verbindung mit Pfeil 25"/>
          <p:cNvCxnSpPr/>
          <p:nvPr/>
        </p:nvCxnSpPr>
        <p:spPr bwMode="auto">
          <a:xfrm>
            <a:off x="2771661" y="5535580"/>
            <a:ext cx="600088" cy="628656"/>
          </a:xfrm>
          <a:prstGeom prst="straightConnector1">
            <a:avLst/>
          </a:prstGeom>
          <a:noFill/>
          <a:ln w="28575" cap="flat" cmpd="sng" algn="ctr">
            <a:solidFill>
              <a:srgbClr val="FF0000"/>
            </a:solidFill>
            <a:prstDash val="solid"/>
            <a:round/>
            <a:headEnd type="arrow"/>
            <a:tailEnd type="arrow"/>
          </a:ln>
          <a:effectLst/>
        </p:spPr>
      </p:cxnSp>
      <p:cxnSp>
        <p:nvCxnSpPr>
          <p:cNvPr id="27" name="Gerade Verbindung mit Pfeil 26"/>
          <p:cNvCxnSpPr/>
          <p:nvPr/>
        </p:nvCxnSpPr>
        <p:spPr bwMode="auto">
          <a:xfrm flipH="1">
            <a:off x="3409377" y="5489071"/>
            <a:ext cx="5767" cy="684690"/>
          </a:xfrm>
          <a:prstGeom prst="straightConnector1">
            <a:avLst/>
          </a:prstGeom>
          <a:noFill/>
          <a:ln w="28575" cap="flat" cmpd="sng" algn="ctr">
            <a:solidFill>
              <a:srgbClr val="FF0000"/>
            </a:solidFill>
            <a:prstDash val="solid"/>
            <a:round/>
            <a:headEnd type="arrow"/>
            <a:tailEnd type="arrow"/>
          </a:ln>
          <a:effectLst/>
        </p:spPr>
      </p:cxnSp>
      <p:cxnSp>
        <p:nvCxnSpPr>
          <p:cNvPr id="28" name="Gerade Verbindung mit Pfeil 27"/>
          <p:cNvCxnSpPr/>
          <p:nvPr/>
        </p:nvCxnSpPr>
        <p:spPr bwMode="auto">
          <a:xfrm flipH="1">
            <a:off x="3487152" y="5535580"/>
            <a:ext cx="665635" cy="601563"/>
          </a:xfrm>
          <a:prstGeom prst="straightConnector1">
            <a:avLst/>
          </a:prstGeom>
          <a:noFill/>
          <a:ln w="28575" cap="flat" cmpd="sng" algn="ctr">
            <a:solidFill>
              <a:srgbClr val="FF0000"/>
            </a:solidFill>
            <a:prstDash val="solid"/>
            <a:round/>
            <a:headEnd type="arrow"/>
            <a:tailEnd type="arrow"/>
          </a:ln>
          <a:effectLst/>
        </p:spPr>
      </p:cxnSp>
      <p:sp>
        <p:nvSpPr>
          <p:cNvPr id="29" name="Textfeld 28"/>
          <p:cNvSpPr txBox="1"/>
          <p:nvPr/>
        </p:nvSpPr>
        <p:spPr bwMode="auto">
          <a:xfrm>
            <a:off x="4476636" y="4154455"/>
            <a:ext cx="1924050" cy="353943"/>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Arial" charset="0"/>
                <a:ea typeface="+mn-ea"/>
                <a:cs typeface="+mn-cs"/>
              </a:rPr>
              <a:t>all observations x</a:t>
            </a:r>
            <a:r>
              <a:rPr kumimoji="0" lang="en-US" sz="1700" b="0" i="0" u="none" strike="noStrike" kern="1200" cap="none" spc="0" normalizeH="0" baseline="-25000" noProof="0" dirty="0" smtClean="0">
                <a:ln>
                  <a:noFill/>
                </a:ln>
                <a:solidFill>
                  <a:prstClr val="black"/>
                </a:solidFill>
                <a:effectLst/>
                <a:uLnTx/>
                <a:uFillTx/>
                <a:latin typeface="Arial" charset="0"/>
                <a:ea typeface="+mn-ea"/>
                <a:cs typeface="+mn-cs"/>
              </a:rPr>
              <a:t>ij</a:t>
            </a:r>
            <a:endParaRPr kumimoji="0" lang="en-US" sz="1700" b="0" i="0" u="none" strike="noStrike" kern="1200" cap="none" spc="0" normalizeH="0" baseline="0" noProof="0" dirty="0" smtClean="0">
              <a:ln>
                <a:noFill/>
              </a:ln>
              <a:solidFill>
                <a:prstClr val="black"/>
              </a:solidFill>
              <a:effectLst/>
              <a:uLnTx/>
              <a:uFillTx/>
              <a:latin typeface="Arial" charset="0"/>
              <a:ea typeface="+mn-ea"/>
              <a:cs typeface="+mn-cs"/>
            </a:endParaRPr>
          </a:p>
        </p:txBody>
      </p:sp>
      <p:pic>
        <p:nvPicPr>
          <p:cNvPr id="30"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3187" y="6230911"/>
            <a:ext cx="219049" cy="458960"/>
          </a:xfrm>
          <a:prstGeom prst="rect">
            <a:avLst/>
          </a:prstGeom>
          <a:noFill/>
        </p:spPr>
      </p:pic>
      <p:sp>
        <p:nvSpPr>
          <p:cNvPr id="31" name="Textfeld 30"/>
          <p:cNvSpPr txBox="1"/>
          <p:nvPr/>
        </p:nvSpPr>
        <p:spPr>
          <a:xfrm>
            <a:off x="378351" y="4476884"/>
            <a:ext cx="198002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Variability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within the group</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2" name="Textfeld 31"/>
          <p:cNvSpPr txBox="1"/>
          <p:nvPr/>
        </p:nvSpPr>
        <p:spPr>
          <a:xfrm>
            <a:off x="340220" y="5742806"/>
            <a:ext cx="2595647"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Difference /Variability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between the groups</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3" name="Rechteck 32"/>
          <p:cNvSpPr/>
          <p:nvPr/>
        </p:nvSpPr>
        <p:spPr>
          <a:xfrm>
            <a:off x="3657601" y="6209989"/>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Arial"/>
              </a:rPr>
              <a:t> = is the overall mean of the variable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4" name="Rechteck 33"/>
          <p:cNvSpPr/>
          <p:nvPr/>
        </p:nvSpPr>
        <p:spPr>
          <a:xfrm>
            <a:off x="4330997" y="5160909"/>
            <a:ext cx="4572000" cy="30777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Arial"/>
              </a:rPr>
              <a:t>= means within the groups</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5" name="Datumsplatzhalter 34"/>
          <p:cNvSpPr>
            <a:spLocks noGrp="1"/>
          </p:cNvSpPr>
          <p:nvPr>
            <p:ph type="dt" sz="half" idx="10"/>
          </p:nvPr>
        </p:nvSpPr>
        <p:spPr/>
        <p:txBody>
          <a:bodyPr/>
          <a:lstStyle/>
          <a:p>
            <a:fld id="{48BF6BFF-0227-43B0-B7B5-8A1FFC8FD2F9}" type="datetime1">
              <a:rPr lang="de-AT" smtClean="0"/>
              <a:t>26.02.2025</a:t>
            </a:fld>
            <a:endParaRPr lang="de-DE" altLang="en-US"/>
          </a:p>
        </p:txBody>
      </p:sp>
      <p:sp>
        <p:nvSpPr>
          <p:cNvPr id="36" name="Fußzeilenplatzhalter 35"/>
          <p:cNvSpPr>
            <a:spLocks noGrp="1"/>
          </p:cNvSpPr>
          <p:nvPr>
            <p:ph type="ftr" sz="quarter" idx="11"/>
          </p:nvPr>
        </p:nvSpPr>
        <p:spPr/>
        <p:txBody>
          <a:bodyPr/>
          <a:lstStyle/>
          <a:p>
            <a:r>
              <a:rPr lang="de-DE" altLang="en-US" smtClean="0"/>
              <a:t>hanno.ulmer@i-med.ac.at</a:t>
            </a:r>
            <a:endParaRPr lang="de-DE" altLang="en-US"/>
          </a:p>
        </p:txBody>
      </p:sp>
      <p:sp>
        <p:nvSpPr>
          <p:cNvPr id="37" name="Foliennummernplatzhalter 36"/>
          <p:cNvSpPr>
            <a:spLocks noGrp="1"/>
          </p:cNvSpPr>
          <p:nvPr>
            <p:ph type="sldNum" sz="quarter" idx="12"/>
          </p:nvPr>
        </p:nvSpPr>
        <p:spPr/>
        <p:txBody>
          <a:bodyPr/>
          <a:lstStyle/>
          <a:p>
            <a:r>
              <a:rPr lang="de-DE" altLang="en-US" smtClean="0"/>
              <a:t>Seite </a:t>
            </a:r>
            <a:fld id="{BE0F3011-52C4-4BC1-A5CB-FF9A0F79CDD4}" type="slidenum">
              <a:rPr lang="de-DE" altLang="en-US" smtClean="0"/>
              <a:pPr/>
              <a:t>105</a:t>
            </a:fld>
            <a:endParaRPr lang="de-DE" altLang="en-US"/>
          </a:p>
        </p:txBody>
      </p:sp>
    </p:spTree>
    <p:extLst>
      <p:ext uri="{BB962C8B-B14F-4D97-AF65-F5344CB8AC3E}">
        <p14:creationId xmlns:p14="http://schemas.microsoft.com/office/powerpoint/2010/main" val="425087424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4294967295"/>
          </p:nvPr>
        </p:nvSpPr>
        <p:spPr>
          <a:xfrm>
            <a:off x="0" y="6357958"/>
            <a:ext cx="1187624"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738E317-B0D2-41CE-926F-43236EC01A51}"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6562" name="Rectangle 2"/>
          <p:cNvSpPr>
            <a:spLocks noGrp="1" noChangeArrowheads="1"/>
          </p:cNvSpPr>
          <p:nvPr>
            <p:ph type="title"/>
          </p:nvPr>
        </p:nvSpPr>
        <p:spPr>
          <a:xfrm>
            <a:off x="387631" y="188640"/>
            <a:ext cx="6329378" cy="1143000"/>
          </a:xfrm>
        </p:spPr>
        <p:txBody>
          <a:bodyPr/>
          <a:lstStyle/>
          <a:p>
            <a:r>
              <a:rPr lang="en-GB" sz="4000" dirty="0"/>
              <a:t>Why Not Use Lots of </a:t>
            </a:r>
            <a:r>
              <a:rPr lang="en-GB" sz="4000" i="1" dirty="0"/>
              <a:t>t</a:t>
            </a:r>
            <a:r>
              <a:rPr lang="en-GB" sz="4000" dirty="0"/>
              <a:t>-Tests?</a:t>
            </a:r>
            <a:endParaRPr lang="en-US" sz="4000" dirty="0"/>
          </a:p>
        </p:txBody>
      </p:sp>
      <p:sp>
        <p:nvSpPr>
          <p:cNvPr id="66563" name="Rectangle 3"/>
          <p:cNvSpPr>
            <a:spLocks noGrp="1" noChangeArrowheads="1"/>
          </p:cNvSpPr>
          <p:nvPr>
            <p:ph type="body" idx="1"/>
          </p:nvPr>
        </p:nvSpPr>
        <p:spPr>
          <a:xfrm>
            <a:off x="959644" y="1628800"/>
            <a:ext cx="6923087" cy="1684338"/>
          </a:xfrm>
        </p:spPr>
        <p:txBody>
          <a:bodyPr/>
          <a:lstStyle/>
          <a:p>
            <a:pPr marL="0" indent="0">
              <a:lnSpc>
                <a:spcPct val="90000"/>
              </a:lnSpc>
              <a:buNone/>
            </a:pPr>
            <a:r>
              <a:rPr lang="en-US" sz="2400" dirty="0"/>
              <a:t>If we want to compare several means why don’t we compare pairs of means with </a:t>
            </a:r>
            <a:r>
              <a:rPr lang="en-US" sz="2400" i="1" dirty="0"/>
              <a:t>t</a:t>
            </a:r>
            <a:r>
              <a:rPr lang="en-US" sz="2400" dirty="0"/>
              <a:t>-tests?</a:t>
            </a:r>
          </a:p>
          <a:p>
            <a:pPr lvl="1">
              <a:lnSpc>
                <a:spcPct val="90000"/>
              </a:lnSpc>
            </a:pPr>
            <a:r>
              <a:rPr lang="en-US" sz="2000" dirty="0"/>
              <a:t>Can’t look at several independent variables.</a:t>
            </a:r>
          </a:p>
          <a:p>
            <a:pPr lvl="1">
              <a:lnSpc>
                <a:spcPct val="90000"/>
              </a:lnSpc>
            </a:pPr>
            <a:r>
              <a:rPr lang="en-US" sz="2000" dirty="0"/>
              <a:t>Inflates the Type I error rate.</a:t>
            </a:r>
          </a:p>
        </p:txBody>
      </p:sp>
      <p:grpSp>
        <p:nvGrpSpPr>
          <p:cNvPr id="2" name="Group 4"/>
          <p:cNvGrpSpPr>
            <a:grpSpLocks/>
          </p:cNvGrpSpPr>
          <p:nvPr/>
        </p:nvGrpSpPr>
        <p:grpSpPr bwMode="auto">
          <a:xfrm>
            <a:off x="1331913" y="3581400"/>
            <a:ext cx="669925" cy="2438400"/>
            <a:chOff x="278" y="2455"/>
            <a:chExt cx="422" cy="1474"/>
          </a:xfrm>
        </p:grpSpPr>
        <p:sp>
          <p:nvSpPr>
            <p:cNvPr id="66565" name="Oval 5"/>
            <p:cNvSpPr>
              <a:spLocks noChangeArrowheads="1"/>
            </p:cNvSpPr>
            <p:nvPr/>
          </p:nvSpPr>
          <p:spPr bwMode="auto">
            <a:xfrm>
              <a:off x="292" y="245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66" name="Rectangle 6"/>
            <p:cNvSpPr>
              <a:spLocks noChangeArrowheads="1"/>
            </p:cNvSpPr>
            <p:nvPr/>
          </p:nvSpPr>
          <p:spPr bwMode="auto">
            <a:xfrm>
              <a:off x="278" y="2983"/>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67" name="AutoShape 7"/>
            <p:cNvSpPr>
              <a:spLocks noChangeArrowheads="1"/>
            </p:cNvSpPr>
            <p:nvPr/>
          </p:nvSpPr>
          <p:spPr bwMode="auto">
            <a:xfrm>
              <a:off x="292" y="3520"/>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grpSp>
      <p:grpSp>
        <p:nvGrpSpPr>
          <p:cNvPr id="3" name="Group 8"/>
          <p:cNvGrpSpPr>
            <a:grpSpLocks/>
          </p:cNvGrpSpPr>
          <p:nvPr/>
        </p:nvGrpSpPr>
        <p:grpSpPr bwMode="auto">
          <a:xfrm>
            <a:off x="3348038" y="3679118"/>
            <a:ext cx="2203450" cy="690419"/>
            <a:chOff x="1447" y="2535"/>
            <a:chExt cx="1388" cy="437"/>
          </a:xfrm>
        </p:grpSpPr>
        <p:sp>
          <p:nvSpPr>
            <p:cNvPr id="66569" name="Oval 9"/>
            <p:cNvSpPr>
              <a:spLocks noChangeArrowheads="1"/>
            </p:cNvSpPr>
            <p:nvPr/>
          </p:nvSpPr>
          <p:spPr bwMode="auto">
            <a:xfrm>
              <a:off x="1447" y="253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70" name="Rectangle 10"/>
            <p:cNvSpPr>
              <a:spLocks noChangeArrowheads="1"/>
            </p:cNvSpPr>
            <p:nvPr/>
          </p:nvSpPr>
          <p:spPr bwMode="auto">
            <a:xfrm>
              <a:off x="2417" y="2554"/>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71" name="WordArt 11"/>
            <p:cNvSpPr>
              <a:spLocks noChangeArrowheads="1" noChangeShapeType="1" noTextEdit="1"/>
            </p:cNvSpPr>
            <p:nvPr/>
          </p:nvSpPr>
          <p:spPr bwMode="auto">
            <a:xfrm>
              <a:off x="1975" y="2665"/>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err="1">
                  <a:ln w="9525">
                    <a:solidFill>
                      <a:srgbClr val="000000"/>
                    </a:solidFill>
                    <a:round/>
                    <a:headEnd/>
                    <a:tailEnd/>
                  </a:ln>
                  <a:solidFill>
                    <a:srgbClr val="FFFFFF"/>
                  </a:solidFill>
                  <a:effectLst/>
                  <a:uLnTx/>
                  <a:uFillTx/>
                  <a:latin typeface="Arial Black"/>
                  <a:ea typeface="+mn-ea"/>
                  <a:cs typeface="+mn-cs"/>
                </a:rPr>
                <a:t>Vs</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endParaRPr>
            </a:p>
          </p:txBody>
        </p:sp>
      </p:grpSp>
      <p:grpSp>
        <p:nvGrpSpPr>
          <p:cNvPr id="4" name="Group 12"/>
          <p:cNvGrpSpPr>
            <a:grpSpLocks/>
          </p:cNvGrpSpPr>
          <p:nvPr/>
        </p:nvGrpSpPr>
        <p:grpSpPr bwMode="auto">
          <a:xfrm>
            <a:off x="3394075" y="4579941"/>
            <a:ext cx="2192338" cy="719138"/>
            <a:chOff x="1425" y="3076"/>
            <a:chExt cx="1381" cy="453"/>
          </a:xfrm>
        </p:grpSpPr>
        <p:sp>
          <p:nvSpPr>
            <p:cNvPr id="66573" name="Rectangle 13"/>
            <p:cNvSpPr>
              <a:spLocks noChangeArrowheads="1"/>
            </p:cNvSpPr>
            <p:nvPr/>
          </p:nvSpPr>
          <p:spPr bwMode="auto">
            <a:xfrm>
              <a:off x="1425" y="3111"/>
              <a:ext cx="418" cy="418"/>
            </a:xfrm>
            <a:prstGeom prst="rect">
              <a:avLst/>
            </a:prstGeom>
            <a:solidFill>
              <a:srgbClr val="FFFF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C0504D"/>
                  </a:solidFill>
                  <a:effectLst>
                    <a:outerShdw blurRad="38100" dist="38100" dir="2700000" algn="tl">
                      <a:srgbClr val="000000"/>
                    </a:outerShdw>
                  </a:effectLst>
                  <a:uLnTx/>
                  <a:uFillTx/>
                  <a:latin typeface="Comic Sans MS" pitchFamily="66" charset="0"/>
                  <a:ea typeface="+mn-ea"/>
                  <a:cs typeface="+mn-cs"/>
                </a:rPr>
                <a:t>2</a:t>
              </a:r>
            </a:p>
          </p:txBody>
        </p:sp>
        <p:sp>
          <p:nvSpPr>
            <p:cNvPr id="66574" name="AutoShape 14"/>
            <p:cNvSpPr>
              <a:spLocks noChangeArrowheads="1"/>
            </p:cNvSpPr>
            <p:nvPr/>
          </p:nvSpPr>
          <p:spPr bwMode="auto">
            <a:xfrm>
              <a:off x="2398" y="3076"/>
              <a:ext cx="408" cy="451"/>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sp>
          <p:nvSpPr>
            <p:cNvPr id="66575" name="WordArt 15"/>
            <p:cNvSpPr>
              <a:spLocks noChangeArrowheads="1" noChangeShapeType="1" noTextEdit="1"/>
            </p:cNvSpPr>
            <p:nvPr/>
          </p:nvSpPr>
          <p:spPr bwMode="auto">
            <a:xfrm>
              <a:off x="2000" y="3246"/>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err="1">
                  <a:ln w="9525">
                    <a:solidFill>
                      <a:srgbClr val="000000"/>
                    </a:solidFill>
                    <a:round/>
                    <a:headEnd/>
                    <a:tailEnd/>
                  </a:ln>
                  <a:solidFill>
                    <a:srgbClr val="FFFFFF"/>
                  </a:solidFill>
                  <a:effectLst/>
                  <a:uLnTx/>
                  <a:uFillTx/>
                  <a:latin typeface="Arial Black"/>
                  <a:ea typeface="+mn-ea"/>
                  <a:cs typeface="+mn-cs"/>
                </a:rPr>
                <a:t>Vs</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endParaRPr>
            </a:p>
          </p:txBody>
        </p:sp>
      </p:grpSp>
      <p:grpSp>
        <p:nvGrpSpPr>
          <p:cNvPr id="5" name="Group 16"/>
          <p:cNvGrpSpPr>
            <a:grpSpLocks/>
          </p:cNvGrpSpPr>
          <p:nvPr/>
        </p:nvGrpSpPr>
        <p:grpSpPr bwMode="auto">
          <a:xfrm>
            <a:off x="6059488" y="4071938"/>
            <a:ext cx="2019300" cy="649287"/>
            <a:chOff x="3645" y="2445"/>
            <a:chExt cx="1272" cy="409"/>
          </a:xfrm>
        </p:grpSpPr>
        <p:sp>
          <p:nvSpPr>
            <p:cNvPr id="66577" name="Oval 17"/>
            <p:cNvSpPr>
              <a:spLocks noChangeArrowheads="1"/>
            </p:cNvSpPr>
            <p:nvPr/>
          </p:nvSpPr>
          <p:spPr bwMode="auto">
            <a:xfrm>
              <a:off x="3645" y="2455"/>
              <a:ext cx="390" cy="391"/>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1</a:t>
              </a:r>
            </a:p>
          </p:txBody>
        </p:sp>
        <p:sp>
          <p:nvSpPr>
            <p:cNvPr id="66578" name="AutoShape 18"/>
            <p:cNvSpPr>
              <a:spLocks noChangeArrowheads="1"/>
            </p:cNvSpPr>
            <p:nvPr/>
          </p:nvSpPr>
          <p:spPr bwMode="auto">
            <a:xfrm>
              <a:off x="4509" y="2445"/>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black"/>
                  </a:solidFill>
                  <a:effectLst>
                    <a:outerShdw blurRad="38100" dist="38100" dir="2700000" algn="tl">
                      <a:srgbClr val="FFFFFF"/>
                    </a:outerShdw>
                  </a:effectLst>
                  <a:uLnTx/>
                  <a:uFillTx/>
                  <a:latin typeface="Comic Sans MS" pitchFamily="66" charset="0"/>
                  <a:ea typeface="+mn-ea"/>
                  <a:cs typeface="+mn-cs"/>
                </a:rPr>
                <a:t>3</a:t>
              </a:r>
            </a:p>
          </p:txBody>
        </p:sp>
        <p:sp>
          <p:nvSpPr>
            <p:cNvPr id="66579" name="WordArt 19"/>
            <p:cNvSpPr>
              <a:spLocks noChangeArrowheads="1" noChangeShapeType="1" noTextEdit="1"/>
            </p:cNvSpPr>
            <p:nvPr/>
          </p:nvSpPr>
          <p:spPr bwMode="auto">
            <a:xfrm>
              <a:off x="4124" y="2553"/>
              <a:ext cx="296" cy="19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Vs</a:t>
              </a:r>
            </a:p>
          </p:txBody>
        </p:sp>
      </p:grpSp>
      <p:sp>
        <p:nvSpPr>
          <p:cNvPr id="66580" name="AutoShape 20"/>
          <p:cNvSpPr>
            <a:spLocks noChangeArrowheads="1"/>
          </p:cNvSpPr>
          <p:nvPr/>
        </p:nvSpPr>
        <p:spPr bwMode="auto">
          <a:xfrm>
            <a:off x="2916238" y="3605213"/>
            <a:ext cx="5616575" cy="1652587"/>
          </a:xfrm>
          <a:prstGeom prst="bracePair">
            <a:avLst>
              <a:gd name="adj" fmla="val 8333"/>
            </a:avLst>
          </a:prstGeom>
          <a:noFill/>
          <a:ln w="9525">
            <a:solidFill>
              <a:schemeClr val="tx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66581" name="Object 21"/>
          <p:cNvGraphicFramePr>
            <a:graphicFrameLocks noChangeAspect="1"/>
          </p:cNvGraphicFramePr>
          <p:nvPr>
            <p:extLst/>
          </p:nvPr>
        </p:nvGraphicFramePr>
        <p:xfrm>
          <a:off x="3271838" y="5599113"/>
          <a:ext cx="5002212" cy="571500"/>
        </p:xfrm>
        <a:graphic>
          <a:graphicData uri="http://schemas.openxmlformats.org/presentationml/2006/ole">
            <mc:AlternateContent xmlns:mc="http://schemas.openxmlformats.org/markup-compatibility/2006">
              <mc:Choice xmlns:v="urn:schemas-microsoft-com:vml" Requires="v">
                <p:oleObj spid="_x0000_s12362" name="Equation" r:id="rId3" imgW="2209680" imgH="253800" progId="Equation.3">
                  <p:embed/>
                </p:oleObj>
              </mc:Choice>
              <mc:Fallback>
                <p:oleObj name="Equation" r:id="rId3" imgW="2209680" imgH="253800" progId="Equation.3">
                  <p:embed/>
                  <p:pic>
                    <p:nvPicPr>
                      <p:cNvPr id="66581"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838" y="5599113"/>
                        <a:ext cx="5002212" cy="571500"/>
                      </a:xfrm>
                      <a:prstGeom prst="rect">
                        <a:avLst/>
                      </a:prstGeom>
                      <a:solidFill>
                        <a:srgbClr val="FFFF00"/>
                      </a:solidFill>
                      <a:ln w="57150">
                        <a:solidFill>
                          <a:schemeClr val="tx2"/>
                        </a:solidFill>
                        <a:miter lim="800000"/>
                        <a:headEnd/>
                        <a:tailEnd/>
                      </a:ln>
                      <a:effectLst>
                        <a:outerShdw blurRad="63500" dist="117088" dir="2963922" algn="ctr" rotWithShape="0">
                          <a:schemeClr val="bg2">
                            <a:alpha val="74998"/>
                          </a:schemeClr>
                        </a:outerShdw>
                      </a:effectLst>
                    </p:spPr>
                  </p:pic>
                </p:oleObj>
              </mc:Fallback>
            </mc:AlternateContent>
          </a:graphicData>
        </a:graphic>
      </p:graphicFrame>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106</a:t>
            </a:fld>
            <a:endParaRPr lang="de-DE" altLang="en-US"/>
          </a:p>
        </p:txBody>
      </p:sp>
    </p:spTree>
    <p:extLst>
      <p:ext uri="{BB962C8B-B14F-4D97-AF65-F5344CB8AC3E}">
        <p14:creationId xmlns:p14="http://schemas.microsoft.com/office/powerpoint/2010/main" val="322163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4000"/>
                                  </p:stCondLst>
                                  <p:childTnLst>
                                    <p:set>
                                      <p:cBhvr>
                                        <p:cTn id="10" dur="1" fill="hold">
                                          <p:stCondLst>
                                            <p:cond delay="0"/>
                                          </p:stCondLst>
                                        </p:cTn>
                                        <p:tgtEl>
                                          <p:spTgt spid="66580"/>
                                        </p:tgtEl>
                                        <p:attrNameLst>
                                          <p:attrName>style.visibility</p:attrName>
                                        </p:attrNameLst>
                                      </p:cBhvr>
                                      <p:to>
                                        <p:strVal val="visible"/>
                                      </p:to>
                                    </p:set>
                                    <p:animEffect transition="in" filter="dissolve">
                                      <p:cBhvr>
                                        <p:cTn id="11" dur="500"/>
                                        <p:tgtEl>
                                          <p:spTgt spid="665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6581"/>
                                        </p:tgtEl>
                                        <p:attrNameLst>
                                          <p:attrName>style.visibility</p:attrName>
                                        </p:attrNameLst>
                                      </p:cBhvr>
                                      <p:to>
                                        <p:strVal val="visible"/>
                                      </p:to>
                                    </p:set>
                                    <p:animEffect transition="in" filter="dissolve">
                                      <p:cBhvr>
                                        <p:cTn id="31" dur="500"/>
                                        <p:tgtEl>
                                          <p:spTgt spid="6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37FAC33-2B4F-4AC3-BE04-94BC2448D1F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endParaRPr>
          </a:p>
        </p:txBody>
      </p:sp>
      <p:sp>
        <p:nvSpPr>
          <p:cNvPr id="31750" name="Foliennummernplatzhalt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4C3080-0FA7-4423-8DA1-9A16D64948A0}"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endParaRPr>
          </a:p>
        </p:txBody>
      </p:sp>
      <p:sp>
        <p:nvSpPr>
          <p:cNvPr id="31751" name="Rectangle 2"/>
          <p:cNvSpPr>
            <a:spLocks noGrp="1" noChangeArrowheads="1"/>
          </p:cNvSpPr>
          <p:nvPr>
            <p:ph type="title"/>
          </p:nvPr>
        </p:nvSpPr>
        <p:spPr/>
        <p:txBody>
          <a:bodyPr/>
          <a:lstStyle/>
          <a:p>
            <a:pPr eaLnBrk="1" hangingPunct="1"/>
            <a:r>
              <a:rPr lang="de-AT" dirty="0" smtClean="0"/>
              <a:t>Multiple </a:t>
            </a:r>
            <a:r>
              <a:rPr lang="de-AT" dirty="0" err="1" smtClean="0"/>
              <a:t>testing</a:t>
            </a:r>
            <a:endParaRPr lang="de-DE" dirty="0" smtClean="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smtClean="0"/>
              <a:t>„The multiple comparison problem involves the repeated testing of a series of hypotheses and the resultant increasing probability of a type I error.”</a:t>
            </a:r>
            <a:r>
              <a:rPr lang="en-GB" sz="2000" b="1" dirty="0" smtClean="0"/>
              <a:t> </a:t>
            </a:r>
            <a:r>
              <a:rPr lang="de-DE" sz="2000" dirty="0" smtClean="0"/>
              <a:t>Van Belle (2002), p. 149.</a:t>
            </a:r>
          </a:p>
          <a:p>
            <a:pPr eaLnBrk="1" hangingPunct="1"/>
            <a:endParaRPr lang="de-DE" sz="2000" dirty="0" smtClean="0"/>
          </a:p>
          <a:p>
            <a:pPr eaLnBrk="1" hangingPunct="1"/>
            <a:r>
              <a:rPr lang="de-DE" sz="2000" dirty="0" smtClean="0"/>
              <a:t>P (type I </a:t>
            </a:r>
            <a:r>
              <a:rPr lang="de-DE" sz="2000" dirty="0" err="1" smtClean="0"/>
              <a:t>error</a:t>
            </a:r>
            <a:r>
              <a:rPr lang="de-DE" sz="2000" dirty="0" smtClean="0"/>
              <a:t>) </a:t>
            </a:r>
          </a:p>
          <a:p>
            <a:pPr eaLnBrk="1" hangingPunct="1"/>
            <a:endParaRPr lang="de-AT" sz="2000" dirty="0" smtClean="0"/>
          </a:p>
          <a:p>
            <a:pPr eaLnBrk="1" hangingPunct="1"/>
            <a:r>
              <a:rPr lang="de-AT" sz="2000" dirty="0" err="1" smtClean="0"/>
              <a:t>Bonferroni-correction</a:t>
            </a:r>
            <a:endParaRPr lang="de-DE" sz="2000" dirty="0" smtClean="0"/>
          </a:p>
          <a:p>
            <a:pPr eaLnBrk="1" hangingPunct="1"/>
            <a:endParaRPr lang="de-DE" sz="2000" dirty="0" smtClean="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mc:AlternateContent xmlns:mc="http://schemas.openxmlformats.org/markup-compatibility/2006">
              <mc:Choice xmlns:v="urn:schemas-microsoft-com:vml" Requires="v">
                <p:oleObj spid="_x0000_s13458" name="Formel" r:id="rId4" imgW="1104900" imgH="241300" progId="Equation.3">
                  <p:embed/>
                </p:oleObj>
              </mc:Choice>
              <mc:Fallback>
                <p:oleObj name="Formel" r:id="rId4" imgW="1104900" imgH="241300" progId="Equation.3">
                  <p:embed/>
                  <p:pic>
                    <p:nvPicPr>
                      <p:cNvPr id="3174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573463"/>
                        <a:ext cx="2376488"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31747" name="Object 7"/>
          <p:cNvGraphicFramePr>
            <a:graphicFrameLocks noChangeAspect="1"/>
          </p:cNvGraphicFramePr>
          <p:nvPr/>
        </p:nvGraphicFramePr>
        <p:xfrm>
          <a:off x="2916238" y="4868863"/>
          <a:ext cx="1368425" cy="825500"/>
        </p:xfrm>
        <a:graphic>
          <a:graphicData uri="http://schemas.openxmlformats.org/presentationml/2006/ole">
            <mc:AlternateContent xmlns:mc="http://schemas.openxmlformats.org/markup-compatibility/2006">
              <mc:Choice xmlns:v="urn:schemas-microsoft-com:vml" Requires="v">
                <p:oleObj spid="_x0000_s13459" name="Formel" r:id="rId6" imgW="647419" imgH="393529" progId="Equation.3">
                  <p:embed/>
                </p:oleObj>
              </mc:Choice>
              <mc:Fallback>
                <p:oleObj name="Formel" r:id="rId6" imgW="647419" imgH="393529" progId="Equation.3">
                  <p:embed/>
                  <p:pic>
                    <p:nvPicPr>
                      <p:cNvPr id="3174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4868863"/>
                        <a:ext cx="136842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ußzeilenplatzhalter 1"/>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17773902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Sample size estimation</a:t>
            </a:r>
            <a:endParaRPr lang="en-US"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Power (typically set to 80% or 90%)</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Calibri"/>
                <a:ea typeface="+mn-ea"/>
                <a:cs typeface="+mn-cs"/>
              </a:rPr>
              <a:t>Type I error </a:t>
            </a:r>
            <a:r>
              <a:rPr kumimoji="0" lang="en-US" sz="1900" b="0" i="0" u="none" strike="noStrike" kern="1200" cap="none" spc="0" normalizeH="0" baseline="0" noProof="0" dirty="0" smtClean="0">
                <a:ln>
                  <a:noFill/>
                </a:ln>
                <a:solidFill>
                  <a:prstClr val="black"/>
                </a:solidFill>
                <a:effectLst/>
                <a:uLnTx/>
                <a:uFillTx/>
                <a:latin typeface="Symbol" pitchFamily="18" charset="2"/>
                <a:ea typeface="+mn-ea"/>
                <a:cs typeface="+mn-cs"/>
              </a:rPr>
              <a:t>a</a:t>
            </a: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 (typically set to </a:t>
            </a:r>
            <a:r>
              <a:rPr kumimoji="0" lang="en-US" sz="1900" b="0" i="0" u="none" strike="noStrike" kern="1200" cap="none" spc="0" normalizeH="0" baseline="0" noProof="0" dirty="0" smtClean="0">
                <a:ln>
                  <a:noFill/>
                </a:ln>
                <a:solidFill>
                  <a:prstClr val="black"/>
                </a:solidFill>
                <a:effectLst/>
                <a:uLnTx/>
                <a:uFillTx/>
                <a:latin typeface="Symbol" pitchFamily="18" charset="2"/>
                <a:ea typeface="+mn-ea"/>
                <a:cs typeface="+mn-cs"/>
              </a:rPr>
              <a:t>a = </a:t>
            </a: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0.05)</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The difference you want to find (for t-tests: the mean difference between groups)</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1900" b="0" i="0" u="none" strike="noStrike" kern="1200" cap="none" spc="0" normalizeH="0" baseline="0" noProof="0" dirty="0" smtClean="0">
                <a:ln>
                  <a:noFill/>
                </a:ln>
                <a:solidFill>
                  <a:prstClr val="black"/>
                </a:solidFill>
                <a:effectLst/>
                <a:uLnTx/>
                <a:uFillTx/>
                <a:latin typeface="Arial" charset="0"/>
                <a:ea typeface="+mn-ea"/>
                <a:cs typeface="+mn-cs"/>
              </a:rPr>
              <a:t>standard deviation / measure of variance</a:t>
            </a:r>
          </a:p>
        </p:txBody>
      </p:sp>
      <p:sp>
        <p:nvSpPr>
          <p:cNvPr id="4" name="Datumsplatzhalter 3"/>
          <p:cNvSpPr>
            <a:spLocks noGrp="1"/>
          </p:cNvSpPr>
          <p:nvPr>
            <p:ph type="dt" sz="half" idx="10"/>
          </p:nvPr>
        </p:nvSpPr>
        <p:spPr/>
        <p:txBody>
          <a:bodyPr/>
          <a:lstStyle/>
          <a:p>
            <a:fld id="{C77E2D88-7880-4BAB-BD3D-14DF1E82600F}" type="datetime1">
              <a:rPr lang="de-AT" smtClean="0"/>
              <a:t>26.02.2025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108</a:t>
            </a:fld>
            <a:endParaRPr lang="de-DE" altLang="en-US"/>
          </a:p>
        </p:txBody>
      </p:sp>
    </p:spTree>
    <p:extLst>
      <p:ext uri="{BB962C8B-B14F-4D97-AF65-F5344CB8AC3E}">
        <p14:creationId xmlns:p14="http://schemas.microsoft.com/office/powerpoint/2010/main" val="35181097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smtClean="0">
                <a:ln>
                  <a:noFill/>
                </a:ln>
                <a:solidFill>
                  <a:srgbClr val="0A3CA0"/>
                </a:solidFill>
                <a:effectLst/>
                <a:uLnTx/>
                <a:uFillTx/>
                <a:latin typeface="Arial" charset="0"/>
                <a:ea typeface="+mn-ea"/>
                <a:cs typeface="+mn-cs"/>
              </a:rPr>
              <a:t>http://campus.uni-muenster.de/fileadmin/einrichtung/imib/lehre/skripte/biomathe/bio/fallz.html</a:t>
            </a:r>
            <a:endParaRPr kumimoji="0" lang="de-DE" sz="1600" b="0" i="0" u="none" strike="noStrike" kern="1200" cap="none" spc="0" normalizeH="0" baseline="0" noProof="0" dirty="0">
              <a:ln>
                <a:noFill/>
              </a:ln>
              <a:solidFill>
                <a:srgbClr val="0A3CA0"/>
              </a:solidFill>
              <a:effectLst/>
              <a:uLnTx/>
              <a:uFillTx/>
              <a:latin typeface="Arial" charset="0"/>
              <a:ea typeface="+mn-ea"/>
              <a:cs typeface="+mn-cs"/>
            </a:endParaRPr>
          </a:p>
        </p:txBody>
      </p:sp>
      <p:sp>
        <p:nvSpPr>
          <p:cNvPr id="4" name="Datumsplatzhalter 3"/>
          <p:cNvSpPr>
            <a:spLocks noGrp="1"/>
          </p:cNvSpPr>
          <p:nvPr>
            <p:ph type="dt" sz="half" idx="10"/>
          </p:nvPr>
        </p:nvSpPr>
        <p:spPr/>
        <p:txBody>
          <a:bodyPr/>
          <a:lstStyle/>
          <a:p>
            <a:fld id="{A715C898-F75E-41E4-B0D8-4B93066FA002}" type="datetime1">
              <a:rPr lang="de-AT" smtClean="0"/>
              <a:t>26.02.2025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109</a:t>
            </a:fld>
            <a:endParaRPr lang="de-DE" altLang="en-US"/>
          </a:p>
        </p:txBody>
      </p:sp>
    </p:spTree>
    <p:extLst>
      <p:ext uri="{BB962C8B-B14F-4D97-AF65-F5344CB8AC3E}">
        <p14:creationId xmlns:p14="http://schemas.microsoft.com/office/powerpoint/2010/main" val="3307791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dirty="0" err="1" smtClean="0"/>
              <a:t>Consort</a:t>
            </a:r>
            <a:r>
              <a:rPr lang="de-DE" dirty="0" smtClean="0"/>
              <a:t> </a:t>
            </a:r>
            <a:r>
              <a:rPr lang="de-DE" dirty="0" err="1" smtClean="0"/>
              <a:t>statement</a:t>
            </a:r>
            <a:r>
              <a:rPr lang="de-DE" dirty="0" smtClean="0"/>
              <a:t>, </a:t>
            </a:r>
            <a:r>
              <a:rPr lang="de-DE" dirty="0" err="1" smtClean="0"/>
              <a:t>participant</a:t>
            </a:r>
            <a:r>
              <a:rPr lang="de-DE" dirty="0" smtClean="0"/>
              <a:t> </a:t>
            </a:r>
            <a:r>
              <a:rPr lang="de-DE" dirty="0" err="1" smtClean="0"/>
              <a:t>flow</a:t>
            </a:r>
            <a:r>
              <a:rPr lang="de-DE" dirty="0" smtClean="0"/>
              <a:t> </a:t>
            </a:r>
            <a:endParaRPr lang="de-DE" dirty="0"/>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211960" y="1412776"/>
            <a:ext cx="4340225" cy="5078412"/>
          </a:xfrm>
          <a:noFill/>
          <a:ln/>
        </p:spPr>
      </p:pic>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9361FA26-9288-472C-9075-8D4AC38A85DD}"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23909" name="Rectangle 5"/>
          <p:cNvSpPr>
            <a:spLocks noChangeArrowheads="1"/>
          </p:cNvSpPr>
          <p:nvPr/>
        </p:nvSpPr>
        <p:spPr bwMode="auto">
          <a:xfrm>
            <a:off x="468313" y="1989138"/>
            <a:ext cx="2138727" cy="286232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Intention-</a:t>
            </a:r>
            <a:r>
              <a:rPr kumimoji="0" lang="de-DE" sz="1800" b="0" i="0" u="none" strike="noStrike" kern="1200" cap="none" spc="0" normalizeH="0" baseline="0" noProof="0" dirty="0" err="1" smtClean="0">
                <a:ln>
                  <a:noFill/>
                </a:ln>
                <a:solidFill>
                  <a:srgbClr val="000036"/>
                </a:solidFill>
                <a:effectLst/>
                <a:uLnTx/>
                <a:uFillTx/>
                <a:latin typeface="Arial" charset="0"/>
                <a:ea typeface="+mn-ea"/>
                <a:cs typeface="+mn-cs"/>
              </a:rPr>
              <a:t>to</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a:t>
            </a:r>
            <a:r>
              <a:rPr kumimoji="0" lang="de-DE" sz="1800" b="0" i="0" u="none" strike="noStrike" kern="1200" cap="none" spc="0" normalizeH="0" baseline="0" noProof="0" dirty="0" err="1" smtClean="0">
                <a:ln>
                  <a:noFill/>
                </a:ln>
                <a:solidFill>
                  <a:srgbClr val="000036"/>
                </a:solidFill>
                <a:effectLst/>
                <a:uLnTx/>
                <a:uFillTx/>
                <a:latin typeface="Arial" charset="0"/>
                <a:ea typeface="+mn-ea"/>
                <a:cs typeface="+mn-cs"/>
              </a:rPr>
              <a:t>treat</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 </a:t>
            </a: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None/>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versus</a:t>
            </a: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 typeface="Arial" charset="0"/>
              <a:buChar char="●"/>
              <a:tabLst/>
              <a:defRPr/>
            </a:pPr>
            <a:r>
              <a:rPr kumimoji="0" lang="de-DE" sz="1800" b="0" i="0" u="none" strike="noStrike" kern="1200" cap="none" spc="0" normalizeH="0" baseline="0" noProof="0" dirty="0">
                <a:ln>
                  <a:noFill/>
                </a:ln>
                <a:solidFill>
                  <a:srgbClr val="000036"/>
                </a:solidFill>
                <a:effectLst/>
                <a:uLnTx/>
                <a:uFillTx/>
                <a:latin typeface="Arial" charset="0"/>
                <a:ea typeface="+mn-ea"/>
                <a:cs typeface="+mn-cs"/>
              </a:rPr>
              <a:t> </a:t>
            </a:r>
            <a:r>
              <a:rPr kumimoji="0" lang="de-DE" sz="1800" b="0" i="0" u="none" strike="noStrike" kern="1200" cap="none" spc="0" normalizeH="0" baseline="0" noProof="0" dirty="0" smtClean="0">
                <a:ln>
                  <a:noFill/>
                </a:ln>
                <a:solidFill>
                  <a:srgbClr val="000036"/>
                </a:solidFill>
                <a:effectLst/>
                <a:uLnTx/>
                <a:uFillTx/>
                <a:latin typeface="Arial" charset="0"/>
                <a:ea typeface="+mn-ea"/>
                <a:cs typeface="+mn-cs"/>
              </a:rPr>
              <a:t>Per-</a:t>
            </a:r>
            <a:r>
              <a:rPr kumimoji="0" lang="de-DE" sz="1800" b="0" i="0" u="none" strike="noStrike" kern="1200" cap="none" spc="0" normalizeH="0" baseline="0" noProof="0" dirty="0" err="1" smtClean="0">
                <a:ln>
                  <a:noFill/>
                </a:ln>
                <a:solidFill>
                  <a:srgbClr val="000036"/>
                </a:solidFill>
                <a:effectLst/>
                <a:uLnTx/>
                <a:uFillTx/>
                <a:latin typeface="Arial" charset="0"/>
                <a:ea typeface="+mn-ea"/>
                <a:cs typeface="+mn-cs"/>
              </a:rPr>
              <a:t>protocol</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80000"/>
              </a:spcBef>
              <a:spcAft>
                <a:spcPct val="0"/>
              </a:spcAft>
              <a:buClr>
                <a:srgbClr val="4F81BD"/>
              </a:buClr>
              <a:buSzPct val="95000"/>
              <a:buFontTx/>
              <a:buNone/>
              <a:tabLst/>
              <a:defRPr/>
            </a:pPr>
            <a:endParaRPr kumimoji="0" lang="de-DE" sz="1800" b="0" i="0" u="none" strike="noStrike" kern="1200" cap="none" spc="0" normalizeH="0" baseline="0" noProof="0" dirty="0">
              <a:ln>
                <a:noFill/>
              </a:ln>
              <a:solidFill>
                <a:srgbClr val="000036"/>
              </a:solidFill>
              <a:effectLst/>
              <a:uLnTx/>
              <a:uFillTx/>
              <a:latin typeface="Arial" charset="0"/>
              <a:ea typeface="+mn-ea"/>
              <a:cs typeface="+mn-cs"/>
            </a:endParaRPr>
          </a:p>
        </p:txBody>
      </p:sp>
      <p:sp>
        <p:nvSpPr>
          <p:cNvPr id="8" name="Datumsplatzhalter 7"/>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C215988-1046-4948-AC1D-5A46CB9C8459}"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2714136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052513"/>
            <a:ext cx="8572560" cy="1246495"/>
          </a:xfrm>
          <a:noFill/>
        </p:spPr>
        <p:txBody>
          <a:bodyPr wrap="square">
            <a:spAutoFit/>
          </a:bodyPr>
          <a:lstStyle/>
          <a:p>
            <a:pPr eaLnBrk="1" hangingPunct="1">
              <a:spcBef>
                <a:spcPts val="600"/>
              </a:spcBef>
              <a:buSzPct val="150000"/>
              <a:buNone/>
            </a:pPr>
            <a:endParaRPr lang="de-AT" sz="1800" dirty="0" smtClean="0"/>
          </a:p>
          <a:p>
            <a:pPr eaLnBrk="1" hangingPunct="1">
              <a:spcBef>
                <a:spcPts val="600"/>
              </a:spcBef>
              <a:buSzPct val="150000"/>
              <a:buNone/>
            </a:pPr>
            <a:endParaRPr lang="de-AT" sz="1800" baseline="-25000" dirty="0" smtClean="0"/>
          </a:p>
          <a:p>
            <a:pPr eaLnBrk="1" hangingPunct="1">
              <a:spcBef>
                <a:spcPts val="600"/>
              </a:spcBef>
              <a:buSzPct val="150000"/>
            </a:pPr>
            <a:endParaRPr lang="de-AT" sz="1800" baseline="-25000" dirty="0" smtClean="0"/>
          </a:p>
          <a:p>
            <a:pPr eaLnBrk="1" hangingPunct="1">
              <a:spcBef>
                <a:spcPts val="600"/>
              </a:spcBef>
              <a:buSzPct val="150000"/>
              <a:buNone/>
            </a:pPr>
            <a:endParaRPr lang="de-AT"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419225"/>
            <a:ext cx="8858280" cy="2485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1" i="0" u="sng" strike="noStrike" kern="0" cap="none" spc="0" normalizeH="0" baseline="0" noProof="0" dirty="0" smtClean="0">
                <a:ln>
                  <a:noFill/>
                </a:ln>
                <a:solidFill>
                  <a:prstClr val="black"/>
                </a:solidFill>
                <a:effectLst/>
                <a:uLnTx/>
                <a:uFillTx/>
                <a:latin typeface="Calibri"/>
                <a:ea typeface="+mn-ea"/>
                <a:cs typeface="+mn-cs"/>
              </a:rPr>
              <a:t>The situation: </a:t>
            </a:r>
          </a:p>
          <a:p>
            <a:pPr marL="358775" marR="0" lvl="0" indent="-358775" algn="l" defTabSz="914400" rtl="0" eaLnBrk="1" fontAlgn="base" latinLnBrk="0" hangingPunct="1">
              <a:lnSpc>
                <a:spcPct val="100000"/>
              </a:lnSpc>
              <a:spcBef>
                <a:spcPts val="600"/>
              </a:spcBef>
              <a:spcAft>
                <a:spcPts val="900"/>
              </a:spcAft>
              <a:buClr>
                <a:srgbClr val="0A3CA0"/>
              </a:buClr>
              <a:buSzPct val="150000"/>
              <a:buFont typeface="Arial" pitchFamily="34" charset="0"/>
              <a:buChar char="■"/>
              <a:tabLst/>
              <a:defRPr/>
            </a:pPr>
            <a:r>
              <a:rPr kumimoji="0" lang="en-US" sz="1900" b="0" i="0" u="none" strike="noStrike" kern="1200" cap="none" spc="0" normalizeH="0" baseline="0" noProof="0" dirty="0" smtClean="0">
                <a:ln>
                  <a:noFill/>
                </a:ln>
                <a:solidFill>
                  <a:prstClr val="black"/>
                </a:solidFill>
                <a:effectLst/>
                <a:uLnTx/>
                <a:uFillTx/>
                <a:latin typeface="Calibri"/>
                <a:ea typeface="+mn-ea"/>
                <a:cs typeface="+mn-cs"/>
              </a:rPr>
              <a:t>Consider a dataset with 100 independent parameters, which do not play a role in the etiology of the disease of interest (what you don‘t know, of course) </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sym typeface="Wingdings" pitchFamily="2" charset="2"/>
              </a:rPr>
              <a:t> </a:t>
            </a:r>
            <a:r>
              <a:rPr kumimoji="0" lang="en-US" sz="1800" b="0" i="0" u="none" strike="noStrike" kern="0" cap="none" spc="0" normalizeH="0" baseline="0" noProof="0" dirty="0" smtClean="0">
                <a:ln>
                  <a:noFill/>
                </a:ln>
                <a:solidFill>
                  <a:prstClr val="black"/>
                </a:solidFill>
                <a:effectLst/>
                <a:uLnTx/>
                <a:uFillTx/>
                <a:latin typeface="Calibri"/>
                <a:ea typeface="+mn-ea"/>
                <a:cs typeface="+mn-cs"/>
              </a:rPr>
              <a:t>100 statistical tests are performed with a significance level of </a:t>
            </a:r>
            <a:r>
              <a:rPr kumimoji="0" lang="en-US" sz="1800" b="0" i="0" u="none" strike="noStrike" kern="0" cap="none" spc="0" normalizeH="0" baseline="0" noProof="0" dirty="0" smtClean="0">
                <a:ln>
                  <a:noFill/>
                </a:ln>
                <a:solidFill>
                  <a:prstClr val="black"/>
                </a:solidFill>
                <a:effectLst/>
                <a:uLnTx/>
                <a:uFillTx/>
                <a:latin typeface="Symbol" pitchFamily="18" charset="2"/>
                <a:ea typeface="+mn-ea"/>
                <a:cs typeface="+mn-cs"/>
              </a:rPr>
              <a:t>a</a:t>
            </a:r>
            <a:r>
              <a:rPr kumimoji="0" lang="en-US" sz="1800" b="0" i="0" u="none" strike="noStrike" kern="0" cap="none" spc="0" normalizeH="0" baseline="0" noProof="0" dirty="0" smtClean="0">
                <a:ln>
                  <a:noFill/>
                </a:ln>
                <a:solidFill>
                  <a:prstClr val="black"/>
                </a:solidFill>
                <a:effectLst/>
                <a:uLnTx/>
                <a:uFillTx/>
                <a:latin typeface="Calibri"/>
                <a:ea typeface="+mn-ea"/>
                <a:cs typeface="+mn-cs"/>
              </a:rPr>
              <a:t>=0.05</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sym typeface="Wingdings" pitchFamily="2" charset="2"/>
              </a:rPr>
              <a:t> The tests are constructed in that way, that maximum 5 of 100 tests reject the Nullhypothesis, although it is true (which is the case in this example)</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	</a:t>
            </a:r>
          </a:p>
        </p:txBody>
      </p:sp>
      <p:graphicFrame>
        <p:nvGraphicFramePr>
          <p:cNvPr id="33" name="Tabelle 32"/>
          <p:cNvGraphicFramePr>
            <a:graphicFrameLocks noGrp="1"/>
          </p:cNvGraphicFramePr>
          <p:nvPr>
            <p:extLst/>
          </p:nvPr>
        </p:nvGraphicFramePr>
        <p:xfrm>
          <a:off x="5036315" y="3645024"/>
          <a:ext cx="3214710" cy="3086100"/>
        </p:xfrm>
        <a:graphic>
          <a:graphicData uri="http://schemas.openxmlformats.org/drawingml/2006/table">
            <a:tbl>
              <a:tblPr firstRow="1" bandRow="1">
                <a:tableStyleId>{5C22544A-7EE6-4342-B048-85BDC9FD1C3A}</a:tableStyleId>
              </a:tblPr>
              <a:tblGrid>
                <a:gridCol w="321471">
                  <a:extLst>
                    <a:ext uri="{9D8B030D-6E8A-4147-A177-3AD203B41FA5}">
                      <a16:colId xmlns:a16="http://schemas.microsoft.com/office/drawing/2014/main" val="20000"/>
                    </a:ext>
                  </a:extLst>
                </a:gridCol>
                <a:gridCol w="321471">
                  <a:extLst>
                    <a:ext uri="{9D8B030D-6E8A-4147-A177-3AD203B41FA5}">
                      <a16:colId xmlns:a16="http://schemas.microsoft.com/office/drawing/2014/main" val="20001"/>
                    </a:ext>
                  </a:extLst>
                </a:gridCol>
                <a:gridCol w="321471">
                  <a:extLst>
                    <a:ext uri="{9D8B030D-6E8A-4147-A177-3AD203B41FA5}">
                      <a16:colId xmlns:a16="http://schemas.microsoft.com/office/drawing/2014/main" val="20002"/>
                    </a:ext>
                  </a:extLst>
                </a:gridCol>
                <a:gridCol w="321471">
                  <a:extLst>
                    <a:ext uri="{9D8B030D-6E8A-4147-A177-3AD203B41FA5}">
                      <a16:colId xmlns:a16="http://schemas.microsoft.com/office/drawing/2014/main" val="20003"/>
                    </a:ext>
                  </a:extLst>
                </a:gridCol>
                <a:gridCol w="321471">
                  <a:extLst>
                    <a:ext uri="{9D8B030D-6E8A-4147-A177-3AD203B41FA5}">
                      <a16:colId xmlns:a16="http://schemas.microsoft.com/office/drawing/2014/main" val="20004"/>
                    </a:ext>
                  </a:extLst>
                </a:gridCol>
                <a:gridCol w="321471">
                  <a:extLst>
                    <a:ext uri="{9D8B030D-6E8A-4147-A177-3AD203B41FA5}">
                      <a16:colId xmlns:a16="http://schemas.microsoft.com/office/drawing/2014/main" val="20005"/>
                    </a:ext>
                  </a:extLst>
                </a:gridCol>
                <a:gridCol w="321471">
                  <a:extLst>
                    <a:ext uri="{9D8B030D-6E8A-4147-A177-3AD203B41FA5}">
                      <a16:colId xmlns:a16="http://schemas.microsoft.com/office/drawing/2014/main" val="20006"/>
                    </a:ext>
                  </a:extLst>
                </a:gridCol>
                <a:gridCol w="321471">
                  <a:extLst>
                    <a:ext uri="{9D8B030D-6E8A-4147-A177-3AD203B41FA5}">
                      <a16:colId xmlns:a16="http://schemas.microsoft.com/office/drawing/2014/main" val="20007"/>
                    </a:ext>
                  </a:extLst>
                </a:gridCol>
                <a:gridCol w="321471">
                  <a:extLst>
                    <a:ext uri="{9D8B030D-6E8A-4147-A177-3AD203B41FA5}">
                      <a16:colId xmlns:a16="http://schemas.microsoft.com/office/drawing/2014/main" val="20008"/>
                    </a:ext>
                  </a:extLst>
                </a:gridCol>
                <a:gridCol w="321471">
                  <a:extLst>
                    <a:ext uri="{9D8B030D-6E8A-4147-A177-3AD203B41FA5}">
                      <a16:colId xmlns:a16="http://schemas.microsoft.com/office/drawing/2014/main" val="20009"/>
                    </a:ext>
                  </a:extLst>
                </a:gridCol>
              </a:tblGrid>
              <a:tr h="308610">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extLst>
                  <a:ext uri="{0D108BD9-81ED-4DB2-BD59-A6C34878D82A}">
                    <a16:rowId xmlns:a16="http://schemas.microsoft.com/office/drawing/2014/main" val="10000"/>
                  </a:ext>
                </a:extLst>
              </a:tr>
              <a:tr h="308610">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extLst>
                  <a:ext uri="{0D108BD9-81ED-4DB2-BD59-A6C34878D82A}">
                    <a16:rowId xmlns:a16="http://schemas.microsoft.com/office/drawing/2014/main" val="10001"/>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2"/>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3"/>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4"/>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5"/>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6"/>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7"/>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extLst>
                  <a:ext uri="{0D108BD9-81ED-4DB2-BD59-A6C34878D82A}">
                    <a16:rowId xmlns:a16="http://schemas.microsoft.com/office/drawing/2014/main" val="10008"/>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a16="http://schemas.microsoft.com/office/drawing/2014/main" val="10009"/>
                  </a:ext>
                </a:extLst>
              </a:tr>
            </a:tbl>
          </a:graphicData>
        </a:graphic>
      </p:graphicFrame>
      <p:sp>
        <p:nvSpPr>
          <p:cNvPr id="34" name="Rechteck 33"/>
          <p:cNvSpPr/>
          <p:nvPr/>
        </p:nvSpPr>
        <p:spPr>
          <a:xfrm>
            <a:off x="228600" y="4929605"/>
            <a:ext cx="4572000" cy="754053"/>
          </a:xfrm>
          <a:prstGeom prst="rect">
            <a:avLst/>
          </a:prstGeom>
        </p:spPr>
        <p:txBody>
          <a:bodyPr>
            <a:spAutoFit/>
          </a:bodyPr>
          <a:lstStyle/>
          <a:p>
            <a:pPr marL="342900" marR="0" lvl="0" indent="-342900" algn="l" defTabSz="914400" rtl="0" eaLnBrk="1" fontAlgn="base" latinLnBrk="0" hangingPunct="1">
              <a:lnSpc>
                <a:spcPct val="100000"/>
              </a:lnSpc>
              <a:spcBef>
                <a:spcPts val="0"/>
              </a:spcBef>
              <a:spcAft>
                <a:spcPct val="0"/>
              </a:spcAft>
              <a:buClrTx/>
              <a:buSzPct val="150000"/>
              <a:buFontTx/>
              <a:buNone/>
              <a:tabLst/>
              <a:defRPr/>
            </a:pPr>
            <a:r>
              <a:rPr kumimoji="0" lang="en-US" sz="1800" b="0" i="0" u="none" strike="noStrike" kern="0" cap="none" spc="0" normalizeH="0" baseline="0" noProof="0" dirty="0" smtClean="0">
                <a:ln>
                  <a:noFill/>
                </a:ln>
                <a:solidFill>
                  <a:prstClr val="black"/>
                </a:solidFill>
                <a:effectLst/>
                <a:uLnTx/>
                <a:uFillTx/>
                <a:latin typeface="Arial" charset="0"/>
                <a:ea typeface="+mn-ea"/>
                <a:cs typeface="+mn-cs"/>
                <a:sym typeface="Wingdings" pitchFamily="2" charset="2"/>
              </a:rPr>
              <a:t> </a:t>
            </a:r>
            <a:r>
              <a:rPr kumimoji="0" lang="en-US" sz="1900" b="0" i="0" u="none" strike="noStrike" kern="0" cap="none" spc="0" normalizeH="0" baseline="0" noProof="0" dirty="0" smtClean="0">
                <a:ln>
                  <a:noFill/>
                </a:ln>
                <a:solidFill>
                  <a:prstClr val="black"/>
                </a:solidFill>
                <a:effectLst/>
                <a:uLnTx/>
                <a:uFillTx/>
                <a:latin typeface="Arial" charset="0"/>
                <a:ea typeface="+mn-ea"/>
                <a:cs typeface="+mn-cs"/>
                <a:sym typeface="Wingdings" pitchFamily="2" charset="2"/>
              </a:rPr>
              <a:t>You expect 5 tests to be significant </a:t>
            </a:r>
            <a:r>
              <a:rPr kumimoji="0" lang="en-US" sz="1900" b="0" i="0" u="none" strike="noStrike" kern="1200" cap="none" spc="0" normalizeH="0" baseline="0" noProof="0" dirty="0" smtClean="0">
                <a:ln>
                  <a:noFill/>
                </a:ln>
                <a:solidFill>
                  <a:prstClr val="black"/>
                </a:solidFill>
                <a:effectLst/>
                <a:uLnTx/>
                <a:uFillTx/>
                <a:latin typeface="Calibri"/>
                <a:ea typeface="+mn-ea"/>
                <a:cs typeface="+mn-cs"/>
                <a:sym typeface="Wingdings" pitchFamily="2" charset="2"/>
              </a:rPr>
              <a:t>just</a:t>
            </a:r>
            <a:r>
              <a:rPr kumimoji="0" lang="en-US" sz="1900" b="0" i="0" u="none" strike="noStrike" kern="0" cap="none" spc="0" normalizeH="0" baseline="0" noProof="0" dirty="0" smtClean="0">
                <a:ln>
                  <a:noFill/>
                </a:ln>
                <a:solidFill>
                  <a:prstClr val="black"/>
                </a:solidFill>
                <a:effectLst/>
                <a:uLnTx/>
                <a:uFillTx/>
                <a:latin typeface="Arial" charset="0"/>
                <a:ea typeface="+mn-ea"/>
                <a:cs typeface="+mn-cs"/>
                <a:sym typeface="Wingdings" pitchFamily="2" charset="2"/>
              </a:rPr>
              <a:t> by chance</a:t>
            </a:r>
            <a:endParaRPr kumimoji="0" lang="en-US" sz="1800" b="0" i="0" u="none" strike="noStrike" kern="0" cap="none" spc="0" normalizeH="0" baseline="0" noProof="0" dirty="0" smtClean="0">
              <a:ln>
                <a:noFill/>
              </a:ln>
              <a:solidFill>
                <a:prstClr val="black"/>
              </a:solidFill>
              <a:effectLst/>
              <a:uLnTx/>
              <a:uFillTx/>
              <a:latin typeface="Arial" charset="0"/>
              <a:ea typeface="+mn-ea"/>
              <a:cs typeface="+mn-cs"/>
            </a:endParaRPr>
          </a:p>
        </p:txBody>
      </p:sp>
      <p:sp>
        <p:nvSpPr>
          <p:cNvPr id="2" name="Datumsplatzhalter 1"/>
          <p:cNvSpPr>
            <a:spLocks noGrp="1"/>
          </p:cNvSpPr>
          <p:nvPr>
            <p:ph type="dt" sz="half" idx="10"/>
          </p:nvPr>
        </p:nvSpPr>
        <p:spPr/>
        <p:txBody>
          <a:bodyPr/>
          <a:lstStyle/>
          <a:p>
            <a:fld id="{FF198124-1149-4146-A42E-A5C4E8350EC0}" type="datetime1">
              <a:rPr lang="de-AT" smtClean="0"/>
              <a:t>26.02.2025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230741159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327923" y="1695450"/>
            <a:ext cx="7920000" cy="4893647"/>
          </a:xfrm>
          <a:noFill/>
        </p:spPr>
        <p:txBody>
          <a:bodyPr wrap="square">
            <a:spAutoFit/>
          </a:bodyPr>
          <a:lstStyle/>
          <a:p>
            <a:pPr eaLnBrk="1" hangingPunct="1">
              <a:spcBef>
                <a:spcPts val="600"/>
              </a:spcBef>
              <a:buSzPct val="150000"/>
            </a:pPr>
            <a:r>
              <a:rPr lang="en-US" sz="1800" dirty="0" smtClean="0"/>
              <a:t>The probability to get at least one Type I error increases with increasing number of tests.</a:t>
            </a:r>
          </a:p>
          <a:p>
            <a:pPr eaLnBrk="1" hangingPunct="1">
              <a:spcBef>
                <a:spcPts val="600"/>
              </a:spcBef>
              <a:buSzPct val="150000"/>
            </a:pPr>
            <a:r>
              <a:rPr lang="en-US" sz="1800" b="1" dirty="0" smtClean="0"/>
              <a:t>Family-wise error rate </a:t>
            </a:r>
            <a:r>
              <a:rPr lang="en-US" sz="1800" dirty="0" smtClean="0"/>
              <a:t>(the error rate for the complete family of tests performed): </a:t>
            </a:r>
            <a:r>
              <a:rPr lang="en-US" sz="1800" dirty="0" smtClean="0">
                <a:latin typeface="Symbol" pitchFamily="18" charset="2"/>
              </a:rPr>
              <a:t> </a:t>
            </a:r>
            <a:r>
              <a:rPr lang="en-US" sz="1800" b="1" dirty="0" smtClean="0">
                <a:latin typeface="Symbol" pitchFamily="18" charset="2"/>
              </a:rPr>
              <a:t>a</a:t>
            </a:r>
            <a:r>
              <a:rPr lang="en-US" sz="1800" b="1" dirty="0" smtClean="0"/>
              <a:t>*=1-(1-</a:t>
            </a:r>
            <a:r>
              <a:rPr lang="en-US" sz="1800" b="1" dirty="0" smtClean="0">
                <a:latin typeface="Symbol" pitchFamily="18" charset="2"/>
              </a:rPr>
              <a:t>a</a:t>
            </a:r>
            <a:r>
              <a:rPr lang="en-US" sz="1800" b="1" dirty="0" smtClean="0"/>
              <a:t>)</a:t>
            </a:r>
            <a:r>
              <a:rPr lang="en-US" sz="1800" b="1" baseline="30000" dirty="0" smtClean="0"/>
              <a:t>k</a:t>
            </a:r>
            <a:r>
              <a:rPr lang="en-US" sz="1800" dirty="0" smtClean="0"/>
              <a:t>, with </a:t>
            </a:r>
            <a:r>
              <a:rPr lang="en-US" sz="1800" dirty="0" smtClean="0">
                <a:latin typeface="Symbol" pitchFamily="18" charset="2"/>
              </a:rPr>
              <a:t>a</a:t>
            </a:r>
            <a:r>
              <a:rPr lang="en-US" sz="1800" dirty="0" smtClean="0"/>
              <a:t> being the </a:t>
            </a:r>
            <a:r>
              <a:rPr lang="en-US" sz="1800" b="1" dirty="0" smtClean="0"/>
              <a:t>comparison-wise error rate</a:t>
            </a:r>
          </a:p>
          <a:p>
            <a:pPr eaLnBrk="1" hangingPunct="1">
              <a:spcBef>
                <a:spcPts val="600"/>
              </a:spcBef>
              <a:buSzPct val="150000"/>
              <a:buNone/>
            </a:pPr>
            <a:endParaRPr lang="en-US" sz="1800" baseline="30000" dirty="0" smtClean="0"/>
          </a:p>
          <a:p>
            <a:pPr eaLnBrk="1" hangingPunct="1">
              <a:spcBef>
                <a:spcPts val="600"/>
              </a:spcBef>
              <a:buSzPct val="150000"/>
              <a:buNone/>
            </a:pPr>
            <a:r>
              <a:rPr lang="en-US" sz="1800" dirty="0" smtClean="0"/>
              <a:t>	</a:t>
            </a:r>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r>
              <a:rPr lang="en-US" sz="1800" dirty="0" smtClean="0">
                <a:sym typeface="Wingdings" pitchFamily="2" charset="2"/>
              </a:rPr>
              <a:t> The significance level has to be modified for multiple testing situations</a:t>
            </a: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prstClr val="black"/>
                </a:solidFill>
                <a:effectLst/>
                <a:uLnTx/>
                <a:uFillTx/>
                <a:latin typeface="Calibri"/>
                <a:ea typeface="+mn-ea"/>
                <a:cs typeface="+mn-cs"/>
              </a:rPr>
              <a:t>	</a:t>
            </a:r>
          </a:p>
        </p:txBody>
      </p:sp>
      <p:graphicFrame>
        <p:nvGraphicFramePr>
          <p:cNvPr id="33" name="Tabelle 32"/>
          <p:cNvGraphicFramePr>
            <a:graphicFrameLocks noGrp="1"/>
          </p:cNvGraphicFramePr>
          <p:nvPr>
            <p:extLst/>
          </p:nvPr>
        </p:nvGraphicFramePr>
        <p:xfrm>
          <a:off x="3571852" y="3198097"/>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val="20000"/>
                    </a:ext>
                  </a:extLst>
                </a:gridCol>
                <a:gridCol w="1564116">
                  <a:extLst>
                    <a:ext uri="{9D8B030D-6E8A-4147-A177-3AD203B41FA5}">
                      <a16:colId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b="0" dirty="0" smtClean="0">
                          <a:solidFill>
                            <a:schemeClr val="tx1"/>
                          </a:solidFill>
                          <a:latin typeface="Symbol" pitchFamily="18" charset="2"/>
                        </a:rPr>
                        <a:t>a</a:t>
                      </a:r>
                      <a:r>
                        <a:rPr lang="de-AT" b="0" dirty="0" smtClean="0">
                          <a:solidFill>
                            <a:schemeClr val="tx1"/>
                          </a:solidFill>
                        </a:rPr>
                        <a:t>* (</a:t>
                      </a:r>
                      <a:r>
                        <a:rPr lang="de-AT" b="0" dirty="0" smtClean="0">
                          <a:solidFill>
                            <a:schemeClr val="tx1"/>
                          </a:solidFill>
                          <a:latin typeface="Symbol" pitchFamily="18" charset="2"/>
                        </a:rPr>
                        <a:t>a</a:t>
                      </a:r>
                      <a:r>
                        <a:rPr lang="de-AT" b="0" dirty="0" smtClean="0">
                          <a:solidFill>
                            <a:schemeClr val="tx1"/>
                          </a:solidFill>
                        </a:rPr>
                        <a:t>=0.05)</a:t>
                      </a:r>
                      <a:endParaRPr lang="de-DE" b="0" dirty="0">
                        <a:solidFill>
                          <a:schemeClr val="tx1"/>
                        </a:solidFill>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0.226</a:t>
                      </a:r>
                      <a:endParaRPr lang="de-DE" dirty="0"/>
                    </a:p>
                  </a:txBody>
                  <a:tcPr>
                    <a:solidFill>
                      <a:schemeClr val="bg2">
                        <a:lumMod val="40000"/>
                        <a:lumOff val="60000"/>
                      </a:schemeClr>
                    </a:solidFill>
                  </a:tcPr>
                </a:tc>
                <a:extLst>
                  <a:ext uri="{0D108BD9-81ED-4DB2-BD59-A6C34878D82A}">
                    <a16:rowId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0.401</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0.994</a:t>
                      </a:r>
                      <a:endParaRPr lang="de-DE" dirty="0"/>
                    </a:p>
                  </a:txBody>
                  <a:tcPr>
                    <a:solidFill>
                      <a:schemeClr val="bg2">
                        <a:lumMod val="40000"/>
                        <a:lumOff val="60000"/>
                      </a:schemeClr>
                    </a:solidFill>
                  </a:tcPr>
                </a:tc>
                <a:extLst>
                  <a:ext uri="{0D108BD9-81ED-4DB2-BD59-A6C34878D82A}">
                    <a16:rowId xmlns:a16="http://schemas.microsoft.com/office/drawing/2014/main" val="10004"/>
                  </a:ext>
                </a:extLst>
              </a:tr>
            </a:tbl>
          </a:graphicData>
        </a:graphic>
      </p:graphicFrame>
      <p:sp>
        <p:nvSpPr>
          <p:cNvPr id="34" name="Geschweifte Klammer rechts 33"/>
          <p:cNvSpPr/>
          <p:nvPr/>
        </p:nvSpPr>
        <p:spPr>
          <a:xfrm>
            <a:off x="2827608" y="3068960"/>
            <a:ext cx="142876" cy="185738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feld 34"/>
          <p:cNvSpPr txBox="1"/>
          <p:nvPr/>
        </p:nvSpPr>
        <p:spPr>
          <a:xfrm>
            <a:off x="683568" y="3198097"/>
            <a:ext cx="2133918"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The probability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to get one or more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false discoveries</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(Type I error)</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Datumsplatzhalter 1"/>
          <p:cNvSpPr>
            <a:spLocks noGrp="1"/>
          </p:cNvSpPr>
          <p:nvPr>
            <p:ph type="dt" sz="half" idx="10"/>
          </p:nvPr>
        </p:nvSpPr>
        <p:spPr/>
        <p:txBody>
          <a:bodyPr/>
          <a:lstStyle/>
          <a:p>
            <a:fld id="{6C10CDDA-C211-437F-96C5-DCC875668AD4}" type="datetime1">
              <a:rPr lang="de-AT" smtClean="0"/>
              <a:t>26.02.2025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0788486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844824"/>
            <a:ext cx="8572560" cy="5816977"/>
          </a:xfrm>
          <a:noFill/>
        </p:spPr>
        <p:txBody>
          <a:bodyPr wrap="square">
            <a:spAutoFit/>
          </a:bodyPr>
          <a:lstStyle/>
          <a:p>
            <a:pPr eaLnBrk="1" hangingPunct="1">
              <a:spcBef>
                <a:spcPts val="600"/>
              </a:spcBef>
              <a:buSzPct val="150000"/>
              <a:buNone/>
            </a:pPr>
            <a:r>
              <a:rPr lang="en-US" sz="1800" b="1" dirty="0" smtClean="0"/>
              <a:t>The Bonferroni correction method</a:t>
            </a:r>
            <a:r>
              <a:rPr lang="en-US" sz="1800" dirty="0" smtClean="0"/>
              <a:t>:</a:t>
            </a:r>
          </a:p>
          <a:p>
            <a:pPr eaLnBrk="1" hangingPunct="1">
              <a:spcBef>
                <a:spcPts val="600"/>
              </a:spcBef>
              <a:buSzPct val="150000"/>
            </a:pPr>
            <a:r>
              <a:rPr lang="en-US" sz="1800" dirty="0" smtClean="0"/>
              <a:t>Control the comparison-wise error rate: Reject H</a:t>
            </a:r>
            <a:r>
              <a:rPr lang="en-US" sz="1800" baseline="-25000" dirty="0" smtClean="0"/>
              <a:t>0</a:t>
            </a:r>
            <a:r>
              <a:rPr lang="en-US" sz="1800" dirty="0" smtClean="0"/>
              <a:t>, if p &lt; </a:t>
            </a:r>
            <a:r>
              <a:rPr lang="en-US" sz="1800" dirty="0" smtClean="0">
                <a:latin typeface="Symbol" pitchFamily="18" charset="2"/>
              </a:rPr>
              <a:t>a </a:t>
            </a:r>
            <a:endParaRPr lang="en-US" sz="1800" dirty="0" smtClean="0"/>
          </a:p>
          <a:p>
            <a:pPr eaLnBrk="1" hangingPunct="1">
              <a:spcBef>
                <a:spcPts val="600"/>
              </a:spcBef>
              <a:buSzPct val="150000"/>
            </a:pPr>
            <a:r>
              <a:rPr lang="en-US" sz="1800" dirty="0" smtClean="0"/>
              <a:t>Control the family-wise error rate (including k tests): Reject H</a:t>
            </a:r>
            <a:r>
              <a:rPr lang="en-US" sz="1800" baseline="-25000" dirty="0" smtClean="0"/>
              <a:t>0</a:t>
            </a:r>
            <a:r>
              <a:rPr lang="en-US" sz="1800" dirty="0" smtClean="0"/>
              <a:t>, if p &lt; </a:t>
            </a:r>
            <a:r>
              <a:rPr lang="en-US" sz="1800" dirty="0" smtClean="0">
                <a:latin typeface="Symbol" pitchFamily="18" charset="2"/>
              </a:rPr>
              <a:t>a</a:t>
            </a:r>
            <a:r>
              <a:rPr lang="en-US" sz="1800" dirty="0" smtClean="0"/>
              <a:t>/k </a:t>
            </a:r>
          </a:p>
          <a:p>
            <a:pPr eaLnBrk="1" hangingPunct="1">
              <a:spcBef>
                <a:spcPts val="600"/>
              </a:spcBef>
              <a:buSzPct val="150000"/>
              <a:buNone/>
            </a:pPr>
            <a:r>
              <a:rPr lang="en-US" sz="1800" dirty="0" smtClean="0"/>
              <a:t>	</a:t>
            </a:r>
            <a:r>
              <a:rPr lang="en-US" sz="1800" dirty="0" smtClean="0">
                <a:sym typeface="Wingdings" pitchFamily="2" charset="2"/>
              </a:rPr>
              <a:t> </a:t>
            </a:r>
            <a:r>
              <a:rPr lang="en-US" sz="1800" b="1" dirty="0" smtClean="0">
                <a:sym typeface="Wingdings" pitchFamily="2" charset="2"/>
              </a:rPr>
              <a:t>Advantage: simple</a:t>
            </a:r>
            <a:endParaRPr lang="en-US" sz="1800" dirty="0" smtClean="0"/>
          </a:p>
          <a:p>
            <a:pPr eaLnBrk="1" hangingPunct="1">
              <a:spcBef>
                <a:spcPts val="600"/>
              </a:spcBef>
              <a:buSzPct val="150000"/>
            </a:pPr>
            <a:r>
              <a:rPr lang="en-US" sz="1800" dirty="0" smtClean="0"/>
              <a:t>Problem: Bonferroni-correction increases the probability of a type II error </a:t>
            </a:r>
          </a:p>
          <a:p>
            <a:pPr eaLnBrk="1" hangingPunct="1">
              <a:spcBef>
                <a:spcPts val="0"/>
              </a:spcBef>
              <a:spcAft>
                <a:spcPts val="0"/>
              </a:spcAft>
              <a:buSzPct val="150000"/>
              <a:buNone/>
            </a:pPr>
            <a:r>
              <a:rPr lang="en-US" sz="1800" dirty="0" smtClean="0"/>
              <a:t>	</a:t>
            </a:r>
            <a:r>
              <a:rPr lang="en-US" sz="1800" dirty="0" smtClean="0">
                <a:sym typeface="Wingdings" pitchFamily="2" charset="2"/>
              </a:rPr>
              <a:t> the power of detecting a true association is reduced  </a:t>
            </a:r>
            <a:r>
              <a:rPr lang="en-US" sz="1800" b="1" dirty="0" smtClean="0">
                <a:sym typeface="Wingdings" pitchFamily="2" charset="2"/>
              </a:rPr>
              <a:t>Disadvantage:</a:t>
            </a:r>
          </a:p>
          <a:p>
            <a:pPr eaLnBrk="1" hangingPunct="1">
              <a:spcBef>
                <a:spcPts val="0"/>
              </a:spcBef>
              <a:spcAft>
                <a:spcPts val="0"/>
              </a:spcAft>
              <a:buSzPct val="150000"/>
              <a:buNone/>
            </a:pPr>
            <a:r>
              <a:rPr lang="en-US" sz="1800" b="1" dirty="0" smtClean="0">
                <a:sym typeface="Wingdings" pitchFamily="2" charset="2"/>
              </a:rPr>
              <a:t>							            too conservative</a:t>
            </a:r>
            <a:endParaRPr lang="en-US" sz="1800" b="1"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prstClr val="black"/>
                </a:solidFill>
                <a:effectLst/>
                <a:uLnTx/>
                <a:uFillTx/>
                <a:latin typeface="Calibri"/>
                <a:ea typeface="+mn-ea"/>
                <a:cs typeface="+mn-cs"/>
              </a:rPr>
              <a:t>	</a:t>
            </a:r>
          </a:p>
        </p:txBody>
      </p:sp>
      <p:graphicFrame>
        <p:nvGraphicFramePr>
          <p:cNvPr id="34" name="Tabelle 33"/>
          <p:cNvGraphicFramePr>
            <a:graphicFrameLocks noGrp="1"/>
          </p:cNvGraphicFramePr>
          <p:nvPr>
            <p:extLst/>
          </p:nvPr>
        </p:nvGraphicFramePr>
        <p:xfrm>
          <a:off x="3428992" y="4572000"/>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a16="http://schemas.microsoft.com/office/drawing/2014/main" val="20000"/>
                    </a:ext>
                  </a:extLst>
                </a:gridCol>
                <a:gridCol w="1564116">
                  <a:extLst>
                    <a:ext uri="{9D8B030D-6E8A-4147-A177-3AD203B41FA5}">
                      <a16:colId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sz="1800" b="0" dirty="0" smtClean="0">
                          <a:solidFill>
                            <a:schemeClr val="tx1"/>
                          </a:solidFill>
                          <a:latin typeface="Symbol" pitchFamily="18" charset="2"/>
                        </a:rPr>
                        <a:t>a</a:t>
                      </a:r>
                      <a:r>
                        <a:rPr lang="de-AT" sz="1800" b="0" dirty="0" smtClean="0">
                          <a:solidFill>
                            <a:schemeClr val="tx1"/>
                          </a:solidFill>
                          <a:latin typeface="+mn-lt"/>
                        </a:rPr>
                        <a:t>/k </a:t>
                      </a:r>
                      <a:r>
                        <a:rPr lang="de-AT" b="0" baseline="0" dirty="0" smtClean="0">
                          <a:solidFill>
                            <a:schemeClr val="tx1"/>
                          </a:solidFill>
                          <a:latin typeface="+mn-lt"/>
                        </a:rPr>
                        <a:t>(</a:t>
                      </a:r>
                      <a:r>
                        <a:rPr lang="de-AT" sz="1800" b="0" dirty="0" smtClean="0">
                          <a:solidFill>
                            <a:schemeClr val="tx1"/>
                          </a:solidFill>
                          <a:latin typeface="Symbol" pitchFamily="18" charset="2"/>
                        </a:rPr>
                        <a:t>a</a:t>
                      </a:r>
                      <a:r>
                        <a:rPr lang="de-AT" b="0" baseline="0" dirty="0" smtClean="0">
                          <a:solidFill>
                            <a:schemeClr val="tx1"/>
                          </a:solidFill>
                          <a:latin typeface="+mn-lt"/>
                        </a:rPr>
                        <a:t>=0.05)</a:t>
                      </a:r>
                      <a:endParaRPr lang="de-DE" b="0" dirty="0">
                        <a:solidFill>
                          <a:schemeClr val="tx1"/>
                        </a:solidFill>
                        <a:latin typeface="+mn-lt"/>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0.01</a:t>
                      </a:r>
                      <a:endParaRPr lang="de-DE" dirty="0"/>
                    </a:p>
                  </a:txBody>
                  <a:tcPr>
                    <a:solidFill>
                      <a:schemeClr val="bg2">
                        <a:lumMod val="40000"/>
                        <a:lumOff val="60000"/>
                      </a:schemeClr>
                    </a:solidFill>
                  </a:tcPr>
                </a:tc>
                <a:extLst>
                  <a:ext uri="{0D108BD9-81ED-4DB2-BD59-A6C34878D82A}">
                    <a16:rowId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0.0005</a:t>
                      </a:r>
                      <a:endParaRPr lang="de-DE" dirty="0"/>
                    </a:p>
                  </a:txBody>
                  <a:tcPr>
                    <a:solidFill>
                      <a:schemeClr val="bg2">
                        <a:lumMod val="40000"/>
                        <a:lumOff val="60000"/>
                      </a:schemeClr>
                    </a:solidFill>
                  </a:tcPr>
                </a:tc>
                <a:extLst>
                  <a:ext uri="{0D108BD9-81ED-4DB2-BD59-A6C34878D82A}">
                    <a16:rowId xmlns:a16="http://schemas.microsoft.com/office/drawing/2014/main" val="10004"/>
                  </a:ext>
                </a:extLst>
              </a:tr>
            </a:tbl>
          </a:graphicData>
        </a:graphic>
      </p:graphicFrame>
      <p:cxnSp>
        <p:nvCxnSpPr>
          <p:cNvPr id="35" name="Gerade Verbindung mit Pfeil 34"/>
          <p:cNvCxnSpPr/>
          <p:nvPr/>
        </p:nvCxnSpPr>
        <p:spPr bwMode="auto">
          <a:xfrm>
            <a:off x="5442191" y="5517232"/>
            <a:ext cx="1201479" cy="10633"/>
          </a:xfrm>
          <a:prstGeom prst="straightConnector1">
            <a:avLst/>
          </a:prstGeom>
          <a:noFill/>
          <a:ln w="22225" cap="flat" cmpd="sng" algn="ctr">
            <a:solidFill>
              <a:srgbClr val="FF0000"/>
            </a:solidFill>
            <a:prstDash val="solid"/>
            <a:round/>
            <a:headEnd type="none" w="med" len="med"/>
            <a:tailEnd type="arrow"/>
          </a:ln>
          <a:effectLst/>
        </p:spPr>
      </p:cxnSp>
      <p:sp>
        <p:nvSpPr>
          <p:cNvPr id="36" name="Textfeld 35"/>
          <p:cNvSpPr txBox="1"/>
          <p:nvPr/>
        </p:nvSpPr>
        <p:spPr bwMode="auto">
          <a:xfrm>
            <a:off x="6905913" y="5327810"/>
            <a:ext cx="1544012" cy="400110"/>
          </a:xfrm>
          <a:prstGeom prst="rect">
            <a:avLst/>
          </a:prstGeom>
          <a:noFill/>
          <a:ln w="9525">
            <a:noFill/>
            <a:miter lim="800000"/>
            <a:headEnd/>
            <a:tailEnd/>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0.05/5=0.01</a:t>
            </a:r>
          </a:p>
        </p:txBody>
      </p:sp>
      <p:sp>
        <p:nvSpPr>
          <p:cNvPr id="2" name="Datumsplatzhalter 1"/>
          <p:cNvSpPr>
            <a:spLocks noGrp="1"/>
          </p:cNvSpPr>
          <p:nvPr>
            <p:ph type="dt" sz="half" idx="10"/>
          </p:nvPr>
        </p:nvSpPr>
        <p:spPr/>
        <p:txBody>
          <a:bodyPr/>
          <a:lstStyle/>
          <a:p>
            <a:fld id="{2658E9A8-C1CA-4B2B-9721-855E98A5BD8E}" type="datetime1">
              <a:rPr lang="de-AT" smtClean="0"/>
              <a:t>26.02.2025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36835565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Controlling </a:t>
            </a:r>
            <a:r>
              <a:rPr lang="de-DE" dirty="0" err="1" smtClean="0"/>
              <a:t>procedures</a:t>
            </a:r>
            <a:r>
              <a:rPr lang="de-DE" dirty="0" smtClean="0"/>
              <a:t>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r>
              <a:rPr lang="en-US" sz="2000" b="1" dirty="0" smtClean="0"/>
              <a:t>Family-wise </a:t>
            </a:r>
            <a:r>
              <a:rPr lang="en-US" sz="2000" b="1" dirty="0"/>
              <a:t>error rate (FWER)</a:t>
            </a:r>
            <a:r>
              <a:rPr lang="en-US" sz="2000" dirty="0"/>
              <a:t> </a:t>
            </a:r>
            <a:r>
              <a:rPr lang="en-US" sz="2000" b="1" dirty="0"/>
              <a:t>is the probability of making one or more false discoveries, or type I</a:t>
            </a:r>
            <a:r>
              <a:rPr lang="en-US" sz="2000" b="1" dirty="0">
                <a:hlinkClick r:id="rId3" tooltip="Type I and type II errors"/>
              </a:rPr>
              <a:t> </a:t>
            </a:r>
            <a:r>
              <a:rPr lang="en-US" sz="2000" b="1" dirty="0"/>
              <a:t>errors when performing multiple hypotheses tests.</a:t>
            </a:r>
            <a:endParaRPr lang="de-AT" sz="2000" b="1" dirty="0"/>
          </a:p>
          <a:p>
            <a:pPr eaLnBrk="1" hangingPunct="1"/>
            <a:endParaRPr lang="de-AT" sz="2000" dirty="0" smtClean="0"/>
          </a:p>
          <a:p>
            <a:pPr eaLnBrk="1" hangingPunct="1"/>
            <a:r>
              <a:rPr lang="de-AT" sz="2000" b="1" dirty="0" smtClean="0"/>
              <a:t>Alpha </a:t>
            </a:r>
            <a:r>
              <a:rPr lang="de-AT" sz="2000" b="1" dirty="0" err="1" smtClean="0"/>
              <a:t>controlling</a:t>
            </a:r>
            <a:r>
              <a:rPr lang="de-AT" sz="2000" b="1" dirty="0" smtClean="0"/>
              <a:t> </a:t>
            </a:r>
            <a:r>
              <a:rPr lang="de-AT" sz="2000" b="1" dirty="0" err="1" smtClean="0"/>
              <a:t>algorithms</a:t>
            </a:r>
            <a:r>
              <a:rPr lang="de-AT" sz="2000" b="1" dirty="0" smtClean="0"/>
              <a:t>:</a:t>
            </a:r>
            <a:br>
              <a:rPr lang="de-AT" sz="2000" b="1" dirty="0" smtClean="0"/>
            </a:br>
            <a:r>
              <a:rPr lang="de-AT" sz="2000" dirty="0" err="1" smtClean="0"/>
              <a:t>Bonferroni</a:t>
            </a:r>
            <a:r>
              <a:rPr lang="de-AT" sz="2000" dirty="0" smtClean="0"/>
              <a:t>, </a:t>
            </a:r>
            <a:r>
              <a:rPr lang="de-AT" sz="2000" dirty="0" err="1" smtClean="0"/>
              <a:t>Bonferroni</a:t>
            </a:r>
            <a:r>
              <a:rPr lang="de-AT" sz="2000" dirty="0" smtClean="0"/>
              <a:t>-Holm, </a:t>
            </a:r>
            <a:r>
              <a:rPr lang="de-AT" sz="2000" dirty="0" err="1" smtClean="0"/>
              <a:t>Hochberg</a:t>
            </a:r>
            <a:r>
              <a:rPr lang="de-AT" sz="2000" dirty="0" smtClean="0"/>
              <a:t>, </a:t>
            </a:r>
            <a:r>
              <a:rPr lang="de-AT" sz="2000" dirty="0" err="1" smtClean="0"/>
              <a:t>Prospective</a:t>
            </a:r>
            <a:r>
              <a:rPr lang="de-AT" sz="2000" dirty="0" smtClean="0"/>
              <a:t> Alpha </a:t>
            </a:r>
            <a:r>
              <a:rPr lang="de-AT" sz="2000" dirty="0" err="1" smtClean="0"/>
              <a:t>Allocation</a:t>
            </a:r>
            <a:r>
              <a:rPr lang="de-AT" sz="2000" dirty="0" smtClean="0"/>
              <a:t> </a:t>
            </a:r>
            <a:r>
              <a:rPr lang="de-AT" sz="2000" dirty="0" err="1" smtClean="0"/>
              <a:t>Scheme</a:t>
            </a:r>
            <a:r>
              <a:rPr lang="de-AT" sz="2000" dirty="0" smtClean="0"/>
              <a:t>, Fixed-</a:t>
            </a:r>
            <a:r>
              <a:rPr lang="de-AT" sz="2000" dirty="0" err="1" smtClean="0"/>
              <a:t>Sequence</a:t>
            </a:r>
            <a:r>
              <a:rPr lang="de-AT" sz="2000" dirty="0" smtClean="0"/>
              <a:t> </a:t>
            </a:r>
            <a:r>
              <a:rPr lang="de-AT" sz="2000" dirty="0" err="1" smtClean="0"/>
              <a:t>Method</a:t>
            </a:r>
            <a:r>
              <a:rPr lang="de-AT" sz="2000" dirty="0" smtClean="0"/>
              <a:t>, </a:t>
            </a:r>
            <a:r>
              <a:rPr lang="de-AT" sz="2000" dirty="0" err="1" smtClean="0"/>
              <a:t>Gatekeeping</a:t>
            </a:r>
            <a:r>
              <a:rPr lang="de-AT" sz="2000" dirty="0" smtClean="0"/>
              <a:t> </a:t>
            </a:r>
            <a:r>
              <a:rPr lang="de-AT" sz="2000" dirty="0" err="1" smtClean="0"/>
              <a:t>Testing</a:t>
            </a:r>
            <a:r>
              <a:rPr lang="de-AT" sz="2000" dirty="0" smtClean="0"/>
              <a:t> </a:t>
            </a:r>
            <a:r>
              <a:rPr lang="de-AT" sz="2000" dirty="0" err="1" smtClean="0"/>
              <a:t>Strategies</a:t>
            </a:r>
            <a:r>
              <a:rPr lang="de-AT" sz="2000" dirty="0" smtClean="0"/>
              <a:t>, </a:t>
            </a:r>
            <a:r>
              <a:rPr lang="de-AT" sz="2000" dirty="0" err="1" smtClean="0"/>
              <a:t>Resampling-based</a:t>
            </a:r>
            <a:r>
              <a:rPr lang="de-AT" sz="2000" dirty="0" smtClean="0"/>
              <a:t> multiple </a:t>
            </a:r>
            <a:r>
              <a:rPr lang="de-AT" sz="2000" dirty="0" err="1" smtClean="0"/>
              <a:t>testing</a:t>
            </a:r>
            <a:r>
              <a:rPr lang="de-AT" sz="2000" dirty="0" smtClean="0"/>
              <a:t> </a:t>
            </a:r>
            <a:r>
              <a:rPr lang="de-AT" sz="2000" dirty="0" err="1" smtClean="0"/>
              <a:t>strategies</a:t>
            </a:r>
            <a:endParaRPr lang="de-AT" sz="2000" dirty="0" smtClean="0"/>
          </a:p>
          <a:p>
            <a:pPr eaLnBrk="1" hangingPunct="1"/>
            <a:endParaRPr lang="de-AT" sz="2000" dirty="0" smtClean="0"/>
          </a:p>
          <a:p>
            <a:pPr eaLnBrk="1" hangingPunct="1"/>
            <a:r>
              <a:rPr lang="de-AT" sz="2000" dirty="0" smtClean="0"/>
              <a:t>ANOVA Post-hoc </a:t>
            </a:r>
            <a:r>
              <a:rPr lang="de-AT" sz="2000" dirty="0" err="1" smtClean="0"/>
              <a:t>tests</a:t>
            </a:r>
            <a:r>
              <a:rPr lang="de-AT" sz="2000" dirty="0" smtClean="0"/>
              <a:t>: </a:t>
            </a:r>
            <a:r>
              <a:rPr lang="de-AT" sz="2000" dirty="0" err="1" smtClean="0"/>
              <a:t>Bonferroni</a:t>
            </a:r>
            <a:r>
              <a:rPr lang="de-AT" sz="2000" dirty="0" smtClean="0"/>
              <a:t>, LSD, </a:t>
            </a:r>
            <a:r>
              <a:rPr lang="de-AT" sz="2000" dirty="0" err="1" smtClean="0"/>
              <a:t>Dunnett</a:t>
            </a:r>
            <a:r>
              <a:rPr lang="de-AT" sz="2000" dirty="0" smtClean="0"/>
              <a:t>, </a:t>
            </a:r>
            <a:r>
              <a:rPr lang="de-AT" sz="2000" dirty="0" err="1" smtClean="0"/>
              <a:t>Tukey</a:t>
            </a:r>
            <a:r>
              <a:rPr lang="de-AT" sz="2000" dirty="0" smtClean="0"/>
              <a:t>, </a:t>
            </a:r>
            <a:r>
              <a:rPr lang="de-AT" sz="2000" dirty="0" err="1" smtClean="0"/>
              <a:t>Scheffe</a:t>
            </a:r>
            <a:r>
              <a:rPr lang="de-AT" sz="2000" dirty="0" smtClean="0"/>
              <a:t>, etc</a:t>
            </a:r>
            <a:r>
              <a:rPr lang="de-AT" sz="2000" dirty="0"/>
              <a:t>.</a:t>
            </a:r>
            <a:r>
              <a:rPr lang="de-AT" sz="2000" dirty="0" smtClean="0"/>
              <a:t> </a:t>
            </a:r>
          </a:p>
        </p:txBody>
      </p:sp>
      <p:sp>
        <p:nvSpPr>
          <p:cNvPr id="9" name="Datumsplatzhalter 3"/>
          <p:cNvSpPr>
            <a:spLocks noGrp="1"/>
          </p:cNvSpPr>
          <p:nvPr>
            <p:ph type="dt" sz="half" idx="10"/>
          </p:nvPr>
        </p:nvSpPr>
        <p:spPr>
          <a:xfrm>
            <a:off x="457200" y="6356350"/>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A1D5F01-2058-4373-B134-AB7E312D969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10" name="Fußzeilenplatzhalter 4"/>
          <p:cNvSpPr>
            <a:spLocks noGrp="1"/>
          </p:cNvSpPr>
          <p:nvPr>
            <p:ph type="ftr" sz="quarter" idx="11"/>
          </p:nvPr>
        </p:nvSpPr>
        <p:spPr>
          <a:xfrm>
            <a:off x="3124200" y="6356350"/>
            <a:ext cx="28956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11" name="Foliennummernplatzhalter 5"/>
          <p:cNvSpPr>
            <a:spLocks noGrp="1"/>
          </p:cNvSpPr>
          <p:nvPr>
            <p:ph type="sldNum" sz="quarter" idx="12"/>
          </p:nvPr>
        </p:nvSpPr>
        <p:spPr>
          <a:xfrm>
            <a:off x="6553200" y="6356350"/>
            <a:ext cx="21336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629751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de-AT" sz="2400" dirty="0" smtClean="0"/>
              <a:t>The multiple testing problem</a:t>
            </a:r>
            <a:endParaRPr lang="de-DE" sz="2400" dirty="0" smtClean="0"/>
          </a:p>
        </p:txBody>
      </p:sp>
      <p:sp>
        <p:nvSpPr>
          <p:cNvPr id="6148" name="Rectangle 3"/>
          <p:cNvSpPr>
            <a:spLocks noGrp="1" noChangeAspect="1" noChangeArrowheads="1"/>
          </p:cNvSpPr>
          <p:nvPr>
            <p:ph type="body" idx="1"/>
          </p:nvPr>
        </p:nvSpPr>
        <p:spPr>
          <a:xfrm>
            <a:off x="285720" y="1685485"/>
            <a:ext cx="8858280" cy="5940088"/>
          </a:xfrm>
          <a:noFill/>
        </p:spPr>
        <p:txBody>
          <a:bodyPr wrap="square">
            <a:spAutoFit/>
          </a:bodyPr>
          <a:lstStyle/>
          <a:p>
            <a:pPr eaLnBrk="1" hangingPunct="1">
              <a:spcBef>
                <a:spcPts val="600"/>
              </a:spcBef>
              <a:buSzPct val="150000"/>
              <a:buNone/>
            </a:pPr>
            <a:r>
              <a:rPr lang="en-US" sz="1800" dirty="0" smtClean="0"/>
              <a:t>How to report p-values / results of significance tests in papers:	</a:t>
            </a:r>
          </a:p>
          <a:p>
            <a:pPr eaLnBrk="1" hangingPunct="1">
              <a:spcBef>
                <a:spcPts val="600"/>
              </a:spcBef>
              <a:buSzPct val="150000"/>
            </a:pPr>
            <a:r>
              <a:rPr lang="en-US" sz="1800" dirty="0" smtClean="0"/>
              <a:t>If you are only interested in test decisions (significant or not) to a pre-specified </a:t>
            </a:r>
            <a:r>
              <a:rPr lang="en-US" sz="2000" dirty="0" smtClean="0">
                <a:latin typeface="Symbol" pitchFamily="18" charset="2"/>
              </a:rPr>
              <a:t>a</a:t>
            </a:r>
            <a:r>
              <a:rPr lang="en-US" sz="1800" dirty="0" smtClean="0"/>
              <a:t>-level  </a:t>
            </a:r>
            <a:r>
              <a:rPr lang="en-US" sz="1800" dirty="0" smtClean="0">
                <a:sym typeface="Wingdings" pitchFamily="2" charset="2"/>
              </a:rPr>
              <a:t> report only the decision </a:t>
            </a:r>
          </a:p>
          <a:p>
            <a:pPr eaLnBrk="1" hangingPunct="1">
              <a:spcBef>
                <a:spcPts val="600"/>
              </a:spcBef>
              <a:buSzPct val="150000"/>
            </a:pPr>
            <a:r>
              <a:rPr lang="en-US" sz="1800" dirty="0" smtClean="0">
                <a:sym typeface="Wingdings" pitchFamily="2" charset="2"/>
              </a:rPr>
              <a:t>If you are interested in the „certainty“ of your test decision  report </a:t>
            </a:r>
            <a:r>
              <a:rPr lang="en-US" sz="1800" b="1" dirty="0" smtClean="0">
                <a:sym typeface="Wingdings" pitchFamily="2" charset="2"/>
              </a:rPr>
              <a:t>all</a:t>
            </a:r>
            <a:r>
              <a:rPr lang="en-US" sz="1800" dirty="0" smtClean="0">
                <a:sym typeface="Wingdings" pitchFamily="2" charset="2"/>
              </a:rPr>
              <a:t> p-values</a:t>
            </a:r>
            <a:endParaRPr lang="en-US" sz="1800" dirty="0" smtClean="0"/>
          </a:p>
          <a:p>
            <a:pPr eaLnBrk="1" hangingPunct="1">
              <a:spcBef>
                <a:spcPts val="600"/>
              </a:spcBef>
              <a:buSzPct val="150000"/>
              <a:buNone/>
            </a:pPr>
            <a:r>
              <a:rPr lang="en-US" sz="1800" dirty="0" smtClean="0"/>
              <a:t>	(can be interpreted as strength of evidence against the Nullhypothesis)</a:t>
            </a:r>
          </a:p>
          <a:p>
            <a:pPr eaLnBrk="1" hangingPunct="1">
              <a:spcBef>
                <a:spcPts val="600"/>
              </a:spcBef>
              <a:buSzPct val="150000"/>
            </a:pPr>
            <a:r>
              <a:rPr lang="en-US" sz="1800" dirty="0" smtClean="0"/>
              <a:t>In the case of multiple testing: report all raw p-values + a reasonable correction</a:t>
            </a:r>
            <a:endParaRPr lang="en-US" sz="1800" b="1" dirty="0" smtClean="0"/>
          </a:p>
          <a:p>
            <a:pPr eaLnBrk="1" hangingPunct="1">
              <a:spcBef>
                <a:spcPts val="600"/>
              </a:spcBef>
              <a:buSzPct val="150000"/>
              <a:buNone/>
            </a:pPr>
            <a:r>
              <a:rPr lang="en-US" sz="1800" b="1" dirty="0" smtClean="0"/>
              <a:t>                                                        How it should be (1):</a:t>
            </a:r>
          </a:p>
          <a:p>
            <a:pPr eaLnBrk="1" hangingPunct="1">
              <a:spcBef>
                <a:spcPts val="600"/>
              </a:spcBef>
              <a:buSzPct val="150000"/>
              <a:buNone/>
            </a:pPr>
            <a:endParaRPr lang="en-US" sz="1800" b="1" dirty="0" smtClean="0"/>
          </a:p>
          <a:p>
            <a:pPr eaLnBrk="1" hangingPunct="1">
              <a:spcBef>
                <a:spcPts val="600"/>
              </a:spcBef>
              <a:buSzPct val="150000"/>
              <a:buNone/>
            </a:pPr>
            <a:endParaRPr lang="en-US" sz="1800" b="1" dirty="0" smtClean="0"/>
          </a:p>
          <a:p>
            <a:pPr eaLnBrk="1" hangingPunct="1">
              <a:spcBef>
                <a:spcPts val="600"/>
              </a:spcBef>
              <a:buSzPct val="150000"/>
              <a:buNone/>
            </a:pP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5"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graphicFrame>
        <p:nvGraphicFramePr>
          <p:cNvPr id="36" name="Tabelle 35"/>
          <p:cNvGraphicFramePr>
            <a:graphicFrameLocks noGrp="1"/>
          </p:cNvGraphicFramePr>
          <p:nvPr>
            <p:extLst/>
          </p:nvPr>
        </p:nvGraphicFramePr>
        <p:xfrm>
          <a:off x="504795" y="4235424"/>
          <a:ext cx="3080077" cy="1986874"/>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460614">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extLst>
                  <a:ext uri="{0D108BD9-81ED-4DB2-BD59-A6C34878D82A}">
                    <a16:rowId xmlns:a16="http://schemas.microsoft.com/office/drawing/2014/main" val="10000"/>
                  </a:ext>
                </a:extLst>
              </a:tr>
              <a:tr h="381565">
                <a:tc>
                  <a:txBody>
                    <a:bodyPr/>
                    <a:lstStyle/>
                    <a:p>
                      <a:r>
                        <a:rPr lang="de-AT" dirty="0" smtClean="0"/>
                        <a:t>Test 1</a:t>
                      </a:r>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a16="http://schemas.microsoft.com/office/drawing/2014/main" val="10001"/>
                  </a:ext>
                </a:extLst>
              </a:tr>
              <a:tr h="381565">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a16="http://schemas.microsoft.com/office/drawing/2014/main" val="10002"/>
                  </a:ext>
                </a:extLst>
              </a:tr>
              <a:tr h="381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err="1" smtClean="0"/>
                        <a:t>n.s</a:t>
                      </a:r>
                      <a:r>
                        <a:rPr lang="de-AT" dirty="0" smtClean="0"/>
                        <a:t>.</a:t>
                      </a:r>
                      <a:endParaRPr lang="de-DE" dirty="0"/>
                    </a:p>
                  </a:txBody>
                  <a:tcPr>
                    <a:solidFill>
                      <a:srgbClr val="00B0F0"/>
                    </a:solidFill>
                  </a:tcPr>
                </a:tc>
                <a:extLst>
                  <a:ext uri="{0D108BD9-81ED-4DB2-BD59-A6C34878D82A}">
                    <a16:rowId xmlns:a16="http://schemas.microsoft.com/office/drawing/2014/main" val="10003"/>
                  </a:ext>
                </a:extLst>
              </a:tr>
              <a:tr h="381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4</a:t>
                      </a:r>
                    </a:p>
                  </a:txBody>
                  <a:tcPr>
                    <a:solidFill>
                      <a:srgbClr val="0070C0"/>
                    </a:solidFill>
                  </a:tcPr>
                </a:tc>
                <a:tc>
                  <a:txBody>
                    <a:bodyPr/>
                    <a:lstStyle/>
                    <a:p>
                      <a:r>
                        <a:rPr lang="de-AT" dirty="0" smtClean="0"/>
                        <a:t>&lt;0.0001</a:t>
                      </a:r>
                      <a:endParaRPr lang="de-DE" dirty="0"/>
                    </a:p>
                  </a:txBody>
                  <a:tcPr>
                    <a:solidFill>
                      <a:srgbClr val="0070C0"/>
                    </a:solidFill>
                  </a:tcPr>
                </a:tc>
                <a:extLst>
                  <a:ext uri="{0D108BD9-81ED-4DB2-BD59-A6C34878D82A}">
                    <a16:rowId xmlns:a16="http://schemas.microsoft.com/office/drawing/2014/main" val="10004"/>
                  </a:ext>
                </a:extLst>
              </a:tr>
            </a:tbl>
          </a:graphicData>
        </a:graphic>
      </p:graphicFrame>
      <p:graphicFrame>
        <p:nvGraphicFramePr>
          <p:cNvPr id="40" name="Tabelle 39"/>
          <p:cNvGraphicFramePr>
            <a:graphicFrameLocks noGrp="1"/>
          </p:cNvGraphicFramePr>
          <p:nvPr>
            <p:extLst/>
          </p:nvPr>
        </p:nvGraphicFramePr>
        <p:xfrm>
          <a:off x="4352708" y="4328228"/>
          <a:ext cx="3080077" cy="189240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129543">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extLst>
                  <a:ext uri="{0D108BD9-81ED-4DB2-BD59-A6C34878D82A}">
                    <a16:rowId xmlns:a16="http://schemas.microsoft.com/office/drawing/2014/main" val="10000"/>
                  </a:ext>
                </a:extLst>
              </a:tr>
              <a:tr h="381660">
                <a:tc>
                  <a:txBody>
                    <a:bodyPr/>
                    <a:lstStyle/>
                    <a:p>
                      <a:r>
                        <a:rPr lang="de-AT" dirty="0" smtClean="0"/>
                        <a:t>Test 1</a:t>
                      </a:r>
                    </a:p>
                  </a:txBody>
                  <a:tcPr>
                    <a:solidFill>
                      <a:srgbClr val="00B0F0"/>
                    </a:solidFill>
                  </a:tcPr>
                </a:tc>
                <a:tc>
                  <a:txBody>
                    <a:bodyPr/>
                    <a:lstStyle/>
                    <a:p>
                      <a:r>
                        <a:rPr lang="de-AT" dirty="0" smtClean="0"/>
                        <a:t>0.005</a:t>
                      </a:r>
                      <a:r>
                        <a:rPr lang="de-AT" sz="1800" dirty="0" smtClean="0">
                          <a:solidFill>
                            <a:schemeClr val="tx1"/>
                          </a:solidFill>
                        </a:rPr>
                        <a:t>*</a:t>
                      </a:r>
                      <a:endParaRPr lang="de-DE" dirty="0"/>
                    </a:p>
                  </a:txBody>
                  <a:tcPr>
                    <a:solidFill>
                      <a:srgbClr val="00B0F0"/>
                    </a:solidFill>
                  </a:tcPr>
                </a:tc>
                <a:extLst>
                  <a:ext uri="{0D108BD9-81ED-4DB2-BD59-A6C34878D82A}">
                    <a16:rowId xmlns:a16="http://schemas.microsoft.com/office/drawing/2014/main" val="10001"/>
                  </a:ext>
                </a:extLst>
              </a:tr>
              <a:tr h="381660">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a16="http://schemas.microsoft.com/office/drawing/2014/main" val="10002"/>
                  </a:ext>
                </a:extLst>
              </a:tr>
              <a:tr h="381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smtClean="0"/>
                        <a:t>0.2</a:t>
                      </a:r>
                      <a:endParaRPr lang="de-DE" dirty="0"/>
                    </a:p>
                  </a:txBody>
                  <a:tcPr>
                    <a:solidFill>
                      <a:srgbClr val="00B0F0"/>
                    </a:solidFill>
                  </a:tcPr>
                </a:tc>
                <a:extLst>
                  <a:ext uri="{0D108BD9-81ED-4DB2-BD59-A6C34878D82A}">
                    <a16:rowId xmlns:a16="http://schemas.microsoft.com/office/drawing/2014/main" val="10003"/>
                  </a:ext>
                </a:extLst>
              </a:tr>
              <a:tr h="381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4</a:t>
                      </a:r>
                    </a:p>
                  </a:txBody>
                  <a:tcPr>
                    <a:solidFill>
                      <a:srgbClr val="0070C0"/>
                    </a:solidFill>
                  </a:tcPr>
                </a:tc>
                <a:tc>
                  <a:txBody>
                    <a:bodyPr/>
                    <a:lstStyle/>
                    <a:p>
                      <a:r>
                        <a:rPr lang="de-AT" dirty="0" smtClean="0"/>
                        <a:t>0.00008</a:t>
                      </a:r>
                      <a:r>
                        <a:rPr lang="de-AT" sz="1800" dirty="0" smtClean="0">
                          <a:solidFill>
                            <a:schemeClr val="tx1"/>
                          </a:solidFill>
                        </a:rPr>
                        <a:t>*</a:t>
                      </a:r>
                      <a:endParaRPr lang="de-DE" dirty="0"/>
                    </a:p>
                  </a:txBody>
                  <a:tcPr>
                    <a:solidFill>
                      <a:srgbClr val="0070C0"/>
                    </a:solidFill>
                  </a:tcPr>
                </a:tc>
                <a:extLst>
                  <a:ext uri="{0D108BD9-81ED-4DB2-BD59-A6C34878D82A}">
                    <a16:rowId xmlns:a16="http://schemas.microsoft.com/office/drawing/2014/main" val="10004"/>
                  </a:ext>
                </a:extLst>
              </a:tr>
            </a:tbl>
          </a:graphicData>
        </a:graphic>
      </p:graphicFrame>
      <p:cxnSp>
        <p:nvCxnSpPr>
          <p:cNvPr id="41" name="Gerade Verbindung 40"/>
          <p:cNvCxnSpPr/>
          <p:nvPr/>
        </p:nvCxnSpPr>
        <p:spPr>
          <a:xfrm rot="5400000">
            <a:off x="528140" y="4099862"/>
            <a:ext cx="2643206" cy="26432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549815" y="4005064"/>
            <a:ext cx="3143272" cy="26432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5364088" y="6277615"/>
            <a:ext cx="355283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*remained significant with </a:t>
            </a:r>
            <a:r>
              <a:rPr kumimoji="0" lang="en-US" sz="1400" b="0" i="0" u="none" strike="noStrike" kern="1200" cap="none" spc="0" normalizeH="0" baseline="0" noProof="0" dirty="0" err="1" smtClean="0">
                <a:ln>
                  <a:noFill/>
                </a:ln>
                <a:solidFill>
                  <a:prstClr val="black"/>
                </a:solidFill>
                <a:effectLst/>
                <a:uLnTx/>
                <a:uFillTx/>
                <a:latin typeface="Arial" charset="0"/>
                <a:ea typeface="+mn-ea"/>
                <a:cs typeface="+mn-cs"/>
              </a:rPr>
              <a:t>Bonferroni</a:t>
            </a: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  correction for  multiple testing</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Datumsplatzhalter 1"/>
          <p:cNvSpPr>
            <a:spLocks noGrp="1"/>
          </p:cNvSpPr>
          <p:nvPr>
            <p:ph type="dt" sz="half" idx="10"/>
          </p:nvPr>
        </p:nvSpPr>
        <p:spPr/>
        <p:txBody>
          <a:bodyPr/>
          <a:lstStyle/>
          <a:p>
            <a:fld id="{9CB66C06-C4E2-42FC-B9B1-A31FD15C8D4E}" type="datetime1">
              <a:rPr lang="de-AT" smtClean="0"/>
              <a:t>26.02.2025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13717214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F97FFB-5842-4506-A8EA-63E1BEA78866}" type="slidenum">
              <a:rPr kumimoji="0" 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de-DE" sz="1200" b="0" i="0" u="none" strike="noStrike" kern="1200" cap="none" spc="0" normalizeH="0" baseline="0" noProof="0" dirty="0" smtClean="0">
              <a:ln>
                <a:noFill/>
              </a:ln>
              <a:solidFill>
                <a:prstClr val="black">
                  <a:tint val="75000"/>
                </a:prstClr>
              </a:solidFill>
              <a:effectLst/>
              <a:uLnTx/>
              <a:uFillTx/>
              <a:latin typeface="Arial" charset="0"/>
              <a:ea typeface="+mn-ea"/>
              <a:cs typeface="+mn-cs"/>
            </a:endParaRPr>
          </a:p>
        </p:txBody>
      </p:sp>
      <p:sp>
        <p:nvSpPr>
          <p:cNvPr id="6147" name="Rectangle 2"/>
          <p:cNvSpPr>
            <a:spLocks noGrp="1" noChangeArrowheads="1"/>
          </p:cNvSpPr>
          <p:nvPr>
            <p:ph type="title"/>
          </p:nvPr>
        </p:nvSpPr>
        <p:spPr/>
        <p:txBody>
          <a:bodyPr/>
          <a:lstStyle/>
          <a:p>
            <a:pPr eaLnBrk="1" hangingPunct="1"/>
            <a:r>
              <a:rPr lang="de-AT" sz="2400" dirty="0" smtClean="0"/>
              <a:t>The multiple testing problem</a:t>
            </a:r>
            <a:endParaRPr lang="de-DE" sz="2400" dirty="0" smtClean="0"/>
          </a:p>
        </p:txBody>
      </p:sp>
      <p:sp>
        <p:nvSpPr>
          <p:cNvPr id="6148" name="Rectangle 3"/>
          <p:cNvSpPr>
            <a:spLocks noGrp="1" noChangeAspect="1" noChangeArrowheads="1"/>
          </p:cNvSpPr>
          <p:nvPr>
            <p:ph type="body" idx="1"/>
          </p:nvPr>
        </p:nvSpPr>
        <p:spPr>
          <a:xfrm>
            <a:off x="245011" y="1685485"/>
            <a:ext cx="8858280" cy="5940088"/>
          </a:xfrm>
          <a:noFill/>
        </p:spPr>
        <p:txBody>
          <a:bodyPr wrap="square">
            <a:spAutoFit/>
          </a:bodyPr>
          <a:lstStyle/>
          <a:p>
            <a:pPr eaLnBrk="1" hangingPunct="1">
              <a:spcBef>
                <a:spcPts val="600"/>
              </a:spcBef>
              <a:buSzPct val="150000"/>
              <a:buNone/>
            </a:pPr>
            <a:r>
              <a:rPr lang="en-US" sz="1800" dirty="0" smtClean="0"/>
              <a:t>How to report p-values / results of significance tests in papers:	</a:t>
            </a:r>
          </a:p>
          <a:p>
            <a:pPr eaLnBrk="1" hangingPunct="1">
              <a:spcBef>
                <a:spcPts val="600"/>
              </a:spcBef>
              <a:buSzPct val="150000"/>
            </a:pPr>
            <a:r>
              <a:rPr lang="en-US" sz="1800" dirty="0" smtClean="0"/>
              <a:t>If you are only interested in test decisions (significant or not) to a pre-specified </a:t>
            </a:r>
            <a:r>
              <a:rPr lang="en-US" sz="2000" dirty="0" smtClean="0">
                <a:latin typeface="Symbol" pitchFamily="18" charset="2"/>
              </a:rPr>
              <a:t>a</a:t>
            </a:r>
            <a:r>
              <a:rPr lang="en-US" sz="1800" dirty="0" smtClean="0"/>
              <a:t>-level  </a:t>
            </a:r>
            <a:r>
              <a:rPr lang="en-US" sz="1800" dirty="0" smtClean="0">
                <a:sym typeface="Wingdings" pitchFamily="2" charset="2"/>
              </a:rPr>
              <a:t> report only the decision </a:t>
            </a:r>
          </a:p>
          <a:p>
            <a:pPr eaLnBrk="1" hangingPunct="1">
              <a:spcBef>
                <a:spcPts val="600"/>
              </a:spcBef>
              <a:buSzPct val="150000"/>
            </a:pPr>
            <a:r>
              <a:rPr lang="en-US" sz="1800" dirty="0" smtClean="0">
                <a:sym typeface="Wingdings" pitchFamily="2" charset="2"/>
              </a:rPr>
              <a:t>If you are interested in the „certainty“ of your test decision  report </a:t>
            </a:r>
            <a:r>
              <a:rPr lang="en-US" sz="1800" b="1" dirty="0" smtClean="0">
                <a:sym typeface="Wingdings" pitchFamily="2" charset="2"/>
              </a:rPr>
              <a:t>all</a:t>
            </a:r>
            <a:r>
              <a:rPr lang="en-US" sz="1800" dirty="0" smtClean="0">
                <a:sym typeface="Wingdings" pitchFamily="2" charset="2"/>
              </a:rPr>
              <a:t> p-values</a:t>
            </a:r>
            <a:endParaRPr lang="en-US" sz="1800" dirty="0" smtClean="0"/>
          </a:p>
          <a:p>
            <a:pPr eaLnBrk="1" hangingPunct="1">
              <a:spcBef>
                <a:spcPts val="600"/>
              </a:spcBef>
              <a:buSzPct val="150000"/>
              <a:buNone/>
            </a:pPr>
            <a:r>
              <a:rPr lang="en-US" sz="1800" dirty="0" smtClean="0"/>
              <a:t>	(can be interpreted as strength of evidence against the Nullhypothesis)</a:t>
            </a:r>
          </a:p>
          <a:p>
            <a:pPr eaLnBrk="1" hangingPunct="1">
              <a:spcBef>
                <a:spcPts val="600"/>
              </a:spcBef>
              <a:buSzPct val="150000"/>
            </a:pPr>
            <a:r>
              <a:rPr lang="en-US" sz="1800" dirty="0" smtClean="0"/>
              <a:t>In the case of multiple testing: report all raw p-values + a reasonable correction</a:t>
            </a:r>
            <a:endParaRPr lang="en-US" sz="1800" b="1" dirty="0" smtClean="0"/>
          </a:p>
          <a:p>
            <a:pPr eaLnBrk="1" hangingPunct="1">
              <a:spcBef>
                <a:spcPts val="600"/>
              </a:spcBef>
              <a:buSzPct val="150000"/>
              <a:buNone/>
            </a:pPr>
            <a:r>
              <a:rPr lang="en-US" sz="1800" b="1" dirty="0" smtClean="0"/>
              <a:t>  How it should be (1):                           How it should be (2):</a:t>
            </a:r>
          </a:p>
          <a:p>
            <a:pPr eaLnBrk="1" hangingPunct="1">
              <a:spcBef>
                <a:spcPts val="600"/>
              </a:spcBef>
              <a:buSzPct val="150000"/>
              <a:buNone/>
            </a:pPr>
            <a:endParaRPr lang="en-US" sz="1800" b="1" dirty="0" smtClean="0"/>
          </a:p>
          <a:p>
            <a:pPr eaLnBrk="1" hangingPunct="1">
              <a:spcBef>
                <a:spcPts val="600"/>
              </a:spcBef>
              <a:buSzPct val="150000"/>
              <a:buNone/>
            </a:pPr>
            <a:endParaRPr lang="en-US" sz="1800" b="1" dirty="0" smtClean="0"/>
          </a:p>
          <a:p>
            <a:pPr eaLnBrk="1" hangingPunct="1">
              <a:spcBef>
                <a:spcPts val="600"/>
              </a:spcBef>
              <a:buSzPct val="150000"/>
              <a:buNone/>
            </a:pP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9155"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prstClr val="black"/>
              </a:solidFill>
              <a:effectLst/>
              <a:uLnTx/>
              <a:uFillTx/>
              <a:latin typeface="Arial" pitchFamily="34" charset="0"/>
              <a:ea typeface="+mn-ea"/>
              <a:cs typeface="+mn-cs"/>
            </a:endParaRPr>
          </a:p>
        </p:txBody>
      </p:sp>
      <p:graphicFrame>
        <p:nvGraphicFramePr>
          <p:cNvPr id="32" name="Tabelle 31"/>
          <p:cNvGraphicFramePr>
            <a:graphicFrameLocks noGrp="1"/>
          </p:cNvGraphicFramePr>
          <p:nvPr>
            <p:extLst/>
          </p:nvPr>
        </p:nvGraphicFramePr>
        <p:xfrm>
          <a:off x="274323" y="4246276"/>
          <a:ext cx="3080077" cy="1911978"/>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423997">
                  <a:extLst>
                    <a:ext uri="{9D8B030D-6E8A-4147-A177-3AD203B41FA5}">
                      <a16:colId xmlns:a16="http://schemas.microsoft.com/office/drawing/2014/main" val="20001"/>
                    </a:ext>
                  </a:extLst>
                </a:gridCol>
              </a:tblGrid>
              <a:tr h="428618">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smtClean="0">
                          <a:solidFill>
                            <a:schemeClr val="tx1"/>
                          </a:solidFill>
                        </a:rPr>
                        <a:t>P-value</a:t>
                      </a:r>
                      <a:endParaRPr lang="en-US" b="0" noProof="0">
                        <a:solidFill>
                          <a:schemeClr val="tx1"/>
                        </a:solidFill>
                      </a:endParaRPr>
                    </a:p>
                  </a:txBody>
                  <a:tcPr>
                    <a:solidFill>
                      <a:srgbClr val="A1C0EE"/>
                    </a:solidFill>
                  </a:tcPr>
                </a:tc>
                <a:extLst>
                  <a:ext uri="{0D108BD9-81ED-4DB2-BD59-A6C34878D82A}">
                    <a16:rowId xmlns:a16="http://schemas.microsoft.com/office/drawing/2014/main" val="10000"/>
                  </a:ext>
                </a:extLst>
              </a:tr>
              <a:tr h="370840">
                <a:tc>
                  <a:txBody>
                    <a:bodyPr/>
                    <a:lstStyle/>
                    <a:p>
                      <a:r>
                        <a:rPr lang="de-AT" dirty="0" smtClean="0"/>
                        <a:t>Test 1</a:t>
                      </a:r>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a16="http://schemas.microsoft.com/office/drawing/2014/main" val="10001"/>
                  </a:ext>
                </a:extLst>
              </a:tr>
              <a:tr h="370840">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smtClean="0"/>
                        <a:t>0.2</a:t>
                      </a:r>
                      <a:endParaRPr lang="de-DE" dirty="0"/>
                    </a:p>
                  </a:txBody>
                  <a:tcPr>
                    <a:solidFill>
                      <a:srgbClr val="00B0F0"/>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dirty="0" smtClean="0">
                          <a:solidFill>
                            <a:schemeClr val="dk1"/>
                          </a:solidFill>
                          <a:latin typeface="+mn-lt"/>
                          <a:ea typeface="+mn-ea"/>
                          <a:cs typeface="+mn-cs"/>
                        </a:rPr>
                        <a:t>Test 4</a:t>
                      </a:r>
                    </a:p>
                  </a:txBody>
                  <a:tcPr>
                    <a:solidFill>
                      <a:srgbClr val="0070C0"/>
                    </a:solidFill>
                  </a:tcPr>
                </a:tc>
                <a:tc>
                  <a:txBody>
                    <a:bodyPr/>
                    <a:lstStyle/>
                    <a:p>
                      <a:r>
                        <a:rPr lang="de-AT" sz="1800" kern="1200" dirty="0" smtClean="0">
                          <a:solidFill>
                            <a:schemeClr val="dk1"/>
                          </a:solidFill>
                          <a:latin typeface="+mn-lt"/>
                          <a:ea typeface="+mn-ea"/>
                          <a:cs typeface="+mn-cs"/>
                        </a:rPr>
                        <a:t>0.00008*</a:t>
                      </a:r>
                      <a:endParaRPr lang="de-DE" sz="1800" kern="1200" dirty="0">
                        <a:solidFill>
                          <a:schemeClr val="dk1"/>
                        </a:solidFill>
                        <a:latin typeface="+mn-lt"/>
                        <a:ea typeface="+mn-ea"/>
                        <a:cs typeface="+mn-cs"/>
                      </a:endParaRPr>
                    </a:p>
                  </a:txBody>
                  <a:tcPr>
                    <a:solidFill>
                      <a:srgbClr val="0070C0"/>
                    </a:solidFill>
                  </a:tcPr>
                </a:tc>
                <a:extLst>
                  <a:ext uri="{0D108BD9-81ED-4DB2-BD59-A6C34878D82A}">
                    <a16:rowId xmlns:a16="http://schemas.microsoft.com/office/drawing/2014/main" val="10004"/>
                  </a:ext>
                </a:extLst>
              </a:tr>
            </a:tbl>
          </a:graphicData>
        </a:graphic>
      </p:graphicFrame>
      <p:sp>
        <p:nvSpPr>
          <p:cNvPr id="37" name="Textfeld 36"/>
          <p:cNvSpPr txBox="1"/>
          <p:nvPr/>
        </p:nvSpPr>
        <p:spPr>
          <a:xfrm>
            <a:off x="259079" y="6150084"/>
            <a:ext cx="355283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*remained significant  with </a:t>
            </a:r>
            <a:r>
              <a:rPr kumimoji="0" lang="en-US" sz="1400" b="0" i="0" u="none" strike="noStrike" kern="1200" cap="none" spc="0" normalizeH="0" baseline="0" noProof="0" dirty="0" err="1" smtClean="0">
                <a:ln>
                  <a:noFill/>
                </a:ln>
                <a:solidFill>
                  <a:prstClr val="black"/>
                </a:solidFill>
                <a:effectLst/>
                <a:uLnTx/>
                <a:uFillTx/>
                <a:latin typeface="Arial" charset="0"/>
                <a:ea typeface="+mn-ea"/>
                <a:cs typeface="+mn-cs"/>
              </a:rPr>
              <a:t>Bonferroni</a:t>
            </a:r>
            <a:r>
              <a:rPr kumimoji="0" lang="en-US" sz="1400" b="0" i="0" u="none" strike="noStrike" kern="1200" cap="none" spc="0" normalizeH="0" baseline="0" noProof="0" dirty="0" smtClean="0">
                <a:ln>
                  <a:noFill/>
                </a:ln>
                <a:solidFill>
                  <a:prstClr val="black"/>
                </a:solidFill>
                <a:effectLst/>
                <a:uLnTx/>
                <a:uFillTx/>
                <a:latin typeface="Arial" charset="0"/>
                <a:ea typeface="+mn-ea"/>
                <a:cs typeface="+mn-cs"/>
              </a:rPr>
              <a:t>  correction for  multiple testing</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graphicFrame>
        <p:nvGraphicFramePr>
          <p:cNvPr id="34" name="Tabelle 33"/>
          <p:cNvGraphicFramePr>
            <a:graphicFrameLocks noGrp="1"/>
          </p:cNvGraphicFramePr>
          <p:nvPr>
            <p:extLst/>
          </p:nvPr>
        </p:nvGraphicFramePr>
        <p:xfrm>
          <a:off x="4355976" y="4288254"/>
          <a:ext cx="4436108" cy="2123440"/>
        </p:xfrm>
        <a:graphic>
          <a:graphicData uri="http://schemas.openxmlformats.org/drawingml/2006/table">
            <a:tbl>
              <a:tblPr firstRow="1" bandRow="1">
                <a:tableStyleId>{5C22544A-7EE6-4342-B048-85BDC9FD1C3A}</a:tableStyleId>
              </a:tblPr>
              <a:tblGrid>
                <a:gridCol w="1656080">
                  <a:extLst>
                    <a:ext uri="{9D8B030D-6E8A-4147-A177-3AD203B41FA5}">
                      <a16:colId xmlns:a16="http://schemas.microsoft.com/office/drawing/2014/main" val="20000"/>
                    </a:ext>
                  </a:extLst>
                </a:gridCol>
                <a:gridCol w="1356111">
                  <a:extLst>
                    <a:ext uri="{9D8B030D-6E8A-4147-A177-3AD203B41FA5}">
                      <a16:colId xmlns:a16="http://schemas.microsoft.com/office/drawing/2014/main" val="20001"/>
                    </a:ext>
                  </a:extLst>
                </a:gridCol>
                <a:gridCol w="1423917">
                  <a:extLst>
                    <a:ext uri="{9D8B030D-6E8A-4147-A177-3AD203B41FA5}">
                      <a16:colId xmlns:a16="http://schemas.microsoft.com/office/drawing/2014/main" val="20002"/>
                    </a:ext>
                  </a:extLst>
                </a:gridCol>
              </a:tblGrid>
              <a:tr h="447668">
                <a:tc>
                  <a:txBody>
                    <a:bodyPr/>
                    <a:lstStyle/>
                    <a:p>
                      <a:r>
                        <a:rPr lang="en-US" b="0" noProof="0" dirty="0" smtClean="0">
                          <a:solidFill>
                            <a:schemeClr val="tx1"/>
                          </a:solidFill>
                        </a:rPr>
                        <a:t>Statistical</a:t>
                      </a:r>
                      <a:r>
                        <a:rPr lang="en-US" b="0" baseline="0" noProof="0" dirty="0" smtClean="0">
                          <a:solidFill>
                            <a:schemeClr val="tx1"/>
                          </a:solidFill>
                        </a:rPr>
                        <a:t> 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tc>
                  <a:txBody>
                    <a:bodyPr/>
                    <a:lstStyle/>
                    <a:p>
                      <a:r>
                        <a:rPr lang="en-US" b="0" noProof="0" smtClean="0">
                          <a:solidFill>
                            <a:schemeClr val="tx1"/>
                          </a:solidFill>
                        </a:rPr>
                        <a:t>P-value corrected</a:t>
                      </a:r>
                      <a:endParaRPr lang="en-US" b="0" noProof="0">
                        <a:solidFill>
                          <a:schemeClr val="tx1"/>
                        </a:solidFill>
                      </a:endParaRPr>
                    </a:p>
                  </a:txBody>
                  <a:tcPr>
                    <a:solidFill>
                      <a:srgbClr val="A1C0EE"/>
                    </a:solidFill>
                  </a:tcPr>
                </a:tc>
                <a:extLst>
                  <a:ext uri="{0D108BD9-81ED-4DB2-BD59-A6C34878D82A}">
                    <a16:rowId xmlns:a16="http://schemas.microsoft.com/office/drawing/2014/main" val="10000"/>
                  </a:ext>
                </a:extLst>
              </a:tr>
              <a:tr h="370840">
                <a:tc>
                  <a:txBody>
                    <a:bodyPr/>
                    <a:lstStyle/>
                    <a:p>
                      <a:r>
                        <a:rPr lang="en-US" noProof="0" smtClean="0"/>
                        <a:t>Test 1</a:t>
                      </a:r>
                    </a:p>
                  </a:txBody>
                  <a:tcPr>
                    <a:solidFill>
                      <a:srgbClr val="00B0F0"/>
                    </a:solidFill>
                  </a:tcPr>
                </a:tc>
                <a:tc>
                  <a:txBody>
                    <a:bodyPr/>
                    <a:lstStyle/>
                    <a:p>
                      <a:r>
                        <a:rPr lang="en-US" noProof="0" smtClean="0"/>
                        <a:t>0.005</a:t>
                      </a:r>
                      <a:endParaRPr lang="en-US" noProof="0"/>
                    </a:p>
                  </a:txBody>
                  <a:tcPr>
                    <a:solidFill>
                      <a:srgbClr val="00B0F0"/>
                    </a:solidFill>
                  </a:tcPr>
                </a:tc>
                <a:tc>
                  <a:txBody>
                    <a:bodyPr/>
                    <a:lstStyle/>
                    <a:p>
                      <a:r>
                        <a:rPr lang="en-US" noProof="0" smtClean="0"/>
                        <a:t>0.02</a:t>
                      </a:r>
                      <a:endParaRPr lang="en-US" noProof="0"/>
                    </a:p>
                  </a:txBody>
                  <a:tcPr>
                    <a:solidFill>
                      <a:srgbClr val="00B0F0"/>
                    </a:solidFill>
                  </a:tcPr>
                </a:tc>
                <a:extLst>
                  <a:ext uri="{0D108BD9-81ED-4DB2-BD59-A6C34878D82A}">
                    <a16:rowId xmlns:a16="http://schemas.microsoft.com/office/drawing/2014/main" val="10001"/>
                  </a:ext>
                </a:extLst>
              </a:tr>
              <a:tr h="370840">
                <a:tc>
                  <a:txBody>
                    <a:bodyPr/>
                    <a:lstStyle/>
                    <a:p>
                      <a:r>
                        <a:rPr lang="en-US" noProof="0" smtClean="0"/>
                        <a:t>Test 2</a:t>
                      </a:r>
                    </a:p>
                  </a:txBody>
                  <a:tcPr>
                    <a:solidFill>
                      <a:srgbClr val="0070C0"/>
                    </a:solidFill>
                  </a:tcPr>
                </a:tc>
                <a:tc>
                  <a:txBody>
                    <a:bodyPr/>
                    <a:lstStyle/>
                    <a:p>
                      <a:r>
                        <a:rPr lang="en-US" noProof="0" smtClean="0"/>
                        <a:t>0.02</a:t>
                      </a:r>
                      <a:endParaRPr lang="en-US" noProof="0"/>
                    </a:p>
                  </a:txBody>
                  <a:tcPr>
                    <a:solidFill>
                      <a:srgbClr val="0070C0"/>
                    </a:solidFill>
                  </a:tcPr>
                </a:tc>
                <a:tc>
                  <a:txBody>
                    <a:bodyPr/>
                    <a:lstStyle/>
                    <a:p>
                      <a:r>
                        <a:rPr lang="en-US" noProof="0" smtClean="0"/>
                        <a:t>0.08</a:t>
                      </a:r>
                      <a:endParaRPr lang="en-US" noProof="0"/>
                    </a:p>
                  </a:txBody>
                  <a:tcPr>
                    <a:solidFill>
                      <a:srgbClr val="0070C0"/>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smtClean="0"/>
                        <a:t>Test 3</a:t>
                      </a:r>
                    </a:p>
                  </a:txBody>
                  <a:tcPr>
                    <a:solidFill>
                      <a:srgbClr val="00B0F0"/>
                    </a:solidFill>
                  </a:tcPr>
                </a:tc>
                <a:tc>
                  <a:txBody>
                    <a:bodyPr/>
                    <a:lstStyle/>
                    <a:p>
                      <a:r>
                        <a:rPr lang="en-US" noProof="0" smtClean="0"/>
                        <a:t>0.2</a:t>
                      </a:r>
                      <a:endParaRPr lang="en-US" noProof="0"/>
                    </a:p>
                  </a:txBody>
                  <a:tcPr>
                    <a:solidFill>
                      <a:srgbClr val="00B0F0"/>
                    </a:solidFill>
                  </a:tcPr>
                </a:tc>
                <a:tc>
                  <a:txBody>
                    <a:bodyPr/>
                    <a:lstStyle/>
                    <a:p>
                      <a:r>
                        <a:rPr lang="en-US" noProof="0" smtClean="0"/>
                        <a:t>0.8</a:t>
                      </a:r>
                      <a:endParaRPr lang="en-US" noProof="0"/>
                    </a:p>
                  </a:txBody>
                  <a:tcPr>
                    <a:solidFill>
                      <a:srgbClr val="00B0F0"/>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smtClean="0"/>
                        <a:t>Test 4</a:t>
                      </a:r>
                    </a:p>
                  </a:txBody>
                  <a:tcPr>
                    <a:solidFill>
                      <a:srgbClr val="0070C0"/>
                    </a:solidFill>
                  </a:tcPr>
                </a:tc>
                <a:tc>
                  <a:txBody>
                    <a:bodyPr/>
                    <a:lstStyle/>
                    <a:p>
                      <a:r>
                        <a:rPr lang="en-US" noProof="0" smtClean="0"/>
                        <a:t>0.00008</a:t>
                      </a:r>
                      <a:endParaRPr lang="en-US" noProof="0"/>
                    </a:p>
                  </a:txBody>
                  <a:tcPr>
                    <a:solidFill>
                      <a:srgbClr val="0070C0"/>
                    </a:solidFill>
                  </a:tcPr>
                </a:tc>
                <a:tc>
                  <a:txBody>
                    <a:bodyPr/>
                    <a:lstStyle/>
                    <a:p>
                      <a:r>
                        <a:rPr lang="en-US" noProof="0" dirty="0" smtClean="0"/>
                        <a:t>0.00032</a:t>
                      </a:r>
                      <a:endParaRPr lang="en-US" noProof="0" dirty="0"/>
                    </a:p>
                  </a:txBody>
                  <a:tcPr>
                    <a:solidFill>
                      <a:srgbClr val="0070C0"/>
                    </a:solidFill>
                  </a:tcPr>
                </a:tc>
                <a:extLst>
                  <a:ext uri="{0D108BD9-81ED-4DB2-BD59-A6C34878D82A}">
                    <a16:rowId xmlns:a16="http://schemas.microsoft.com/office/drawing/2014/main" val="10004"/>
                  </a:ext>
                </a:extLst>
              </a:tr>
            </a:tbl>
          </a:graphicData>
        </a:graphic>
      </p:graphicFrame>
      <p:sp>
        <p:nvSpPr>
          <p:cNvPr id="2" name="Datumsplatzhalter 1"/>
          <p:cNvSpPr>
            <a:spLocks noGrp="1"/>
          </p:cNvSpPr>
          <p:nvPr>
            <p:ph type="dt" sz="half" idx="10"/>
          </p:nvPr>
        </p:nvSpPr>
        <p:spPr/>
        <p:txBody>
          <a:bodyPr/>
          <a:lstStyle/>
          <a:p>
            <a:fld id="{24632056-132C-4E1B-9ADE-7321B77779EA}" type="datetime1">
              <a:rPr lang="de-AT" smtClean="0"/>
              <a:t>26.02.2025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extLst>
      <p:ext uri="{BB962C8B-B14F-4D97-AF65-F5344CB8AC3E}">
        <p14:creationId xmlns:p14="http://schemas.microsoft.com/office/powerpoint/2010/main" val="428064114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865899F-29C1-42DF-894B-B7C27D40744B}"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C86AB7A1-CB66-4140-A96D-D32537865EF8}"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101380" name="Text Box 4"/>
          <p:cNvSpPr txBox="1">
            <a:spLocks noChangeArrowheads="1"/>
          </p:cNvSpPr>
          <p:nvPr/>
        </p:nvSpPr>
        <p:spPr bwMode="auto">
          <a:xfrm>
            <a:off x="683568" y="1724476"/>
            <a:ext cx="8064896" cy="535531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charset="0"/>
                <a:ea typeface="+mn-ea"/>
                <a:cs typeface="+mn-cs"/>
              </a:rPr>
              <a:t>ICH </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E9, EMA Points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Consider</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on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Multiplicity Issues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in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Clinical Trials,</a:t>
            </a:r>
            <a:b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b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FDA Multiple Endpoints in Clinical Trials, Guidance for Industry</a:t>
            </a:r>
            <a:endParaRPr kumimoji="0" lang="de-DE"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Multiplicity</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may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arise</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from</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multiple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primary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variables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multiple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comparisons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treatments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repeated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evaluations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over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time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or</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interim</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analyses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 clinical study that requires no adjustment of the type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I error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is one that consists of the two treatment groups,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that uses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 single primary variable, and has a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confirmatory statistical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strategy that pre-specifies just one single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null hypothesis relating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to the primary variable and no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interim analysis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all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other situations require attention to the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potential effects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of multiplicity</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charset="0"/>
                <a:ea typeface="+mn-ea"/>
                <a:cs typeface="+mn-cs"/>
              </a:rPr>
              <a:t>Controlling type I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error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family-wise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means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that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accepted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pre-specified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alfa</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has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be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split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and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that</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various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null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hypotheses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have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be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tested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resulting</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fraction</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alfa</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This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is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usually</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referred</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as</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adjusting</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the</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type I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error</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a:ln>
                  <a:noFill/>
                </a:ln>
                <a:solidFill>
                  <a:prstClr val="black"/>
                </a:solidFill>
                <a:effectLst/>
                <a:uLnTx/>
                <a:uFillTx/>
                <a:latin typeface="Arial" charset="0"/>
                <a:ea typeface="+mn-ea"/>
                <a:cs typeface="+mn-cs"/>
              </a:rPr>
              <a:t>level</a:t>
            </a:r>
            <a:r>
              <a:rPr kumimoji="0" lang="de-DE"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2905630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rmAutofit/>
          </a:bodyPr>
          <a:lstStyle/>
          <a:p>
            <a:r>
              <a:rPr lang="de-DE" sz="2800" dirty="0" smtClean="0"/>
              <a:t>Simple </a:t>
            </a:r>
            <a:r>
              <a:rPr lang="de-DE" sz="2800" dirty="0" err="1" smtClean="0"/>
              <a:t>example</a:t>
            </a:r>
            <a:r>
              <a:rPr lang="de-DE" sz="2800" dirty="0" smtClean="0"/>
              <a:t> </a:t>
            </a:r>
            <a:r>
              <a:rPr lang="de-DE" sz="2800" dirty="0" err="1" smtClean="0"/>
              <a:t>for</a:t>
            </a:r>
            <a:r>
              <a:rPr lang="de-DE" sz="2800" dirty="0" smtClean="0"/>
              <a:t> type I </a:t>
            </a:r>
            <a:r>
              <a:rPr lang="de-DE" sz="2800" dirty="0" err="1" smtClean="0"/>
              <a:t>error</a:t>
            </a:r>
            <a:r>
              <a:rPr lang="de-DE" sz="2800" dirty="0" smtClean="0"/>
              <a:t> </a:t>
            </a:r>
            <a:r>
              <a:rPr lang="de-DE" sz="2800" dirty="0" err="1" smtClean="0"/>
              <a:t>adjusting</a:t>
            </a:r>
            <a:r>
              <a:rPr lang="de-DE" sz="2800" dirty="0" smtClean="0"/>
              <a:t> in </a:t>
            </a:r>
            <a:r>
              <a:rPr lang="de-DE" sz="2800" dirty="0" err="1" smtClean="0"/>
              <a:t>interim</a:t>
            </a:r>
            <a:r>
              <a:rPr lang="de-DE" sz="2800" dirty="0" smtClean="0"/>
              <a:t> </a:t>
            </a:r>
            <a:r>
              <a:rPr lang="de-DE" sz="2800" dirty="0" err="1" smtClean="0"/>
              <a:t>analyses</a:t>
            </a:r>
            <a:r>
              <a:rPr lang="de-DE" sz="2800" dirty="0" smtClean="0"/>
              <a:t> </a:t>
            </a:r>
            <a:endParaRPr lang="de-DE" sz="28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110E305-DFDE-4F81-9237-BE54B5F69E9F}"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FCAB0C56-824E-46B9-B628-56761D2BFCE9}"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3430" name="Picture 6"/>
          <p:cNvPicPr>
            <a:picLocks noChangeAspect="1" noChangeArrowheads="1"/>
          </p:cNvPicPr>
          <p:nvPr/>
        </p:nvPicPr>
        <p:blipFill>
          <a:blip r:embed="rId3" cstate="print"/>
          <a:srcRect/>
          <a:stretch>
            <a:fillRect/>
          </a:stretch>
        </p:blipFill>
        <p:spPr bwMode="auto">
          <a:xfrm>
            <a:off x="827087" y="1628774"/>
            <a:ext cx="7199969" cy="4464521"/>
          </a:xfrm>
          <a:prstGeom prst="rect">
            <a:avLst/>
          </a:prstGeom>
          <a:noFill/>
          <a:ln w="9525">
            <a:noFill/>
            <a:miter lim="800000"/>
            <a:headEnd/>
            <a:tailEnd/>
          </a:ln>
          <a:effectLst/>
        </p:spPr>
      </p:pic>
    </p:spTree>
    <p:extLst>
      <p:ext uri="{BB962C8B-B14F-4D97-AF65-F5344CB8AC3E}">
        <p14:creationId xmlns:p14="http://schemas.microsoft.com/office/powerpoint/2010/main" val="8993788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02CA241-B94A-4DC4-A74A-D543797EF319}" type="datetime1">
              <a:rPr kumimoji="0" lang="de-AT" alt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en-US" alt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en-US" altLang="de-DE"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29698" name="Rectangle 2"/>
          <p:cNvSpPr>
            <a:spLocks noGrp="1" noChangeArrowheads="1"/>
          </p:cNvSpPr>
          <p:nvPr>
            <p:ph type="title"/>
          </p:nvPr>
        </p:nvSpPr>
        <p:spPr>
          <a:xfrm>
            <a:off x="685800" y="381000"/>
            <a:ext cx="6622504" cy="762000"/>
          </a:xfrm>
        </p:spPr>
        <p:txBody>
          <a:bodyPr>
            <a:noAutofit/>
          </a:bodyPr>
          <a:lstStyle/>
          <a:p>
            <a:r>
              <a:rPr lang="en-US" altLang="de-DE" sz="2400" dirty="0" smtClean="0"/>
              <a:t>Commonly </a:t>
            </a:r>
            <a:r>
              <a:rPr lang="en-US" altLang="de-DE" sz="2400" dirty="0"/>
              <a:t>used </a:t>
            </a:r>
            <a:r>
              <a:rPr lang="en-US" altLang="de-DE" sz="2400" dirty="0" smtClean="0"/>
              <a:t>alpha spending procedures in interim analyses</a:t>
            </a:r>
            <a:endParaRPr lang="en-US" altLang="de-DE" sz="2400" dirty="0"/>
          </a:p>
        </p:txBody>
      </p:sp>
      <p:sp>
        <p:nvSpPr>
          <p:cNvPr id="29699" name="Rectangle 3"/>
          <p:cNvSpPr>
            <a:spLocks noGrp="1" noChangeArrowheads="1"/>
          </p:cNvSpPr>
          <p:nvPr>
            <p:ph type="body" idx="1"/>
          </p:nvPr>
        </p:nvSpPr>
        <p:spPr>
          <a:xfrm>
            <a:off x="685800" y="1447800"/>
            <a:ext cx="7772400" cy="4648200"/>
          </a:xfrm>
        </p:spPr>
        <p:txBody>
          <a:bodyPr/>
          <a:lstStyle/>
          <a:p>
            <a:r>
              <a:rPr lang="en-US" altLang="de-DE" sz="2400" i="1" dirty="0" err="1"/>
              <a:t>Pocock</a:t>
            </a:r>
            <a:r>
              <a:rPr lang="en-US" altLang="de-DE" sz="2400" i="1" dirty="0"/>
              <a:t> (1977) </a:t>
            </a:r>
            <a:r>
              <a:rPr lang="en-US" altLang="de-DE" sz="2400" i="1" dirty="0" err="1"/>
              <a:t>Biometrika</a:t>
            </a:r>
            <a:r>
              <a:rPr lang="en-US" altLang="de-DE" sz="2400" i="1" dirty="0"/>
              <a:t> 64, 191-199</a:t>
            </a:r>
          </a:p>
          <a:p>
            <a:pPr>
              <a:buFontTx/>
              <a:buNone/>
            </a:pPr>
            <a:r>
              <a:rPr lang="en-US" altLang="de-DE" sz="2400" dirty="0"/>
              <a:t>	Divide type 1 error evenly across number of analyses.  Good opportunity for early stopping.</a:t>
            </a:r>
          </a:p>
          <a:p>
            <a:r>
              <a:rPr lang="en-US" altLang="de-DE" sz="2400" i="1" dirty="0"/>
              <a:t>O’Brien-Fleming (1979) Biometrics 35, 549-556</a:t>
            </a:r>
            <a:endParaRPr lang="en-US" altLang="de-DE" sz="2400" dirty="0"/>
          </a:p>
          <a:p>
            <a:pPr>
              <a:buFontTx/>
              <a:buNone/>
            </a:pPr>
            <a:r>
              <a:rPr lang="en-US" altLang="de-DE" sz="2400" dirty="0"/>
              <a:t>	Use up very little error at early looks and much more error at later looks.</a:t>
            </a:r>
          </a:p>
          <a:p>
            <a:r>
              <a:rPr lang="en-US" altLang="de-DE" sz="2400" i="1" dirty="0"/>
              <a:t>Fleming-Harrington-O’Brien (1984) Controlled Clinical Trials 5, 348-361</a:t>
            </a:r>
            <a:endParaRPr lang="en-US" altLang="de-DE" sz="2400" dirty="0"/>
          </a:p>
          <a:p>
            <a:pPr>
              <a:buFontTx/>
              <a:buNone/>
            </a:pPr>
            <a:r>
              <a:rPr lang="en-US" altLang="de-DE" sz="2400" dirty="0"/>
              <a:t>	Similar to OF above, but less conservative.</a:t>
            </a:r>
          </a:p>
          <a:p>
            <a:pPr>
              <a:buFontTx/>
              <a:buNone/>
            </a:pPr>
            <a:endParaRPr lang="en-US" altLang="de-DE" sz="2400" dirty="0"/>
          </a:p>
        </p:txBody>
      </p:sp>
      <p:sp>
        <p:nvSpPr>
          <p:cNvPr id="29700" name="Text Box 4"/>
          <p:cNvSpPr txBox="1">
            <a:spLocks noChangeArrowheads="1"/>
          </p:cNvSpPr>
          <p:nvPr/>
        </p:nvSpPr>
        <p:spPr bwMode="auto">
          <a:xfrm>
            <a:off x="914400" y="5562600"/>
            <a:ext cx="7620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a:ln>
                  <a:noFill/>
                </a:ln>
                <a:solidFill>
                  <a:prstClr val="black"/>
                </a:solidFill>
                <a:effectLst/>
                <a:uLnTx/>
                <a:uFillTx/>
                <a:latin typeface="Arial" charset="0"/>
                <a:ea typeface="+mn-ea"/>
                <a:cs typeface="+mn-cs"/>
              </a:rPr>
              <a:t>Jones &amp; Lewis, “Data and Safety Monitoring” in </a:t>
            </a:r>
            <a:r>
              <a:rPr kumimoji="0" lang="en-US" altLang="de-DE" sz="1600" b="0" i="1" u="none" strike="noStrike" kern="1200" cap="none" spc="0" normalizeH="0" baseline="0" noProof="0">
                <a:ln>
                  <a:noFill/>
                </a:ln>
                <a:solidFill>
                  <a:prstClr val="black"/>
                </a:solidFill>
                <a:effectLst/>
                <a:uLnTx/>
                <a:uFillTx/>
                <a:latin typeface="Arial" charset="0"/>
                <a:ea typeface="+mn-ea"/>
                <a:cs typeface="+mn-cs"/>
              </a:rPr>
              <a:t>Biostatistics in Clinical Trials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a:ln>
                  <a:noFill/>
                </a:ln>
                <a:solidFill>
                  <a:prstClr val="black"/>
                </a:solidFill>
                <a:effectLst/>
                <a:uLnTx/>
                <a:uFillTx/>
                <a:latin typeface="Arial" charset="0"/>
                <a:ea typeface="+mn-ea"/>
                <a:cs typeface="+mn-cs"/>
              </a:rPr>
              <a:t> (ed. Redmond &amp; Colton).</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118</a:t>
            </a:fld>
            <a:endParaRPr lang="de-DE" altLang="en-US"/>
          </a:p>
        </p:txBody>
      </p:sp>
    </p:spTree>
    <p:extLst>
      <p:ext uri="{BB962C8B-B14F-4D97-AF65-F5344CB8AC3E}">
        <p14:creationId xmlns:p14="http://schemas.microsoft.com/office/powerpoint/2010/main" val="362250893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1815FB8-0402-44F0-A033-7E784133BD8B}"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err="1" smtClean="0"/>
              <a:t>Subgroup</a:t>
            </a:r>
            <a:r>
              <a:rPr lang="de-DE" sz="2800" dirty="0" smtClean="0"/>
              <a:t> </a:t>
            </a:r>
            <a:r>
              <a:rPr lang="de-DE" sz="2800" dirty="0" err="1" smtClean="0"/>
              <a:t>analysis</a:t>
            </a:r>
            <a:r>
              <a:rPr lang="de-DE" sz="2800" dirty="0" smtClean="0"/>
              <a:t> (</a:t>
            </a:r>
            <a:r>
              <a:rPr lang="de-DE" sz="2800" dirty="0" err="1" smtClean="0"/>
              <a:t>forest</a:t>
            </a:r>
            <a:r>
              <a:rPr lang="de-DE" sz="2800" dirty="0" smtClean="0"/>
              <a:t> </a:t>
            </a:r>
            <a:r>
              <a:rPr lang="de-DE" sz="2800" dirty="0" err="1" smtClean="0"/>
              <a:t>plots</a:t>
            </a:r>
            <a:r>
              <a:rPr lang="de-DE" sz="2800" dirty="0" smtClean="0"/>
              <a:t>)</a:t>
            </a:r>
            <a:endParaRPr lang="de-DE" sz="2800" dirty="0"/>
          </a:p>
        </p:txBody>
      </p:sp>
      <p:pic>
        <p:nvPicPr>
          <p:cNvPr id="69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4970827" cy="465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53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fld id="{0C81275C-EBBF-4426-9567-FA738957CF4D}" type="datetime1">
              <a:rPr lang="de-AT" altLang="en-US" smtClean="0"/>
              <a:t>26.02.2025</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12</a:t>
            </a:fld>
            <a:endParaRPr lang="de-DE" altLang="en-US"/>
          </a:p>
        </p:txBody>
      </p:sp>
    </p:spTree>
    <p:extLst>
      <p:ext uri="{BB962C8B-B14F-4D97-AF65-F5344CB8AC3E}">
        <p14:creationId xmlns:p14="http://schemas.microsoft.com/office/powerpoint/2010/main" val="56476001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FEC1264-7FF3-45CE-8045-A5EE0733681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err="1" smtClean="0"/>
              <a:t>Subgroup</a:t>
            </a:r>
            <a:r>
              <a:rPr lang="de-DE" sz="2800" dirty="0" smtClean="0"/>
              <a:t> </a:t>
            </a:r>
            <a:r>
              <a:rPr lang="de-DE" sz="2800" dirty="0" err="1" smtClean="0"/>
              <a:t>analysis</a:t>
            </a:r>
            <a:r>
              <a:rPr lang="de-DE" sz="2800" dirty="0" smtClean="0"/>
              <a:t> (</a:t>
            </a:r>
            <a:r>
              <a:rPr lang="de-DE" sz="2800" dirty="0" err="1" smtClean="0"/>
              <a:t>forest</a:t>
            </a:r>
            <a:r>
              <a:rPr lang="de-DE" sz="2800" dirty="0" smtClean="0"/>
              <a:t> </a:t>
            </a:r>
            <a:r>
              <a:rPr lang="de-DE" sz="2800" dirty="0" err="1" smtClean="0"/>
              <a:t>plots</a:t>
            </a:r>
            <a:r>
              <a:rPr lang="de-DE" sz="2800" dirty="0" smtClean="0"/>
              <a:t>)</a:t>
            </a:r>
            <a:endParaRPr lang="de-DE" sz="2800" dirty="0"/>
          </a:p>
        </p:txBody>
      </p:sp>
      <p:pic>
        <p:nvPicPr>
          <p:cNvPr id="69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6554242" cy="487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66494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Multiple </a:t>
            </a:r>
            <a:r>
              <a:rPr lang="de-DE" dirty="0" err="1" smtClean="0"/>
              <a:t>primary</a:t>
            </a:r>
            <a:r>
              <a:rPr lang="de-DE" dirty="0" smtClean="0"/>
              <a:t> variables</a:t>
            </a:r>
            <a:endParaRPr lang="de-DE" dirty="0"/>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4D6D5FA-D535-49CF-BC41-79DD42AC9A2A}"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93336"/>
            <a:ext cx="7108890" cy="189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827584" y="4581128"/>
            <a:ext cx="6810519"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Co-primary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endpoints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Demonstration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of</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treatment</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effects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on all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endpoints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is</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necessary</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to</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establish</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clinical</a:t>
            </a:r>
            <a:r>
              <a:rPr kumimoji="0" 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Arial" charset="0"/>
                <a:ea typeface="+mn-ea"/>
                <a:cs typeface="+mn-cs"/>
              </a:rPr>
              <a:t>benefit</a:t>
            </a:r>
            <a:endParaRPr kumimoji="0" 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5159017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Multiple </a:t>
            </a:r>
            <a:r>
              <a:rPr lang="de-DE" dirty="0" err="1"/>
              <a:t>primary</a:t>
            </a:r>
            <a:r>
              <a:rPr lang="de-DE" dirty="0"/>
              <a:t> variables</a:t>
            </a:r>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6C2BFDD-3298-4B4D-BF7C-83558C27D47D}"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508635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2853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lstStyle/>
          <a:p>
            <a:pPr marL="0" indent="0">
              <a:buNone/>
            </a:pPr>
            <a:r>
              <a:rPr lang="de-DE" dirty="0" smtClean="0"/>
              <a:t>The ICH E9 </a:t>
            </a:r>
            <a:r>
              <a:rPr lang="de-DE" dirty="0" err="1" smtClean="0"/>
              <a:t>guideline</a:t>
            </a:r>
            <a:r>
              <a:rPr lang="de-DE" dirty="0" smtClean="0"/>
              <a:t> on </a:t>
            </a:r>
            <a:r>
              <a:rPr lang="de-DE" dirty="0" err="1" smtClean="0"/>
              <a:t>biostatistical</a:t>
            </a:r>
            <a:r>
              <a:rPr lang="de-DE" dirty="0" smtClean="0"/>
              <a:t> </a:t>
            </a:r>
            <a:r>
              <a:rPr lang="de-DE" dirty="0" err="1" smtClean="0"/>
              <a:t>principles</a:t>
            </a:r>
            <a:r>
              <a:rPr lang="de-DE" dirty="0" smtClean="0"/>
              <a:t> in </a:t>
            </a:r>
            <a:r>
              <a:rPr lang="de-DE" dirty="0" err="1" smtClean="0"/>
              <a:t>clinical</a:t>
            </a:r>
            <a:r>
              <a:rPr lang="de-DE" dirty="0" smtClean="0"/>
              <a:t> </a:t>
            </a:r>
            <a:r>
              <a:rPr lang="de-DE" dirty="0" err="1" smtClean="0"/>
              <a:t>trials</a:t>
            </a:r>
            <a:r>
              <a:rPr lang="de-DE" dirty="0" smtClean="0"/>
              <a:t> </a:t>
            </a:r>
            <a:r>
              <a:rPr lang="de-DE" dirty="0" err="1" smtClean="0"/>
              <a:t>recommends</a:t>
            </a:r>
            <a:r>
              <a:rPr lang="de-DE" dirty="0" smtClean="0"/>
              <a:t> </a:t>
            </a:r>
            <a:r>
              <a:rPr lang="de-DE" dirty="0" err="1" smtClean="0"/>
              <a:t>that</a:t>
            </a:r>
            <a:r>
              <a:rPr lang="de-DE" dirty="0" smtClean="0"/>
              <a:t> </a:t>
            </a:r>
            <a:r>
              <a:rPr lang="de-DE" dirty="0" err="1" smtClean="0"/>
              <a:t>generally</a:t>
            </a:r>
            <a:r>
              <a:rPr lang="de-DE" dirty="0" smtClean="0"/>
              <a:t> </a:t>
            </a:r>
            <a:r>
              <a:rPr lang="de-DE" dirty="0" err="1" smtClean="0"/>
              <a:t>clinical</a:t>
            </a:r>
            <a:r>
              <a:rPr lang="de-DE" dirty="0" smtClean="0"/>
              <a:t> </a:t>
            </a:r>
            <a:r>
              <a:rPr lang="de-DE" dirty="0" err="1" smtClean="0"/>
              <a:t>trials</a:t>
            </a:r>
            <a:r>
              <a:rPr lang="de-DE" dirty="0" smtClean="0"/>
              <a:t> </a:t>
            </a:r>
            <a:r>
              <a:rPr lang="de-DE" dirty="0" err="1" smtClean="0"/>
              <a:t>have</a:t>
            </a:r>
            <a:r>
              <a:rPr lang="de-DE" dirty="0" smtClean="0"/>
              <a:t> </a:t>
            </a:r>
            <a:r>
              <a:rPr lang="de-DE" dirty="0" err="1" smtClean="0"/>
              <a:t>one</a:t>
            </a:r>
            <a:r>
              <a:rPr lang="de-DE" dirty="0" smtClean="0"/>
              <a:t> </a:t>
            </a:r>
            <a:r>
              <a:rPr lang="de-DE" dirty="0" err="1" smtClean="0"/>
              <a:t>primary</a:t>
            </a:r>
            <a:r>
              <a:rPr lang="de-DE" dirty="0" smtClean="0"/>
              <a:t> variable.</a:t>
            </a:r>
          </a:p>
          <a:p>
            <a:pPr marL="0" indent="0">
              <a:buNone/>
            </a:pPr>
            <a:r>
              <a:rPr lang="de-DE" dirty="0" err="1" smtClean="0"/>
              <a:t>If</a:t>
            </a:r>
            <a:r>
              <a:rPr lang="de-DE" dirty="0" smtClean="0"/>
              <a:t>, </a:t>
            </a:r>
            <a:r>
              <a:rPr lang="de-DE" dirty="0" err="1" smtClean="0"/>
              <a:t>however</a:t>
            </a:r>
            <a:r>
              <a:rPr lang="de-DE" dirty="0" smtClean="0"/>
              <a:t>, a </a:t>
            </a:r>
            <a:r>
              <a:rPr lang="de-DE" dirty="0" err="1" smtClean="0"/>
              <a:t>single</a:t>
            </a:r>
            <a:r>
              <a:rPr lang="de-DE" dirty="0" smtClean="0"/>
              <a:t> variable </a:t>
            </a:r>
            <a:r>
              <a:rPr lang="de-DE" dirty="0" err="1" smtClean="0"/>
              <a:t>is</a:t>
            </a:r>
            <a:r>
              <a:rPr lang="de-DE" dirty="0" smtClean="0"/>
              <a:t> not </a:t>
            </a:r>
            <a:r>
              <a:rPr lang="de-DE" dirty="0" err="1" smtClean="0"/>
              <a:t>sufficient</a:t>
            </a:r>
            <a:r>
              <a:rPr lang="de-DE" dirty="0" smtClean="0"/>
              <a:t> </a:t>
            </a:r>
            <a:r>
              <a:rPr lang="de-DE" dirty="0" err="1" smtClean="0"/>
              <a:t>to</a:t>
            </a:r>
            <a:r>
              <a:rPr lang="de-DE" dirty="0" smtClean="0"/>
              <a:t> </a:t>
            </a:r>
            <a:r>
              <a:rPr lang="de-DE" dirty="0" err="1" smtClean="0"/>
              <a:t>capture</a:t>
            </a:r>
            <a:r>
              <a:rPr lang="de-DE" dirty="0" smtClean="0"/>
              <a:t> </a:t>
            </a:r>
            <a:r>
              <a:rPr lang="de-DE" dirty="0" err="1" smtClean="0"/>
              <a:t>the</a:t>
            </a:r>
            <a:r>
              <a:rPr lang="de-DE" dirty="0" smtClean="0"/>
              <a:t> </a:t>
            </a:r>
            <a:r>
              <a:rPr lang="de-DE" dirty="0" err="1" smtClean="0"/>
              <a:t>range</a:t>
            </a:r>
            <a:r>
              <a:rPr lang="de-DE" dirty="0" smtClean="0"/>
              <a:t> </a:t>
            </a:r>
            <a:r>
              <a:rPr lang="de-DE" dirty="0" err="1" smtClean="0"/>
              <a:t>of</a:t>
            </a:r>
            <a:r>
              <a:rPr lang="de-DE" dirty="0" smtClean="0"/>
              <a:t> </a:t>
            </a:r>
            <a:r>
              <a:rPr lang="de-DE" dirty="0" err="1" smtClean="0"/>
              <a:t>clinically</a:t>
            </a:r>
            <a:r>
              <a:rPr lang="de-DE" dirty="0" smtClean="0"/>
              <a:t> relevant </a:t>
            </a:r>
            <a:r>
              <a:rPr lang="de-DE" dirty="0" err="1" smtClean="0"/>
              <a:t>treatment</a:t>
            </a:r>
            <a:r>
              <a:rPr lang="de-DE" dirty="0" smtClean="0"/>
              <a:t> </a:t>
            </a:r>
            <a:r>
              <a:rPr lang="de-DE" dirty="0" err="1" smtClean="0"/>
              <a:t>benefits</a:t>
            </a:r>
            <a:r>
              <a:rPr lang="de-DE" dirty="0" smtClean="0"/>
              <a:t>, </a:t>
            </a:r>
            <a:r>
              <a:rPr lang="de-DE" dirty="0" err="1" smtClean="0"/>
              <a:t>the</a:t>
            </a:r>
            <a:r>
              <a:rPr lang="de-DE" dirty="0" smtClean="0"/>
              <a:t> </a:t>
            </a:r>
            <a:r>
              <a:rPr lang="de-DE" dirty="0" err="1" smtClean="0"/>
              <a:t>use</a:t>
            </a:r>
            <a:r>
              <a:rPr lang="de-DE" dirty="0" smtClean="0"/>
              <a:t> </a:t>
            </a:r>
            <a:r>
              <a:rPr lang="de-DE" dirty="0" err="1" smtClean="0"/>
              <a:t>of</a:t>
            </a:r>
            <a:r>
              <a:rPr lang="de-DE" dirty="0" smtClean="0"/>
              <a:t> </a:t>
            </a:r>
            <a:r>
              <a:rPr lang="de-DE" dirty="0" err="1" smtClean="0"/>
              <a:t>more</a:t>
            </a:r>
            <a:r>
              <a:rPr lang="de-DE" dirty="0" smtClean="0"/>
              <a:t> </a:t>
            </a:r>
            <a:r>
              <a:rPr lang="de-DE" dirty="0" err="1" smtClean="0"/>
              <a:t>than</a:t>
            </a:r>
            <a:r>
              <a:rPr lang="de-DE" dirty="0" smtClean="0"/>
              <a:t> </a:t>
            </a:r>
            <a:r>
              <a:rPr lang="de-DE" dirty="0" err="1" smtClean="0"/>
              <a:t>one</a:t>
            </a:r>
            <a:r>
              <a:rPr lang="de-DE" dirty="0" smtClean="0"/>
              <a:t> </a:t>
            </a:r>
            <a:r>
              <a:rPr lang="de-DE" dirty="0" err="1" smtClean="0"/>
              <a:t>primary</a:t>
            </a:r>
            <a:r>
              <a:rPr lang="de-DE" dirty="0" smtClean="0"/>
              <a:t> variable </a:t>
            </a:r>
            <a:r>
              <a:rPr lang="de-DE" dirty="0" err="1" smtClean="0"/>
              <a:t>may</a:t>
            </a:r>
            <a:r>
              <a:rPr lang="de-DE" dirty="0" smtClean="0"/>
              <a:t> </a:t>
            </a:r>
            <a:r>
              <a:rPr lang="de-DE" dirty="0" err="1" smtClean="0"/>
              <a:t>become</a:t>
            </a:r>
            <a:r>
              <a:rPr lang="de-DE" dirty="0" smtClean="0"/>
              <a:t> </a:t>
            </a:r>
            <a:r>
              <a:rPr lang="de-DE" dirty="0" err="1" smtClean="0"/>
              <a:t>necessary</a:t>
            </a:r>
            <a:r>
              <a:rPr lang="de-DE" dirty="0" smtClean="0"/>
              <a:t>.</a:t>
            </a:r>
          </a:p>
          <a:p>
            <a:pPr marL="0" indent="0">
              <a:buNone/>
            </a:pPr>
            <a:r>
              <a:rPr lang="de-DE" dirty="0" err="1" smtClean="0"/>
              <a:t>Statistically</a:t>
            </a:r>
            <a:r>
              <a:rPr lang="de-DE" dirty="0" smtClean="0"/>
              <a:t> </a:t>
            </a:r>
            <a:r>
              <a:rPr lang="de-DE" dirty="0" err="1" smtClean="0"/>
              <a:t>significance</a:t>
            </a:r>
            <a:r>
              <a:rPr lang="de-DE" dirty="0" smtClean="0"/>
              <a:t> </a:t>
            </a:r>
            <a:r>
              <a:rPr lang="de-DE" dirty="0" err="1" smtClean="0"/>
              <a:t>is</a:t>
            </a:r>
            <a:r>
              <a:rPr lang="de-DE" dirty="0" smtClean="0"/>
              <a:t> </a:t>
            </a:r>
            <a:r>
              <a:rPr lang="de-DE" dirty="0" err="1" smtClean="0"/>
              <a:t>then</a:t>
            </a:r>
            <a:r>
              <a:rPr lang="de-DE" dirty="0" smtClean="0"/>
              <a:t> </a:t>
            </a:r>
            <a:r>
              <a:rPr lang="de-DE" dirty="0" err="1" smtClean="0"/>
              <a:t>needed</a:t>
            </a:r>
            <a:r>
              <a:rPr lang="de-DE" dirty="0" smtClean="0"/>
              <a:t> </a:t>
            </a:r>
            <a:r>
              <a:rPr lang="de-DE" dirty="0" err="1" smtClean="0"/>
              <a:t>for</a:t>
            </a:r>
            <a:r>
              <a:rPr lang="de-DE" dirty="0" smtClean="0"/>
              <a:t> all </a:t>
            </a:r>
            <a:r>
              <a:rPr lang="de-DE" dirty="0" err="1" smtClean="0"/>
              <a:t>primary</a:t>
            </a:r>
            <a:r>
              <a:rPr lang="de-DE" dirty="0" smtClean="0"/>
              <a:t> variables. </a:t>
            </a:r>
            <a:r>
              <a:rPr lang="de-DE" dirty="0" err="1" smtClean="0"/>
              <a:t>Therefore</a:t>
            </a:r>
            <a:r>
              <a:rPr lang="de-DE" dirty="0" smtClean="0"/>
              <a:t>, </a:t>
            </a:r>
            <a:r>
              <a:rPr lang="de-DE" dirty="0" err="1" smtClean="0"/>
              <a:t>no</a:t>
            </a:r>
            <a:r>
              <a:rPr lang="de-DE" dirty="0" smtClean="0"/>
              <a:t> formal </a:t>
            </a:r>
            <a:r>
              <a:rPr lang="de-DE" dirty="0" err="1" smtClean="0"/>
              <a:t>adjustment</a:t>
            </a:r>
            <a:r>
              <a:rPr lang="de-DE" dirty="0" smtClean="0"/>
              <a:t> </a:t>
            </a:r>
            <a:r>
              <a:rPr lang="de-DE" dirty="0" err="1" smtClean="0"/>
              <a:t>is</a:t>
            </a:r>
            <a:r>
              <a:rPr lang="de-DE" dirty="0" smtClean="0"/>
              <a:t> </a:t>
            </a:r>
            <a:r>
              <a:rPr lang="de-DE" dirty="0" err="1" smtClean="0"/>
              <a:t>necessary</a:t>
            </a:r>
            <a:r>
              <a:rPr lang="de-DE" dirty="0" smtClean="0"/>
              <a:t>.</a:t>
            </a:r>
          </a:p>
          <a:p>
            <a:pPr marL="0" indent="0">
              <a:buNone/>
            </a:pPr>
            <a:r>
              <a:rPr lang="de-DE" dirty="0" err="1" smtClean="0"/>
              <a:t>Two</a:t>
            </a:r>
            <a:r>
              <a:rPr lang="de-DE" dirty="0" smtClean="0"/>
              <a:t> </a:t>
            </a:r>
            <a:r>
              <a:rPr lang="de-DE" dirty="0" err="1" smtClean="0"/>
              <a:t>or</a:t>
            </a:r>
            <a:r>
              <a:rPr lang="de-DE" dirty="0" smtClean="0"/>
              <a:t> </a:t>
            </a:r>
            <a:r>
              <a:rPr lang="de-DE" dirty="0" err="1" smtClean="0"/>
              <a:t>more</a:t>
            </a:r>
            <a:r>
              <a:rPr lang="de-DE" dirty="0" smtClean="0"/>
              <a:t> </a:t>
            </a:r>
            <a:r>
              <a:rPr lang="de-DE" dirty="0" err="1" smtClean="0"/>
              <a:t>primary</a:t>
            </a:r>
            <a:r>
              <a:rPr lang="de-DE" dirty="0" smtClean="0"/>
              <a:t> variables </a:t>
            </a:r>
            <a:r>
              <a:rPr lang="de-DE" dirty="0" err="1" smtClean="0"/>
              <a:t>ranked</a:t>
            </a:r>
            <a:r>
              <a:rPr lang="de-DE" dirty="0" smtClean="0"/>
              <a:t> </a:t>
            </a:r>
            <a:r>
              <a:rPr lang="de-DE" dirty="0" err="1" smtClean="0"/>
              <a:t>according</a:t>
            </a:r>
            <a:r>
              <a:rPr lang="de-DE" dirty="0" smtClean="0"/>
              <a:t> </a:t>
            </a:r>
            <a:r>
              <a:rPr lang="de-DE" dirty="0" err="1" smtClean="0"/>
              <a:t>to</a:t>
            </a:r>
            <a:r>
              <a:rPr lang="de-DE" dirty="0" smtClean="0"/>
              <a:t> </a:t>
            </a:r>
            <a:r>
              <a:rPr lang="de-DE" dirty="0" err="1" smtClean="0"/>
              <a:t>clinical</a:t>
            </a:r>
            <a:r>
              <a:rPr lang="de-DE" dirty="0" smtClean="0"/>
              <a:t> </a:t>
            </a:r>
            <a:r>
              <a:rPr lang="de-DE" dirty="0" err="1" smtClean="0"/>
              <a:t>relevance</a:t>
            </a:r>
            <a:r>
              <a:rPr lang="de-DE" dirty="0" smtClean="0"/>
              <a:t>. </a:t>
            </a:r>
            <a:r>
              <a:rPr lang="de-DE" dirty="0" err="1" smtClean="0"/>
              <a:t>No</a:t>
            </a:r>
            <a:r>
              <a:rPr lang="de-DE" dirty="0" smtClean="0"/>
              <a:t> formal </a:t>
            </a:r>
            <a:r>
              <a:rPr lang="de-DE" dirty="0" err="1" smtClean="0"/>
              <a:t>adjustment</a:t>
            </a:r>
            <a:r>
              <a:rPr lang="de-DE" dirty="0" smtClean="0"/>
              <a:t> </a:t>
            </a:r>
            <a:r>
              <a:rPr lang="de-DE" dirty="0" err="1" smtClean="0"/>
              <a:t>is</a:t>
            </a:r>
            <a:r>
              <a:rPr lang="de-DE" dirty="0" smtClean="0"/>
              <a:t> </a:t>
            </a:r>
            <a:r>
              <a:rPr lang="de-DE" dirty="0" err="1" smtClean="0"/>
              <a:t>necessary</a:t>
            </a:r>
            <a:r>
              <a:rPr lang="de-DE" dirty="0" smtClean="0"/>
              <a:t>. </a:t>
            </a:r>
            <a:r>
              <a:rPr lang="de-DE" dirty="0" err="1" smtClean="0"/>
              <a:t>However</a:t>
            </a:r>
            <a:r>
              <a:rPr lang="de-DE" dirty="0" smtClean="0"/>
              <a:t>, </a:t>
            </a:r>
            <a:r>
              <a:rPr lang="de-DE" dirty="0" err="1" smtClean="0"/>
              <a:t>no</a:t>
            </a:r>
            <a:r>
              <a:rPr lang="de-DE" dirty="0" smtClean="0"/>
              <a:t> </a:t>
            </a:r>
            <a:r>
              <a:rPr lang="de-DE" dirty="0" err="1" smtClean="0"/>
              <a:t>confirmatory</a:t>
            </a:r>
            <a:r>
              <a:rPr lang="de-DE" dirty="0" smtClean="0"/>
              <a:t> </a:t>
            </a:r>
            <a:r>
              <a:rPr lang="de-DE" dirty="0" err="1" smtClean="0"/>
              <a:t>claims</a:t>
            </a:r>
            <a:r>
              <a:rPr lang="de-DE" dirty="0" smtClean="0"/>
              <a:t> </a:t>
            </a:r>
            <a:r>
              <a:rPr lang="de-DE" dirty="0" err="1" smtClean="0"/>
              <a:t>can</a:t>
            </a:r>
            <a:r>
              <a:rPr lang="de-DE" dirty="0" smtClean="0"/>
              <a:t> </a:t>
            </a:r>
            <a:r>
              <a:rPr lang="de-DE" dirty="0" err="1" smtClean="0"/>
              <a:t>be</a:t>
            </a:r>
            <a:r>
              <a:rPr lang="de-DE" dirty="0" smtClean="0"/>
              <a:t> </a:t>
            </a:r>
            <a:r>
              <a:rPr lang="de-DE" dirty="0" err="1" smtClean="0"/>
              <a:t>based</a:t>
            </a:r>
            <a:r>
              <a:rPr lang="de-DE" dirty="0" smtClean="0"/>
              <a:t> on variables </a:t>
            </a:r>
            <a:r>
              <a:rPr lang="de-DE" dirty="0" err="1" smtClean="0"/>
              <a:t>that</a:t>
            </a:r>
            <a:r>
              <a:rPr lang="de-DE" dirty="0" smtClean="0"/>
              <a:t> </a:t>
            </a:r>
            <a:r>
              <a:rPr lang="de-DE" dirty="0" err="1" smtClean="0"/>
              <a:t>have</a:t>
            </a:r>
            <a:r>
              <a:rPr lang="de-DE" dirty="0" smtClean="0"/>
              <a:t> a </a:t>
            </a:r>
            <a:r>
              <a:rPr lang="de-DE" dirty="0" err="1" smtClean="0"/>
              <a:t>lower</a:t>
            </a:r>
            <a:r>
              <a:rPr lang="de-DE" dirty="0" smtClean="0"/>
              <a:t> rank (</a:t>
            </a:r>
            <a:r>
              <a:rPr lang="de-DE" dirty="0" err="1" smtClean="0"/>
              <a:t>hierarchical</a:t>
            </a:r>
            <a:r>
              <a:rPr lang="de-DE" dirty="0" smtClean="0"/>
              <a:t> </a:t>
            </a:r>
            <a:r>
              <a:rPr lang="de-DE" dirty="0" err="1" smtClean="0"/>
              <a:t>testing</a:t>
            </a:r>
            <a:r>
              <a:rPr lang="de-DE" dirty="0" smtClean="0"/>
              <a:t>).</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3A86C46-2B32-4FB8-ADC4-D066BFBF9B9C}"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1400516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Composite variables: </a:t>
            </a:r>
            <a:r>
              <a:rPr lang="de-DE" dirty="0" err="1" smtClean="0"/>
              <a:t>usually</a:t>
            </a:r>
            <a:r>
              <a:rPr lang="de-DE" dirty="0" smtClean="0"/>
              <a:t> </a:t>
            </a:r>
            <a:r>
              <a:rPr lang="de-DE" dirty="0" err="1" smtClean="0"/>
              <a:t>this</a:t>
            </a:r>
            <a:r>
              <a:rPr lang="de-DE" dirty="0" smtClean="0"/>
              <a:t> variable </a:t>
            </a:r>
            <a:r>
              <a:rPr lang="de-DE" dirty="0" err="1" smtClean="0"/>
              <a:t>is</a:t>
            </a:r>
            <a:r>
              <a:rPr lang="de-DE" dirty="0" smtClean="0"/>
              <a:t> </a:t>
            </a:r>
            <a:r>
              <a:rPr lang="de-DE" dirty="0" err="1" smtClean="0"/>
              <a:t>primary</a:t>
            </a:r>
            <a:r>
              <a:rPr lang="de-DE" dirty="0" smtClean="0"/>
              <a:t>. All </a:t>
            </a:r>
            <a:r>
              <a:rPr lang="de-DE" dirty="0" err="1" smtClean="0"/>
              <a:t>components</a:t>
            </a:r>
            <a:r>
              <a:rPr lang="de-DE" dirty="0" smtClean="0"/>
              <a:t> </a:t>
            </a:r>
            <a:r>
              <a:rPr lang="de-DE" dirty="0" err="1" smtClean="0"/>
              <a:t>should</a:t>
            </a:r>
            <a:r>
              <a:rPr lang="de-DE" dirty="0" smtClean="0"/>
              <a:t> </a:t>
            </a:r>
            <a:r>
              <a:rPr lang="de-DE" dirty="0" err="1" smtClean="0"/>
              <a:t>be</a:t>
            </a:r>
            <a:r>
              <a:rPr lang="de-DE" dirty="0" smtClean="0"/>
              <a:t> </a:t>
            </a:r>
            <a:r>
              <a:rPr lang="de-DE" dirty="0" err="1" smtClean="0"/>
              <a:t>analysed</a:t>
            </a:r>
            <a:r>
              <a:rPr lang="de-DE" dirty="0" smtClean="0"/>
              <a:t> </a:t>
            </a:r>
            <a:r>
              <a:rPr lang="de-DE" dirty="0" err="1" smtClean="0"/>
              <a:t>separetely</a:t>
            </a:r>
            <a:r>
              <a:rPr lang="de-DE" dirty="0" smtClean="0"/>
              <a:t>. Treatment </a:t>
            </a:r>
            <a:r>
              <a:rPr lang="de-DE" dirty="0" err="1" smtClean="0"/>
              <a:t>should</a:t>
            </a:r>
            <a:r>
              <a:rPr lang="de-DE" dirty="0" smtClean="0"/>
              <a:t> </a:t>
            </a:r>
            <a:r>
              <a:rPr lang="de-DE" dirty="0" err="1" smtClean="0"/>
              <a:t>beneficially</a:t>
            </a:r>
            <a:r>
              <a:rPr lang="de-DE" dirty="0" smtClean="0"/>
              <a:t> </a:t>
            </a:r>
            <a:r>
              <a:rPr lang="de-DE" dirty="0" err="1" smtClean="0"/>
              <a:t>affect</a:t>
            </a:r>
            <a:r>
              <a:rPr lang="de-DE" dirty="0" smtClean="0"/>
              <a:t> all </a:t>
            </a:r>
            <a:r>
              <a:rPr lang="de-DE" dirty="0" err="1" smtClean="0"/>
              <a:t>components</a:t>
            </a:r>
            <a:r>
              <a:rPr lang="de-DE" dirty="0" smtClean="0"/>
              <a:t>. </a:t>
            </a:r>
            <a:r>
              <a:rPr lang="de-DE" dirty="0" err="1" smtClean="0"/>
              <a:t>However</a:t>
            </a:r>
            <a:r>
              <a:rPr lang="de-DE" dirty="0" smtClean="0"/>
              <a:t>, </a:t>
            </a:r>
            <a:r>
              <a:rPr lang="de-DE" dirty="0" err="1" smtClean="0"/>
              <a:t>if</a:t>
            </a:r>
            <a:r>
              <a:rPr lang="de-DE" dirty="0" smtClean="0"/>
              <a:t> </a:t>
            </a:r>
            <a:r>
              <a:rPr lang="de-DE" dirty="0" err="1" smtClean="0"/>
              <a:t>claims</a:t>
            </a:r>
            <a:r>
              <a:rPr lang="de-DE" dirty="0" smtClean="0"/>
              <a:t> </a:t>
            </a:r>
            <a:r>
              <a:rPr lang="de-DE" dirty="0" err="1" smtClean="0"/>
              <a:t>are</a:t>
            </a:r>
            <a:r>
              <a:rPr lang="de-DE" dirty="0" smtClean="0"/>
              <a:t> </a:t>
            </a:r>
            <a:r>
              <a:rPr lang="de-DE" dirty="0" err="1" smtClean="0"/>
              <a:t>based</a:t>
            </a:r>
            <a:r>
              <a:rPr lang="de-DE" dirty="0" smtClean="0"/>
              <a:t> on </a:t>
            </a:r>
            <a:r>
              <a:rPr lang="de-DE" dirty="0" err="1" smtClean="0"/>
              <a:t>subgroups</a:t>
            </a:r>
            <a:r>
              <a:rPr lang="de-DE" dirty="0" smtClean="0"/>
              <a:t> </a:t>
            </a:r>
            <a:r>
              <a:rPr lang="de-DE" dirty="0" err="1" smtClean="0"/>
              <a:t>of</a:t>
            </a:r>
            <a:r>
              <a:rPr lang="de-DE" dirty="0" smtClean="0"/>
              <a:t> </a:t>
            </a:r>
            <a:r>
              <a:rPr lang="de-DE" dirty="0" err="1" smtClean="0"/>
              <a:t>components</a:t>
            </a:r>
            <a:r>
              <a:rPr lang="de-DE" dirty="0" smtClean="0"/>
              <a:t>, </a:t>
            </a:r>
            <a:r>
              <a:rPr lang="de-DE" dirty="0" err="1" smtClean="0"/>
              <a:t>this</a:t>
            </a:r>
            <a:r>
              <a:rPr lang="de-DE" dirty="0" smtClean="0"/>
              <a:t> </a:t>
            </a:r>
            <a:r>
              <a:rPr lang="de-DE" dirty="0" err="1" smtClean="0"/>
              <a:t>needs</a:t>
            </a:r>
            <a:r>
              <a:rPr lang="de-DE" dirty="0" smtClean="0"/>
              <a:t> </a:t>
            </a:r>
            <a:r>
              <a:rPr lang="de-DE" dirty="0" err="1" smtClean="0"/>
              <a:t>to</a:t>
            </a:r>
            <a:r>
              <a:rPr lang="de-DE" dirty="0" smtClean="0"/>
              <a:t> </a:t>
            </a:r>
            <a:r>
              <a:rPr lang="de-DE" dirty="0" err="1" smtClean="0"/>
              <a:t>be</a:t>
            </a:r>
            <a:r>
              <a:rPr lang="de-DE" dirty="0" smtClean="0"/>
              <a:t> </a:t>
            </a:r>
            <a:r>
              <a:rPr lang="de-DE" dirty="0" err="1" smtClean="0"/>
              <a:t>pre-specified</a:t>
            </a:r>
            <a:r>
              <a:rPr lang="de-DE" dirty="0" smtClean="0"/>
              <a:t>. Composite variables </a:t>
            </a:r>
            <a:r>
              <a:rPr lang="de-DE" dirty="0" err="1" smtClean="0"/>
              <a:t>are</a:t>
            </a:r>
            <a:r>
              <a:rPr lang="de-DE" dirty="0" smtClean="0"/>
              <a:t> </a:t>
            </a:r>
            <a:r>
              <a:rPr lang="de-DE" dirty="0" err="1" smtClean="0"/>
              <a:t>typically</a:t>
            </a:r>
            <a:r>
              <a:rPr lang="de-DE" dirty="0" smtClean="0"/>
              <a:t> in </a:t>
            </a:r>
            <a:r>
              <a:rPr lang="de-DE" dirty="0" err="1" smtClean="0"/>
              <a:t>the</a:t>
            </a:r>
            <a:r>
              <a:rPr lang="de-DE" dirty="0" smtClean="0"/>
              <a:t> </a:t>
            </a:r>
            <a:r>
              <a:rPr lang="de-DE" dirty="0" err="1" smtClean="0"/>
              <a:t>context</a:t>
            </a:r>
            <a:r>
              <a:rPr lang="de-DE" dirty="0" smtClean="0"/>
              <a:t> </a:t>
            </a:r>
            <a:r>
              <a:rPr lang="de-DE" dirty="0" err="1" smtClean="0"/>
              <a:t>of</a:t>
            </a:r>
            <a:r>
              <a:rPr lang="de-DE" dirty="0" smtClean="0"/>
              <a:t> </a:t>
            </a:r>
            <a:r>
              <a:rPr lang="de-DE" dirty="0" err="1" smtClean="0"/>
              <a:t>survival</a:t>
            </a:r>
            <a:r>
              <a:rPr lang="de-DE" dirty="0" smtClean="0"/>
              <a:t> </a:t>
            </a:r>
            <a:r>
              <a:rPr lang="de-DE" dirty="0" err="1" smtClean="0"/>
              <a:t>analysis</a:t>
            </a:r>
            <a:r>
              <a:rPr lang="de-DE" dirty="0"/>
              <a:t>.</a:t>
            </a:r>
            <a:r>
              <a:rPr lang="de-DE" dirty="0" smtClean="0"/>
              <a:t>  </a:t>
            </a:r>
          </a:p>
          <a:p>
            <a:pPr marL="0" indent="0">
              <a:buNone/>
            </a:pPr>
            <a:endParaRPr lang="de-DE" dirty="0" smtClean="0"/>
          </a:p>
          <a:p>
            <a:pPr marL="0" indent="0">
              <a:buNone/>
            </a:pPr>
            <a:r>
              <a:rPr lang="de-DE" dirty="0" smtClean="0"/>
              <a:t>Multiple </a:t>
            </a:r>
            <a:r>
              <a:rPr lang="de-DE" dirty="0" err="1" smtClean="0"/>
              <a:t>analyses</a:t>
            </a:r>
            <a:r>
              <a:rPr lang="de-DE" dirty="0" smtClean="0"/>
              <a:t> </a:t>
            </a:r>
            <a:r>
              <a:rPr lang="de-DE" dirty="0" err="1" smtClean="0"/>
              <a:t>may</a:t>
            </a:r>
            <a:r>
              <a:rPr lang="de-DE" dirty="0" smtClean="0"/>
              <a:t> </a:t>
            </a:r>
            <a:r>
              <a:rPr lang="de-DE" dirty="0" err="1" smtClean="0"/>
              <a:t>be</a:t>
            </a:r>
            <a:r>
              <a:rPr lang="de-DE" dirty="0" smtClean="0"/>
              <a:t> </a:t>
            </a:r>
            <a:r>
              <a:rPr lang="de-DE" dirty="0" err="1" smtClean="0"/>
              <a:t>performed</a:t>
            </a:r>
            <a:r>
              <a:rPr lang="de-DE" dirty="0" smtClean="0"/>
              <a:t> on </a:t>
            </a:r>
            <a:r>
              <a:rPr lang="de-DE" dirty="0" err="1" smtClean="0"/>
              <a:t>the</a:t>
            </a:r>
            <a:r>
              <a:rPr lang="de-DE" dirty="0" smtClean="0"/>
              <a:t> same variable but </a:t>
            </a:r>
            <a:r>
              <a:rPr lang="de-DE" dirty="0" err="1" smtClean="0"/>
              <a:t>with</a:t>
            </a:r>
            <a:r>
              <a:rPr lang="de-DE" dirty="0" smtClean="0"/>
              <a:t> </a:t>
            </a:r>
            <a:r>
              <a:rPr lang="de-DE" dirty="0" err="1" smtClean="0"/>
              <a:t>varying</a:t>
            </a:r>
            <a:r>
              <a:rPr lang="de-DE" dirty="0" smtClean="0"/>
              <a:t> </a:t>
            </a:r>
            <a:r>
              <a:rPr lang="de-DE" dirty="0" err="1" smtClean="0"/>
              <a:t>subsets</a:t>
            </a:r>
            <a:r>
              <a:rPr lang="de-DE" dirty="0" smtClean="0"/>
              <a:t> </a:t>
            </a:r>
            <a:r>
              <a:rPr lang="de-DE" dirty="0" err="1" smtClean="0"/>
              <a:t>of</a:t>
            </a:r>
            <a:r>
              <a:rPr lang="de-DE" dirty="0" smtClean="0"/>
              <a:t> </a:t>
            </a:r>
            <a:r>
              <a:rPr lang="de-DE" dirty="0" err="1" smtClean="0"/>
              <a:t>patient</a:t>
            </a:r>
            <a:r>
              <a:rPr lang="de-DE" dirty="0" smtClean="0"/>
              <a:t> </a:t>
            </a:r>
            <a:r>
              <a:rPr lang="de-DE" dirty="0" err="1" smtClean="0"/>
              <a:t>data</a:t>
            </a:r>
            <a:r>
              <a:rPr lang="de-DE" dirty="0" smtClean="0"/>
              <a:t>. </a:t>
            </a:r>
            <a:r>
              <a:rPr lang="de-DE" dirty="0" err="1" smtClean="0"/>
              <a:t>From</a:t>
            </a:r>
            <a:r>
              <a:rPr lang="de-DE" dirty="0" smtClean="0"/>
              <a:t> </a:t>
            </a:r>
            <a:r>
              <a:rPr lang="de-DE" dirty="0" err="1" smtClean="0"/>
              <a:t>these</a:t>
            </a:r>
            <a:r>
              <a:rPr lang="de-DE" dirty="0" smtClean="0"/>
              <a:t> </a:t>
            </a:r>
            <a:r>
              <a:rPr lang="de-DE" dirty="0" err="1" smtClean="0"/>
              <a:t>sets</a:t>
            </a:r>
            <a:r>
              <a:rPr lang="de-DE" dirty="0" smtClean="0"/>
              <a:t> </a:t>
            </a:r>
            <a:r>
              <a:rPr lang="de-DE" dirty="0" err="1" smtClean="0"/>
              <a:t>of</a:t>
            </a:r>
            <a:r>
              <a:rPr lang="de-DE" dirty="0" smtClean="0"/>
              <a:t> </a:t>
            </a:r>
            <a:r>
              <a:rPr lang="de-DE" dirty="0" err="1" smtClean="0"/>
              <a:t>subjects</a:t>
            </a:r>
            <a:r>
              <a:rPr lang="de-DE" dirty="0" smtClean="0"/>
              <a:t> </a:t>
            </a:r>
            <a:r>
              <a:rPr lang="de-DE" dirty="0" err="1" smtClean="0"/>
              <a:t>one</a:t>
            </a:r>
            <a:r>
              <a:rPr lang="de-DE" dirty="0" smtClean="0"/>
              <a:t> (</a:t>
            </a:r>
            <a:r>
              <a:rPr lang="de-DE" dirty="0" err="1" smtClean="0"/>
              <a:t>usually</a:t>
            </a:r>
            <a:r>
              <a:rPr lang="de-DE" dirty="0" smtClean="0"/>
              <a:t> </a:t>
            </a:r>
            <a:r>
              <a:rPr lang="de-DE" dirty="0" err="1" smtClean="0"/>
              <a:t>the</a:t>
            </a:r>
            <a:r>
              <a:rPr lang="de-DE" dirty="0" smtClean="0"/>
              <a:t> </a:t>
            </a:r>
            <a:r>
              <a:rPr lang="de-DE" dirty="0" err="1" smtClean="0"/>
              <a:t>full</a:t>
            </a:r>
            <a:r>
              <a:rPr lang="de-DE" dirty="0" smtClean="0"/>
              <a:t> </a:t>
            </a:r>
            <a:r>
              <a:rPr lang="de-DE" dirty="0" err="1" smtClean="0"/>
              <a:t>set</a:t>
            </a:r>
            <a:r>
              <a:rPr lang="de-DE" dirty="0" smtClean="0"/>
              <a:t>, </a:t>
            </a:r>
            <a:r>
              <a:rPr lang="de-DE" dirty="0" err="1" smtClean="0"/>
              <a:t>exception</a:t>
            </a:r>
            <a:r>
              <a:rPr lang="de-DE" dirty="0" smtClean="0"/>
              <a:t> </a:t>
            </a:r>
            <a:r>
              <a:rPr lang="de-DE" dirty="0" err="1" smtClean="0"/>
              <a:t>when</a:t>
            </a:r>
            <a:r>
              <a:rPr lang="de-DE" dirty="0" smtClean="0"/>
              <a:t> </a:t>
            </a:r>
            <a:r>
              <a:rPr lang="de-DE" dirty="0" err="1" smtClean="0"/>
              <a:t>testing</a:t>
            </a:r>
            <a:r>
              <a:rPr lang="de-DE" dirty="0" smtClean="0"/>
              <a:t> </a:t>
            </a:r>
            <a:r>
              <a:rPr lang="de-DE" dirty="0" err="1" smtClean="0"/>
              <a:t>for</a:t>
            </a:r>
            <a:r>
              <a:rPr lang="de-DE" dirty="0" smtClean="0"/>
              <a:t> </a:t>
            </a:r>
            <a:r>
              <a:rPr lang="de-DE" dirty="0" err="1" smtClean="0"/>
              <a:t>equivalence</a:t>
            </a:r>
            <a:r>
              <a:rPr lang="de-DE" dirty="0" smtClean="0"/>
              <a:t>) </a:t>
            </a:r>
            <a:r>
              <a:rPr lang="de-DE" dirty="0" err="1" smtClean="0"/>
              <a:t>is</a:t>
            </a:r>
            <a:r>
              <a:rPr lang="de-DE" dirty="0" smtClean="0"/>
              <a:t> </a:t>
            </a:r>
            <a:r>
              <a:rPr lang="de-DE" dirty="0" err="1" smtClean="0"/>
              <a:t>selected</a:t>
            </a:r>
            <a:r>
              <a:rPr lang="de-DE" dirty="0" smtClean="0"/>
              <a:t> </a:t>
            </a:r>
            <a:r>
              <a:rPr lang="de-DE" dirty="0" err="1" smtClean="0"/>
              <a:t>for</a:t>
            </a:r>
            <a:r>
              <a:rPr lang="de-DE" dirty="0" smtClean="0"/>
              <a:t> </a:t>
            </a:r>
            <a:r>
              <a:rPr lang="de-DE" dirty="0" err="1" smtClean="0"/>
              <a:t>the</a:t>
            </a:r>
            <a:r>
              <a:rPr lang="de-DE" dirty="0" smtClean="0"/>
              <a:t> </a:t>
            </a:r>
            <a:r>
              <a:rPr lang="de-DE" dirty="0" err="1" smtClean="0"/>
              <a:t>primary</a:t>
            </a:r>
            <a:r>
              <a:rPr lang="de-DE" dirty="0" smtClean="0"/>
              <a:t> </a:t>
            </a:r>
            <a:r>
              <a:rPr lang="de-DE" dirty="0" err="1" smtClean="0"/>
              <a:t>analysis</a:t>
            </a:r>
            <a:r>
              <a:rPr lang="de-DE" dirty="0" smtClean="0"/>
              <a:t>. </a:t>
            </a:r>
            <a:r>
              <a:rPr lang="de-DE" dirty="0" err="1" smtClean="0"/>
              <a:t>No</a:t>
            </a:r>
            <a:r>
              <a:rPr lang="de-DE" dirty="0" smtClean="0"/>
              <a:t> </a:t>
            </a:r>
            <a:r>
              <a:rPr lang="de-DE" dirty="0" err="1" smtClean="0"/>
              <a:t>adjustment</a:t>
            </a:r>
            <a:r>
              <a:rPr lang="de-DE" dirty="0" smtClean="0"/>
              <a:t>, </a:t>
            </a:r>
            <a:r>
              <a:rPr lang="de-DE" dirty="0" err="1" smtClean="0"/>
              <a:t>supporting</a:t>
            </a:r>
            <a:r>
              <a:rPr lang="de-DE" dirty="0" smtClean="0"/>
              <a:t> </a:t>
            </a:r>
            <a:r>
              <a:rPr lang="de-DE" dirty="0" err="1" smtClean="0"/>
              <a:t>analyses</a:t>
            </a:r>
            <a:r>
              <a:rPr lang="de-DE" dirty="0" smtClean="0"/>
              <a:t>.</a:t>
            </a:r>
          </a:p>
          <a:p>
            <a:pPr marL="0" indent="0">
              <a:buNone/>
            </a:pPr>
            <a:endParaRPr lang="de-DE" dirty="0" smtClean="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46F38B5-2115-422B-B1DA-BD613322221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01140429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normAutofit/>
          </a:bodyPr>
          <a:lstStyle/>
          <a:p>
            <a:pPr marL="0" indent="0">
              <a:buNone/>
            </a:pPr>
            <a:r>
              <a:rPr lang="en-US" altLang="de-DE" dirty="0" smtClean="0"/>
              <a:t>It </a:t>
            </a:r>
            <a:r>
              <a:rPr lang="en-US" altLang="de-DE" dirty="0"/>
              <a:t>is essential to consider the extent to which the analyses were planned prior to the availability of data…This is particularly important in the case of any subgroup analyses, because if such analyses are not preplanned they will ordinarily not provide an </a:t>
            </a:r>
            <a:r>
              <a:rPr lang="en-US" altLang="de-DE" dirty="0" smtClean="0"/>
              <a:t>adequate </a:t>
            </a:r>
            <a:r>
              <a:rPr lang="en-US" altLang="de-DE" dirty="0"/>
              <a:t>basis for definitive </a:t>
            </a:r>
            <a:r>
              <a:rPr lang="en-US" altLang="de-DE" dirty="0" smtClean="0"/>
              <a:t>conclusions. </a:t>
            </a:r>
          </a:p>
          <a:p>
            <a:pPr marL="0" indent="0">
              <a:buNone/>
            </a:pPr>
            <a:endParaRPr lang="en-US" altLang="de-DE" dirty="0"/>
          </a:p>
          <a:p>
            <a:pPr marL="0" indent="0">
              <a:buNone/>
            </a:pPr>
            <a:r>
              <a:rPr lang="de-DE" dirty="0" err="1"/>
              <a:t>Reliable</a:t>
            </a:r>
            <a:r>
              <a:rPr lang="de-DE" dirty="0"/>
              <a:t> </a:t>
            </a:r>
            <a:r>
              <a:rPr lang="de-DE" dirty="0" err="1"/>
              <a:t>conclusions</a:t>
            </a:r>
            <a:r>
              <a:rPr lang="de-DE" dirty="0"/>
              <a:t> </a:t>
            </a:r>
            <a:r>
              <a:rPr lang="de-DE" dirty="0" err="1"/>
              <a:t>from</a:t>
            </a:r>
            <a:r>
              <a:rPr lang="de-DE" dirty="0"/>
              <a:t> </a:t>
            </a:r>
            <a:r>
              <a:rPr lang="de-DE" dirty="0" err="1"/>
              <a:t>subgroup</a:t>
            </a:r>
            <a:r>
              <a:rPr lang="de-DE" dirty="0"/>
              <a:t> </a:t>
            </a:r>
            <a:r>
              <a:rPr lang="de-DE" dirty="0" err="1"/>
              <a:t>analyses</a:t>
            </a:r>
            <a:r>
              <a:rPr lang="de-DE" dirty="0"/>
              <a:t> </a:t>
            </a:r>
            <a:r>
              <a:rPr lang="de-DE" dirty="0" err="1"/>
              <a:t>generally</a:t>
            </a:r>
            <a:r>
              <a:rPr lang="de-DE" dirty="0"/>
              <a:t> </a:t>
            </a:r>
            <a:r>
              <a:rPr lang="de-DE" dirty="0" err="1"/>
              <a:t>require</a:t>
            </a:r>
            <a:r>
              <a:rPr lang="de-DE" dirty="0"/>
              <a:t> </a:t>
            </a:r>
            <a:r>
              <a:rPr lang="de-DE" dirty="0" err="1"/>
              <a:t>pre-specification</a:t>
            </a:r>
            <a:r>
              <a:rPr lang="de-DE" dirty="0"/>
              <a:t> </a:t>
            </a:r>
            <a:r>
              <a:rPr lang="de-DE" dirty="0" err="1"/>
              <a:t>and</a:t>
            </a:r>
            <a:r>
              <a:rPr lang="de-DE" dirty="0"/>
              <a:t> </a:t>
            </a:r>
            <a:r>
              <a:rPr lang="de-DE" dirty="0" err="1"/>
              <a:t>appropriate</a:t>
            </a:r>
            <a:r>
              <a:rPr lang="de-DE" dirty="0"/>
              <a:t> </a:t>
            </a:r>
            <a:r>
              <a:rPr lang="de-DE" dirty="0" err="1"/>
              <a:t>statistical</a:t>
            </a:r>
            <a:r>
              <a:rPr lang="de-DE" dirty="0"/>
              <a:t> </a:t>
            </a:r>
            <a:r>
              <a:rPr lang="de-DE" dirty="0" err="1"/>
              <a:t>analysis</a:t>
            </a:r>
            <a:r>
              <a:rPr lang="de-DE" dirty="0"/>
              <a:t> </a:t>
            </a:r>
            <a:r>
              <a:rPr lang="de-DE" dirty="0" err="1"/>
              <a:t>strategies</a:t>
            </a:r>
            <a:r>
              <a:rPr lang="de-DE" dirty="0"/>
              <a:t>.  </a:t>
            </a:r>
            <a:r>
              <a:rPr lang="de-DE" dirty="0" err="1"/>
              <a:t>Usually</a:t>
            </a:r>
            <a:r>
              <a:rPr lang="de-DE" dirty="0"/>
              <a:t> </a:t>
            </a:r>
            <a:r>
              <a:rPr lang="de-DE" dirty="0" err="1"/>
              <a:t>subgroup</a:t>
            </a:r>
            <a:r>
              <a:rPr lang="de-DE" dirty="0"/>
              <a:t> </a:t>
            </a:r>
            <a:r>
              <a:rPr lang="de-DE" dirty="0" err="1"/>
              <a:t>analyses</a:t>
            </a:r>
            <a:r>
              <a:rPr lang="de-DE" dirty="0"/>
              <a:t> </a:t>
            </a:r>
            <a:r>
              <a:rPr lang="de-DE" dirty="0" err="1"/>
              <a:t>have</a:t>
            </a:r>
            <a:r>
              <a:rPr lang="de-DE" dirty="0"/>
              <a:t> </a:t>
            </a:r>
            <a:r>
              <a:rPr lang="de-DE" dirty="0" err="1"/>
              <a:t>only</a:t>
            </a:r>
            <a:r>
              <a:rPr lang="de-DE" dirty="0"/>
              <a:t> a </a:t>
            </a:r>
            <a:r>
              <a:rPr lang="de-DE" dirty="0" err="1"/>
              <a:t>supportive</a:t>
            </a:r>
            <a:r>
              <a:rPr lang="de-DE" dirty="0"/>
              <a:t> </a:t>
            </a:r>
            <a:r>
              <a:rPr lang="de-DE" dirty="0" err="1"/>
              <a:t>or</a:t>
            </a:r>
            <a:r>
              <a:rPr lang="de-DE" dirty="0"/>
              <a:t> </a:t>
            </a:r>
            <a:r>
              <a:rPr lang="de-DE" dirty="0" err="1"/>
              <a:t>exploratory</a:t>
            </a:r>
            <a:r>
              <a:rPr lang="de-DE" dirty="0"/>
              <a:t> </a:t>
            </a:r>
            <a:r>
              <a:rPr lang="de-DE" dirty="0" err="1"/>
              <a:t>role</a:t>
            </a:r>
            <a:r>
              <a:rPr lang="de-DE" dirty="0"/>
              <a:t> after </a:t>
            </a:r>
            <a:r>
              <a:rPr lang="de-DE" dirty="0" err="1"/>
              <a:t>the</a:t>
            </a:r>
            <a:r>
              <a:rPr lang="de-DE" dirty="0"/>
              <a:t> </a:t>
            </a:r>
            <a:r>
              <a:rPr lang="de-DE" dirty="0" err="1"/>
              <a:t>primary</a:t>
            </a:r>
            <a:r>
              <a:rPr lang="de-DE" dirty="0"/>
              <a:t> </a:t>
            </a:r>
            <a:r>
              <a:rPr lang="de-DE" dirty="0" err="1"/>
              <a:t>objective</a:t>
            </a:r>
            <a:r>
              <a:rPr lang="de-DE" dirty="0"/>
              <a:t> </a:t>
            </a:r>
            <a:r>
              <a:rPr lang="de-DE" dirty="0" err="1"/>
              <a:t>has</a:t>
            </a:r>
            <a:r>
              <a:rPr lang="de-DE" dirty="0"/>
              <a:t> </a:t>
            </a:r>
            <a:r>
              <a:rPr lang="de-DE" dirty="0" err="1"/>
              <a:t>been</a:t>
            </a:r>
            <a:r>
              <a:rPr lang="de-DE" dirty="0"/>
              <a:t> </a:t>
            </a:r>
            <a:r>
              <a:rPr lang="de-DE" dirty="0" err="1"/>
              <a:t>accomplished</a:t>
            </a:r>
            <a:r>
              <a:rPr lang="de-DE" dirty="0"/>
              <a:t>.</a:t>
            </a:r>
          </a:p>
          <a:p>
            <a:pPr marL="0" indent="0">
              <a:buNone/>
            </a:pPr>
            <a:endParaRPr lang="en-US" altLang="de-DE" dirty="0" smtClean="0"/>
          </a:p>
          <a:p>
            <a:pPr marL="0" indent="0">
              <a:buNone/>
            </a:pPr>
            <a:endParaRPr lang="en-US" altLang="de-DE" dirty="0" smtClean="0"/>
          </a:p>
          <a:p>
            <a:pPr marL="0" indent="0">
              <a:buNone/>
            </a:pPr>
            <a:endParaRPr lang="en-US" altLang="de-DE" dirty="0" smtClean="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5D61E4E-ADBA-416B-A7A0-9366DBA44822}"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7588181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 </a:t>
            </a:r>
            <a:r>
              <a:rPr lang="de-DE" dirty="0" err="1" smtClean="0"/>
              <a:t>pooled</a:t>
            </a:r>
            <a:r>
              <a:rPr lang="de-DE" dirty="0" smtClean="0"/>
              <a:t> </a:t>
            </a:r>
            <a:r>
              <a:rPr lang="de-DE" dirty="0" err="1" smtClean="0"/>
              <a:t>subgroup</a:t>
            </a:r>
            <a:r>
              <a:rPr lang="de-DE" dirty="0" smtClean="0"/>
              <a:t>-analysis</a:t>
            </a:r>
            <a:endParaRPr lang="de-DE" dirty="0"/>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42F064E-86B4-438F-836B-85693A7CB626}"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641098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154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smtClean="0"/>
              <a:t>trial</a:t>
            </a:r>
            <a:r>
              <a:rPr lang="de-DE" sz="2800" dirty="0" smtClean="0"/>
              <a:t> (</a:t>
            </a:r>
            <a:r>
              <a:rPr lang="de-DE" sz="2800" dirty="0" err="1" smtClean="0"/>
              <a:t>medical</a:t>
            </a:r>
            <a:r>
              <a:rPr lang="de-DE" sz="2800" dirty="0" smtClean="0"/>
              <a:t> </a:t>
            </a:r>
            <a:r>
              <a:rPr lang="de-DE" sz="2800" dirty="0" err="1" smtClean="0"/>
              <a:t>device</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C96E7868-DFE9-4A2C-B31E-7B6C2378E819}"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13</a:t>
            </a:fld>
            <a:endParaRPr lang="de-DE" altLang="en-US"/>
          </a:p>
        </p:txBody>
      </p:sp>
    </p:spTree>
    <p:extLst>
      <p:ext uri="{BB962C8B-B14F-4D97-AF65-F5344CB8AC3E}">
        <p14:creationId xmlns:p14="http://schemas.microsoft.com/office/powerpoint/2010/main" val="3611886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D5FF0886-49BA-449A-8040-26BE16BA1B01}"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14</a:t>
            </a:fld>
            <a:endParaRPr lang="de-DE" altLang="en-US"/>
          </a:p>
        </p:txBody>
      </p:sp>
    </p:spTree>
    <p:extLst>
      <p:ext uri="{BB962C8B-B14F-4D97-AF65-F5344CB8AC3E}">
        <p14:creationId xmlns:p14="http://schemas.microsoft.com/office/powerpoint/2010/main" val="4209601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0CE1EAEE-B0B6-4E76-8D79-D83877BB09BE}"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15</a:t>
            </a:fld>
            <a:endParaRPr lang="de-DE" altLang="en-US"/>
          </a:p>
        </p:txBody>
      </p:sp>
    </p:spTree>
    <p:extLst>
      <p:ext uri="{BB962C8B-B14F-4D97-AF65-F5344CB8AC3E}">
        <p14:creationId xmlns:p14="http://schemas.microsoft.com/office/powerpoint/2010/main" val="1235126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34629F8C-95CF-4DE6-9188-5163AF91F216}"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16</a:t>
            </a:fld>
            <a:endParaRPr lang="de-DE" altLang="en-US"/>
          </a:p>
        </p:txBody>
      </p:sp>
    </p:spTree>
    <p:extLst>
      <p:ext uri="{BB962C8B-B14F-4D97-AF65-F5344CB8AC3E}">
        <p14:creationId xmlns:p14="http://schemas.microsoft.com/office/powerpoint/2010/main" val="4248573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fld id="{8FBC22B4-9C0C-459A-8022-84ED8377FACF}"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17</a:t>
            </a:fld>
            <a:endParaRPr lang="de-DE" altLang="en-US"/>
          </a:p>
        </p:txBody>
      </p:sp>
    </p:spTree>
    <p:extLst>
      <p:ext uri="{BB962C8B-B14F-4D97-AF65-F5344CB8AC3E}">
        <p14:creationId xmlns:p14="http://schemas.microsoft.com/office/powerpoint/2010/main" val="2663004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smtClean="0"/>
              <a:t>(</a:t>
            </a:r>
            <a:r>
              <a:rPr lang="de-DE" sz="2800" dirty="0" err="1" smtClean="0"/>
              <a:t>drug</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9AA1CFDC-E352-4A7C-A618-B884AA26B84B}"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18</a:t>
            </a:fld>
            <a:endParaRPr lang="de-DE" altLang="en-US"/>
          </a:p>
        </p:txBody>
      </p:sp>
    </p:spTree>
    <p:extLst>
      <p:ext uri="{BB962C8B-B14F-4D97-AF65-F5344CB8AC3E}">
        <p14:creationId xmlns:p14="http://schemas.microsoft.com/office/powerpoint/2010/main" val="25588871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B4641711-B043-45B5-A574-CD708FCADEBD}"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19</a:t>
            </a:fld>
            <a:endParaRPr lang="de-DE" altLang="en-US"/>
          </a:p>
        </p:txBody>
      </p:sp>
    </p:spTree>
    <p:extLst>
      <p:ext uri="{BB962C8B-B14F-4D97-AF65-F5344CB8AC3E}">
        <p14:creationId xmlns:p14="http://schemas.microsoft.com/office/powerpoint/2010/main" val="1807540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a:xfrm>
            <a:off x="457200" y="752475"/>
            <a:ext cx="8229600" cy="461963"/>
          </a:xfrm>
        </p:spPr>
        <p:txBody>
          <a:bodyPr rtlCol="0">
            <a:normAutofit fontScale="90000"/>
          </a:bodyPr>
          <a:lstStyle/>
          <a:p>
            <a:pPr fontAlgn="auto">
              <a:spcAft>
                <a:spcPts val="0"/>
              </a:spcAft>
              <a:defRPr/>
            </a:pPr>
            <a:r>
              <a:rPr lang="de-AT" sz="4000"/>
              <a:t>Organizational</a:t>
            </a:r>
          </a:p>
        </p:txBody>
      </p:sp>
      <p:sp>
        <p:nvSpPr>
          <p:cNvPr id="194562" name="Rectangle 3"/>
          <p:cNvSpPr>
            <a:spLocks noGrp="1" noChangeArrowheads="1"/>
          </p:cNvSpPr>
          <p:nvPr>
            <p:ph idx="1"/>
          </p:nvPr>
        </p:nvSpPr>
        <p:spPr>
          <a:xfrm>
            <a:off x="457200" y="1600200"/>
            <a:ext cx="8229600" cy="4757738"/>
          </a:xfrm>
        </p:spPr>
        <p:txBody>
          <a:bodyPr/>
          <a:lstStyle/>
          <a:p>
            <a:pPr>
              <a:lnSpc>
                <a:spcPct val="90000"/>
              </a:lnSpc>
            </a:pPr>
            <a:r>
              <a:rPr lang="de-AT" dirty="0" smtClean="0"/>
              <a:t>Lectures (Hanno Ulmer, Claudia Lamina, Kristina Weber)</a:t>
            </a:r>
            <a:endParaRPr lang="de-AT" sz="1800" dirty="0"/>
          </a:p>
          <a:p>
            <a:pPr>
              <a:lnSpc>
                <a:spcPct val="90000"/>
              </a:lnSpc>
            </a:pPr>
            <a:r>
              <a:rPr lang="de-AT" dirty="0" err="1" smtClean="0"/>
              <a:t>Exercises</a:t>
            </a:r>
            <a:r>
              <a:rPr lang="de-AT" dirty="0" smtClean="0"/>
              <a:t> (Barbara </a:t>
            </a:r>
            <a:r>
              <a:rPr lang="de-AT" dirty="0" err="1" smtClean="0"/>
              <a:t>Kollerits</a:t>
            </a:r>
            <a:r>
              <a:rPr lang="de-AT" dirty="0" smtClean="0"/>
              <a:t>, Josef Fritz, Claudia Lamina)</a:t>
            </a:r>
          </a:p>
          <a:p>
            <a:pPr>
              <a:lnSpc>
                <a:spcPct val="90000"/>
              </a:lnSpc>
            </a:pPr>
            <a:endParaRPr lang="de-AT" dirty="0"/>
          </a:p>
          <a:p>
            <a:pPr>
              <a:lnSpc>
                <a:spcPct val="90000"/>
              </a:lnSpc>
            </a:pPr>
            <a:r>
              <a:rPr lang="de-AT" dirty="0" err="1" smtClean="0"/>
              <a:t>Examination</a:t>
            </a:r>
            <a:r>
              <a:rPr lang="de-AT" dirty="0" smtClean="0"/>
              <a:t>: </a:t>
            </a:r>
            <a:r>
              <a:rPr lang="de-AT" dirty="0" err="1" smtClean="0"/>
              <a:t>written</a:t>
            </a:r>
            <a:r>
              <a:rPr lang="de-AT" dirty="0" smtClean="0"/>
              <a:t> </a:t>
            </a:r>
            <a:r>
              <a:rPr lang="de-AT" dirty="0" err="1" smtClean="0"/>
              <a:t>exam</a:t>
            </a:r>
            <a:endParaRPr lang="de-AT" dirty="0" smtClean="0"/>
          </a:p>
          <a:p>
            <a:pPr>
              <a:lnSpc>
                <a:spcPct val="90000"/>
              </a:lnSpc>
            </a:pPr>
            <a:endParaRPr lang="de-AT" dirty="0" smtClean="0"/>
          </a:p>
          <a:p>
            <a:pPr>
              <a:lnSpc>
                <a:spcPct val="90000"/>
              </a:lnSpc>
            </a:pPr>
            <a:r>
              <a:rPr lang="de-AT" dirty="0" smtClean="0"/>
              <a:t> Statistik Software</a:t>
            </a:r>
            <a:r>
              <a:rPr lang="de-AT" dirty="0"/>
              <a:t>: </a:t>
            </a:r>
            <a:r>
              <a:rPr lang="de-AT" dirty="0" err="1"/>
              <a:t>the</a:t>
            </a:r>
            <a:r>
              <a:rPr lang="de-AT" dirty="0"/>
              <a:t> R </a:t>
            </a:r>
            <a:r>
              <a:rPr lang="de-AT" dirty="0" err="1"/>
              <a:t>project</a:t>
            </a:r>
            <a:endParaRPr lang="de-AT" dirty="0"/>
          </a:p>
          <a:p>
            <a:pPr>
              <a:lnSpc>
                <a:spcPct val="90000"/>
              </a:lnSpc>
            </a:pPr>
            <a:endParaRPr lang="de-AT" dirty="0" smtClean="0"/>
          </a:p>
          <a:p>
            <a:pPr marL="0" indent="0">
              <a:lnSpc>
                <a:spcPct val="90000"/>
              </a:lnSpc>
              <a:buNone/>
            </a:pPr>
            <a:endParaRPr lang="de-AT" sz="1400" i="1" dirty="0"/>
          </a:p>
        </p:txBody>
      </p:sp>
      <p:sp>
        <p:nvSpPr>
          <p:cNvPr id="18436" name="Foliennummernplatzhalter 5"/>
          <p:cNvSpPr>
            <a:spLocks noGrp="1"/>
          </p:cNvSpPr>
          <p:nvPr>
            <p:ph type="sldNum" sz="quarter" idx="12"/>
          </p:nvPr>
        </p:nvSpPr>
        <p:spPr/>
        <p:txBody>
          <a:bodyPr/>
          <a:lstStyle/>
          <a:p>
            <a:pPr>
              <a:defRPr/>
            </a:pPr>
            <a:fld id="{5C780CF8-B836-49F3-8435-191616932E5B}" type="slidenum">
              <a:rPr lang="en-US"/>
              <a:t>2</a:t>
            </a:fld>
            <a:endParaRPr lang="en-US" dirty="0"/>
          </a:p>
        </p:txBody>
      </p:sp>
      <p:sp>
        <p:nvSpPr>
          <p:cNvPr id="2" name="Fußzeilenplatzhalter 1"/>
          <p:cNvSpPr>
            <a:spLocks noGrp="1"/>
          </p:cNvSpPr>
          <p:nvPr>
            <p:ph type="ftr" sz="quarter" idx="11"/>
          </p:nvPr>
        </p:nvSpPr>
        <p:spPr/>
        <p:txBody>
          <a:bodyPr/>
          <a:lstStyle/>
          <a:p>
            <a:pPr>
              <a:defRPr/>
            </a:pPr>
            <a:r>
              <a:rPr lang="de-DE" altLang="en-US" dirty="0">
                <a:latin typeface="Comic Sans MS" pitchFamily="66" charset="0"/>
              </a:rPr>
              <a:t>hanno.ulmer@i-med.ac.at</a:t>
            </a:r>
          </a:p>
        </p:txBody>
      </p:sp>
      <p:sp>
        <p:nvSpPr>
          <p:cNvPr id="3" name="Datumsplatzhalter 2"/>
          <p:cNvSpPr>
            <a:spLocks noGrp="1"/>
          </p:cNvSpPr>
          <p:nvPr>
            <p:ph type="dt" sz="half" idx="10"/>
          </p:nvPr>
        </p:nvSpPr>
        <p:spPr/>
        <p:txBody>
          <a:bodyPr/>
          <a:lstStyle/>
          <a:p>
            <a:pPr>
              <a:defRPr/>
            </a:pPr>
            <a:fld id="{2F531B19-DA58-4B34-A279-844DA2A1FDA9}" type="datetime1">
              <a:rPr lang="de-AT" smtClean="0"/>
              <a:t>26.02.2025</a:t>
            </a:fld>
            <a:endParaRPr lang="de-AT" dirty="0"/>
          </a:p>
        </p:txBody>
      </p:sp>
    </p:spTree>
    <p:extLst>
      <p:ext uri="{BB962C8B-B14F-4D97-AF65-F5344CB8AC3E}">
        <p14:creationId xmlns:p14="http://schemas.microsoft.com/office/powerpoint/2010/main" val="912869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1414D14E-ADF1-4DE1-ADAA-CBBAA2A21ED1}"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20</a:t>
            </a:fld>
            <a:endParaRPr lang="de-DE" altLang="en-US"/>
          </a:p>
        </p:txBody>
      </p:sp>
    </p:spTree>
    <p:extLst>
      <p:ext uri="{BB962C8B-B14F-4D97-AF65-F5344CB8AC3E}">
        <p14:creationId xmlns:p14="http://schemas.microsoft.com/office/powerpoint/2010/main" val="3777149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9AD2A200-CB58-4140-A80B-EEE9CB4C57CF}"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21</a:t>
            </a:fld>
            <a:endParaRPr lang="de-DE" altLang="en-US"/>
          </a:p>
        </p:txBody>
      </p:sp>
    </p:spTree>
    <p:extLst>
      <p:ext uri="{BB962C8B-B14F-4D97-AF65-F5344CB8AC3E}">
        <p14:creationId xmlns:p14="http://schemas.microsoft.com/office/powerpoint/2010/main" val="1108138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fld id="{A2E3DC25-2DDC-447F-8605-B152AB9493A9}"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22</a:t>
            </a:fld>
            <a:endParaRPr lang="de-DE" altLang="en-US"/>
          </a:p>
        </p:txBody>
      </p:sp>
    </p:spTree>
    <p:extLst>
      <p:ext uri="{BB962C8B-B14F-4D97-AF65-F5344CB8AC3E}">
        <p14:creationId xmlns:p14="http://schemas.microsoft.com/office/powerpoint/2010/main" val="12912192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37C5B869-8C48-420A-9710-3F07539B3D1D}"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23</a:t>
            </a:fld>
            <a:endParaRPr lang="de-DE" altLang="en-US"/>
          </a:p>
        </p:txBody>
      </p:sp>
    </p:spTree>
    <p:extLst>
      <p:ext uri="{BB962C8B-B14F-4D97-AF65-F5344CB8AC3E}">
        <p14:creationId xmlns:p14="http://schemas.microsoft.com/office/powerpoint/2010/main" val="29030647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9B1BE9A1-3DA4-4E48-8DB5-F533E56F9101}"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24</a:t>
            </a:fld>
            <a:endParaRPr lang="de-DE" altLang="en-US"/>
          </a:p>
        </p:txBody>
      </p:sp>
    </p:spTree>
    <p:extLst>
      <p:ext uri="{BB962C8B-B14F-4D97-AF65-F5344CB8AC3E}">
        <p14:creationId xmlns:p14="http://schemas.microsoft.com/office/powerpoint/2010/main" val="8343036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91EE4A32-5650-4436-8A41-7F459193CBD5}"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25</a:t>
            </a:fld>
            <a:endParaRPr lang="de-DE" altLang="en-US"/>
          </a:p>
        </p:txBody>
      </p:sp>
    </p:spTree>
    <p:extLst>
      <p:ext uri="{BB962C8B-B14F-4D97-AF65-F5344CB8AC3E}">
        <p14:creationId xmlns:p14="http://schemas.microsoft.com/office/powerpoint/2010/main" val="4414791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8F87D64A-B3F1-4B01-8691-2DB72529F476}"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26</a:t>
            </a:fld>
            <a:endParaRPr lang="de-DE" altLang="en-US"/>
          </a:p>
        </p:txBody>
      </p:sp>
    </p:spTree>
    <p:extLst>
      <p:ext uri="{BB962C8B-B14F-4D97-AF65-F5344CB8AC3E}">
        <p14:creationId xmlns:p14="http://schemas.microsoft.com/office/powerpoint/2010/main" val="2557318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fld id="{447F5BF7-518C-4C6A-B113-764787E2A507}"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27</a:t>
            </a:fld>
            <a:endParaRPr lang="de-DE" altLang="en-US"/>
          </a:p>
        </p:txBody>
      </p:sp>
    </p:spTree>
    <p:extLst>
      <p:ext uri="{BB962C8B-B14F-4D97-AF65-F5344CB8AC3E}">
        <p14:creationId xmlns:p14="http://schemas.microsoft.com/office/powerpoint/2010/main" val="1813005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Types</a:t>
            </a:r>
            <a:r>
              <a:rPr lang="de-DE" dirty="0" smtClean="0"/>
              <a:t> </a:t>
            </a:r>
            <a:r>
              <a:rPr lang="de-DE" dirty="0" err="1" smtClean="0"/>
              <a:t>of</a:t>
            </a:r>
            <a:r>
              <a:rPr lang="de-DE" dirty="0" smtClean="0"/>
              <a:t> </a:t>
            </a:r>
            <a:r>
              <a:rPr lang="de-DE" dirty="0" err="1" smtClean="0"/>
              <a:t>research</a:t>
            </a:r>
            <a:r>
              <a:rPr lang="de-DE" dirty="0" smtClean="0"/>
              <a:t> </a:t>
            </a:r>
            <a:r>
              <a:rPr lang="de-DE" dirty="0" err="1" smtClean="0"/>
              <a:t>studies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fontScale="92500"/>
          </a:bodyPr>
          <a:lstStyle/>
          <a:p>
            <a:r>
              <a:rPr lang="en-US" sz="2400" dirty="0"/>
              <a:t>Institute of Clinical Epidemiology, Public Health, Health Economics, Medical Statistics and Informatics</a:t>
            </a:r>
          </a:p>
          <a:p>
            <a:pPr algn="ctr"/>
            <a:endParaRPr lang="de-DE" sz="2400" dirty="0"/>
          </a:p>
        </p:txBody>
      </p:sp>
    </p:spTree>
    <p:extLst>
      <p:ext uri="{BB962C8B-B14F-4D97-AF65-F5344CB8AC3E}">
        <p14:creationId xmlns:p14="http://schemas.microsoft.com/office/powerpoint/2010/main" val="38692420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algn="ctr">
              <a:spcBef>
                <a:spcPct val="40000"/>
              </a:spcBef>
              <a:buClr>
                <a:schemeClr val="accent1"/>
              </a:buClr>
              <a:buSzPct val="95000"/>
            </a:pPr>
            <a:r>
              <a:rPr lang="de-DE" sz="2000" dirty="0" smtClean="0">
                <a:solidFill>
                  <a:srgbClr val="26547C"/>
                </a:solidFill>
              </a:rPr>
              <a:t>a </a:t>
            </a:r>
            <a:r>
              <a:rPr lang="de-DE" sz="2000" dirty="0" err="1" smtClean="0">
                <a:solidFill>
                  <a:srgbClr val="26547C"/>
                </a:solidFill>
              </a:rPr>
              <a:t>factor</a:t>
            </a:r>
            <a:r>
              <a:rPr lang="de-DE" sz="2000" dirty="0" smtClean="0">
                <a:solidFill>
                  <a:srgbClr val="26547C"/>
                </a:solidFill>
              </a:rPr>
              <a:t> </a:t>
            </a:r>
            <a:r>
              <a:rPr lang="de-DE" sz="2000" dirty="0" err="1" smtClean="0">
                <a:solidFill>
                  <a:srgbClr val="26547C"/>
                </a:solidFill>
              </a:rPr>
              <a:t>that</a:t>
            </a:r>
            <a:r>
              <a:rPr lang="de-DE" sz="2000" dirty="0" smtClean="0">
                <a:solidFill>
                  <a:srgbClr val="26547C"/>
                </a:solidFill>
              </a:rPr>
              <a:t> </a:t>
            </a:r>
            <a:r>
              <a:rPr lang="de-DE" sz="2000" dirty="0" err="1" smtClean="0">
                <a:solidFill>
                  <a:srgbClr val="26547C"/>
                </a:solidFill>
              </a:rPr>
              <a:t>is</a:t>
            </a:r>
            <a:r>
              <a:rPr lang="de-DE" sz="2000" dirty="0" smtClean="0">
                <a:solidFill>
                  <a:srgbClr val="26547C"/>
                </a:solidFill>
              </a:rPr>
              <a:t> </a:t>
            </a:r>
            <a:r>
              <a:rPr lang="de-DE" sz="2000" dirty="0" err="1" smtClean="0">
                <a:solidFill>
                  <a:srgbClr val="26547C"/>
                </a:solidFill>
              </a:rPr>
              <a:t>to</a:t>
            </a:r>
            <a:r>
              <a:rPr lang="de-DE" sz="2000" dirty="0" smtClean="0">
                <a:solidFill>
                  <a:srgbClr val="26547C"/>
                </a:solidFill>
              </a:rPr>
              <a:t> </a:t>
            </a:r>
            <a:r>
              <a:rPr lang="de-DE" sz="2000" dirty="0" err="1" smtClean="0">
                <a:solidFill>
                  <a:srgbClr val="26547C"/>
                </a:solidFill>
              </a:rPr>
              <a:t>be</a:t>
            </a:r>
            <a:r>
              <a:rPr lang="de-DE" sz="2000" dirty="0" smtClean="0">
                <a:solidFill>
                  <a:srgbClr val="26547C"/>
                </a:solidFill>
              </a:rPr>
              <a:t> </a:t>
            </a:r>
            <a:r>
              <a:rPr lang="de-DE" sz="2000" dirty="0" err="1" smtClean="0">
                <a:solidFill>
                  <a:srgbClr val="26547C"/>
                </a:solidFill>
              </a:rPr>
              <a:t>investigated</a:t>
            </a:r>
            <a:r>
              <a:rPr lang="de-DE" sz="2000" dirty="0">
                <a:solidFill>
                  <a:srgbClr val="000036"/>
                </a:solidFill>
              </a:rPr>
              <a:t/>
            </a:r>
            <a:br>
              <a:rPr lang="de-DE" sz="2000" dirty="0">
                <a:solidFill>
                  <a:srgbClr val="000036"/>
                </a:solidFill>
              </a:rPr>
            </a:br>
            <a:r>
              <a:rPr lang="de-DE" sz="2000" dirty="0" smtClean="0">
                <a:solidFill>
                  <a:srgbClr val="000036"/>
                </a:solidFill>
              </a:rPr>
              <a:t>(</a:t>
            </a:r>
            <a:r>
              <a:rPr lang="de-DE" sz="2000" dirty="0" err="1" smtClean="0">
                <a:solidFill>
                  <a:srgbClr val="000036"/>
                </a:solidFill>
              </a:rPr>
              <a:t>efficacy</a:t>
            </a:r>
            <a:r>
              <a:rPr lang="de-DE" sz="2000" dirty="0" smtClean="0">
                <a:solidFill>
                  <a:srgbClr val="000036"/>
                </a:solidFill>
              </a:rPr>
              <a:t> </a:t>
            </a:r>
            <a:r>
              <a:rPr lang="de-DE" sz="2000" dirty="0" err="1" smtClean="0">
                <a:solidFill>
                  <a:srgbClr val="000036"/>
                </a:solidFill>
              </a:rPr>
              <a:t>of</a:t>
            </a:r>
            <a:r>
              <a:rPr lang="de-DE" sz="2000" dirty="0" smtClean="0">
                <a:solidFill>
                  <a:srgbClr val="000036"/>
                </a:solidFill>
              </a:rPr>
              <a:t> a </a:t>
            </a:r>
            <a:r>
              <a:rPr lang="de-DE" sz="2000" dirty="0" err="1" smtClean="0">
                <a:solidFill>
                  <a:srgbClr val="000036"/>
                </a:solidFill>
              </a:rPr>
              <a:t>therapy</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 </a:t>
            </a:r>
            <a:r>
              <a:rPr lang="de-DE" sz="2000" dirty="0" err="1" smtClean="0">
                <a:solidFill>
                  <a:srgbClr val="000036"/>
                </a:solidFill>
              </a:rPr>
              <a:t>new</a:t>
            </a:r>
            <a:r>
              <a:rPr lang="de-DE" sz="2000" dirty="0" smtClean="0">
                <a:solidFill>
                  <a:srgbClr val="000036"/>
                </a:solidFill>
              </a:rPr>
              <a:t> </a:t>
            </a:r>
            <a:r>
              <a:rPr lang="de-DE" sz="2000" dirty="0" err="1" smtClean="0">
                <a:solidFill>
                  <a:srgbClr val="000036"/>
                </a:solidFill>
              </a:rPr>
              <a:t>medication</a:t>
            </a:r>
            <a:r>
              <a:rPr lang="de-DE" sz="2000" dirty="0" smtClean="0">
                <a:solidFill>
                  <a:srgbClr val="000036"/>
                </a:solidFill>
              </a:rPr>
              <a:t>, a </a:t>
            </a:r>
            <a:r>
              <a:rPr lang="de-DE" sz="2000" dirty="0" err="1" smtClean="0">
                <a:solidFill>
                  <a:srgbClr val="000036"/>
                </a:solidFill>
              </a:rPr>
              <a:t>risk</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smoking</a:t>
            </a:r>
            <a:r>
              <a:rPr lang="de-DE" sz="2000" dirty="0" smtClean="0">
                <a:solidFill>
                  <a:srgbClr val="000036"/>
                </a:solidFill>
              </a:rPr>
              <a:t>, a </a:t>
            </a:r>
            <a:r>
              <a:rPr lang="de-DE" sz="2000" dirty="0" err="1" smtClean="0">
                <a:solidFill>
                  <a:srgbClr val="000036"/>
                </a:solidFill>
              </a:rPr>
              <a:t>protective</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physical</a:t>
            </a:r>
            <a:r>
              <a:rPr lang="de-DE" sz="2000" dirty="0" smtClean="0">
                <a:solidFill>
                  <a:srgbClr val="000036"/>
                </a:solidFill>
              </a:rPr>
              <a:t> </a:t>
            </a:r>
            <a:r>
              <a:rPr lang="de-DE" sz="2000" dirty="0" err="1" smtClean="0">
                <a:solidFill>
                  <a:srgbClr val="000036"/>
                </a:solidFill>
              </a:rPr>
              <a:t>activity</a:t>
            </a:r>
            <a:r>
              <a:rPr lang="de-DE" sz="2000" dirty="0" smtClean="0">
                <a:solidFill>
                  <a:srgbClr val="000036"/>
                </a:solidFill>
              </a:rPr>
              <a:t>)</a:t>
            </a:r>
            <a:r>
              <a:rPr lang="de-DE" sz="2000" dirty="0">
                <a:solidFill>
                  <a:srgbClr val="000036"/>
                </a:solidFill>
              </a:rPr>
              <a:t/>
            </a:r>
            <a:br>
              <a:rPr lang="de-DE" sz="2000" dirty="0">
                <a:solidFill>
                  <a:srgbClr val="000036"/>
                </a:solidFill>
              </a:rPr>
            </a:br>
            <a:endParaRPr lang="de-DE" sz="2000" dirty="0">
              <a:solidFill>
                <a:srgbClr val="000036"/>
              </a:solidFill>
            </a:endParaRP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400110"/>
          </a:xfrm>
          <a:prstGeom prst="rect">
            <a:avLst/>
          </a:prstGeom>
          <a:noFill/>
          <a:ln w="9525">
            <a:noFill/>
            <a:miter lim="800000"/>
            <a:headEnd/>
            <a:tailEnd/>
          </a:ln>
          <a:effectLst/>
        </p:spPr>
        <p:txBody>
          <a:bodyPr>
            <a:spAutoFit/>
          </a:bodyPr>
          <a:lstStyle/>
          <a:p>
            <a:pPr algn="r">
              <a:spcBef>
                <a:spcPct val="50000"/>
              </a:spcBef>
            </a:pPr>
            <a:r>
              <a:rPr lang="de-DE" sz="2000" dirty="0" err="1" smtClean="0">
                <a:solidFill>
                  <a:srgbClr val="26547C"/>
                </a:solidFill>
              </a:rPr>
              <a:t>interventional</a:t>
            </a:r>
            <a:endParaRPr lang="de-DE" sz="2000" dirty="0">
              <a:solidFill>
                <a:srgbClr val="26547C"/>
              </a:solidFill>
            </a:endParaRPr>
          </a:p>
        </p:txBody>
      </p:sp>
      <p:sp>
        <p:nvSpPr>
          <p:cNvPr id="273417" name="Text Box 9"/>
          <p:cNvSpPr txBox="1">
            <a:spLocks noChangeArrowheads="1"/>
          </p:cNvSpPr>
          <p:nvPr/>
        </p:nvSpPr>
        <p:spPr bwMode="auto">
          <a:xfrm>
            <a:off x="5508625" y="3284538"/>
            <a:ext cx="2590800" cy="400110"/>
          </a:xfrm>
          <a:prstGeom prst="rect">
            <a:avLst/>
          </a:prstGeom>
          <a:noFill/>
          <a:ln w="9525">
            <a:noFill/>
            <a:miter lim="800000"/>
            <a:headEnd/>
            <a:tailEnd/>
          </a:ln>
          <a:effectLst/>
        </p:spPr>
        <p:txBody>
          <a:bodyPr>
            <a:spAutoFit/>
          </a:bodyPr>
          <a:lstStyle/>
          <a:p>
            <a:pPr>
              <a:spcBef>
                <a:spcPct val="50000"/>
              </a:spcBef>
            </a:pPr>
            <a:r>
              <a:rPr lang="de-DE" sz="2000" dirty="0" err="1" smtClean="0">
                <a:solidFill>
                  <a:srgbClr val="26547C"/>
                </a:solidFill>
              </a:rPr>
              <a:t>observational</a:t>
            </a:r>
            <a:endParaRPr lang="de-DE" sz="2000" dirty="0">
              <a:solidFill>
                <a:srgbClr val="26547C"/>
              </a:solidFill>
            </a:endParaRPr>
          </a:p>
        </p:txBody>
      </p:sp>
      <p:sp>
        <p:nvSpPr>
          <p:cNvPr id="273418" name="Text Box 10"/>
          <p:cNvSpPr txBox="1">
            <a:spLocks noChangeArrowheads="1"/>
          </p:cNvSpPr>
          <p:nvPr/>
        </p:nvSpPr>
        <p:spPr bwMode="auto">
          <a:xfrm>
            <a:off x="228600" y="4837113"/>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clinical</a:t>
            </a:r>
            <a:r>
              <a:rPr lang="de-DE" dirty="0" smtClean="0"/>
              <a:t> </a:t>
            </a:r>
            <a:r>
              <a:rPr lang="de-DE" dirty="0" err="1" smtClean="0"/>
              <a:t>trial</a:t>
            </a:r>
            <a:r>
              <a:rPr lang="de-DE" dirty="0" smtClean="0"/>
              <a:t>, </a:t>
            </a:r>
            <a:br>
              <a:rPr lang="de-DE" dirty="0" smtClean="0"/>
            </a:br>
            <a:r>
              <a:rPr lang="de-DE" dirty="0" err="1" smtClean="0"/>
              <a:t>interventional</a:t>
            </a:r>
            <a:r>
              <a:rPr lang="de-DE" dirty="0" smtClean="0"/>
              <a:t> </a:t>
            </a:r>
            <a:r>
              <a:rPr lang="de-DE" dirty="0" err="1" smtClean="0"/>
              <a:t>cohort</a:t>
            </a:r>
            <a:r>
              <a:rPr lang="de-DE" dirty="0" smtClean="0"/>
              <a:t> </a:t>
            </a:r>
            <a:r>
              <a:rPr lang="de-DE" dirty="0" err="1" smtClean="0"/>
              <a:t>study</a:t>
            </a:r>
            <a:endParaRPr lang="de-DE" dirty="0"/>
          </a:p>
        </p:txBody>
      </p:sp>
      <p:sp>
        <p:nvSpPr>
          <p:cNvPr id="273419" name="Text Box 11"/>
          <p:cNvSpPr txBox="1">
            <a:spLocks noChangeArrowheads="1"/>
          </p:cNvSpPr>
          <p:nvPr/>
        </p:nvSpPr>
        <p:spPr bwMode="auto">
          <a:xfrm>
            <a:off x="5029200" y="4848225"/>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cohort</a:t>
            </a:r>
            <a:r>
              <a:rPr lang="de-DE" dirty="0" smtClean="0"/>
              <a:t> </a:t>
            </a:r>
            <a:r>
              <a:rPr lang="de-DE" dirty="0" err="1" smtClean="0"/>
              <a:t>study</a:t>
            </a:r>
            <a:r>
              <a:rPr lang="de-DE" dirty="0" smtClean="0"/>
              <a:t>, </a:t>
            </a:r>
            <a:r>
              <a:rPr lang="de-DE" dirty="0" err="1" smtClean="0"/>
              <a:t>case-control</a:t>
            </a:r>
            <a:r>
              <a:rPr lang="de-DE" dirty="0" smtClean="0"/>
              <a:t> </a:t>
            </a:r>
            <a:r>
              <a:rPr lang="de-DE" dirty="0" err="1" smtClean="0"/>
              <a:t>study</a:t>
            </a:r>
            <a:r>
              <a:rPr lang="de-DE" dirty="0" smtClean="0"/>
              <a:t>, (</a:t>
            </a:r>
            <a:r>
              <a:rPr lang="de-DE" dirty="0" err="1" smtClean="0"/>
              <a:t>cross-sectional</a:t>
            </a:r>
            <a:r>
              <a:rPr lang="de-DE" dirty="0" smtClean="0"/>
              <a:t> </a:t>
            </a:r>
            <a:r>
              <a:rPr lang="de-DE" dirty="0" err="1" smtClean="0"/>
              <a:t>study</a:t>
            </a:r>
            <a:r>
              <a:rPr lang="de-DE" dirty="0" smtClean="0"/>
              <a:t>)</a:t>
            </a:r>
            <a:endParaRPr lang="de-DE" dirty="0"/>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err="1" smtClean="0">
                <a:solidFill>
                  <a:srgbClr val="4F81BD"/>
                </a:solidFill>
                <a:latin typeface="+mj-lt"/>
                <a:ea typeface="+mj-ea"/>
                <a:cs typeface="+mj-cs"/>
              </a:rPr>
              <a:t>Interventional</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observational</a:t>
            </a:r>
            <a:r>
              <a:rPr lang="de-DE" sz="3200" dirty="0" smtClean="0">
                <a:solidFill>
                  <a:srgbClr val="4F81BD"/>
                </a:solidFill>
                <a:latin typeface="+mj-lt"/>
                <a:ea typeface="+mj-ea"/>
                <a:cs typeface="+mj-cs"/>
              </a:rPr>
              <a:t> </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fld id="{FCC626D0-2754-416E-A099-43AA8906E66E}" type="datetime1">
              <a:rPr lang="de-AT" altLang="en-US" smtClean="0"/>
              <a:t>26.02.2025</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29</a:t>
            </a:fld>
            <a:endParaRPr lang="de-DE" altLang="en-US"/>
          </a:p>
        </p:txBody>
      </p:sp>
    </p:spTree>
    <p:extLst>
      <p:ext uri="{BB962C8B-B14F-4D97-AF65-F5344CB8AC3E}">
        <p14:creationId xmlns:p14="http://schemas.microsoft.com/office/powerpoint/2010/main" val="3133627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a:t>Department portfolio</a:t>
            </a:r>
            <a:endParaRPr lang="de-DE" dirty="0"/>
          </a:p>
        </p:txBody>
      </p:sp>
      <p:sp>
        <p:nvSpPr>
          <p:cNvPr id="3" name="Untertitel 2"/>
          <p:cNvSpPr>
            <a:spLocks noGrp="1"/>
          </p:cNvSpPr>
          <p:nvPr>
            <p:ph type="subTitle" idx="1"/>
          </p:nvPr>
        </p:nvSpPr>
        <p:spPr>
          <a:xfrm>
            <a:off x="1371600" y="3886200"/>
            <a:ext cx="6400800" cy="2543196"/>
          </a:xfrm>
        </p:spPr>
        <p:txBody>
          <a:bodyPr>
            <a:normAutofit/>
          </a:bodyPr>
          <a:lstStyle/>
          <a:p>
            <a:r>
              <a:rPr lang="de-AT" dirty="0" smtClean="0">
                <a:hlinkClick r:id="rId2"/>
              </a:rPr>
              <a:t>EpiCenter</a:t>
            </a:r>
            <a:endParaRPr lang="de-AT" dirty="0"/>
          </a:p>
          <a:p>
            <a:endParaRPr lang="de-AT" sz="2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Longitudinal (</a:t>
            </a:r>
            <a:r>
              <a:rPr lang="de-DE" sz="3200" dirty="0" err="1" smtClean="0">
                <a:solidFill>
                  <a:srgbClr val="4F81BD"/>
                </a:solidFill>
                <a:latin typeface="+mj-lt"/>
                <a:ea typeface="+mj-ea"/>
                <a:cs typeface="+mj-cs"/>
              </a:rPr>
              <a:t>incidence</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cross-sectional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prevalence</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studies</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fld id="{154C099C-47CE-49FE-A68B-E60415B028DF}" type="datetime1">
              <a:rPr lang="de-AT" altLang="en-US" smtClean="0"/>
              <a:t>26.02.2025</a:t>
            </a:fld>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30</a:t>
            </a:fld>
            <a:endParaRPr lang="de-DE" altLang="en-US"/>
          </a:p>
        </p:txBody>
      </p:sp>
      <p:pic>
        <p:nvPicPr>
          <p:cNvPr id="539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6" y="4221088"/>
            <a:ext cx="683101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9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493" y="1988840"/>
            <a:ext cx="666273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0584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fld id="{2A4E665E-3495-4DC9-9D20-AF27FE418D09}" type="datetime1">
              <a:rPr lang="de-AT" smtClean="0"/>
              <a:t>26.02.2025</a:t>
            </a:fld>
            <a:endParaRPr lang="de-DE"/>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3" name="Rectangle 2"/>
          <p:cNvSpPr>
            <a:spLocks noGrp="1" noChangeArrowheads="1"/>
          </p:cNvSpPr>
          <p:nvPr>
            <p:ph type="title"/>
          </p:nvPr>
        </p:nvSpPr>
        <p:spPr/>
        <p:txBody>
          <a:bodyPr/>
          <a:lstStyle/>
          <a:p>
            <a:pPr eaLnBrk="1" hangingPunct="1"/>
            <a:r>
              <a:rPr lang="de-DE" dirty="0" err="1" smtClean="0"/>
              <a:t>Strength</a:t>
            </a:r>
            <a:r>
              <a:rPr lang="de-DE" dirty="0" smtClean="0"/>
              <a:t> </a:t>
            </a:r>
            <a:r>
              <a:rPr lang="de-DE" dirty="0" err="1" smtClean="0"/>
              <a:t>of</a:t>
            </a:r>
            <a:r>
              <a:rPr lang="de-DE" dirty="0" smtClean="0"/>
              <a:t> </a:t>
            </a:r>
            <a:r>
              <a:rPr lang="de-DE" dirty="0" err="1" smtClean="0"/>
              <a:t>evidence</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31</a:t>
            </a:fld>
            <a:endParaRPr lang="de-DE" altLang="en-US"/>
          </a:p>
        </p:txBody>
      </p:sp>
    </p:spTree>
    <p:extLst>
      <p:ext uri="{BB962C8B-B14F-4D97-AF65-F5344CB8AC3E}">
        <p14:creationId xmlns:p14="http://schemas.microsoft.com/office/powerpoint/2010/main" val="293472626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smtClean="0"/>
              <a:t>Clinical </a:t>
            </a:r>
            <a:r>
              <a:rPr lang="de-DE" dirty="0" err="1" smtClean="0"/>
              <a:t>trial</a:t>
            </a:r>
            <a:endParaRPr lang="de-AT" sz="2000" dirty="0" smtClean="0"/>
          </a:p>
        </p:txBody>
      </p:sp>
      <p:sp>
        <p:nvSpPr>
          <p:cNvPr id="2" name="Fußzeilenplatzhalter 1"/>
          <p:cNvSpPr>
            <a:spLocks noGrp="1"/>
          </p:cNvSpPr>
          <p:nvPr>
            <p:ph type="ftr" sz="quarter" idx="11"/>
          </p:nvPr>
        </p:nvSpPr>
        <p:spPr/>
        <p:txBody>
          <a:bodyPr/>
          <a:lstStyle/>
          <a:p>
            <a:r>
              <a:rPr lang="de-DE" altLang="en-US" smtClean="0"/>
              <a:t>hanno.ulmer@i-med.ac.at</a:t>
            </a:r>
            <a:endParaRPr lang="de-DE" altLang="en-US" dirty="0"/>
          </a:p>
        </p:txBody>
      </p:sp>
      <p:sp>
        <p:nvSpPr>
          <p:cNvPr id="6" name="Datumsplatzhalter 5"/>
          <p:cNvSpPr>
            <a:spLocks noGrp="1"/>
          </p:cNvSpPr>
          <p:nvPr>
            <p:ph type="dt" sz="half" idx="10"/>
          </p:nvPr>
        </p:nvSpPr>
        <p:spPr/>
        <p:txBody>
          <a:bodyPr/>
          <a:lstStyle/>
          <a:p>
            <a:fld id="{FBD0872B-1892-4E2C-ACE1-5DAC1CF2CE43}" type="datetime1">
              <a:rPr lang="de-AT" altLang="en-US" smtClean="0"/>
              <a:t>26.02.2025</a:t>
            </a:fld>
            <a:endParaRPr lang="de-DE" altLang="en-US" dirty="0"/>
          </a:p>
        </p:txBody>
      </p:sp>
      <p:pic>
        <p:nvPicPr>
          <p:cNvPr id="69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6944890" cy="405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32</a:t>
            </a:fld>
            <a:endParaRPr lang="de-DE" altLang="en-US"/>
          </a:p>
        </p:txBody>
      </p:sp>
    </p:spTree>
    <p:extLst>
      <p:ext uri="{BB962C8B-B14F-4D97-AF65-F5344CB8AC3E}">
        <p14:creationId xmlns:p14="http://schemas.microsoft.com/office/powerpoint/2010/main" val="196045424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err="1" smtClean="0"/>
              <a:t>Cohort</a:t>
            </a:r>
            <a:r>
              <a:rPr lang="de-DE" dirty="0" smtClean="0"/>
              <a:t> </a:t>
            </a:r>
            <a:r>
              <a:rPr lang="de-DE" dirty="0" err="1" smtClean="0"/>
              <a:t>studies</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fld id="{EE5D66A2-46F9-4DCE-885D-E5FF94631B8A}" type="datetime1">
              <a:rPr lang="de-AT" altLang="en-US" smtClean="0"/>
              <a:t>26.02.2025</a:t>
            </a:fld>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6918452" cy="411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33</a:t>
            </a:fld>
            <a:endParaRPr lang="de-DE" altLang="en-US"/>
          </a:p>
        </p:txBody>
      </p:sp>
    </p:spTree>
    <p:extLst>
      <p:ext uri="{BB962C8B-B14F-4D97-AF65-F5344CB8AC3E}">
        <p14:creationId xmlns:p14="http://schemas.microsoft.com/office/powerpoint/2010/main" val="2960440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3200" dirty="0">
                <a:solidFill>
                  <a:srgbClr val="4F81BD"/>
                </a:solidFill>
                <a:latin typeface="+mj-lt"/>
                <a:ea typeface="+mj-ea"/>
                <a:cs typeface="+mj-cs"/>
              </a:rPr>
              <a:t>Framingham Heart Study</a:t>
            </a:r>
            <a:endParaRPr lang="de-DE" sz="32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4885" y="234888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7417593" cy="784830"/>
          </a:xfrm>
          <a:prstGeom prst="rect">
            <a:avLst/>
          </a:prstGeom>
          <a:noFill/>
          <a:ln w="9525">
            <a:noFill/>
            <a:miter lim="800000"/>
            <a:headEnd/>
            <a:tailEnd/>
          </a:ln>
          <a:effectLst/>
        </p:spPr>
        <p:txBody>
          <a:bodyPr wrap="square">
            <a:spAutoFit/>
          </a:bodyPr>
          <a:lstStyle/>
          <a:p>
            <a:pPr eaLnBrk="0" hangingPunct="0">
              <a:spcBef>
                <a:spcPct val="50000"/>
              </a:spcBef>
            </a:pPr>
            <a:r>
              <a:rPr lang="de-DE" dirty="0"/>
              <a:t>1948	</a:t>
            </a:r>
            <a:r>
              <a:rPr lang="de-DE" dirty="0" smtClean="0"/>
              <a:t>Recruiting </a:t>
            </a:r>
            <a:r>
              <a:rPr lang="de-DE" dirty="0" err="1" smtClean="0"/>
              <a:t>of</a:t>
            </a:r>
            <a:r>
              <a:rPr lang="de-DE" dirty="0" smtClean="0"/>
              <a:t> 5209 </a:t>
            </a:r>
            <a:r>
              <a:rPr lang="de-DE" dirty="0" err="1" smtClean="0"/>
              <a:t>healthy</a:t>
            </a:r>
            <a:r>
              <a:rPr lang="de-DE" dirty="0" smtClean="0"/>
              <a:t> </a:t>
            </a:r>
            <a:r>
              <a:rPr lang="de-DE" dirty="0" err="1" smtClean="0"/>
              <a:t>individuals</a:t>
            </a:r>
            <a:r>
              <a:rPr lang="de-DE" dirty="0" smtClean="0"/>
              <a:t> (</a:t>
            </a:r>
            <a:r>
              <a:rPr lang="de-DE" dirty="0" err="1" smtClean="0"/>
              <a:t>age</a:t>
            </a:r>
            <a:r>
              <a:rPr lang="de-DE" dirty="0" smtClean="0"/>
              <a:t> 30-62 </a:t>
            </a:r>
            <a:r>
              <a:rPr lang="de-DE" dirty="0" err="1" smtClean="0"/>
              <a:t>years</a:t>
            </a:r>
            <a:r>
              <a:rPr lang="de-DE" dirty="0" smtClean="0"/>
              <a:t>)</a:t>
            </a:r>
            <a:endParaRPr lang="de-DE" dirty="0"/>
          </a:p>
          <a:p>
            <a:pPr eaLnBrk="0" hangingPunct="0">
              <a:spcBef>
                <a:spcPct val="50000"/>
              </a:spcBef>
            </a:pPr>
            <a:endParaRPr lang="de-DE" dirty="0"/>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dirty="0"/>
              <a:t>1970</a:t>
            </a:r>
          </a:p>
          <a:p>
            <a:pPr algn="ctr" eaLnBrk="0" hangingPunct="0"/>
            <a:r>
              <a:rPr lang="de-DE" sz="1600" dirty="0" err="1" smtClean="0"/>
              <a:t>hypertension</a:t>
            </a:r>
            <a:r>
              <a:rPr lang="de-DE" sz="1600" dirty="0" smtClean="0"/>
              <a:t> </a:t>
            </a:r>
            <a:r>
              <a:rPr lang="de-DE" sz="1600" dirty="0"/>
              <a:t/>
            </a:r>
            <a:br>
              <a:rPr lang="de-DE" sz="1600" dirty="0"/>
            </a:br>
            <a:r>
              <a:rPr lang="de-DE" sz="1600" dirty="0">
                <a:cs typeface="Arial" charset="0"/>
              </a:rPr>
              <a:t>↑  </a:t>
            </a:r>
            <a:r>
              <a:rPr lang="de-DE" sz="1600" dirty="0" err="1" smtClean="0">
                <a:cs typeface="Arial" charset="0"/>
              </a:rPr>
              <a:t>stroke</a:t>
            </a:r>
            <a:endParaRPr lang="de-DE" sz="1600" dirty="0">
              <a:cs typeface="Arial" charset="0"/>
            </a:endParaRPr>
          </a:p>
        </p:txBody>
      </p:sp>
      <p:sp>
        <p:nvSpPr>
          <p:cNvPr id="283658" name="Rectangle 10"/>
          <p:cNvSpPr>
            <a:spLocks noChangeArrowheads="1"/>
          </p:cNvSpPr>
          <p:nvPr/>
        </p:nvSpPr>
        <p:spPr bwMode="auto">
          <a:xfrm>
            <a:off x="1632340" y="5699125"/>
            <a:ext cx="2348720" cy="830997"/>
          </a:xfrm>
          <a:prstGeom prst="rect">
            <a:avLst/>
          </a:prstGeom>
          <a:noFill/>
          <a:ln w="9525">
            <a:noFill/>
            <a:miter lim="800000"/>
            <a:headEnd/>
            <a:tailEnd/>
          </a:ln>
          <a:effectLst/>
        </p:spPr>
        <p:txBody>
          <a:bodyPr wrap="none">
            <a:spAutoFit/>
          </a:bodyPr>
          <a:lstStyle/>
          <a:p>
            <a:pPr algn="ctr" eaLnBrk="0" hangingPunct="0"/>
            <a:r>
              <a:rPr lang="de-DE" sz="1600" dirty="0"/>
              <a:t>1967</a:t>
            </a:r>
          </a:p>
          <a:p>
            <a:pPr algn="ctr" eaLnBrk="0" hangingPunct="0"/>
            <a:r>
              <a:rPr lang="de-DE" sz="1600" dirty="0" err="1" smtClean="0"/>
              <a:t>physical</a:t>
            </a:r>
            <a:r>
              <a:rPr lang="de-DE" sz="1600" dirty="0" smtClean="0"/>
              <a:t> </a:t>
            </a:r>
            <a:r>
              <a:rPr lang="de-DE" sz="1600" dirty="0" err="1" smtClean="0"/>
              <a:t>activity</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a:p>
            <a:pPr algn="ctr" eaLnBrk="0" hangingPunct="0"/>
            <a:r>
              <a:rPr lang="de-DE" sz="1600" dirty="0" err="1" smtClean="0">
                <a:cs typeface="Arial" charset="0"/>
              </a:rPr>
              <a:t>obesity</a:t>
            </a:r>
            <a:r>
              <a:rPr lang="de-DE" sz="1600" dirty="0" smtClean="0">
                <a:cs typeface="Arial" charset="0"/>
              </a:rPr>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59" name="Rectangle 11"/>
          <p:cNvSpPr>
            <a:spLocks noChangeArrowheads="1"/>
          </p:cNvSpPr>
          <p:nvPr/>
        </p:nvSpPr>
        <p:spPr bwMode="auto">
          <a:xfrm>
            <a:off x="539750" y="4732338"/>
            <a:ext cx="3311525" cy="584775"/>
          </a:xfrm>
          <a:prstGeom prst="rect">
            <a:avLst/>
          </a:prstGeom>
          <a:noFill/>
          <a:ln w="9525">
            <a:noFill/>
            <a:miter lim="800000"/>
            <a:headEnd/>
            <a:tailEnd/>
          </a:ln>
          <a:effectLst/>
        </p:spPr>
        <p:txBody>
          <a:bodyPr>
            <a:spAutoFit/>
          </a:bodyPr>
          <a:lstStyle/>
          <a:p>
            <a:pPr algn="ctr" eaLnBrk="0" hangingPunct="0"/>
            <a:r>
              <a:rPr lang="de-DE" sz="1600" dirty="0"/>
              <a:t>1961</a:t>
            </a:r>
          </a:p>
          <a:p>
            <a:pPr algn="ctr" eaLnBrk="0" hangingPunct="0"/>
            <a:r>
              <a:rPr lang="de-DE" sz="1600" dirty="0" err="1" smtClean="0"/>
              <a:t>cholesterol</a:t>
            </a:r>
            <a:r>
              <a:rPr lang="de-DE" sz="1600" dirty="0" smtClean="0"/>
              <a:t>, </a:t>
            </a:r>
            <a:r>
              <a:rPr lang="de-DE" sz="1600" dirty="0" err="1" smtClean="0"/>
              <a:t>hypertension</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0" name="Rectangle 12"/>
          <p:cNvSpPr>
            <a:spLocks noChangeArrowheads="1"/>
          </p:cNvSpPr>
          <p:nvPr/>
        </p:nvSpPr>
        <p:spPr bwMode="auto">
          <a:xfrm>
            <a:off x="149225" y="4005263"/>
            <a:ext cx="2119313" cy="584775"/>
          </a:xfrm>
          <a:prstGeom prst="rect">
            <a:avLst/>
          </a:prstGeom>
          <a:noFill/>
          <a:ln w="9525">
            <a:noFill/>
            <a:miter lim="800000"/>
            <a:headEnd/>
            <a:tailEnd/>
          </a:ln>
          <a:effectLst/>
        </p:spPr>
        <p:txBody>
          <a:bodyPr>
            <a:spAutoFit/>
          </a:bodyPr>
          <a:lstStyle/>
          <a:p>
            <a:pPr algn="r" eaLnBrk="0" hangingPunct="0"/>
            <a:r>
              <a:rPr lang="de-DE" sz="1600" dirty="0"/>
              <a:t>1960</a:t>
            </a:r>
          </a:p>
          <a:p>
            <a:pPr algn="r" eaLnBrk="0" hangingPunct="0"/>
            <a:r>
              <a:rPr lang="de-DE" sz="1600" dirty="0" err="1" smtClean="0"/>
              <a:t>smoking</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dirty="0"/>
              <a:t>1976</a:t>
            </a:r>
          </a:p>
          <a:p>
            <a:pPr algn="ctr" eaLnBrk="0" hangingPunct="0"/>
            <a:r>
              <a:rPr lang="de-DE" sz="1600" dirty="0" err="1" smtClean="0"/>
              <a:t>menopause</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dirty="0"/>
              <a:t>1978</a:t>
            </a:r>
          </a:p>
          <a:p>
            <a:pPr eaLnBrk="0" hangingPunct="0"/>
            <a:r>
              <a:rPr lang="de-DE" sz="1600" dirty="0" err="1" smtClean="0"/>
              <a:t>Psychosocial</a:t>
            </a:r>
            <a:r>
              <a:rPr lang="de-DE" sz="1600" dirty="0" smtClean="0"/>
              <a:t>  </a:t>
            </a:r>
            <a:r>
              <a:rPr lang="de-DE" sz="1600" dirty="0"/>
              <a:t/>
            </a:r>
            <a:br>
              <a:rPr lang="de-DE" sz="1600" dirty="0"/>
            </a:br>
            <a:r>
              <a:rPr lang="de-DE" sz="1600" dirty="0" err="1" smtClean="0"/>
              <a:t>factors</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dirty="0"/>
              <a:t>1988</a:t>
            </a:r>
          </a:p>
          <a:p>
            <a:pPr eaLnBrk="0" hangingPunct="0"/>
            <a:r>
              <a:rPr lang="de-DE" sz="1600" dirty="0"/>
              <a:t>HDL </a:t>
            </a:r>
            <a:r>
              <a:rPr lang="de-DE" sz="1600" dirty="0">
                <a:cs typeface="Arial" charset="0"/>
              </a:rPr>
              <a:t>↓ </a:t>
            </a:r>
            <a:r>
              <a:rPr lang="de-DE" sz="1600" dirty="0" smtClean="0">
                <a:cs typeface="Arial" charset="0"/>
              </a:rPr>
              <a:t>CHD</a:t>
            </a:r>
            <a:endParaRPr lang="de-DE" sz="1600" dirty="0">
              <a:cs typeface="Arial" charset="0"/>
            </a:endParaRP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
        <p:nvSpPr>
          <p:cNvPr id="2" name="Datumsplatzhalter 1"/>
          <p:cNvSpPr>
            <a:spLocks noGrp="1"/>
          </p:cNvSpPr>
          <p:nvPr>
            <p:ph type="dt" sz="half" idx="10"/>
          </p:nvPr>
        </p:nvSpPr>
        <p:spPr/>
        <p:txBody>
          <a:bodyPr/>
          <a:lstStyle/>
          <a:p>
            <a:fld id="{22860346-BCCB-4863-A7F6-1DF17CDBB402}" type="datetime1">
              <a:rPr lang="de-AT" altLang="en-US" smtClean="0"/>
              <a:t>26.02.2025</a:t>
            </a:fld>
            <a:endParaRPr lang="de-DE" altLang="en-US"/>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34</a:t>
            </a:fld>
            <a:endParaRPr lang="de-DE" altLang="en-US"/>
          </a:p>
        </p:txBody>
      </p:sp>
    </p:spTree>
    <p:extLst>
      <p:ext uri="{BB962C8B-B14F-4D97-AF65-F5344CB8AC3E}">
        <p14:creationId xmlns:p14="http://schemas.microsoft.com/office/powerpoint/2010/main" val="12978473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Case </a:t>
            </a:r>
            <a:r>
              <a:rPr lang="de-DE" dirty="0" err="1" smtClean="0"/>
              <a:t>control</a:t>
            </a:r>
            <a:r>
              <a:rPr lang="de-DE" dirty="0" smtClean="0"/>
              <a:t> </a:t>
            </a:r>
            <a:r>
              <a:rPr lang="de-DE" dirty="0" err="1" smtClean="0"/>
              <a:t>study</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fld id="{295EE5E1-BEFB-4687-9544-FB95F39624DF}" type="datetime1">
              <a:rPr lang="de-AT" altLang="en-US" smtClean="0"/>
              <a:t>26.02.2025</a:t>
            </a:fld>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67294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35</a:t>
            </a:fld>
            <a:endParaRPr lang="de-DE" altLang="en-US"/>
          </a:p>
        </p:txBody>
      </p:sp>
    </p:spTree>
    <p:extLst>
      <p:ext uri="{BB962C8B-B14F-4D97-AF65-F5344CB8AC3E}">
        <p14:creationId xmlns:p14="http://schemas.microsoft.com/office/powerpoint/2010/main" val="8785572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UCP </a:t>
            </a:r>
            <a:r>
              <a:rPr lang="de-DE" sz="3200" dirty="0" err="1" smtClean="0">
                <a:solidFill>
                  <a:srgbClr val="4F81BD"/>
                </a:solidFill>
                <a:latin typeface="+mj-lt"/>
                <a:ea typeface="+mj-ea"/>
                <a:cs typeface="+mj-cs"/>
              </a:rPr>
              <a:t>breast</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cancer</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case-control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study</a:t>
            </a:r>
            <a:endParaRPr lang="de-DE" sz="3200" dirty="0">
              <a:solidFill>
                <a:srgbClr val="4F81BD"/>
              </a:solidFill>
              <a:latin typeface="+mj-lt"/>
              <a:ea typeface="+mj-ea"/>
              <a:cs typeface="+mj-cs"/>
            </a:endParaRPr>
          </a:p>
        </p:txBody>
      </p:sp>
      <p:sp>
        <p:nvSpPr>
          <p:cNvPr id="2" name="Datumsplatzhalter 1"/>
          <p:cNvSpPr>
            <a:spLocks noGrp="1"/>
          </p:cNvSpPr>
          <p:nvPr>
            <p:ph type="dt" sz="half" idx="10"/>
          </p:nvPr>
        </p:nvSpPr>
        <p:spPr/>
        <p:txBody>
          <a:bodyPr/>
          <a:lstStyle/>
          <a:p>
            <a:fld id="{63F0A608-0A1C-4346-B6DA-A8667309588B}" type="datetime1">
              <a:rPr lang="de-AT" altLang="en-US" smtClean="0"/>
              <a:t>26.02.2025</a:t>
            </a:fld>
            <a:endParaRPr lang="de-DE" altLang="en-US"/>
          </a:p>
        </p:txBody>
      </p:sp>
      <p:pic>
        <p:nvPicPr>
          <p:cNvPr id="70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43" y="1484784"/>
            <a:ext cx="6157689" cy="497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36</a:t>
            </a:fld>
            <a:endParaRPr lang="de-DE" altLang="en-US"/>
          </a:p>
        </p:txBody>
      </p:sp>
    </p:spTree>
    <p:extLst>
      <p:ext uri="{BB962C8B-B14F-4D97-AF65-F5344CB8AC3E}">
        <p14:creationId xmlns:p14="http://schemas.microsoft.com/office/powerpoint/2010/main" val="35533749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fld id="{28FE9539-78AD-4343-BCB5-E04BCACB387B}" type="datetime1">
              <a:rPr lang="de-AT" altLang="en-US" smtClean="0"/>
              <a:t>26.02.2025</a:t>
            </a:fld>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81" cy="291"/>
            </a:xfrm>
            <a:prstGeom prst="rect">
              <a:avLst/>
            </a:prstGeom>
            <a:noFill/>
            <a:ln w="9525">
              <a:noFill/>
              <a:miter lim="800000"/>
              <a:headEnd/>
              <a:tailEnd/>
            </a:ln>
            <a:effectLst/>
          </p:spPr>
          <p:txBody>
            <a:bodyPr wrap="square">
              <a:spAutoFit/>
            </a:bodyPr>
            <a:lstStyle/>
            <a:p>
              <a:r>
                <a:rPr lang="de-DE" sz="2400" b="1" dirty="0" err="1" smtClean="0">
                  <a:solidFill>
                    <a:srgbClr val="FF3300"/>
                  </a:solidFill>
                  <a:latin typeface="Comic Sans MS" pitchFamily="66" charset="0"/>
                  <a:cs typeface="Times New Roman" pitchFamily="18" charset="0"/>
                </a:rPr>
                <a:t>prospective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dirty="0" err="1" smtClean="0">
                  <a:solidFill>
                    <a:srgbClr val="FF3300"/>
                  </a:solidFill>
                  <a:latin typeface="Comic Sans MS" pitchFamily="66" charset="0"/>
                  <a:cs typeface="Times New Roman" pitchFamily="18" charset="0"/>
                </a:rPr>
                <a:t>retrospective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dirty="0" err="1" smtClean="0">
                <a:solidFill>
                  <a:srgbClr val="4D4D4D"/>
                </a:solidFill>
                <a:latin typeface="Comic Sans MS" pitchFamily="66" charset="0"/>
                <a:cs typeface="Times New Roman" pitchFamily="18" charset="0"/>
              </a:rPr>
              <a:t>Cohort</a:t>
            </a:r>
            <a:r>
              <a:rPr lang="de-DE" sz="3200" b="1" dirty="0" smtClean="0">
                <a:solidFill>
                  <a:srgbClr val="4D4D4D"/>
                </a:solidFill>
                <a:latin typeface="Comic Sans MS" pitchFamily="66" charset="0"/>
                <a:cs typeface="Times New Roman" pitchFamily="18" charset="0"/>
              </a:rPr>
              <a:t> Study</a:t>
            </a:r>
            <a:endParaRPr lang="de-DE" sz="3200" dirty="0">
              <a:solidFill>
                <a:srgbClr val="4D4D4D"/>
              </a:solidFill>
              <a:latin typeface="Comic Sans MS" pitchFamily="66" charset="0"/>
            </a:endParaRP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dirty="0" smtClean="0">
                <a:solidFill>
                  <a:srgbClr val="4D4D4D"/>
                </a:solidFill>
                <a:latin typeface="Comic Sans MS" pitchFamily="66" charset="0"/>
                <a:cs typeface="Times New Roman" pitchFamily="18" charset="0"/>
              </a:rPr>
              <a:t>Case-Control Study</a:t>
            </a:r>
            <a:endParaRPr lang="de-DE" sz="3200" dirty="0">
              <a:solidFill>
                <a:srgbClr val="4D4D4D"/>
              </a:solidFill>
              <a:latin typeface="Comic Sans MS" pitchFamily="66" charset="0"/>
            </a:endParaRP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endParaRPr lang="de-DE" sz="2000" dirty="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grpSp>
      <p:grpSp>
        <p:nvGrpSpPr>
          <p:cNvPr id="6" name="Group 25"/>
          <p:cNvGrpSpPr>
            <a:grpSpLocks/>
          </p:cNvGrpSpPr>
          <p:nvPr/>
        </p:nvGrpSpPr>
        <p:grpSpPr bwMode="auto">
          <a:xfrm>
            <a:off x="4800600" y="1600200"/>
            <a:ext cx="2849563" cy="2589213"/>
            <a:chOff x="3024" y="1008"/>
            <a:chExt cx="1795" cy="1631"/>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5" name="Rectangle 31"/>
            <p:cNvSpPr>
              <a:spLocks noChangeArrowheads="1"/>
            </p:cNvSpPr>
            <p:nvPr/>
          </p:nvSpPr>
          <p:spPr bwMode="auto">
            <a:xfrm>
              <a:off x="3024" y="1402"/>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FF3300"/>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7" name="Rectangle 33"/>
            <p:cNvSpPr>
              <a:spLocks noChangeArrowheads="1"/>
            </p:cNvSpPr>
            <p:nvPr/>
          </p:nvSpPr>
          <p:spPr bwMode="auto">
            <a:xfrm>
              <a:off x="3072" y="2387"/>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844" cy="465"/>
            </a:xfrm>
            <a:prstGeom prst="rect">
              <a:avLst/>
            </a:prstGeom>
            <a:noFill/>
            <a:ln w="9525">
              <a:noFill/>
              <a:miter lim="800000"/>
              <a:headEnd/>
              <a:tailEnd/>
            </a:ln>
            <a:effectLst/>
          </p:spPr>
          <p:txBody>
            <a:bodyPr wrap="square">
              <a:spAutoFit/>
            </a:bodyPr>
            <a:lstStyle/>
            <a:p>
              <a:pPr>
                <a:lnSpc>
                  <a:spcPct val="105000"/>
                </a:lnSpc>
              </a:pPr>
              <a:r>
                <a:rPr lang="de-DE" sz="2000" b="1" dirty="0" smtClean="0">
                  <a:solidFill>
                    <a:srgbClr val="4D4D4D"/>
                  </a:solidFill>
                  <a:latin typeface="Arial Narrow" pitchFamily="34" charset="0"/>
                  <a:cs typeface="Times New Roman" pitchFamily="18" charset="0"/>
                </a:rPr>
                <a:t>Cases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Diseased</a:t>
              </a:r>
              <a:r>
                <a:rPr lang="de-DE" sz="2000" b="1" dirty="0" smtClean="0">
                  <a:solidFill>
                    <a:srgbClr val="4D4D4D"/>
                  </a:solidFill>
                  <a:latin typeface="Arial Narrow" pitchFamily="34" charset="0"/>
                  <a:cs typeface="Times New Roman" pitchFamily="18" charset="0"/>
                </a:rPr>
                <a:t>)</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dirty="0" smtClean="0">
                  <a:solidFill>
                    <a:srgbClr val="4D4D4D"/>
                  </a:solidFill>
                  <a:latin typeface="Arial Narrow" pitchFamily="34" charset="0"/>
                  <a:cs typeface="Times New Roman" pitchFamily="18" charset="0"/>
                </a:rPr>
                <a:t>Controls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a:t>
              </a:r>
              <a:endParaRPr lang="de-DE" sz="2000" b="1" dirty="0">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071" y="2640"/>
              <a:ext cx="726"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06" name="Rectangle 42"/>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A + B</a:t>
              </a:r>
              <a:r>
                <a:rPr lang="de-DE" sz="1400" dirty="0">
                  <a:solidFill>
                    <a:srgbClr val="4D4D4D"/>
                  </a:solidFill>
                </a:rPr>
                <a:t> </a:t>
              </a:r>
              <a:endParaRPr lang="de-DE" sz="2400" dirty="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006" y="2640"/>
              <a:ext cx="722"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23" name="Rectangle 59"/>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C + D</a:t>
              </a:r>
              <a:r>
                <a:rPr lang="de-DE" sz="1400" dirty="0">
                  <a:solidFill>
                    <a:srgbClr val="4D4D4D"/>
                  </a:solidFill>
                </a:rPr>
                <a:t> </a:t>
              </a:r>
              <a:endParaRPr lang="de-DE" sz="2400" dirty="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1999" y="5861050"/>
            <a:ext cx="4343400"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954" y="3629"/>
                <a:ext cx="633" cy="250"/>
              </a:xfrm>
              <a:prstGeom prst="rect">
                <a:avLst/>
              </a:prstGeom>
              <a:noFill/>
              <a:ln w="9525">
                <a:noFill/>
                <a:miter lim="800000"/>
                <a:headEnd/>
                <a:tailEnd/>
              </a:ln>
              <a:effectLst/>
            </p:spPr>
            <p:txBody>
              <a:bodyPr wrap="square">
                <a:spAutoFit/>
              </a:bodyPr>
              <a:lstStyle/>
              <a:p>
                <a:r>
                  <a:rPr lang="de-DE" sz="2000" b="1" dirty="0">
                    <a:solidFill>
                      <a:srgbClr val="4D4D4D"/>
                    </a:solidFill>
                    <a:latin typeface="Helvetica Condensed" pitchFamily="34" charset="0"/>
                  </a:rPr>
                  <a:t>(A </a:t>
                </a:r>
                <a:r>
                  <a:rPr lang="de-DE" sz="2000" b="1" dirty="0" smtClean="0">
                    <a:solidFill>
                      <a:srgbClr val="4D4D4D"/>
                    </a:solidFill>
                    <a:latin typeface="Helvetica Condensed" pitchFamily="34" charset="0"/>
                  </a:rPr>
                  <a:t>/ B) </a:t>
                </a:r>
                <a:endParaRPr lang="de-DE" sz="2000" b="1" dirty="0">
                  <a:solidFill>
                    <a:srgbClr val="4D4D4D"/>
                  </a:solidFill>
                  <a:latin typeface="Helvetica Condensed" pitchFamily="34" charset="0"/>
                </a:endParaRPr>
              </a:p>
            </p:txBody>
          </p:sp>
          <p:sp>
            <p:nvSpPr>
              <p:cNvPr id="267342" name="Text Box 78"/>
              <p:cNvSpPr txBox="1">
                <a:spLocks noChangeArrowheads="1"/>
              </p:cNvSpPr>
              <p:nvPr/>
            </p:nvSpPr>
            <p:spPr bwMode="auto">
              <a:xfrm>
                <a:off x="3943" y="3869"/>
                <a:ext cx="1632" cy="250"/>
              </a:xfrm>
              <a:prstGeom prst="rect">
                <a:avLst/>
              </a:prstGeom>
              <a:noFill/>
              <a:ln w="9525">
                <a:noFill/>
                <a:miter lim="800000"/>
                <a:headEnd/>
                <a:tailEnd/>
              </a:ln>
              <a:effectLst/>
            </p:spPr>
            <p:txBody>
              <a:bodyPr>
                <a:spAutoFit/>
              </a:bodyPr>
              <a:lstStyle/>
              <a:p>
                <a:r>
                  <a:rPr lang="de-DE" sz="2000" b="1" dirty="0">
                    <a:solidFill>
                      <a:srgbClr val="4D4D4D"/>
                    </a:solidFill>
                    <a:latin typeface="Helvetica Condensed" pitchFamily="34" charset="0"/>
                  </a:rPr>
                  <a:t>(C </a:t>
                </a:r>
                <a:r>
                  <a:rPr lang="de-DE" sz="2000" b="1" dirty="0" smtClean="0">
                    <a:solidFill>
                      <a:srgbClr val="4D4D4D"/>
                    </a:solidFill>
                    <a:latin typeface="Helvetica Condensed" pitchFamily="34" charset="0"/>
                  </a:rPr>
                  <a:t>/ D) </a:t>
                </a:r>
                <a:endParaRPr lang="de-DE" sz="2000" b="1" dirty="0">
                  <a:solidFill>
                    <a:srgbClr val="4D4D4D"/>
                  </a:solidFill>
                  <a:latin typeface="Helvetica Condensed" pitchFamily="34" charset="0"/>
                </a:endParaRP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780" cy="523"/>
            </a:xfrm>
            <a:prstGeom prst="rect">
              <a:avLst/>
            </a:prstGeom>
            <a:noFill/>
            <a:ln w="9525">
              <a:noFill/>
              <a:miter lim="800000"/>
              <a:headEnd/>
              <a:tailEnd/>
            </a:ln>
            <a:effectLst/>
          </p:spPr>
          <p:txBody>
            <a:bodyPr wrap="none">
              <a:spAutoFit/>
            </a:bodyPr>
            <a:lstStyle/>
            <a:p>
              <a:pPr>
                <a:lnSpc>
                  <a:spcPct val="120000"/>
                </a:lnSpc>
              </a:pPr>
              <a:r>
                <a:rPr lang="de-DE" sz="2000" b="1" dirty="0" smtClean="0">
                  <a:solidFill>
                    <a:srgbClr val="FF3300"/>
                  </a:solidFill>
                  <a:latin typeface="Helvetica" pitchFamily="34" charset="0"/>
                </a:rPr>
                <a:t>R</a:t>
              </a:r>
              <a:r>
                <a:rPr lang="de-DE" sz="2000" b="1" dirty="0" smtClean="0">
                  <a:solidFill>
                    <a:srgbClr val="4D4D4D"/>
                  </a:solidFill>
                  <a:latin typeface="Helvetica" pitchFamily="34" charset="0"/>
                </a:rPr>
                <a:t>elative </a:t>
              </a:r>
              <a:endParaRPr lang="de-DE" sz="2000" b="1" dirty="0">
                <a:solidFill>
                  <a:srgbClr val="4D4D4D"/>
                </a:solidFill>
                <a:latin typeface="Helvetica" pitchFamily="34" charset="0"/>
              </a:endParaRPr>
            </a:p>
            <a:p>
              <a:pPr>
                <a:lnSpc>
                  <a:spcPct val="120000"/>
                </a:lnSpc>
              </a:pPr>
              <a:r>
                <a:rPr lang="de-DE" sz="2000" b="1" dirty="0" err="1" smtClean="0">
                  <a:solidFill>
                    <a:srgbClr val="FF3300"/>
                  </a:solidFill>
                  <a:latin typeface="Helvetica" pitchFamily="34" charset="0"/>
                </a:rPr>
                <a:t>R</a:t>
              </a:r>
              <a:r>
                <a:rPr lang="de-DE" sz="2000" b="1" dirty="0" err="1" smtClean="0">
                  <a:solidFill>
                    <a:srgbClr val="4D4D4D"/>
                  </a:solidFill>
                  <a:latin typeface="Helvetica" pitchFamily="34" charset="0"/>
                </a:rPr>
                <a:t>isk</a:t>
              </a:r>
              <a:r>
                <a:rPr lang="de-DE" sz="2000" b="1" dirty="0" smtClean="0">
                  <a:solidFill>
                    <a:srgbClr val="4D4D4D"/>
                  </a:solidFill>
                  <a:latin typeface="Helvetica" pitchFamily="34" charset="0"/>
                </a:rPr>
                <a:t> </a:t>
              </a:r>
              <a:endParaRPr lang="de-DE" sz="2000" b="1" dirty="0">
                <a:solidFill>
                  <a:srgbClr val="4D4D4D"/>
                </a:solidFill>
                <a:latin typeface="Helvetica" pitchFamily="34" charset="0"/>
              </a:endParaRP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016000"/>
            <a:chOff x="48" y="1334"/>
            <a:chExt cx="938" cy="640"/>
          </a:xfrm>
        </p:grpSpPr>
        <p:sp>
          <p:nvSpPr>
            <p:cNvPr id="267354" name="Rectangle 90"/>
            <p:cNvSpPr>
              <a:spLocks noChangeArrowheads="1"/>
            </p:cNvSpPr>
            <p:nvPr/>
          </p:nvSpPr>
          <p:spPr bwMode="auto">
            <a:xfrm>
              <a:off x="48" y="1334"/>
              <a:ext cx="816" cy="64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 Study Population</a:t>
              </a:r>
              <a:endParaRPr lang="de-DE" sz="2000" dirty="0">
                <a:solidFill>
                  <a:srgbClr val="4D4D4D"/>
                </a:solidFill>
                <a:latin typeface="Arial Narrow" pitchFamily="34" charset="0"/>
              </a:endParaRP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403988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smtClean="0"/>
              <a:t>Risk</a:t>
            </a:r>
            <a:r>
              <a:rPr lang="de-DE" sz="2800" dirty="0" smtClean="0"/>
              <a:t> </a:t>
            </a:r>
            <a:r>
              <a:rPr lang="de-DE" sz="2800" dirty="0" err="1" smtClean="0"/>
              <a:t>assessment</a:t>
            </a:r>
            <a:r>
              <a:rPr lang="de-DE" sz="2800" dirty="0" smtClean="0"/>
              <a:t> </a:t>
            </a:r>
            <a:r>
              <a:rPr lang="de-DE" sz="2800" dirty="0" err="1" smtClean="0"/>
              <a:t>and</a:t>
            </a:r>
            <a:r>
              <a:rPr lang="de-DE" sz="2800" dirty="0" smtClean="0"/>
              <a:t> 2x2 </a:t>
            </a:r>
            <a:r>
              <a:rPr lang="de-DE" sz="2800" dirty="0" err="1" smtClean="0"/>
              <a:t>tables</a:t>
            </a:r>
            <a:r>
              <a:rPr lang="de-DE" sz="2800" dirty="0"/>
              <a:t/>
            </a:r>
            <a:br>
              <a:rPr lang="de-DE" sz="2800" dirty="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smtClean="0"/>
              <a:t>Institute </a:t>
            </a:r>
            <a:r>
              <a:rPr lang="en-US" sz="2000" dirty="0"/>
              <a:t>of Clinical Epidemiology, Public Health, Health Economics, Medical Statistics and Informatics</a:t>
            </a:r>
          </a:p>
          <a:p>
            <a:endParaRPr lang="de-DE" sz="2000" dirty="0" smtClean="0"/>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3393111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2x2 </a:t>
            </a:r>
            <a:r>
              <a:rPr lang="de-DE" dirty="0" err="1" smtClean="0"/>
              <a:t>table</a:t>
            </a:r>
            <a:endParaRPr lang="de-DE" dirty="0"/>
          </a:p>
        </p:txBody>
      </p:sp>
      <p:sp>
        <p:nvSpPr>
          <p:cNvPr id="7" name="Datumsplatzhalter 3"/>
          <p:cNvSpPr>
            <a:spLocks noGrp="1"/>
          </p:cNvSpPr>
          <p:nvPr>
            <p:ph type="dt" sz="half" idx="10"/>
          </p:nvPr>
        </p:nvSpPr>
        <p:spPr/>
        <p:txBody>
          <a:bodyPr/>
          <a:lstStyle/>
          <a:p>
            <a:fld id="{53726C20-7ED8-4EB0-B384-08E06FF7C6D6}" type="datetime1">
              <a:rPr lang="de-AT" altLang="en-US" smtClean="0"/>
              <a:t>26.02.2025</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700808"/>
            <a:ext cx="778033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dirty="0" smtClean="0"/>
              <a:t>Seite </a:t>
            </a:r>
            <a:fld id="{BE0F3011-52C4-4BC1-A5CB-FF9A0F79CDD4}" type="slidenum">
              <a:rPr lang="de-DE" altLang="en-US" smtClean="0"/>
              <a:pPr/>
              <a:t>39</a:t>
            </a:fld>
            <a:endParaRPr lang="de-DE" altLang="en-US" dirty="0"/>
          </a:p>
        </p:txBody>
      </p:sp>
    </p:spTree>
    <p:extLst>
      <p:ext uri="{BB962C8B-B14F-4D97-AF65-F5344CB8AC3E}">
        <p14:creationId xmlns:p14="http://schemas.microsoft.com/office/powerpoint/2010/main" val="888637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AT" dirty="0"/>
              <a:t>Statistical consulting for research projects</a:t>
            </a:r>
            <a:endParaRPr lang="de-DE" dirty="0"/>
          </a:p>
        </p:txBody>
      </p:sp>
      <p:graphicFrame>
        <p:nvGraphicFramePr>
          <p:cNvPr id="9" name="Inhaltsplatzhalter 8"/>
          <p:cNvGraphicFramePr>
            <a:graphicFrameLocks noGrp="1"/>
          </p:cNvGraphicFramePr>
          <p:nvPr>
            <p:ph sz="half" idx="1"/>
          </p:nvPr>
        </p:nvGraphicFramePr>
        <p:xfrm>
          <a:off x="457200" y="1600200"/>
          <a:ext cx="4038600" cy="445008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370840">
                <a:tc>
                  <a:txBody>
                    <a:bodyPr/>
                    <a:lstStyle/>
                    <a:p>
                      <a:pPr algn="ctr"/>
                      <a:r>
                        <a:rPr lang="de-AT" sz="1800" dirty="0"/>
                        <a:t>Institution/Clinic</a:t>
                      </a:r>
                      <a:endParaRPr lang="de-DE" sz="1800" dirty="0"/>
                    </a:p>
                  </a:txBody>
                  <a:tcPr/>
                </a:tc>
                <a:tc>
                  <a:txBody>
                    <a:bodyPr/>
                    <a:lstStyle/>
                    <a:p>
                      <a:pPr algn="ctr"/>
                      <a:r>
                        <a:rPr lang="de-AT" sz="1800" dirty="0"/>
                        <a:t>Quantity</a:t>
                      </a:r>
                      <a:endParaRPr lang="de-DE" sz="1800" dirty="0"/>
                    </a:p>
                  </a:txBody>
                  <a:tcPr/>
                </a:tc>
                <a:extLst>
                  <a:ext uri="{0D108BD9-81ED-4DB2-BD59-A6C34878D82A}">
                    <a16:rowId xmlns:a16="http://schemas.microsoft.com/office/drawing/2014/main" val="10000"/>
                  </a:ext>
                </a:extLst>
              </a:tr>
              <a:tr h="370840">
                <a:tc>
                  <a:txBody>
                    <a:bodyPr/>
                    <a:lstStyle/>
                    <a:p>
                      <a:pPr algn="ctr"/>
                      <a:r>
                        <a:rPr lang="de-AT" sz="1800" dirty="0"/>
                        <a:t>Internal medicine</a:t>
                      </a:r>
                      <a:endParaRPr lang="de-DE" sz="1800" dirty="0"/>
                    </a:p>
                  </a:txBody>
                  <a:tcPr/>
                </a:tc>
                <a:tc>
                  <a:txBody>
                    <a:bodyPr/>
                    <a:lstStyle/>
                    <a:p>
                      <a:pPr algn="ctr"/>
                      <a:r>
                        <a:rPr lang="de-AT" sz="1800" dirty="0"/>
                        <a:t>20</a:t>
                      </a:r>
                      <a:endParaRPr lang="de-DE" sz="1800" dirty="0"/>
                    </a:p>
                  </a:txBody>
                  <a:tcPr/>
                </a:tc>
                <a:extLst>
                  <a:ext uri="{0D108BD9-81ED-4DB2-BD59-A6C34878D82A}">
                    <a16:rowId xmlns:a16="http://schemas.microsoft.com/office/drawing/2014/main" val="10001"/>
                  </a:ext>
                </a:extLst>
              </a:tr>
              <a:tr h="370840">
                <a:tc>
                  <a:txBody>
                    <a:bodyPr/>
                    <a:lstStyle/>
                    <a:p>
                      <a:pPr algn="ctr"/>
                      <a:r>
                        <a:rPr lang="de-AT" sz="1800" dirty="0"/>
                        <a:t>Anesthesia</a:t>
                      </a:r>
                      <a:endParaRPr lang="de-DE" sz="1800" dirty="0"/>
                    </a:p>
                  </a:txBody>
                  <a:tcPr/>
                </a:tc>
                <a:tc>
                  <a:txBody>
                    <a:bodyPr/>
                    <a:lstStyle/>
                    <a:p>
                      <a:pPr algn="ctr"/>
                      <a:r>
                        <a:rPr lang="de-AT" sz="1800" dirty="0"/>
                        <a:t>15</a:t>
                      </a:r>
                      <a:endParaRPr lang="de-DE" sz="1800" dirty="0"/>
                    </a:p>
                  </a:txBody>
                  <a:tcPr/>
                </a:tc>
                <a:extLst>
                  <a:ext uri="{0D108BD9-81ED-4DB2-BD59-A6C34878D82A}">
                    <a16:rowId xmlns:a16="http://schemas.microsoft.com/office/drawing/2014/main" val="10002"/>
                  </a:ext>
                </a:extLst>
              </a:tr>
              <a:tr h="370840">
                <a:tc>
                  <a:txBody>
                    <a:bodyPr/>
                    <a:lstStyle/>
                    <a:p>
                      <a:pPr algn="ctr"/>
                      <a:r>
                        <a:rPr lang="de-AT" sz="1800" dirty="0"/>
                        <a:t>Gynecology</a:t>
                      </a:r>
                      <a:endParaRPr lang="de-DE" sz="1800" dirty="0"/>
                    </a:p>
                  </a:txBody>
                  <a:tcPr/>
                </a:tc>
                <a:tc>
                  <a:txBody>
                    <a:bodyPr/>
                    <a:lstStyle/>
                    <a:p>
                      <a:pPr algn="ctr"/>
                      <a:r>
                        <a:rPr lang="de-AT" sz="1800" dirty="0"/>
                        <a:t>13</a:t>
                      </a:r>
                      <a:endParaRPr lang="de-DE" sz="1800" dirty="0"/>
                    </a:p>
                  </a:txBody>
                  <a:tcPr/>
                </a:tc>
                <a:extLst>
                  <a:ext uri="{0D108BD9-81ED-4DB2-BD59-A6C34878D82A}">
                    <a16:rowId xmlns:a16="http://schemas.microsoft.com/office/drawing/2014/main" val="10003"/>
                  </a:ext>
                </a:extLst>
              </a:tr>
              <a:tr h="370840">
                <a:tc>
                  <a:txBody>
                    <a:bodyPr/>
                    <a:lstStyle/>
                    <a:p>
                      <a:pPr algn="ctr"/>
                      <a:r>
                        <a:rPr lang="de-AT" sz="1800" dirty="0"/>
                        <a:t>Cardiology</a:t>
                      </a:r>
                      <a:endParaRPr lang="de-DE" sz="1800" dirty="0"/>
                    </a:p>
                  </a:txBody>
                  <a:tcPr/>
                </a:tc>
                <a:tc>
                  <a:txBody>
                    <a:bodyPr/>
                    <a:lstStyle/>
                    <a:p>
                      <a:pPr algn="ctr"/>
                      <a:r>
                        <a:rPr lang="de-AT" sz="1800" dirty="0"/>
                        <a:t>9</a:t>
                      </a:r>
                      <a:endParaRPr lang="de-DE" sz="1800" dirty="0"/>
                    </a:p>
                  </a:txBody>
                  <a:tcPr/>
                </a:tc>
                <a:extLst>
                  <a:ext uri="{0D108BD9-81ED-4DB2-BD59-A6C34878D82A}">
                    <a16:rowId xmlns:a16="http://schemas.microsoft.com/office/drawing/2014/main" val="10004"/>
                  </a:ext>
                </a:extLst>
              </a:tr>
              <a:tr h="370840">
                <a:tc>
                  <a:txBody>
                    <a:bodyPr/>
                    <a:lstStyle/>
                    <a:p>
                      <a:pPr algn="ctr"/>
                      <a:r>
                        <a:rPr lang="de-AT" sz="1800" dirty="0"/>
                        <a:t>Radiology</a:t>
                      </a:r>
                      <a:endParaRPr lang="de-DE" sz="1800" dirty="0"/>
                    </a:p>
                  </a:txBody>
                  <a:tcPr/>
                </a:tc>
                <a:tc>
                  <a:txBody>
                    <a:bodyPr/>
                    <a:lstStyle/>
                    <a:p>
                      <a:pPr algn="ctr"/>
                      <a:r>
                        <a:rPr lang="de-AT" sz="1800" dirty="0"/>
                        <a:t>8</a:t>
                      </a:r>
                      <a:endParaRPr lang="de-DE" sz="1800" dirty="0"/>
                    </a:p>
                  </a:txBody>
                  <a:tcPr/>
                </a:tc>
                <a:extLst>
                  <a:ext uri="{0D108BD9-81ED-4DB2-BD59-A6C34878D82A}">
                    <a16:rowId xmlns:a16="http://schemas.microsoft.com/office/drawing/2014/main" val="10005"/>
                  </a:ext>
                </a:extLst>
              </a:tr>
              <a:tr h="370840">
                <a:tc>
                  <a:txBody>
                    <a:bodyPr/>
                    <a:lstStyle/>
                    <a:p>
                      <a:pPr algn="ctr"/>
                      <a:r>
                        <a:rPr lang="de-AT" sz="1800" dirty="0"/>
                        <a:t>Urology</a:t>
                      </a:r>
                      <a:endParaRPr lang="de-DE" sz="1800" dirty="0"/>
                    </a:p>
                  </a:txBody>
                  <a:tcPr/>
                </a:tc>
                <a:tc>
                  <a:txBody>
                    <a:bodyPr/>
                    <a:lstStyle/>
                    <a:p>
                      <a:pPr algn="ctr"/>
                      <a:r>
                        <a:rPr lang="de-AT" sz="1800" dirty="0"/>
                        <a:t>7</a:t>
                      </a:r>
                      <a:endParaRPr lang="de-DE" sz="1800" dirty="0"/>
                    </a:p>
                  </a:txBody>
                  <a:tcPr/>
                </a:tc>
                <a:extLst>
                  <a:ext uri="{0D108BD9-81ED-4DB2-BD59-A6C34878D82A}">
                    <a16:rowId xmlns:a16="http://schemas.microsoft.com/office/drawing/2014/main" val="10006"/>
                  </a:ext>
                </a:extLst>
              </a:tr>
              <a:tr h="370840">
                <a:tc>
                  <a:txBody>
                    <a:bodyPr/>
                    <a:lstStyle/>
                    <a:p>
                      <a:pPr algn="ctr"/>
                      <a:r>
                        <a:rPr lang="de-AT" sz="1800" dirty="0"/>
                        <a:t>Neurology</a:t>
                      </a:r>
                      <a:endParaRPr lang="de-DE" sz="1800" dirty="0"/>
                    </a:p>
                  </a:txBody>
                  <a:tcPr/>
                </a:tc>
                <a:tc>
                  <a:txBody>
                    <a:bodyPr/>
                    <a:lstStyle/>
                    <a:p>
                      <a:pPr algn="ctr"/>
                      <a:r>
                        <a:rPr lang="de-AT" sz="1800" dirty="0"/>
                        <a:t>6</a:t>
                      </a:r>
                      <a:endParaRPr lang="de-DE" sz="1800" dirty="0"/>
                    </a:p>
                  </a:txBody>
                  <a:tcPr/>
                </a:tc>
                <a:extLst>
                  <a:ext uri="{0D108BD9-81ED-4DB2-BD59-A6C34878D82A}">
                    <a16:rowId xmlns:a16="http://schemas.microsoft.com/office/drawing/2014/main" val="10007"/>
                  </a:ext>
                </a:extLst>
              </a:tr>
              <a:tr h="370840">
                <a:tc>
                  <a:txBody>
                    <a:bodyPr/>
                    <a:lstStyle/>
                    <a:p>
                      <a:pPr algn="ctr"/>
                      <a:r>
                        <a:rPr lang="de-AT" sz="1800" dirty="0"/>
                        <a:t>Ophthalmology</a:t>
                      </a:r>
                      <a:endParaRPr lang="de-DE" sz="1800" dirty="0"/>
                    </a:p>
                  </a:txBody>
                  <a:tcPr/>
                </a:tc>
                <a:tc>
                  <a:txBody>
                    <a:bodyPr/>
                    <a:lstStyle/>
                    <a:p>
                      <a:pPr algn="ctr"/>
                      <a:r>
                        <a:rPr lang="de-AT" sz="1800" dirty="0"/>
                        <a:t>6</a:t>
                      </a:r>
                      <a:endParaRPr lang="de-DE" sz="1800" dirty="0"/>
                    </a:p>
                  </a:txBody>
                  <a:tcPr/>
                </a:tc>
                <a:extLst>
                  <a:ext uri="{0D108BD9-81ED-4DB2-BD59-A6C34878D82A}">
                    <a16:rowId xmlns:a16="http://schemas.microsoft.com/office/drawing/2014/main" val="10008"/>
                  </a:ext>
                </a:extLst>
              </a:tr>
              <a:tr h="370840">
                <a:tc>
                  <a:txBody>
                    <a:bodyPr/>
                    <a:lstStyle/>
                    <a:p>
                      <a:pPr algn="ctr"/>
                      <a:r>
                        <a:rPr lang="de-AT" dirty="0"/>
                        <a:t>ENT</a:t>
                      </a:r>
                      <a:endParaRPr lang="de-DE" dirty="0"/>
                    </a:p>
                  </a:txBody>
                  <a:tcPr/>
                </a:tc>
                <a:tc>
                  <a:txBody>
                    <a:bodyPr/>
                    <a:lstStyle/>
                    <a:p>
                      <a:pPr algn="ctr"/>
                      <a:r>
                        <a:rPr lang="de-AT" dirty="0"/>
                        <a:t>6</a:t>
                      </a:r>
                      <a:endParaRPr lang="de-DE" dirty="0"/>
                    </a:p>
                  </a:txBody>
                  <a:tcPr/>
                </a:tc>
                <a:extLst>
                  <a:ext uri="{0D108BD9-81ED-4DB2-BD59-A6C34878D82A}">
                    <a16:rowId xmlns:a16="http://schemas.microsoft.com/office/drawing/2014/main" val="10009"/>
                  </a:ext>
                </a:extLst>
              </a:tr>
              <a:tr h="370840">
                <a:tc>
                  <a:txBody>
                    <a:bodyPr/>
                    <a:lstStyle/>
                    <a:p>
                      <a:pPr algn="ctr"/>
                      <a:r>
                        <a:rPr lang="de-AT" sz="1800" dirty="0"/>
                        <a:t>Pediatrics</a:t>
                      </a:r>
                      <a:endParaRPr lang="de-DE" sz="1800" dirty="0"/>
                    </a:p>
                  </a:txBody>
                  <a:tcPr/>
                </a:tc>
                <a:tc>
                  <a:txBody>
                    <a:bodyPr/>
                    <a:lstStyle/>
                    <a:p>
                      <a:pPr algn="ctr"/>
                      <a:r>
                        <a:rPr lang="de-AT" sz="1800" dirty="0"/>
                        <a:t>6</a:t>
                      </a:r>
                      <a:endParaRPr lang="de-DE" sz="1800" dirty="0"/>
                    </a:p>
                  </a:txBody>
                  <a:tcPr/>
                </a:tc>
                <a:extLst>
                  <a:ext uri="{0D108BD9-81ED-4DB2-BD59-A6C34878D82A}">
                    <a16:rowId xmlns:a16="http://schemas.microsoft.com/office/drawing/2014/main" val="10010"/>
                  </a:ext>
                </a:extLst>
              </a:tr>
              <a:tr h="370840">
                <a:tc>
                  <a:txBody>
                    <a:bodyPr/>
                    <a:lstStyle/>
                    <a:p>
                      <a:pPr algn="ctr"/>
                      <a:r>
                        <a:rPr lang="de-AT" dirty="0"/>
                        <a:t>Hygiene</a:t>
                      </a:r>
                      <a:endParaRPr lang="de-DE" dirty="0"/>
                    </a:p>
                  </a:txBody>
                  <a:tcPr/>
                </a:tc>
                <a:tc>
                  <a:txBody>
                    <a:bodyPr/>
                    <a:lstStyle/>
                    <a:p>
                      <a:pPr algn="ctr"/>
                      <a:r>
                        <a:rPr lang="de-AT" dirty="0"/>
                        <a:t>3</a:t>
                      </a:r>
                      <a:endParaRPr lang="de-DE" dirty="0"/>
                    </a:p>
                  </a:txBody>
                  <a:tcPr/>
                </a:tc>
                <a:extLst>
                  <a:ext uri="{0D108BD9-81ED-4DB2-BD59-A6C34878D82A}">
                    <a16:rowId xmlns:a16="http://schemas.microsoft.com/office/drawing/2014/main" val="10011"/>
                  </a:ext>
                </a:extLst>
              </a:tr>
            </a:tbl>
          </a:graphicData>
        </a:graphic>
      </p:graphicFrame>
      <p:graphicFrame>
        <p:nvGraphicFramePr>
          <p:cNvPr id="10" name="Inhaltsplatzhalter 9"/>
          <p:cNvGraphicFramePr>
            <a:graphicFrameLocks noGrp="1"/>
          </p:cNvGraphicFramePr>
          <p:nvPr>
            <p:ph sz="half" idx="2"/>
          </p:nvPr>
        </p:nvGraphicFramePr>
        <p:xfrm>
          <a:off x="4648200" y="1600200"/>
          <a:ext cx="4038600" cy="445008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370840">
                <a:tc>
                  <a:txBody>
                    <a:bodyPr/>
                    <a:lstStyle/>
                    <a:p>
                      <a:pPr algn="ctr"/>
                      <a:r>
                        <a:rPr lang="de-AT" sz="1800" i="0" dirty="0"/>
                        <a:t>Institution/Clinic</a:t>
                      </a:r>
                      <a:endParaRPr lang="de-DE" sz="1800" i="0" dirty="0"/>
                    </a:p>
                  </a:txBody>
                  <a:tcPr/>
                </a:tc>
                <a:tc>
                  <a:txBody>
                    <a:bodyPr/>
                    <a:lstStyle/>
                    <a:p>
                      <a:pPr algn="ctr"/>
                      <a:r>
                        <a:rPr lang="de-AT" sz="1800" i="0" dirty="0"/>
                        <a:t>Quantity</a:t>
                      </a:r>
                      <a:endParaRPr lang="de-DE" sz="1800" i="0" dirty="0"/>
                    </a:p>
                  </a:txBody>
                  <a:tcPr/>
                </a:tc>
                <a:extLst>
                  <a:ext uri="{0D108BD9-81ED-4DB2-BD59-A6C34878D82A}">
                    <a16:rowId xmlns:a16="http://schemas.microsoft.com/office/drawing/2014/main" val="10000"/>
                  </a:ext>
                </a:extLst>
              </a:tr>
              <a:tr h="370840">
                <a:tc>
                  <a:txBody>
                    <a:bodyPr/>
                    <a:lstStyle/>
                    <a:p>
                      <a:pPr algn="ctr"/>
                      <a:r>
                        <a:rPr lang="de-AT" sz="1800" i="0" dirty="0"/>
                        <a:t>Trauma Surgery</a:t>
                      </a:r>
                      <a:endParaRPr lang="de-DE" sz="1800" i="0" dirty="0"/>
                    </a:p>
                  </a:txBody>
                  <a:tcPr/>
                </a:tc>
                <a:tc>
                  <a:txBody>
                    <a:bodyPr/>
                    <a:lstStyle/>
                    <a:p>
                      <a:pPr algn="ctr"/>
                      <a:r>
                        <a:rPr lang="de-AT" sz="1800" i="0" dirty="0"/>
                        <a:t>2</a:t>
                      </a:r>
                      <a:endParaRPr lang="de-DE" sz="1800" i="0" dirty="0"/>
                    </a:p>
                  </a:txBody>
                  <a:tcPr/>
                </a:tc>
                <a:extLst>
                  <a:ext uri="{0D108BD9-81ED-4DB2-BD59-A6C34878D82A}">
                    <a16:rowId xmlns:a16="http://schemas.microsoft.com/office/drawing/2014/main" val="10001"/>
                  </a:ext>
                </a:extLst>
              </a:tr>
              <a:tr h="370840">
                <a:tc>
                  <a:txBody>
                    <a:bodyPr/>
                    <a:lstStyle/>
                    <a:p>
                      <a:pPr algn="ctr"/>
                      <a:r>
                        <a:rPr lang="de-AT" sz="1800" dirty="0"/>
                        <a:t>Neurosurgery</a:t>
                      </a:r>
                      <a:endParaRPr lang="de-DE" sz="1800" dirty="0"/>
                    </a:p>
                  </a:txBody>
                  <a:tcPr/>
                </a:tc>
                <a:tc>
                  <a:txBody>
                    <a:bodyPr/>
                    <a:lstStyle/>
                    <a:p>
                      <a:pPr algn="ctr"/>
                      <a:r>
                        <a:rPr lang="de-AT" sz="1800" dirty="0"/>
                        <a:t>2</a:t>
                      </a:r>
                      <a:endParaRPr lang="de-DE" sz="1800" dirty="0"/>
                    </a:p>
                  </a:txBody>
                  <a:tcPr/>
                </a:tc>
                <a:extLst>
                  <a:ext uri="{0D108BD9-81ED-4DB2-BD59-A6C34878D82A}">
                    <a16:rowId xmlns:a16="http://schemas.microsoft.com/office/drawing/2014/main" val="10002"/>
                  </a:ext>
                </a:extLst>
              </a:tr>
              <a:tr h="370840">
                <a:tc>
                  <a:txBody>
                    <a:bodyPr/>
                    <a:lstStyle/>
                    <a:p>
                      <a:pPr algn="ctr"/>
                      <a:r>
                        <a:rPr lang="de-AT" sz="1800" i="0" dirty="0"/>
                        <a:t>Dentistry</a:t>
                      </a:r>
                      <a:endParaRPr lang="de-DE" sz="1800" i="0" dirty="0"/>
                    </a:p>
                  </a:txBody>
                  <a:tcPr/>
                </a:tc>
                <a:tc>
                  <a:txBody>
                    <a:bodyPr/>
                    <a:lstStyle/>
                    <a:p>
                      <a:pPr algn="ctr"/>
                      <a:r>
                        <a:rPr lang="de-AT" sz="1800" i="0" dirty="0"/>
                        <a:t>2</a:t>
                      </a:r>
                      <a:endParaRPr lang="de-DE" sz="1800" i="0" dirty="0"/>
                    </a:p>
                  </a:txBody>
                  <a:tcPr/>
                </a:tc>
                <a:extLst>
                  <a:ext uri="{0D108BD9-81ED-4DB2-BD59-A6C34878D82A}">
                    <a16:rowId xmlns:a16="http://schemas.microsoft.com/office/drawing/2014/main" val="10003"/>
                  </a:ext>
                </a:extLst>
              </a:tr>
              <a:tr h="370840">
                <a:tc>
                  <a:txBody>
                    <a:bodyPr/>
                    <a:lstStyle/>
                    <a:p>
                      <a:pPr algn="ctr"/>
                      <a:r>
                        <a:rPr lang="de-AT" sz="1800" i="0" dirty="0"/>
                        <a:t>Blood Bank</a:t>
                      </a:r>
                      <a:endParaRPr lang="de-DE" sz="1800" i="0" dirty="0"/>
                    </a:p>
                  </a:txBody>
                  <a:tcPr/>
                </a:tc>
                <a:tc>
                  <a:txBody>
                    <a:bodyPr/>
                    <a:lstStyle/>
                    <a:p>
                      <a:pPr algn="ctr"/>
                      <a:r>
                        <a:rPr lang="de-AT" sz="1800" i="0" dirty="0"/>
                        <a:t>2</a:t>
                      </a:r>
                      <a:endParaRPr lang="de-DE" sz="1800" i="0" dirty="0"/>
                    </a:p>
                  </a:txBody>
                  <a:tcPr/>
                </a:tc>
                <a:extLst>
                  <a:ext uri="{0D108BD9-81ED-4DB2-BD59-A6C34878D82A}">
                    <a16:rowId xmlns:a16="http://schemas.microsoft.com/office/drawing/2014/main" val="10004"/>
                  </a:ext>
                </a:extLst>
              </a:tr>
              <a:tr h="370840">
                <a:tc>
                  <a:txBody>
                    <a:bodyPr/>
                    <a:lstStyle/>
                    <a:p>
                      <a:pPr algn="ctr"/>
                      <a:r>
                        <a:rPr lang="de-AT" sz="1800" i="0" dirty="0"/>
                        <a:t>Thoracic Surgery</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5"/>
                  </a:ext>
                </a:extLst>
              </a:tr>
              <a:tr h="370840">
                <a:tc>
                  <a:txBody>
                    <a:bodyPr/>
                    <a:lstStyle/>
                    <a:p>
                      <a:pPr algn="ctr"/>
                      <a:r>
                        <a:rPr lang="de-AT" sz="1800" i="0" dirty="0"/>
                        <a:t>Orthodontics</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6"/>
                  </a:ext>
                </a:extLst>
              </a:tr>
              <a:tr h="370840">
                <a:tc>
                  <a:txBody>
                    <a:bodyPr/>
                    <a:lstStyle/>
                    <a:p>
                      <a:pPr algn="ctr"/>
                      <a:r>
                        <a:rPr lang="de-AT" sz="1800" i="0" dirty="0"/>
                        <a:t>Nuclear Medicine</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7"/>
                  </a:ext>
                </a:extLst>
              </a:tr>
              <a:tr h="370840">
                <a:tc>
                  <a:txBody>
                    <a:bodyPr/>
                    <a:lstStyle/>
                    <a:p>
                      <a:pPr algn="ctr"/>
                      <a:r>
                        <a:rPr lang="de-AT" dirty="0"/>
                        <a:t>Psychiatry</a:t>
                      </a:r>
                      <a:endParaRPr lang="de-DE" dirty="0"/>
                    </a:p>
                  </a:txBody>
                  <a:tcPr/>
                </a:tc>
                <a:tc>
                  <a:txBody>
                    <a:bodyPr/>
                    <a:lstStyle/>
                    <a:p>
                      <a:pPr algn="ctr"/>
                      <a:r>
                        <a:rPr lang="de-AT" dirty="0"/>
                        <a:t>1</a:t>
                      </a:r>
                      <a:endParaRPr lang="de-DE" dirty="0"/>
                    </a:p>
                  </a:txBody>
                  <a:tcPr/>
                </a:tc>
                <a:extLst>
                  <a:ext uri="{0D108BD9-81ED-4DB2-BD59-A6C34878D82A}">
                    <a16:rowId xmlns:a16="http://schemas.microsoft.com/office/drawing/2014/main" val="10008"/>
                  </a:ext>
                </a:extLst>
              </a:tr>
              <a:tr h="370840">
                <a:tc>
                  <a:txBody>
                    <a:bodyPr/>
                    <a:lstStyle/>
                    <a:p>
                      <a:pPr algn="ctr"/>
                      <a:r>
                        <a:rPr lang="de-AT" sz="1800" i="0" dirty="0"/>
                        <a:t>Plastic surgery</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09"/>
                  </a:ext>
                </a:extLst>
              </a:tr>
              <a:tr h="370840">
                <a:tc>
                  <a:txBody>
                    <a:bodyPr/>
                    <a:lstStyle/>
                    <a:p>
                      <a:pPr algn="ctr"/>
                      <a:r>
                        <a:rPr lang="de-AT" sz="1800" i="0" dirty="0"/>
                        <a:t>BKH Hall</a:t>
                      </a:r>
                      <a:endParaRPr lang="de-DE" sz="1800" i="0" dirty="0"/>
                    </a:p>
                  </a:txBody>
                  <a:tcPr/>
                </a:tc>
                <a:tc>
                  <a:txBody>
                    <a:bodyPr/>
                    <a:lstStyle/>
                    <a:p>
                      <a:pPr algn="ctr"/>
                      <a:r>
                        <a:rPr lang="de-AT" sz="1800" i="0" dirty="0"/>
                        <a:t>1</a:t>
                      </a:r>
                      <a:endParaRPr lang="de-DE" sz="1800" i="0" dirty="0"/>
                    </a:p>
                  </a:txBody>
                  <a:tcPr/>
                </a:tc>
                <a:extLst>
                  <a:ext uri="{0D108BD9-81ED-4DB2-BD59-A6C34878D82A}">
                    <a16:rowId xmlns:a16="http://schemas.microsoft.com/office/drawing/2014/main" val="10010"/>
                  </a:ext>
                </a:extLst>
              </a:tr>
              <a:tr h="370840">
                <a:tc>
                  <a:txBody>
                    <a:bodyPr/>
                    <a:lstStyle/>
                    <a:p>
                      <a:pPr algn="ctr"/>
                      <a:r>
                        <a:rPr lang="de-AT" sz="1800" b="1" i="1" dirty="0">
                          <a:solidFill>
                            <a:srgbClr val="AC0000"/>
                          </a:solidFill>
                        </a:rPr>
                        <a:t>Total</a:t>
                      </a:r>
                      <a:endParaRPr lang="de-DE" sz="1800" b="1" i="1" dirty="0">
                        <a:solidFill>
                          <a:srgbClr val="AC0000"/>
                        </a:solidFill>
                      </a:endParaRPr>
                    </a:p>
                  </a:txBody>
                  <a:tcPr/>
                </a:tc>
                <a:tc>
                  <a:txBody>
                    <a:bodyPr/>
                    <a:lstStyle/>
                    <a:p>
                      <a:pPr algn="ctr"/>
                      <a:r>
                        <a:rPr lang="de-AT" sz="1800" b="1" i="1" dirty="0">
                          <a:solidFill>
                            <a:srgbClr val="AC0000"/>
                          </a:solidFill>
                        </a:rPr>
                        <a:t>113</a:t>
                      </a:r>
                      <a:endParaRPr lang="de-DE" sz="1800" b="1" i="1" dirty="0">
                        <a:solidFill>
                          <a:srgbClr val="AC0000"/>
                        </a:solidFill>
                      </a:endParaRPr>
                    </a:p>
                  </a:txBody>
                  <a:tcPr/>
                </a:tc>
                <a:extLst>
                  <a:ext uri="{0D108BD9-81ED-4DB2-BD59-A6C34878D82A}">
                    <a16:rowId xmlns:a16="http://schemas.microsoft.com/office/drawing/2014/main" val="10011"/>
                  </a:ext>
                </a:extLst>
              </a:tr>
            </a:tbl>
          </a:graphicData>
        </a:graphic>
      </p:graphicFrame>
      <p:sp>
        <p:nvSpPr>
          <p:cNvPr id="5" name="Foliennummernplatzhalter 4"/>
          <p:cNvSpPr>
            <a:spLocks noGrp="1"/>
          </p:cNvSpPr>
          <p:nvPr>
            <p:ph type="sldNum" sz="quarter" idx="12"/>
          </p:nvPr>
        </p:nvSpPr>
        <p:spPr/>
        <p:txBody>
          <a:bodyPr/>
          <a:lstStyle/>
          <a:p>
            <a:fld id="{A4B4652C-CD78-4E39-BAB0-0AF956FF8895}" type="slidenum">
              <a:rPr lang="de-DE" smtClean="0"/>
              <a:t>4</a:t>
            </a:fld>
            <a:endParaRPr lang="de-DE"/>
          </a:p>
        </p:txBody>
      </p:sp>
      <p:sp>
        <p:nvSpPr>
          <p:cNvPr id="11" name="Textfeld 10"/>
          <p:cNvSpPr txBox="1"/>
          <p:nvPr/>
        </p:nvSpPr>
        <p:spPr>
          <a:xfrm>
            <a:off x="5143504" y="6098464"/>
            <a:ext cx="3571900" cy="307777"/>
          </a:xfrm>
          <a:prstGeom prst="rect">
            <a:avLst/>
          </a:prstGeom>
          <a:noFill/>
        </p:spPr>
        <p:txBody>
          <a:bodyPr wrap="square" rtlCol="0">
            <a:spAutoFit/>
          </a:bodyPr>
          <a:lstStyle/>
          <a:p>
            <a:pPr algn="r"/>
            <a:r>
              <a:rPr lang="de-AT" sz="1400" i="1" dirty="0"/>
              <a:t>Exemplary for one year</a:t>
            </a:r>
            <a:endParaRPr lang="de-DE" sz="1400" i="1" dirty="0"/>
          </a:p>
        </p:txBody>
      </p:sp>
      <p:sp>
        <p:nvSpPr>
          <p:cNvPr id="2" name="Datumsplatzhalter 1"/>
          <p:cNvSpPr>
            <a:spLocks noGrp="1"/>
          </p:cNvSpPr>
          <p:nvPr>
            <p:ph type="dt" sz="half" idx="10"/>
          </p:nvPr>
        </p:nvSpPr>
        <p:spPr/>
        <p:txBody>
          <a:bodyPr/>
          <a:lstStyle/>
          <a:p>
            <a:fld id="{68D36F33-A843-43B7-BC46-D9F534249D94}" type="datetime1">
              <a:rPr lang="de-AT" smtClean="0"/>
              <a:t>26.02.2025</a:t>
            </a:fld>
            <a:endParaRPr lang="de-DE"/>
          </a:p>
        </p:txBody>
      </p:sp>
      <p:sp>
        <p:nvSpPr>
          <p:cNvPr id="3" name="Fußzeilenplatzhalter 2"/>
          <p:cNvSpPr>
            <a:spLocks noGrp="1"/>
          </p:cNvSpPr>
          <p:nvPr>
            <p:ph type="ftr" sz="quarter" idx="11"/>
          </p:nvPr>
        </p:nvSpPr>
        <p:spPr/>
        <p:txBody>
          <a:bodyPr/>
          <a:lstStyle/>
          <a:p>
            <a:r>
              <a:rPr lang="de-DE" smtClean="0"/>
              <a:t>hanno.ulmer@i-med.ac.at</a:t>
            </a:r>
            <a:endParaRPr lang="de-DE"/>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Absolute </a:t>
            </a:r>
            <a:r>
              <a:rPr lang="de-DE" dirty="0" err="1" smtClean="0"/>
              <a:t>risk</a:t>
            </a:r>
            <a:endParaRPr lang="de-DE" dirty="0"/>
          </a:p>
        </p:txBody>
      </p:sp>
      <p:sp>
        <p:nvSpPr>
          <p:cNvPr id="7" name="Datumsplatzhalter 3"/>
          <p:cNvSpPr>
            <a:spLocks noGrp="1"/>
          </p:cNvSpPr>
          <p:nvPr>
            <p:ph type="dt" sz="half" idx="10"/>
          </p:nvPr>
        </p:nvSpPr>
        <p:spPr/>
        <p:txBody>
          <a:bodyPr/>
          <a:lstStyle/>
          <a:p>
            <a:fld id="{82B64D0B-C769-4006-B59A-138752C7C321}" type="datetime1">
              <a:rPr lang="de-AT" altLang="en-US" smtClean="0"/>
              <a:t>26.02.2025</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750695"/>
            <a:ext cx="8064896" cy="247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40</a:t>
            </a:fld>
            <a:endParaRPr lang="de-DE" altLang="en-US"/>
          </a:p>
        </p:txBody>
      </p:sp>
    </p:spTree>
    <p:extLst>
      <p:ext uri="{BB962C8B-B14F-4D97-AF65-F5344CB8AC3E}">
        <p14:creationId xmlns:p14="http://schemas.microsoft.com/office/powerpoint/2010/main" val="13852124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Relative </a:t>
            </a:r>
            <a:r>
              <a:rPr lang="de-DE" dirty="0" err="1" smtClean="0"/>
              <a:t>risk</a:t>
            </a:r>
            <a:endParaRPr lang="de-DE" dirty="0"/>
          </a:p>
        </p:txBody>
      </p:sp>
      <p:sp>
        <p:nvSpPr>
          <p:cNvPr id="7" name="Datumsplatzhalter 3"/>
          <p:cNvSpPr>
            <a:spLocks noGrp="1"/>
          </p:cNvSpPr>
          <p:nvPr>
            <p:ph type="dt" sz="half" idx="10"/>
          </p:nvPr>
        </p:nvSpPr>
        <p:spPr/>
        <p:txBody>
          <a:bodyPr/>
          <a:lstStyle/>
          <a:p>
            <a:fld id="{77AE68F4-2A8D-41D0-9B38-33D3291EE6DB}" type="datetime1">
              <a:rPr lang="de-AT" altLang="en-US" smtClean="0"/>
              <a:t>26.02.2025</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5338"/>
            <a:ext cx="7673672" cy="251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41</a:t>
            </a:fld>
            <a:endParaRPr lang="de-DE" altLang="en-US"/>
          </a:p>
        </p:txBody>
      </p:sp>
    </p:spTree>
    <p:extLst>
      <p:ext uri="{BB962C8B-B14F-4D97-AF65-F5344CB8AC3E}">
        <p14:creationId xmlns:p14="http://schemas.microsoft.com/office/powerpoint/2010/main" val="35978787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Odds </a:t>
            </a:r>
            <a:r>
              <a:rPr lang="de-DE" dirty="0" err="1" smtClean="0"/>
              <a:t>ratio</a:t>
            </a:r>
            <a:endParaRPr lang="de-DE" dirty="0"/>
          </a:p>
        </p:txBody>
      </p:sp>
      <p:sp>
        <p:nvSpPr>
          <p:cNvPr id="7" name="Datumsplatzhalter 3"/>
          <p:cNvSpPr>
            <a:spLocks noGrp="1"/>
          </p:cNvSpPr>
          <p:nvPr>
            <p:ph type="dt" sz="half" idx="10"/>
          </p:nvPr>
        </p:nvSpPr>
        <p:spPr/>
        <p:txBody>
          <a:bodyPr/>
          <a:lstStyle/>
          <a:p>
            <a:fld id="{F85690F7-2B52-45F1-B9A7-0EE2E04DA52F}" type="datetime1">
              <a:rPr lang="de-AT" altLang="en-US" smtClean="0"/>
              <a:t>26.02.2025</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7237413" cy="270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42</a:t>
            </a:fld>
            <a:endParaRPr lang="de-DE" altLang="en-US"/>
          </a:p>
        </p:txBody>
      </p:sp>
    </p:spTree>
    <p:extLst>
      <p:ext uri="{BB962C8B-B14F-4D97-AF65-F5344CB8AC3E}">
        <p14:creationId xmlns:p14="http://schemas.microsoft.com/office/powerpoint/2010/main" val="5613988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err="1" smtClean="0"/>
              <a:t>Attributable</a:t>
            </a:r>
            <a:r>
              <a:rPr lang="de-DE" dirty="0" smtClean="0"/>
              <a:t> </a:t>
            </a:r>
            <a:r>
              <a:rPr lang="de-DE" dirty="0" err="1" smtClean="0"/>
              <a:t>risk</a:t>
            </a:r>
            <a:r>
              <a:rPr lang="de-DE" dirty="0" smtClean="0"/>
              <a:t> = absolute </a:t>
            </a:r>
            <a:r>
              <a:rPr lang="de-DE" dirty="0" err="1" smtClean="0"/>
              <a:t>risk</a:t>
            </a:r>
            <a:r>
              <a:rPr lang="de-DE" dirty="0" smtClean="0"/>
              <a:t> </a:t>
            </a:r>
            <a:r>
              <a:rPr lang="de-DE" dirty="0" err="1" smtClean="0"/>
              <a:t>reduction</a:t>
            </a:r>
            <a:endParaRPr lang="de-DE" dirty="0"/>
          </a:p>
        </p:txBody>
      </p:sp>
      <p:sp>
        <p:nvSpPr>
          <p:cNvPr id="7" name="Datumsplatzhalter 3"/>
          <p:cNvSpPr>
            <a:spLocks noGrp="1"/>
          </p:cNvSpPr>
          <p:nvPr>
            <p:ph type="dt" sz="half" idx="10"/>
          </p:nvPr>
        </p:nvSpPr>
        <p:spPr/>
        <p:txBody>
          <a:bodyPr/>
          <a:lstStyle/>
          <a:p>
            <a:fld id="{BD3411C5-093D-4E22-B23F-F711511574A7}" type="datetime1">
              <a:rPr lang="de-AT" altLang="en-US" smtClean="0"/>
              <a:t>26.02.2025</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pic>
        <p:nvPicPr>
          <p:cNvPr id="70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14500"/>
            <a:ext cx="683101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43</a:t>
            </a:fld>
            <a:endParaRPr lang="de-DE" altLang="en-US"/>
          </a:p>
        </p:txBody>
      </p:sp>
    </p:spTree>
    <p:extLst>
      <p:ext uri="{BB962C8B-B14F-4D97-AF65-F5344CB8AC3E}">
        <p14:creationId xmlns:p14="http://schemas.microsoft.com/office/powerpoint/2010/main" val="6734522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dirty="0" smtClean="0"/>
              <a:t>Summary of risk measures</a:t>
            </a:r>
            <a:endParaRPr lang="en-GB" sz="2800" dirty="0"/>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spid="_x0000_s15524" name="Formel" r:id="rId4" imgW="965200" imgH="393700" progId="Equation.3">
                  <p:embed/>
                </p:oleObj>
              </mc:Choice>
              <mc:Fallback>
                <p:oleObj name="Formel" r:id="rId4" imgW="965200" imgH="393700" progId="Equation.3">
                  <p:embed/>
                  <p:pic>
                    <p:nvPicPr>
                      <p:cNvPr id="216096" name="Object 3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6712F958-30D6-452B-8D43-B624C66F6B5B}" type="datetime1">
              <a:rPr lang="de-AT" altLang="en-US" smtClean="0"/>
              <a:t>26.02.2025</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216104" name="Group 40"/>
          <p:cNvGraphicFramePr>
            <a:graphicFrameLocks noGrp="1"/>
          </p:cNvGraphicFramePr>
          <p:nvPr>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927225">
                  <a:extLst>
                    <a:ext uri="{9D8B030D-6E8A-4147-A177-3AD203B41FA5}">
                      <a16:colId xmlns:a16="http://schemas.microsoft.com/office/drawing/2014/main" val="20001"/>
                    </a:ext>
                  </a:extLst>
                </a:gridCol>
                <a:gridCol w="1855788">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Relative Risk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Abs. Risk </a:t>
                      </a:r>
                      <a:r>
                        <a:rPr kumimoji="0" lang="en-GB" sz="1600" b="0" i="0" u="none" strike="noStrike" cap="none" normalizeH="0" baseline="0" dirty="0" err="1" smtClean="0">
                          <a:ln>
                            <a:noFill/>
                          </a:ln>
                          <a:solidFill>
                            <a:srgbClr val="000036"/>
                          </a:solidFill>
                          <a:effectLst/>
                          <a:latin typeface="Arial" charset="0"/>
                        </a:rPr>
                        <a:t>Reduct</a:t>
                      </a:r>
                      <a:r>
                        <a:rPr kumimoji="0" lang="en-GB" sz="1600" b="0" i="0" u="none" strike="noStrike" cap="none" normalizeH="0" baseline="0" dirty="0" smtClean="0">
                          <a:ln>
                            <a:noFill/>
                          </a:ln>
                          <a:solidFill>
                            <a:srgbClr val="000036"/>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spid="_x0000_s15525" name="Formel" r:id="rId6" imgW="914400" imgH="393700" progId="Equation.3">
                  <p:embed/>
                </p:oleObj>
              </mc:Choice>
              <mc:Fallback>
                <p:oleObj name="Formel" r:id="rId6" imgW="914400" imgH="393700" progId="Equation.3">
                  <p:embed/>
                  <p:pic>
                    <p:nvPicPr>
                      <p:cNvPr id="216094" name="Object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spid="_x0000_s15526" name="Formel" r:id="rId8" imgW="406048" imgH="393359" progId="Equation.3">
                  <p:embed/>
                </p:oleObj>
              </mc:Choice>
              <mc:Fallback>
                <p:oleObj name="Formel" r:id="rId8" imgW="406048" imgH="393359" progId="Equation.3">
                  <p:embed/>
                  <p:pic>
                    <p:nvPicPr>
                      <p:cNvPr id="216095" name="Object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44</a:t>
            </a:fld>
            <a:endParaRPr lang="de-DE" altLang="en-US"/>
          </a:p>
        </p:txBody>
      </p:sp>
    </p:spTree>
    <p:extLst>
      <p:ext uri="{BB962C8B-B14F-4D97-AF65-F5344CB8AC3E}">
        <p14:creationId xmlns:p14="http://schemas.microsoft.com/office/powerpoint/2010/main" val="2211578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r>
              <a:rPr lang="de-AT" dirty="0" smtClean="0"/>
              <a:t> </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F2420EE5-F926-473C-86C9-A8E113359ABC}" type="datetime1">
              <a:rPr lang="de-AT" altLang="en-US" smtClean="0"/>
              <a:t>26.02.2025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45</a:t>
            </a:fld>
            <a:endParaRPr lang="de-DE" altLang="en-US"/>
          </a:p>
        </p:txBody>
      </p:sp>
    </p:spTree>
    <p:extLst>
      <p:ext uri="{BB962C8B-B14F-4D97-AF65-F5344CB8AC3E}">
        <p14:creationId xmlns:p14="http://schemas.microsoft.com/office/powerpoint/2010/main" val="16046006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spid="_x0000_s16602" name="Formel" r:id="rId4" imgW="965200" imgH="393700" progId="Equation.3">
                  <p:embed/>
                </p:oleObj>
              </mc:Choice>
              <mc:Fallback>
                <p:oleObj name="Formel" r:id="rId4" imgW="965200" imgH="393700" progId="Equation.3">
                  <p:embed/>
                  <p:pic>
                    <p:nvPicPr>
                      <p:cNvPr id="190500" name="Object 3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fld id="{5011F4F9-A4DC-4E91-893D-2EAF3CD4F6E8}" type="datetime1">
              <a:rPr lang="de-AT" altLang="en-US" smtClean="0"/>
              <a:t>26.02.2025</a:t>
            </a:fld>
            <a:endParaRPr lang="de-DE" altLang="en-US"/>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190512" name="Group 48"/>
          <p:cNvGraphicFramePr>
            <a:graphicFrameLocks noGrp="1"/>
          </p:cNvGraphicFramePr>
          <p:nvPr>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abstinence</a:t>
                      </a:r>
                      <a:br>
                        <a:rPr kumimoji="0" lang="en-GB" sz="2000" b="0" i="0" u="none" strike="noStrike" cap="none" normalizeH="0" baseline="0" dirty="0" smtClean="0">
                          <a:ln>
                            <a:noFill/>
                          </a:ln>
                          <a:solidFill>
                            <a:srgbClr val="000036"/>
                          </a:solidFill>
                          <a:effectLst/>
                          <a:latin typeface="Arial" charset="0"/>
                        </a:rPr>
                      </a:br>
                      <a:r>
                        <a:rPr kumimoji="0" lang="en-GB" sz="2000" b="0" i="0" u="none" strike="noStrike" cap="none" normalizeH="0" baseline="0" dirty="0" smtClean="0">
                          <a:ln>
                            <a:noFill/>
                          </a:ln>
                          <a:solidFill>
                            <a:srgbClr val="000036"/>
                          </a:solidFill>
                          <a:effectLst/>
                          <a:latin typeface="Arial" charset="0"/>
                        </a:rPr>
                        <a:t>(12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still classified smoking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err="1" smtClean="0">
                          <a:ln>
                            <a:noFill/>
                          </a:ln>
                          <a:solidFill>
                            <a:srgbClr val="000036"/>
                          </a:solidFill>
                          <a:effectLst/>
                          <a:latin typeface="Arial" charset="0"/>
                        </a:rPr>
                        <a:t>Cytisine</a:t>
                      </a: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31 (8.4%)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RR = 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Placebo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  9  (2.4%)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OR = 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ARR = 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NNT = 16.7</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dirty="0" smtClean="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90495" name="Object 31"/>
          <p:cNvGraphicFramePr>
            <a:graphicFrameLocks noChangeAspect="1"/>
          </p:cNvGraphicFramePr>
          <p:nvPr>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spid="_x0000_s16603" name="Formel" r:id="rId6" imgW="482400" imgH="393480" progId="Equation.3">
                  <p:embed/>
                </p:oleObj>
              </mc:Choice>
              <mc:Fallback>
                <p:oleObj name="Formel" r:id="rId6" imgW="482400" imgH="393480" progId="Equation.3">
                  <p:embed/>
                  <p:pic>
                    <p:nvPicPr>
                      <p:cNvPr id="190495" name="Object 31"/>
                      <p:cNvPicPr>
                        <a:picLocks noChangeAspect="1" noChangeArrowheads="1"/>
                      </p:cNvPicPr>
                      <p:nvPr/>
                    </p:nvPicPr>
                    <p:blipFill>
                      <a:blip r:embed="rId7"/>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spid="_x0000_s16604" name="Formel" r:id="rId8" imgW="393480" imgH="393480" progId="Equation.3">
                  <p:embed/>
                </p:oleObj>
              </mc:Choice>
              <mc:Fallback>
                <p:oleObj name="Formel" r:id="rId8" imgW="393480" imgH="393480" progId="Equation.3">
                  <p:embed/>
                  <p:pic>
                    <p:nvPicPr>
                      <p:cNvPr id="190496" name="Object 32"/>
                      <p:cNvPicPr>
                        <a:picLocks noChangeAspect="1" noChangeArrowheads="1"/>
                      </p:cNvPicPr>
                      <p:nvPr/>
                    </p:nvPicPr>
                    <p:blipFill>
                      <a:blip r:embed="rId9"/>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kt 1"/>
          <p:cNvGraphicFramePr>
            <a:graphicFrameLocks noChangeAspect="1"/>
          </p:cNvGraphicFramePr>
          <p:nvPr>
            <p:extLst/>
          </p:nvPr>
        </p:nvGraphicFramePr>
        <p:xfrm>
          <a:off x="6948264" y="3429000"/>
          <a:ext cx="963613" cy="424309"/>
        </p:xfrm>
        <a:graphic>
          <a:graphicData uri="http://schemas.openxmlformats.org/presentationml/2006/ole">
            <mc:AlternateContent xmlns:mc="http://schemas.openxmlformats.org/markup-compatibility/2006">
              <mc:Choice xmlns:v="urn:schemas-microsoft-com:vml" Requires="v">
                <p:oleObj spid="_x0000_s16605" name="Formel" r:id="rId10" imgW="901440" imgH="393480" progId="Equation.3">
                  <p:embed/>
                </p:oleObj>
              </mc:Choice>
              <mc:Fallback>
                <p:oleObj name="Formel" r:id="rId10" imgW="901440" imgH="393480" progId="Equation.3">
                  <p:embed/>
                  <p:pic>
                    <p:nvPicPr>
                      <p:cNvPr id="2" name="Objek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8264" y="3429000"/>
                        <a:ext cx="963613" cy="424309"/>
                      </a:xfrm>
                      <a:prstGeom prst="rect">
                        <a:avLst/>
                      </a:prstGeom>
                      <a:noFill/>
                      <a:ln>
                        <a:noFill/>
                      </a:ln>
                      <a:extLst/>
                    </p:spPr>
                  </p:pic>
                </p:oleObj>
              </mc:Fallback>
            </mc:AlternateContent>
          </a:graphicData>
        </a:graphic>
      </p:graphicFrame>
      <p:sp>
        <p:nvSpPr>
          <p:cNvPr id="11" name="Titel 1"/>
          <p:cNvSpPr>
            <a:spLocks noGrp="1"/>
          </p:cNvSpPr>
          <p:nvPr>
            <p:ph type="title"/>
          </p:nvPr>
        </p:nvSpPr>
        <p:spPr>
          <a:xfrm>
            <a:off x="457200" y="274638"/>
            <a:ext cx="6186502" cy="1143000"/>
          </a:xfrm>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endParaRPr 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46</a:t>
            </a:fld>
            <a:endParaRPr lang="de-DE" altLang="en-US"/>
          </a:p>
        </p:txBody>
      </p:sp>
    </p:spTree>
    <p:extLst>
      <p:ext uri="{BB962C8B-B14F-4D97-AF65-F5344CB8AC3E}">
        <p14:creationId xmlns:p14="http://schemas.microsoft.com/office/powerpoint/2010/main" val="32709727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rtlCol="0">
            <a:normAutofit fontScale="90000"/>
          </a:bodyPr>
          <a:lstStyle/>
          <a:p>
            <a:pPr algn="l" fontAlgn="auto">
              <a:spcAft>
                <a:spcPts val="0"/>
              </a:spcAft>
              <a:defRPr/>
            </a:pPr>
            <a:r>
              <a:rPr lang="de-DE" dirty="0" smtClean="0"/>
              <a:t/>
            </a:r>
            <a:br>
              <a:rPr lang="de-DE" dirty="0" smtClean="0"/>
            </a:br>
            <a:r>
              <a:rPr lang="de-DE" dirty="0" err="1" smtClean="0"/>
              <a:t>Statistics</a:t>
            </a:r>
            <a:r>
              <a:rPr lang="de-DE" dirty="0" smtClean="0"/>
              <a:t> in </a:t>
            </a:r>
            <a:r>
              <a:rPr lang="de-DE" dirty="0"/>
              <a:t>the </a:t>
            </a:r>
            <a:r>
              <a:rPr lang="de-DE" dirty="0" err="1"/>
              <a:t>medical</a:t>
            </a:r>
            <a:r>
              <a:rPr lang="de-DE" dirty="0"/>
              <a:t> </a:t>
            </a:r>
            <a:r>
              <a:rPr lang="de-DE" dirty="0" err="1" smtClean="0"/>
              <a:t>and</a:t>
            </a:r>
            <a:r>
              <a:rPr lang="de-DE" dirty="0" smtClean="0"/>
              <a:t> </a:t>
            </a:r>
            <a:br>
              <a:rPr lang="de-DE" dirty="0" smtClean="0"/>
            </a:br>
            <a:r>
              <a:rPr lang="de-DE" dirty="0" err="1" smtClean="0"/>
              <a:t>pharmaceutical</a:t>
            </a:r>
            <a:r>
              <a:rPr lang="de-DE" dirty="0" smtClean="0"/>
              <a:t> </a:t>
            </a:r>
            <a:r>
              <a:rPr lang="de-DE" dirty="0" err="1" smtClean="0"/>
              <a:t>sciences</a:t>
            </a:r>
            <a:r>
              <a:rPr lang="de-DE" dirty="0"/>
              <a:t/>
            </a:r>
            <a:br>
              <a:rPr lang="de-DE" dirty="0"/>
            </a:br>
            <a:r>
              <a:rPr lang="de-DE" sz="1200" dirty="0"/>
              <a:t/>
            </a:r>
            <a:br>
              <a:rPr lang="de-DE" sz="1200" dirty="0"/>
            </a:br>
            <a:endParaRPr lang="de-DE" sz="2500" b="1" i="1" dirty="0"/>
          </a:p>
        </p:txBody>
      </p:sp>
      <p:sp>
        <p:nvSpPr>
          <p:cNvPr id="8" name="Rectangle 3"/>
          <p:cNvSpPr>
            <a:spLocks noGrp="1" noChangeArrowheads="1"/>
          </p:cNvSpPr>
          <p:nvPr>
            <p:ph type="subTitle" idx="1"/>
          </p:nvPr>
        </p:nvSpPr>
        <p:spPr>
          <a:xfrm>
            <a:off x="1339850" y="5589588"/>
            <a:ext cx="6400800" cy="985837"/>
          </a:xfrm>
        </p:spPr>
        <p:txBody>
          <a:bodyPr rtlCol="0">
            <a:normAutofit/>
          </a:bodyPr>
          <a:lstStyle/>
          <a:p>
            <a:r>
              <a:rPr lang="en-US" sz="2000" dirty="0"/>
              <a:t>Institute of Clinical Epidemiology, Public Health, Health Economics, Medical Statistics and Informatics</a:t>
            </a:r>
            <a:endParaRPr lang="de-DE" sz="2000" dirty="0">
              <a:solidFill>
                <a:srgbClr val="7F7F7F"/>
              </a:solidFill>
            </a:endParaRPr>
          </a:p>
          <a:p>
            <a:pPr fontAlgn="auto">
              <a:spcAft>
                <a:spcPts val="0"/>
              </a:spcAft>
              <a:defRPr/>
            </a:pPr>
            <a:endParaRPr lang="de-DE" sz="2400" dirty="0"/>
          </a:p>
          <a:p>
            <a:pPr fontAlgn="auto">
              <a:spcAft>
                <a:spcPts val="0"/>
              </a:spcAft>
              <a:defRPr/>
            </a:pPr>
            <a:endParaRPr lang="de-DE" sz="2400" dirty="0"/>
          </a:p>
        </p:txBody>
      </p:sp>
      <p:sp>
        <p:nvSpPr>
          <p:cNvPr id="228355"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Dr.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457200" y="274638"/>
            <a:ext cx="6635750" cy="1143000"/>
          </a:xfrm>
        </p:spPr>
        <p:txBody>
          <a:bodyPr/>
          <a:lstStyle/>
          <a:p>
            <a:r>
              <a:rPr lang="de-AT" dirty="0" err="1" smtClean="0"/>
              <a:t>Objectives</a:t>
            </a:r>
            <a:r>
              <a:rPr lang="de-AT" dirty="0" smtClean="0"/>
              <a:t> </a:t>
            </a:r>
            <a:r>
              <a:rPr lang="de-AT" dirty="0"/>
              <a:t>of </a:t>
            </a:r>
            <a:r>
              <a:rPr lang="de-AT" dirty="0" err="1"/>
              <a:t>the</a:t>
            </a:r>
            <a:r>
              <a:rPr lang="de-AT" dirty="0"/>
              <a:t> </a:t>
            </a:r>
            <a:r>
              <a:rPr lang="de-AT" dirty="0" err="1" smtClean="0"/>
              <a:t>lecture</a:t>
            </a:r>
            <a:endParaRPr lang="de-AT" dirty="0"/>
          </a:p>
        </p:txBody>
      </p:sp>
      <p:sp>
        <p:nvSpPr>
          <p:cNvPr id="38917" name="Rectangle 3"/>
          <p:cNvSpPr>
            <a:spLocks noGrp="1" noChangeArrowheads="1"/>
          </p:cNvSpPr>
          <p:nvPr>
            <p:ph idx="1"/>
          </p:nvPr>
        </p:nvSpPr>
        <p:spPr>
          <a:xfrm>
            <a:off x="457200" y="1700808"/>
            <a:ext cx="7989888" cy="4114800"/>
          </a:xfrm>
        </p:spPr>
        <p:txBody>
          <a:bodyPr>
            <a:normAutofit/>
          </a:bodyPr>
          <a:lstStyle/>
          <a:p>
            <a:pPr>
              <a:lnSpc>
                <a:spcPct val="90000"/>
              </a:lnSpc>
            </a:pPr>
            <a:r>
              <a:rPr lang="de-AT" sz="2800" dirty="0" smtClean="0"/>
              <a:t>The </a:t>
            </a:r>
            <a:r>
              <a:rPr lang="de-AT" sz="2800" dirty="0" err="1" smtClean="0"/>
              <a:t>role</a:t>
            </a:r>
            <a:r>
              <a:rPr lang="de-AT" sz="2800" dirty="0" smtClean="0"/>
              <a:t> </a:t>
            </a:r>
            <a:r>
              <a:rPr lang="de-AT" sz="2800" dirty="0" err="1" smtClean="0"/>
              <a:t>of</a:t>
            </a:r>
            <a:r>
              <a:rPr lang="de-AT" sz="2800" dirty="0" smtClean="0"/>
              <a:t> a </a:t>
            </a:r>
            <a:r>
              <a:rPr lang="de-AT" sz="2800" dirty="0" err="1" smtClean="0"/>
              <a:t>biostatistician</a:t>
            </a:r>
            <a:r>
              <a:rPr lang="de-AT" sz="2800" dirty="0" smtClean="0"/>
              <a:t> in </a:t>
            </a:r>
            <a:r>
              <a:rPr lang="de-AT" sz="2800" dirty="0" err="1" smtClean="0"/>
              <a:t>medical</a:t>
            </a:r>
            <a:r>
              <a:rPr lang="de-AT" sz="2800" dirty="0" smtClean="0"/>
              <a:t> </a:t>
            </a:r>
            <a:r>
              <a:rPr lang="de-AT" sz="2800" dirty="0" err="1" smtClean="0"/>
              <a:t>and</a:t>
            </a:r>
            <a:r>
              <a:rPr lang="de-AT" sz="2800" dirty="0" smtClean="0"/>
              <a:t> </a:t>
            </a:r>
            <a:r>
              <a:rPr lang="de-AT" sz="2800" dirty="0" err="1" smtClean="0"/>
              <a:t>pharmaceutical</a:t>
            </a:r>
            <a:r>
              <a:rPr lang="de-AT" sz="2800" dirty="0" smtClean="0"/>
              <a:t> </a:t>
            </a:r>
            <a:r>
              <a:rPr lang="de-AT" sz="2800" dirty="0" err="1" smtClean="0"/>
              <a:t>sciences</a:t>
            </a:r>
            <a:endParaRPr lang="de-AT" sz="2800" dirty="0"/>
          </a:p>
          <a:p>
            <a:pPr>
              <a:lnSpc>
                <a:spcPct val="90000"/>
              </a:lnSpc>
            </a:pPr>
            <a:r>
              <a:rPr lang="de-AT" sz="2800" dirty="0" err="1" smtClean="0"/>
              <a:t>Randomized</a:t>
            </a:r>
            <a:r>
              <a:rPr lang="de-AT" sz="2800" dirty="0" smtClean="0"/>
              <a:t> </a:t>
            </a:r>
            <a:r>
              <a:rPr lang="de-AT" sz="2800" dirty="0" err="1" smtClean="0"/>
              <a:t>controlled</a:t>
            </a:r>
            <a:r>
              <a:rPr lang="de-AT" sz="2800" dirty="0" smtClean="0"/>
              <a:t> </a:t>
            </a:r>
            <a:r>
              <a:rPr lang="de-AT" sz="2800" dirty="0" err="1" smtClean="0"/>
              <a:t>trials</a:t>
            </a:r>
            <a:endParaRPr lang="de-AT" sz="2800" dirty="0" smtClean="0"/>
          </a:p>
          <a:p>
            <a:pPr>
              <a:lnSpc>
                <a:spcPct val="90000"/>
              </a:lnSpc>
            </a:pPr>
            <a:r>
              <a:rPr lang="de-AT" sz="2800" dirty="0" err="1" smtClean="0"/>
              <a:t>Descriptive</a:t>
            </a:r>
            <a:r>
              <a:rPr lang="de-AT" sz="2800" dirty="0" smtClean="0"/>
              <a:t> </a:t>
            </a:r>
            <a:r>
              <a:rPr lang="de-AT" sz="2800" dirty="0" err="1" smtClean="0"/>
              <a:t>statistics</a:t>
            </a:r>
            <a:endParaRPr lang="de-AT" sz="2800" dirty="0"/>
          </a:p>
          <a:p>
            <a:pPr>
              <a:lnSpc>
                <a:spcPct val="90000"/>
              </a:lnSpc>
            </a:pPr>
            <a:r>
              <a:rPr lang="de-AT" sz="2800" dirty="0" err="1" smtClean="0"/>
              <a:t>Inferential</a:t>
            </a:r>
            <a:r>
              <a:rPr lang="de-AT" sz="2800" dirty="0" smtClean="0"/>
              <a:t> </a:t>
            </a:r>
            <a:r>
              <a:rPr lang="de-AT" sz="2800" dirty="0" err="1" smtClean="0"/>
              <a:t>statistics</a:t>
            </a:r>
            <a:r>
              <a:rPr lang="de-AT" sz="2800" dirty="0" smtClean="0"/>
              <a:t>, </a:t>
            </a:r>
            <a:r>
              <a:rPr lang="de-AT" sz="2800" dirty="0" err="1" smtClean="0"/>
              <a:t>significance</a:t>
            </a:r>
            <a:r>
              <a:rPr lang="de-AT" sz="2800" dirty="0" smtClean="0"/>
              <a:t> </a:t>
            </a:r>
            <a:r>
              <a:rPr lang="de-AT" sz="2800" dirty="0" err="1" smtClean="0"/>
              <a:t>testing</a:t>
            </a:r>
            <a:r>
              <a:rPr lang="de-AT" sz="2800" dirty="0" smtClean="0"/>
              <a:t> </a:t>
            </a:r>
            <a:r>
              <a:rPr lang="de-AT" sz="2800" dirty="0" err="1" smtClean="0"/>
              <a:t>and</a:t>
            </a:r>
            <a:r>
              <a:rPr lang="de-AT" sz="2800" dirty="0" smtClean="0"/>
              <a:t> </a:t>
            </a:r>
            <a:r>
              <a:rPr lang="de-AT" sz="2800" dirty="0" err="1" smtClean="0"/>
              <a:t>confidence</a:t>
            </a:r>
            <a:r>
              <a:rPr lang="de-AT" sz="2800" dirty="0" smtClean="0"/>
              <a:t> </a:t>
            </a:r>
            <a:r>
              <a:rPr lang="de-AT" sz="2800" dirty="0" err="1" smtClean="0"/>
              <a:t>intervals</a:t>
            </a:r>
            <a:endParaRPr lang="de-AT" sz="2800" dirty="0" smtClean="0"/>
          </a:p>
          <a:p>
            <a:pPr>
              <a:lnSpc>
                <a:spcPct val="90000"/>
              </a:lnSpc>
            </a:pPr>
            <a:r>
              <a:rPr lang="de-AT" sz="2800" dirty="0" smtClean="0"/>
              <a:t>Regression (Claudia Lamina)</a:t>
            </a:r>
          </a:p>
          <a:p>
            <a:pPr>
              <a:lnSpc>
                <a:spcPct val="90000"/>
              </a:lnSpc>
            </a:pPr>
            <a:r>
              <a:rPr lang="de-AT" sz="2800" dirty="0" err="1" smtClean="0"/>
              <a:t>Survival</a:t>
            </a:r>
            <a:r>
              <a:rPr lang="de-AT" sz="2800" dirty="0" smtClean="0"/>
              <a:t> </a:t>
            </a:r>
            <a:r>
              <a:rPr lang="de-AT" sz="2800" dirty="0" err="1" smtClean="0"/>
              <a:t>analysis</a:t>
            </a:r>
            <a:r>
              <a:rPr lang="de-AT" sz="2800" dirty="0"/>
              <a:t> (Claudia Lamina)</a:t>
            </a:r>
          </a:p>
          <a:p>
            <a:pPr>
              <a:lnSpc>
                <a:spcPct val="90000"/>
              </a:lnSpc>
            </a:pPr>
            <a:endParaRPr lang="de-AT" sz="2800" dirty="0"/>
          </a:p>
        </p:txBody>
      </p:sp>
      <p:sp>
        <p:nvSpPr>
          <p:cNvPr id="4"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5D7FE51C-5DA2-4705-9C64-09FDD7DD938D}" type="slidenum">
              <a:rPr lang="de-AT">
                <a:latin typeface="+mj-lt"/>
              </a:rPr>
              <a:t>48</a:t>
            </a:fld>
            <a:endParaRPr lang="de-AT" dirty="0">
              <a:latin typeface="+mj-lt"/>
            </a:endParaRPr>
          </a:p>
        </p:txBody>
      </p:sp>
      <p:sp>
        <p:nvSpPr>
          <p:cNvPr id="2" name="Datumsplatzhalter 1"/>
          <p:cNvSpPr>
            <a:spLocks noGrp="1"/>
          </p:cNvSpPr>
          <p:nvPr>
            <p:ph type="dt" sz="half" idx="10"/>
          </p:nvPr>
        </p:nvSpPr>
        <p:spPr/>
        <p:txBody>
          <a:bodyPr/>
          <a:lstStyle/>
          <a:p>
            <a:pPr>
              <a:defRPr/>
            </a:pPr>
            <a:fld id="{3754CD3D-9DFC-4252-9115-839431D45D3A}" type="datetime1">
              <a:rPr lang="de-AT" smtClean="0"/>
              <a:t>26.02.2025</a:t>
            </a:fld>
            <a:endParaRPr lang="de-AT"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Medical research</a:t>
            </a:r>
            <a:endParaRPr lang="en-US" dirty="0"/>
          </a:p>
        </p:txBody>
      </p:sp>
      <p:sp>
        <p:nvSpPr>
          <p:cNvPr id="4" name="Fußzeilenplatzhalter 3"/>
          <p:cNvSpPr>
            <a:spLocks noGrp="1"/>
          </p:cNvSpPr>
          <p:nvPr>
            <p:ph type="ftr" sz="quarter" idx="11"/>
          </p:nvPr>
        </p:nvSpPr>
        <p:spPr/>
        <p:txBody>
          <a:bodyPr/>
          <a:lstStyle/>
          <a:p>
            <a:r>
              <a:rPr lang="de-DE" altLang="en-US"/>
              <a:t>hanno.ulmer@i-med.ac.at</a:t>
            </a:r>
          </a:p>
        </p:txBody>
      </p:sp>
      <p:pic>
        <p:nvPicPr>
          <p:cNvPr id="535554" name="Picture 2"/>
          <p:cNvPicPr>
            <a:picLocks noChangeAspect="1" noChangeArrowheads="1"/>
          </p:cNvPicPr>
          <p:nvPr/>
        </p:nvPicPr>
        <p:blipFill>
          <a:blip r:embed="rId2" cstate="print"/>
          <a:srcRect/>
          <a:stretch>
            <a:fillRect/>
          </a:stretch>
        </p:blipFill>
        <p:spPr bwMode="auto">
          <a:xfrm>
            <a:off x="683568" y="1556792"/>
            <a:ext cx="7019925" cy="4810125"/>
          </a:xfrm>
          <a:prstGeom prst="rect">
            <a:avLst/>
          </a:prstGeom>
          <a:noFill/>
          <a:ln w="9525">
            <a:noFill/>
            <a:miter lim="800000"/>
            <a:headEnd/>
            <a:tailEnd/>
          </a:ln>
        </p:spPr>
      </p:pic>
      <p:sp>
        <p:nvSpPr>
          <p:cNvPr id="3" name="Datumsplatzhalter 2"/>
          <p:cNvSpPr>
            <a:spLocks noGrp="1"/>
          </p:cNvSpPr>
          <p:nvPr>
            <p:ph type="dt" sz="half" idx="10"/>
          </p:nvPr>
        </p:nvSpPr>
        <p:spPr/>
        <p:txBody>
          <a:bodyPr/>
          <a:lstStyle/>
          <a:p>
            <a:pPr>
              <a:defRPr/>
            </a:pPr>
            <a:fld id="{DCEE22EB-41E1-4CF4-9581-4D1A20C0A8A1}" type="datetime1">
              <a:rPr lang="de-AT" smtClean="0"/>
              <a:t>26.02.2025</a:t>
            </a:fld>
            <a:endParaRPr lang="de-AT"/>
          </a:p>
        </p:txBody>
      </p:sp>
      <p:sp>
        <p:nvSpPr>
          <p:cNvPr id="5" name="Foliennummernplatzhalter 4"/>
          <p:cNvSpPr>
            <a:spLocks noGrp="1"/>
          </p:cNvSpPr>
          <p:nvPr>
            <p:ph type="sldNum" sz="quarter" idx="12"/>
          </p:nvPr>
        </p:nvSpPr>
        <p:spPr/>
        <p:txBody>
          <a:bodyPr/>
          <a:lstStyle/>
          <a:p>
            <a:pPr>
              <a:defRPr/>
            </a:pPr>
            <a:fld id="{54ABB6C4-B43D-4B00-9CD8-21110A4FBA18}" type="slidenum">
              <a:rPr lang="de-AT" smtClean="0"/>
              <a:pPr>
                <a:defRPr/>
              </a:pPr>
              <a:t>49</a:t>
            </a:fld>
            <a:endParaRPr lang="de-AT"/>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dirty="0" err="1"/>
              <a:t>Cooperation</a:t>
            </a:r>
            <a:r>
              <a:rPr lang="de-AT" dirty="0"/>
              <a:t> </a:t>
            </a:r>
            <a:r>
              <a:rPr lang="de-AT" dirty="0" err="1" smtClean="0"/>
              <a:t>partners</a:t>
            </a:r>
            <a:r>
              <a:rPr lang="de-AT" dirty="0" smtClean="0"/>
              <a:t> </a:t>
            </a:r>
            <a:r>
              <a:rPr lang="de-AT" dirty="0"/>
              <a:t>/ Network</a:t>
            </a:r>
            <a:br>
              <a:rPr lang="de-AT" dirty="0"/>
            </a:br>
            <a:r>
              <a:rPr lang="de-AT" dirty="0"/>
              <a:t>(excerpt)</a:t>
            </a:r>
            <a:endParaRPr lang="de-DE" dirty="0"/>
          </a:p>
        </p:txBody>
      </p:sp>
      <p:sp>
        <p:nvSpPr>
          <p:cNvPr id="4" name="Foliennummernplatzhalter 3"/>
          <p:cNvSpPr>
            <a:spLocks noGrp="1"/>
          </p:cNvSpPr>
          <p:nvPr>
            <p:ph type="sldNum" sz="quarter" idx="12"/>
          </p:nvPr>
        </p:nvSpPr>
        <p:spPr/>
        <p:txBody>
          <a:bodyPr/>
          <a:lstStyle/>
          <a:p>
            <a:fld id="{A4B4652C-CD78-4E39-BAB0-0AF956FF8895}" type="slidenum">
              <a:rPr lang="de-DE" smtClean="0"/>
              <a:t>5</a:t>
            </a:fld>
            <a:endParaRPr lang="de-DE"/>
          </a:p>
        </p:txBody>
      </p:sp>
      <p:pic>
        <p:nvPicPr>
          <p:cNvPr id="3074" name="Picture 2"/>
          <p:cNvPicPr>
            <a:picLocks noChangeAspect="1" noChangeArrowheads="1"/>
          </p:cNvPicPr>
          <p:nvPr/>
        </p:nvPicPr>
        <p:blipFill>
          <a:blip r:embed="rId3" cstate="print"/>
          <a:srcRect/>
          <a:stretch>
            <a:fillRect/>
          </a:stretch>
        </p:blipFill>
        <p:spPr bwMode="auto">
          <a:xfrm>
            <a:off x="4000496" y="3143248"/>
            <a:ext cx="1668463" cy="815975"/>
          </a:xfrm>
          <a:prstGeom prst="rect">
            <a:avLst/>
          </a:prstGeom>
          <a:noFill/>
          <a:ln w="57150">
            <a:solidFill>
              <a:srgbClr val="AC0000"/>
            </a:solidFill>
            <a:miter lim="800000"/>
            <a:headEnd/>
            <a:tailEnd/>
          </a:ln>
          <a:effectLst/>
        </p:spPr>
      </p:pic>
      <p:pic>
        <p:nvPicPr>
          <p:cNvPr id="7" name="Picture 20" descr="Folie26c"/>
          <p:cNvPicPr>
            <a:picLocks noChangeAspect="1" noChangeArrowheads="1"/>
          </p:cNvPicPr>
          <p:nvPr/>
        </p:nvPicPr>
        <p:blipFill>
          <a:blip r:embed="rId4" cstate="print"/>
          <a:srcRect/>
          <a:stretch>
            <a:fillRect/>
          </a:stretch>
        </p:blipFill>
        <p:spPr bwMode="auto">
          <a:xfrm>
            <a:off x="214282" y="2071678"/>
            <a:ext cx="2428892" cy="382734"/>
          </a:xfrm>
          <a:prstGeom prst="rect">
            <a:avLst/>
          </a:prstGeom>
          <a:noFill/>
          <a:ln w="9525">
            <a:noFill/>
            <a:miter lim="800000"/>
            <a:headEnd/>
            <a:tailEnd/>
          </a:ln>
        </p:spPr>
      </p:pic>
      <p:pic>
        <p:nvPicPr>
          <p:cNvPr id="8" name="Picture 21" descr="Folie26d"/>
          <p:cNvPicPr>
            <a:picLocks noChangeAspect="1" noChangeArrowheads="1"/>
          </p:cNvPicPr>
          <p:nvPr/>
        </p:nvPicPr>
        <p:blipFill>
          <a:blip r:embed="rId5" cstate="print"/>
          <a:srcRect/>
          <a:stretch>
            <a:fillRect/>
          </a:stretch>
        </p:blipFill>
        <p:spPr bwMode="auto">
          <a:xfrm>
            <a:off x="214282" y="1500174"/>
            <a:ext cx="2643206" cy="440534"/>
          </a:xfrm>
          <a:prstGeom prst="rect">
            <a:avLst/>
          </a:prstGeom>
          <a:noFill/>
          <a:ln w="9525">
            <a:noFill/>
            <a:miter lim="800000"/>
            <a:headEnd/>
            <a:tailEnd/>
          </a:ln>
        </p:spPr>
      </p:pic>
      <p:pic>
        <p:nvPicPr>
          <p:cNvPr id="9" name="Picture 22" descr="Folie26e"/>
          <p:cNvPicPr>
            <a:picLocks noChangeAspect="1" noChangeArrowheads="1"/>
          </p:cNvPicPr>
          <p:nvPr/>
        </p:nvPicPr>
        <p:blipFill>
          <a:blip r:embed="rId6" cstate="print"/>
          <a:srcRect/>
          <a:stretch>
            <a:fillRect/>
          </a:stretch>
        </p:blipFill>
        <p:spPr bwMode="auto">
          <a:xfrm>
            <a:off x="214282" y="3714752"/>
            <a:ext cx="2714644" cy="435988"/>
          </a:xfrm>
          <a:prstGeom prst="rect">
            <a:avLst/>
          </a:prstGeom>
          <a:noFill/>
          <a:ln w="9525">
            <a:noFill/>
            <a:miter lim="800000"/>
            <a:headEnd/>
            <a:tailEnd/>
          </a:ln>
        </p:spPr>
      </p:pic>
      <p:pic>
        <p:nvPicPr>
          <p:cNvPr id="10" name="Picture 24" descr="Folie26g"/>
          <p:cNvPicPr>
            <a:picLocks noChangeAspect="1" noChangeArrowheads="1"/>
          </p:cNvPicPr>
          <p:nvPr/>
        </p:nvPicPr>
        <p:blipFill>
          <a:blip r:embed="rId7" cstate="print"/>
          <a:srcRect/>
          <a:stretch>
            <a:fillRect/>
          </a:stretch>
        </p:blipFill>
        <p:spPr bwMode="auto">
          <a:xfrm>
            <a:off x="214283" y="4357694"/>
            <a:ext cx="2428892" cy="552390"/>
          </a:xfrm>
          <a:prstGeom prst="rect">
            <a:avLst/>
          </a:prstGeom>
          <a:noFill/>
          <a:ln w="9525">
            <a:noFill/>
            <a:miter lim="800000"/>
            <a:headEnd/>
            <a:tailEnd/>
          </a:ln>
        </p:spPr>
      </p:pic>
      <p:pic>
        <p:nvPicPr>
          <p:cNvPr id="11" name="Picture 25" descr="Folie26h"/>
          <p:cNvPicPr>
            <a:picLocks noChangeAspect="1" noChangeArrowheads="1"/>
          </p:cNvPicPr>
          <p:nvPr/>
        </p:nvPicPr>
        <p:blipFill>
          <a:blip r:embed="rId8" cstate="print"/>
          <a:srcRect/>
          <a:stretch>
            <a:fillRect/>
          </a:stretch>
        </p:blipFill>
        <p:spPr bwMode="auto">
          <a:xfrm>
            <a:off x="2643174" y="5786454"/>
            <a:ext cx="633387" cy="752613"/>
          </a:xfrm>
          <a:prstGeom prst="rect">
            <a:avLst/>
          </a:prstGeom>
          <a:noFill/>
          <a:ln w="9525">
            <a:noFill/>
            <a:miter lim="800000"/>
            <a:headEnd/>
            <a:tailEnd/>
          </a:ln>
        </p:spPr>
      </p:pic>
      <p:pic>
        <p:nvPicPr>
          <p:cNvPr id="12" name="Picture 26" descr="Folie26i"/>
          <p:cNvPicPr>
            <a:picLocks noChangeAspect="1" noChangeArrowheads="1"/>
          </p:cNvPicPr>
          <p:nvPr/>
        </p:nvPicPr>
        <p:blipFill>
          <a:blip r:embed="rId9" cstate="print"/>
          <a:srcRect/>
          <a:stretch>
            <a:fillRect/>
          </a:stretch>
        </p:blipFill>
        <p:spPr bwMode="auto">
          <a:xfrm>
            <a:off x="4214810" y="5833752"/>
            <a:ext cx="847708" cy="720177"/>
          </a:xfrm>
          <a:prstGeom prst="rect">
            <a:avLst/>
          </a:prstGeom>
          <a:noFill/>
          <a:ln w="9525">
            <a:noFill/>
            <a:miter lim="800000"/>
            <a:headEnd/>
            <a:tailEnd/>
          </a:ln>
        </p:spPr>
      </p:pic>
      <p:pic>
        <p:nvPicPr>
          <p:cNvPr id="13" name="Picture 27" descr="Folie26j"/>
          <p:cNvPicPr>
            <a:picLocks noChangeAspect="1" noChangeArrowheads="1"/>
          </p:cNvPicPr>
          <p:nvPr/>
        </p:nvPicPr>
        <p:blipFill>
          <a:blip r:embed="rId10" cstate="print"/>
          <a:srcRect/>
          <a:stretch>
            <a:fillRect/>
          </a:stretch>
        </p:blipFill>
        <p:spPr bwMode="auto">
          <a:xfrm>
            <a:off x="3428992" y="5429264"/>
            <a:ext cx="609600" cy="1125537"/>
          </a:xfrm>
          <a:prstGeom prst="rect">
            <a:avLst/>
          </a:prstGeom>
          <a:noFill/>
          <a:ln w="9525">
            <a:noFill/>
            <a:miter lim="800000"/>
            <a:headEnd/>
            <a:tailEnd/>
          </a:ln>
        </p:spPr>
      </p:pic>
      <p:pic>
        <p:nvPicPr>
          <p:cNvPr id="14" name="Picture 5"/>
          <p:cNvPicPr>
            <a:picLocks noChangeAspect="1" noChangeArrowheads="1"/>
          </p:cNvPicPr>
          <p:nvPr/>
        </p:nvPicPr>
        <p:blipFill>
          <a:blip r:embed="rId11" cstate="print"/>
          <a:srcRect l="27156"/>
          <a:stretch>
            <a:fillRect/>
          </a:stretch>
        </p:blipFill>
        <p:spPr bwMode="auto">
          <a:xfrm>
            <a:off x="2190590" y="3071810"/>
            <a:ext cx="1339167" cy="629585"/>
          </a:xfrm>
          <a:prstGeom prst="rect">
            <a:avLst/>
          </a:prstGeom>
          <a:noFill/>
          <a:ln w="9525">
            <a:noFill/>
            <a:miter lim="800000"/>
            <a:headEnd/>
            <a:tailEnd/>
          </a:ln>
        </p:spPr>
      </p:pic>
      <p:pic>
        <p:nvPicPr>
          <p:cNvPr id="15" name="Picture 6"/>
          <p:cNvPicPr>
            <a:picLocks noChangeAspect="1" noChangeArrowheads="1"/>
          </p:cNvPicPr>
          <p:nvPr/>
        </p:nvPicPr>
        <p:blipFill>
          <a:blip r:embed="rId12" cstate="print"/>
          <a:srcRect/>
          <a:stretch>
            <a:fillRect/>
          </a:stretch>
        </p:blipFill>
        <p:spPr bwMode="auto">
          <a:xfrm>
            <a:off x="7286633" y="3214687"/>
            <a:ext cx="1628786" cy="857256"/>
          </a:xfrm>
          <a:prstGeom prst="rect">
            <a:avLst/>
          </a:prstGeom>
          <a:noFill/>
          <a:ln w="9525">
            <a:noFill/>
            <a:miter lim="800000"/>
            <a:headEnd/>
            <a:tailEnd/>
          </a:ln>
        </p:spPr>
      </p:pic>
      <p:pic>
        <p:nvPicPr>
          <p:cNvPr id="16" name="Grafik 15"/>
          <p:cNvPicPr/>
          <p:nvPr/>
        </p:nvPicPr>
        <p:blipFill>
          <a:blip r:embed="rId13" cstate="print"/>
          <a:srcRect l="7107" t="24485" r="77025" b="51259"/>
          <a:stretch>
            <a:fillRect/>
          </a:stretch>
        </p:blipFill>
        <p:spPr bwMode="auto">
          <a:xfrm>
            <a:off x="5214942" y="5548000"/>
            <a:ext cx="914400" cy="1009650"/>
          </a:xfrm>
          <a:prstGeom prst="rect">
            <a:avLst/>
          </a:prstGeom>
          <a:noFill/>
          <a:ln w="9525">
            <a:noFill/>
            <a:miter lim="800000"/>
            <a:headEnd/>
            <a:tailEnd/>
          </a:ln>
        </p:spPr>
      </p:pic>
      <p:pic>
        <p:nvPicPr>
          <p:cNvPr id="17" name="Grafik 16"/>
          <p:cNvPicPr/>
          <p:nvPr/>
        </p:nvPicPr>
        <p:blipFill>
          <a:blip r:embed="rId14" cstate="print"/>
          <a:srcRect l="1653" t="19074" r="81983" b="71854"/>
          <a:stretch>
            <a:fillRect/>
          </a:stretch>
        </p:blipFill>
        <p:spPr bwMode="auto">
          <a:xfrm>
            <a:off x="7286644" y="5000636"/>
            <a:ext cx="1619250" cy="648985"/>
          </a:xfrm>
          <a:prstGeom prst="rect">
            <a:avLst/>
          </a:prstGeom>
          <a:noFill/>
          <a:ln w="9525">
            <a:noFill/>
            <a:miter lim="800000"/>
            <a:headEnd/>
            <a:tailEnd/>
          </a:ln>
        </p:spPr>
      </p:pic>
      <p:pic>
        <p:nvPicPr>
          <p:cNvPr id="18" name="Picture 9"/>
          <p:cNvPicPr>
            <a:picLocks noChangeAspect="1" noChangeArrowheads="1"/>
          </p:cNvPicPr>
          <p:nvPr/>
        </p:nvPicPr>
        <p:blipFill>
          <a:blip r:embed="rId15" cstate="print"/>
          <a:srcRect/>
          <a:stretch>
            <a:fillRect/>
          </a:stretch>
        </p:blipFill>
        <p:spPr bwMode="auto">
          <a:xfrm>
            <a:off x="214281" y="5143512"/>
            <a:ext cx="2024073" cy="714380"/>
          </a:xfrm>
          <a:prstGeom prst="rect">
            <a:avLst/>
          </a:prstGeom>
          <a:noFill/>
          <a:ln w="9525">
            <a:noFill/>
            <a:miter lim="800000"/>
            <a:headEnd/>
            <a:tailEnd/>
          </a:ln>
        </p:spPr>
      </p:pic>
      <p:pic>
        <p:nvPicPr>
          <p:cNvPr id="19" name="Grafik 18"/>
          <p:cNvPicPr/>
          <p:nvPr/>
        </p:nvPicPr>
        <p:blipFill>
          <a:blip r:embed="rId16" cstate="print"/>
          <a:srcRect l="4132" t="18993" r="82149" b="66590"/>
          <a:stretch>
            <a:fillRect/>
          </a:stretch>
        </p:blipFill>
        <p:spPr bwMode="auto">
          <a:xfrm>
            <a:off x="7643834" y="4214818"/>
            <a:ext cx="1285884" cy="642942"/>
          </a:xfrm>
          <a:prstGeom prst="rect">
            <a:avLst/>
          </a:prstGeom>
          <a:noFill/>
          <a:ln w="9525">
            <a:noFill/>
            <a:miter lim="800000"/>
            <a:headEnd/>
            <a:tailEnd/>
          </a:ln>
        </p:spPr>
      </p:pic>
      <p:pic>
        <p:nvPicPr>
          <p:cNvPr id="20" name="Picture 11"/>
          <p:cNvPicPr>
            <a:picLocks noChangeAspect="1" noChangeArrowheads="1"/>
          </p:cNvPicPr>
          <p:nvPr/>
        </p:nvPicPr>
        <p:blipFill>
          <a:blip r:embed="rId17" cstate="print"/>
          <a:srcRect/>
          <a:stretch>
            <a:fillRect/>
          </a:stretch>
        </p:blipFill>
        <p:spPr bwMode="auto">
          <a:xfrm>
            <a:off x="7500958" y="5755674"/>
            <a:ext cx="1428760" cy="673468"/>
          </a:xfrm>
          <a:prstGeom prst="rect">
            <a:avLst/>
          </a:prstGeom>
          <a:noFill/>
          <a:ln w="9525">
            <a:noFill/>
            <a:miter lim="800000"/>
            <a:headEnd/>
            <a:tailEnd/>
          </a:ln>
        </p:spPr>
      </p:pic>
      <p:pic>
        <p:nvPicPr>
          <p:cNvPr id="21" name="Picture 12"/>
          <p:cNvPicPr>
            <a:picLocks noChangeAspect="1" noChangeArrowheads="1"/>
          </p:cNvPicPr>
          <p:nvPr/>
        </p:nvPicPr>
        <p:blipFill>
          <a:blip r:embed="rId18" cstate="print"/>
          <a:srcRect/>
          <a:stretch>
            <a:fillRect/>
          </a:stretch>
        </p:blipFill>
        <p:spPr bwMode="auto">
          <a:xfrm>
            <a:off x="7429520" y="2500306"/>
            <a:ext cx="1504950" cy="523875"/>
          </a:xfrm>
          <a:prstGeom prst="rect">
            <a:avLst/>
          </a:prstGeom>
          <a:noFill/>
          <a:ln w="9525">
            <a:noFill/>
            <a:miter lim="800000"/>
            <a:headEnd/>
            <a:tailEnd/>
          </a:ln>
        </p:spPr>
      </p:pic>
      <p:pic>
        <p:nvPicPr>
          <p:cNvPr id="22" name="Picture 13"/>
          <p:cNvPicPr>
            <a:picLocks noChangeAspect="1" noChangeArrowheads="1"/>
          </p:cNvPicPr>
          <p:nvPr/>
        </p:nvPicPr>
        <p:blipFill>
          <a:blip r:embed="rId19" cstate="print"/>
          <a:srcRect/>
          <a:stretch>
            <a:fillRect/>
          </a:stretch>
        </p:blipFill>
        <p:spPr bwMode="auto">
          <a:xfrm>
            <a:off x="206890" y="6143644"/>
            <a:ext cx="2182211" cy="385550"/>
          </a:xfrm>
          <a:prstGeom prst="rect">
            <a:avLst/>
          </a:prstGeom>
          <a:noFill/>
          <a:ln w="9525">
            <a:noFill/>
            <a:miter lim="800000"/>
            <a:headEnd/>
            <a:tailEnd/>
          </a:ln>
        </p:spPr>
      </p:pic>
      <p:pic>
        <p:nvPicPr>
          <p:cNvPr id="23" name="Picture 14"/>
          <p:cNvPicPr>
            <a:picLocks noChangeAspect="1" noChangeArrowheads="1"/>
          </p:cNvPicPr>
          <p:nvPr/>
        </p:nvPicPr>
        <p:blipFill>
          <a:blip r:embed="rId20" cstate="print"/>
          <a:srcRect/>
          <a:stretch>
            <a:fillRect/>
          </a:stretch>
        </p:blipFill>
        <p:spPr bwMode="auto">
          <a:xfrm>
            <a:off x="6286512" y="5960862"/>
            <a:ext cx="1064854" cy="604837"/>
          </a:xfrm>
          <a:prstGeom prst="rect">
            <a:avLst/>
          </a:prstGeom>
          <a:noFill/>
          <a:ln w="9525">
            <a:noFill/>
            <a:miter lim="800000"/>
            <a:headEnd/>
            <a:tailEnd/>
          </a:ln>
        </p:spPr>
      </p:pic>
      <p:pic>
        <p:nvPicPr>
          <p:cNvPr id="24" name="Picture 15"/>
          <p:cNvPicPr>
            <a:picLocks noChangeAspect="1" noChangeArrowheads="1"/>
          </p:cNvPicPr>
          <p:nvPr/>
        </p:nvPicPr>
        <p:blipFill>
          <a:blip r:embed="rId21" cstate="print"/>
          <a:srcRect/>
          <a:stretch>
            <a:fillRect/>
          </a:stretch>
        </p:blipFill>
        <p:spPr bwMode="auto">
          <a:xfrm>
            <a:off x="7572396" y="1643050"/>
            <a:ext cx="1357322" cy="613746"/>
          </a:xfrm>
          <a:prstGeom prst="rect">
            <a:avLst/>
          </a:prstGeom>
          <a:noFill/>
          <a:ln w="9525">
            <a:noFill/>
            <a:miter lim="800000"/>
            <a:headEnd/>
            <a:tailEnd/>
          </a:ln>
        </p:spPr>
      </p:pic>
      <p:pic>
        <p:nvPicPr>
          <p:cNvPr id="25" name="Grafik 24"/>
          <p:cNvPicPr/>
          <p:nvPr/>
        </p:nvPicPr>
        <p:blipFill>
          <a:blip r:embed="rId22" cstate="print"/>
          <a:srcRect l="1983" t="21968" r="76198" b="49657"/>
          <a:stretch>
            <a:fillRect/>
          </a:stretch>
        </p:blipFill>
        <p:spPr bwMode="auto">
          <a:xfrm>
            <a:off x="3071802" y="1500174"/>
            <a:ext cx="1071570" cy="928694"/>
          </a:xfrm>
          <a:prstGeom prst="rect">
            <a:avLst/>
          </a:prstGeom>
          <a:noFill/>
          <a:ln w="9525">
            <a:noFill/>
            <a:miter lim="800000"/>
            <a:headEnd/>
            <a:tailEnd/>
          </a:ln>
        </p:spPr>
      </p:pic>
      <p:pic>
        <p:nvPicPr>
          <p:cNvPr id="26" name="Grafik 25"/>
          <p:cNvPicPr/>
          <p:nvPr/>
        </p:nvPicPr>
        <p:blipFill>
          <a:blip r:embed="rId23" cstate="print"/>
          <a:srcRect l="12232" t="20575" r="73388" b="71239"/>
          <a:stretch>
            <a:fillRect/>
          </a:stretch>
        </p:blipFill>
        <p:spPr bwMode="auto">
          <a:xfrm>
            <a:off x="4357686" y="1500174"/>
            <a:ext cx="1428760" cy="714380"/>
          </a:xfrm>
          <a:prstGeom prst="rect">
            <a:avLst/>
          </a:prstGeom>
          <a:noFill/>
          <a:ln w="9525">
            <a:noFill/>
            <a:miter lim="800000"/>
            <a:headEnd/>
            <a:tailEnd/>
          </a:ln>
        </p:spPr>
      </p:pic>
      <p:pic>
        <p:nvPicPr>
          <p:cNvPr id="3075" name="Picture 3"/>
          <p:cNvPicPr>
            <a:picLocks noChangeAspect="1" noChangeArrowheads="1"/>
          </p:cNvPicPr>
          <p:nvPr/>
        </p:nvPicPr>
        <p:blipFill>
          <a:blip r:embed="rId24" cstate="print"/>
          <a:srcRect/>
          <a:stretch>
            <a:fillRect/>
          </a:stretch>
        </p:blipFill>
        <p:spPr bwMode="auto">
          <a:xfrm>
            <a:off x="5929322" y="1571612"/>
            <a:ext cx="1495425" cy="476250"/>
          </a:xfrm>
          <a:prstGeom prst="rect">
            <a:avLst/>
          </a:prstGeom>
          <a:noFill/>
          <a:ln w="9525">
            <a:noFill/>
            <a:miter lim="800000"/>
            <a:headEnd/>
            <a:tailEnd/>
          </a:ln>
        </p:spPr>
      </p:pic>
      <p:pic>
        <p:nvPicPr>
          <p:cNvPr id="29" name="Grafik 28"/>
          <p:cNvPicPr/>
          <p:nvPr/>
        </p:nvPicPr>
        <p:blipFill>
          <a:blip r:embed="rId25" cstate="print"/>
          <a:srcRect l="4959" t="26549" r="82645" b="55088"/>
          <a:stretch>
            <a:fillRect/>
          </a:stretch>
        </p:blipFill>
        <p:spPr bwMode="auto">
          <a:xfrm>
            <a:off x="5929322" y="2285992"/>
            <a:ext cx="1071570" cy="1000132"/>
          </a:xfrm>
          <a:prstGeom prst="rect">
            <a:avLst/>
          </a:prstGeom>
          <a:noFill/>
          <a:ln w="9525">
            <a:noFill/>
            <a:miter lim="800000"/>
            <a:headEnd/>
            <a:tailEnd/>
          </a:ln>
        </p:spPr>
      </p:pic>
      <p:pic>
        <p:nvPicPr>
          <p:cNvPr id="30" name="Grafik 29"/>
          <p:cNvPicPr/>
          <p:nvPr/>
        </p:nvPicPr>
        <p:blipFill>
          <a:blip r:embed="rId26" cstate="print"/>
          <a:srcRect l="486" t="18267" r="80231" b="71018"/>
          <a:stretch>
            <a:fillRect/>
          </a:stretch>
        </p:blipFill>
        <p:spPr bwMode="auto">
          <a:xfrm>
            <a:off x="5357818" y="4714884"/>
            <a:ext cx="1795391" cy="776290"/>
          </a:xfrm>
          <a:prstGeom prst="rect">
            <a:avLst/>
          </a:prstGeom>
          <a:noFill/>
          <a:ln w="9525">
            <a:noFill/>
            <a:miter lim="800000"/>
            <a:headEnd/>
            <a:tailEnd/>
          </a:ln>
        </p:spPr>
      </p:pic>
      <p:pic>
        <p:nvPicPr>
          <p:cNvPr id="3077" name="Picture 5"/>
          <p:cNvPicPr>
            <a:picLocks noChangeAspect="1" noChangeArrowheads="1"/>
          </p:cNvPicPr>
          <p:nvPr/>
        </p:nvPicPr>
        <p:blipFill>
          <a:blip r:embed="rId27" cstate="print"/>
          <a:srcRect/>
          <a:stretch>
            <a:fillRect/>
          </a:stretch>
        </p:blipFill>
        <p:spPr bwMode="auto">
          <a:xfrm>
            <a:off x="2857488" y="4714884"/>
            <a:ext cx="2277045" cy="657223"/>
          </a:xfrm>
          <a:prstGeom prst="rect">
            <a:avLst/>
          </a:prstGeom>
          <a:noFill/>
          <a:ln w="9525">
            <a:noFill/>
            <a:miter lim="800000"/>
            <a:headEnd/>
            <a:tailEnd/>
          </a:ln>
        </p:spPr>
      </p:pic>
      <p:pic>
        <p:nvPicPr>
          <p:cNvPr id="32" name="Grafik 31"/>
          <p:cNvPicPr/>
          <p:nvPr/>
        </p:nvPicPr>
        <p:blipFill>
          <a:blip r:embed="rId28" cstate="print"/>
          <a:srcRect l="1818" t="23009" r="60331" b="67035"/>
          <a:stretch>
            <a:fillRect/>
          </a:stretch>
        </p:blipFill>
        <p:spPr bwMode="auto">
          <a:xfrm>
            <a:off x="3071802" y="2571744"/>
            <a:ext cx="2181225" cy="428625"/>
          </a:xfrm>
          <a:prstGeom prst="rect">
            <a:avLst/>
          </a:prstGeom>
          <a:noFill/>
          <a:ln w="9525">
            <a:noFill/>
            <a:miter lim="800000"/>
            <a:headEnd/>
            <a:tailEnd/>
          </a:ln>
        </p:spPr>
      </p:pic>
      <p:pic>
        <p:nvPicPr>
          <p:cNvPr id="3078" name="Picture 6"/>
          <p:cNvPicPr>
            <a:picLocks noChangeAspect="1" noChangeArrowheads="1"/>
          </p:cNvPicPr>
          <p:nvPr/>
        </p:nvPicPr>
        <p:blipFill>
          <a:blip r:embed="rId29" cstate="print"/>
          <a:srcRect/>
          <a:stretch>
            <a:fillRect/>
          </a:stretch>
        </p:blipFill>
        <p:spPr bwMode="auto">
          <a:xfrm>
            <a:off x="5357818" y="4071942"/>
            <a:ext cx="1714512" cy="532797"/>
          </a:xfrm>
          <a:prstGeom prst="rect">
            <a:avLst/>
          </a:prstGeom>
          <a:noFill/>
          <a:ln w="9525">
            <a:noFill/>
            <a:miter lim="800000"/>
            <a:headEnd/>
            <a:tailEnd/>
          </a:ln>
        </p:spPr>
      </p:pic>
      <p:pic>
        <p:nvPicPr>
          <p:cNvPr id="3079" name="Picture 7"/>
          <p:cNvPicPr>
            <a:picLocks noChangeAspect="1" noChangeArrowheads="1"/>
          </p:cNvPicPr>
          <p:nvPr/>
        </p:nvPicPr>
        <p:blipFill>
          <a:blip r:embed="rId30" cstate="print"/>
          <a:srcRect/>
          <a:stretch>
            <a:fillRect/>
          </a:stretch>
        </p:blipFill>
        <p:spPr bwMode="auto">
          <a:xfrm>
            <a:off x="3143240" y="4143380"/>
            <a:ext cx="1828800" cy="438150"/>
          </a:xfrm>
          <a:prstGeom prst="rect">
            <a:avLst/>
          </a:prstGeom>
          <a:noFill/>
          <a:ln w="9525">
            <a:noFill/>
            <a:miter lim="800000"/>
            <a:headEnd/>
            <a:tailEnd/>
          </a:ln>
        </p:spPr>
      </p:pic>
      <p:pic>
        <p:nvPicPr>
          <p:cNvPr id="3080" name="Picture 8"/>
          <p:cNvPicPr>
            <a:picLocks noChangeAspect="1" noChangeArrowheads="1"/>
          </p:cNvPicPr>
          <p:nvPr/>
        </p:nvPicPr>
        <p:blipFill>
          <a:blip r:embed="rId31" cstate="print"/>
          <a:srcRect/>
          <a:stretch>
            <a:fillRect/>
          </a:stretch>
        </p:blipFill>
        <p:spPr bwMode="auto">
          <a:xfrm>
            <a:off x="214282" y="3140946"/>
            <a:ext cx="1643074" cy="453518"/>
          </a:xfrm>
          <a:prstGeom prst="rect">
            <a:avLst/>
          </a:prstGeom>
          <a:noFill/>
          <a:ln w="9525">
            <a:noFill/>
            <a:miter lim="800000"/>
            <a:headEnd/>
            <a:tailEnd/>
          </a:ln>
        </p:spPr>
      </p:pic>
      <p:pic>
        <p:nvPicPr>
          <p:cNvPr id="34" name="Grafik 33"/>
          <p:cNvPicPr/>
          <p:nvPr/>
        </p:nvPicPr>
        <p:blipFill>
          <a:blip r:embed="rId32" cstate="print"/>
          <a:srcRect l="1777" t="23872" r="68735" b="68045"/>
          <a:stretch>
            <a:fillRect/>
          </a:stretch>
        </p:blipFill>
        <p:spPr bwMode="auto">
          <a:xfrm>
            <a:off x="214282" y="2571744"/>
            <a:ext cx="2544527" cy="476039"/>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pPr>
              <a:defRPr/>
            </a:pPr>
            <a:fld id="{92610341-0B39-4796-B23F-280F02D96DBB}" type="datetime1">
              <a:rPr lang="de-AT" smtClean="0"/>
              <a:t>26.02.2025</a:t>
            </a:fld>
            <a:endParaRPr lang="de-AT"/>
          </a:p>
        </p:txBody>
      </p:sp>
      <p:sp>
        <p:nvSpPr>
          <p:cNvPr id="3" name="Fußzeilenplatzhalter 2"/>
          <p:cNvSpPr>
            <a:spLocks noGrp="1"/>
          </p:cNvSpPr>
          <p:nvPr>
            <p:ph type="ftr" sz="quarter" idx="11"/>
          </p:nvPr>
        </p:nvSpPr>
        <p:spPr/>
        <p:txBody>
          <a:bodyPr/>
          <a:lstStyle/>
          <a:p>
            <a:pPr>
              <a:defRPr/>
            </a:pPr>
            <a:r>
              <a:rPr lang="de-AT" smtClean="0"/>
              <a:t>hanno.ulmer@i-med.ac.at</a:t>
            </a:r>
            <a:endParaRPr lang="de-AT"/>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Clinicial </a:t>
            </a:r>
            <a:r>
              <a:rPr lang="de-DE" dirty="0"/>
              <a:t>Trials.gov</a:t>
            </a:r>
          </a:p>
        </p:txBody>
      </p:sp>
      <p:sp>
        <p:nvSpPr>
          <p:cNvPr id="4" name="Fußzeilenplatzhalter 3"/>
          <p:cNvSpPr>
            <a:spLocks noGrp="1"/>
          </p:cNvSpPr>
          <p:nvPr>
            <p:ph type="ftr" sz="quarter" idx="11"/>
          </p:nvPr>
        </p:nvSpPr>
        <p:spPr/>
        <p:txBody>
          <a:bodyPr/>
          <a:lstStyle/>
          <a:p>
            <a:pPr>
              <a:defRPr/>
            </a:pPr>
            <a:r>
              <a:rPr lang="de-AT"/>
              <a:t>hanno.ulmer@i-med.ac.at</a:t>
            </a:r>
            <a:endParaRPr lang="de-AT" dirty="0"/>
          </a:p>
        </p:txBody>
      </p:sp>
      <p:sp>
        <p:nvSpPr>
          <p:cNvPr id="5" name="Foliennummernplatzhalter 4"/>
          <p:cNvSpPr>
            <a:spLocks noGrp="1"/>
          </p:cNvSpPr>
          <p:nvPr>
            <p:ph type="sldNum" sz="quarter" idx="12"/>
          </p:nvPr>
        </p:nvSpPr>
        <p:spPr/>
        <p:txBody>
          <a:bodyPr/>
          <a:lstStyle/>
          <a:p>
            <a:pPr>
              <a:defRPr/>
            </a:pPr>
            <a:fld id="{73A17EA7-8282-4490-8342-3808E39E256B}" type="slidenum">
              <a:rPr lang="de-AT" smtClean="0"/>
              <a:t>50</a:t>
            </a:fld>
            <a:endParaRPr lang="de-AT"/>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17767"/>
            <a:ext cx="8424936" cy="4115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a:extLst>
              <a:ext uri="{FF2B5EF4-FFF2-40B4-BE49-F238E27FC236}">
                <a16:creationId xmlns:a16="http://schemas.microsoft.com/office/drawing/2014/main" id="{9FC53A13-F837-6701-67E9-1A5D64D2EF63}"/>
              </a:ext>
            </a:extLst>
          </p:cNvPr>
          <p:cNvSpPr txBox="1"/>
          <p:nvPr/>
        </p:nvSpPr>
        <p:spPr>
          <a:xfrm>
            <a:off x="457200" y="5767804"/>
            <a:ext cx="8072245" cy="646331"/>
          </a:xfrm>
          <a:prstGeom prst="rect">
            <a:avLst/>
          </a:prstGeom>
          <a:noFill/>
          <a:ln>
            <a:solidFill>
              <a:schemeClr val="accent1"/>
            </a:solidFill>
          </a:ln>
        </p:spPr>
        <p:txBody>
          <a:bodyPr wrap="square">
            <a:spAutoFit/>
          </a:bodyPr>
          <a:lstStyle/>
          <a:p>
            <a:endParaRPr lang="de-AT" sz="1200" u="sng" dirty="0"/>
          </a:p>
          <a:p>
            <a:pPr algn="ctr"/>
            <a:r>
              <a:rPr lang="de-AT" sz="1200" u="sng" dirty="0"/>
              <a:t>As of </a:t>
            </a:r>
            <a:r>
              <a:rPr lang="de-AT" sz="1200" b="1" u="sng" dirty="0"/>
              <a:t>10.2022</a:t>
            </a:r>
            <a:r>
              <a:rPr lang="de-AT" sz="1200" u="sng" dirty="0"/>
              <a:t>: </a:t>
            </a:r>
            <a:r>
              <a:rPr lang="de-AT" sz="1200" dirty="0"/>
              <a:t>430,108 </a:t>
            </a:r>
            <a:r>
              <a:rPr lang="de-AT" sz="1200" dirty="0" err="1"/>
              <a:t>research studies </a:t>
            </a:r>
            <a:r>
              <a:rPr lang="de-AT" sz="1200" dirty="0"/>
              <a:t>in all 50 </a:t>
            </a:r>
            <a:r>
              <a:rPr lang="de-AT" sz="1200" dirty="0" err="1"/>
              <a:t>states </a:t>
            </a:r>
            <a:r>
              <a:rPr lang="de-AT" sz="1200" dirty="0"/>
              <a:t>and 221 countries</a:t>
            </a:r>
          </a:p>
          <a:p>
            <a:endParaRPr lang="de-AT" sz="1200" dirty="0"/>
          </a:p>
        </p:txBody>
      </p:sp>
      <p:sp>
        <p:nvSpPr>
          <p:cNvPr id="3" name="Datumsplatzhalter 2"/>
          <p:cNvSpPr>
            <a:spLocks noGrp="1"/>
          </p:cNvSpPr>
          <p:nvPr>
            <p:ph type="dt" sz="half" idx="10"/>
          </p:nvPr>
        </p:nvSpPr>
        <p:spPr/>
        <p:txBody>
          <a:bodyPr/>
          <a:lstStyle/>
          <a:p>
            <a:pPr>
              <a:defRPr/>
            </a:pPr>
            <a:fld id="{F07211C0-3F90-4129-BA27-5CB94178025C}" type="datetime1">
              <a:rPr lang="de-AT" smtClean="0"/>
              <a:t>26.02.2025</a:t>
            </a:fld>
            <a:endParaRPr lang="de-AT" dirty="0"/>
          </a:p>
        </p:txBody>
      </p:sp>
    </p:spTree>
    <p:extLst>
      <p:ext uri="{BB962C8B-B14F-4D97-AF65-F5344CB8AC3E}">
        <p14:creationId xmlns:p14="http://schemas.microsoft.com/office/powerpoint/2010/main" val="38527545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2"/>
          <p:cNvSpPr>
            <a:spLocks noGrp="1" noChangeArrowheads="1"/>
          </p:cNvSpPr>
          <p:nvPr>
            <p:ph type="title"/>
          </p:nvPr>
        </p:nvSpPr>
        <p:spPr>
          <a:xfrm>
            <a:off x="107504" y="274638"/>
            <a:ext cx="7272808" cy="1143000"/>
          </a:xfrm>
        </p:spPr>
        <p:txBody>
          <a:bodyPr rtlCol="0">
            <a:normAutofit fontScale="90000"/>
          </a:bodyPr>
          <a:lstStyle/>
          <a:p>
            <a:pPr fontAlgn="auto">
              <a:spcAft>
                <a:spcPts val="0"/>
              </a:spcAft>
              <a:defRPr/>
            </a:pPr>
            <a:r>
              <a:rPr lang="de-AT" sz="3600" dirty="0" err="1">
                <a:cs typeface="Calibri" pitchFamily="34" charset="0"/>
              </a:rPr>
              <a:t>Randomized</a:t>
            </a:r>
            <a:r>
              <a:rPr lang="de-AT" sz="3600" dirty="0">
                <a:cs typeface="Calibri" pitchFamily="34" charset="0"/>
              </a:rPr>
              <a:t> </a:t>
            </a:r>
            <a:r>
              <a:rPr lang="de-AT" sz="3600" dirty="0" err="1">
                <a:cs typeface="Calibri" pitchFamily="34" charset="0"/>
              </a:rPr>
              <a:t>controlled</a:t>
            </a:r>
            <a:r>
              <a:rPr lang="de-AT" sz="3600" dirty="0">
                <a:cs typeface="Calibri" pitchFamily="34" charset="0"/>
              </a:rPr>
              <a:t> </a:t>
            </a:r>
            <a:r>
              <a:rPr lang="de-DE" sz="3600" dirty="0">
                <a:cs typeface="Calibri" pitchFamily="34" charset="0"/>
              </a:rPr>
              <a:t>(</a:t>
            </a:r>
            <a:r>
              <a:rPr lang="de-AT" sz="3600" dirty="0" err="1">
                <a:cs typeface="Calibri" pitchFamily="34" charset="0"/>
              </a:rPr>
              <a:t>clinical</a:t>
            </a:r>
            <a:r>
              <a:rPr lang="de-DE" sz="3600" dirty="0">
                <a:cs typeface="Calibri" pitchFamily="34" charset="0"/>
              </a:rPr>
              <a:t>) </a:t>
            </a:r>
            <a:r>
              <a:rPr lang="de-AT" sz="3600" dirty="0" err="1" smtClean="0">
                <a:cs typeface="Calibri" pitchFamily="34" charset="0"/>
              </a:rPr>
              <a:t>trial</a:t>
            </a:r>
            <a:r>
              <a:rPr lang="de-AT" sz="3600" dirty="0" smtClean="0">
                <a:cs typeface="Calibri" pitchFamily="34" charset="0"/>
              </a:rPr>
              <a:t> </a:t>
            </a:r>
            <a:r>
              <a:rPr lang="de-AT" sz="3600" b="1" dirty="0"/>
              <a:t>(RCT</a:t>
            </a:r>
            <a:r>
              <a:rPr lang="de-AT" sz="3600" b="1" dirty="0" smtClean="0"/>
              <a:t>)</a:t>
            </a:r>
            <a:endParaRPr lang="de-AT" sz="3600" dirty="0">
              <a:cs typeface="Calibri" pitchFamily="34" charset="0"/>
            </a:endParaRPr>
          </a:p>
        </p:txBody>
      </p:sp>
      <p:sp>
        <p:nvSpPr>
          <p:cNvPr id="86018" name="Rectangle 3"/>
          <p:cNvSpPr>
            <a:spLocks noGrp="1" noChangeArrowheads="1"/>
          </p:cNvSpPr>
          <p:nvPr>
            <p:ph idx="1"/>
          </p:nvPr>
        </p:nvSpPr>
        <p:spPr>
          <a:xfrm>
            <a:off x="685800" y="1981200"/>
            <a:ext cx="8001000" cy="4114800"/>
          </a:xfrm>
        </p:spPr>
        <p:txBody>
          <a:bodyPr/>
          <a:lstStyle/>
          <a:p>
            <a:pPr lvl="1">
              <a:buFont typeface="Arial" panose="020B0604020202020204" pitchFamily="34" charset="0"/>
              <a:buChar char="•"/>
            </a:pPr>
            <a:r>
              <a:rPr lang="de-AT" sz="2000" dirty="0" smtClean="0"/>
              <a:t>Studies </a:t>
            </a:r>
            <a:r>
              <a:rPr lang="de-AT" sz="2000" dirty="0"/>
              <a:t>for the approval of drugs </a:t>
            </a:r>
            <a:r>
              <a:rPr lang="de-AT" sz="2000" dirty="0" err="1"/>
              <a:t>or</a:t>
            </a:r>
            <a:r>
              <a:rPr lang="de-AT" sz="2000" dirty="0"/>
              <a:t> </a:t>
            </a:r>
            <a:r>
              <a:rPr lang="de-AT" sz="2000" dirty="0" err="1" smtClean="0"/>
              <a:t>products</a:t>
            </a:r>
            <a:r>
              <a:rPr lang="de-AT" sz="2000" dirty="0" smtClean="0"/>
              <a:t> </a:t>
            </a:r>
          </a:p>
          <a:p>
            <a:pPr lvl="2"/>
            <a:r>
              <a:rPr lang="de-AT" sz="1800" dirty="0" smtClean="0"/>
              <a:t>Experiment, </a:t>
            </a:r>
            <a:r>
              <a:rPr lang="de-AT" sz="1800" b="1" dirty="0" err="1" smtClean="0">
                <a:solidFill>
                  <a:srgbClr val="FF0000"/>
                </a:solidFill>
              </a:rPr>
              <a:t>trial</a:t>
            </a:r>
            <a:endParaRPr lang="de-AT" sz="1800" b="1" dirty="0" smtClean="0">
              <a:solidFill>
                <a:srgbClr val="FF0000"/>
              </a:solidFill>
            </a:endParaRPr>
          </a:p>
          <a:p>
            <a:pPr lvl="2"/>
            <a:r>
              <a:rPr lang="de-AT" sz="1800" dirty="0" err="1"/>
              <a:t>Influencing</a:t>
            </a:r>
            <a:r>
              <a:rPr lang="de-AT" sz="1800" dirty="0"/>
              <a:t> </a:t>
            </a:r>
            <a:r>
              <a:rPr lang="de-AT" sz="1800" dirty="0" err="1"/>
              <a:t>factors</a:t>
            </a:r>
            <a:r>
              <a:rPr lang="de-AT" sz="1800" dirty="0"/>
              <a:t> </a:t>
            </a:r>
            <a:r>
              <a:rPr lang="de-AT" sz="1800" dirty="0" err="1"/>
              <a:t>are</a:t>
            </a:r>
            <a:r>
              <a:rPr lang="de-AT" sz="1800" dirty="0"/>
              <a:t> </a:t>
            </a:r>
            <a:r>
              <a:rPr lang="de-AT" sz="1800" dirty="0" err="1"/>
              <a:t>controlled</a:t>
            </a:r>
            <a:r>
              <a:rPr lang="de-AT" sz="1800" dirty="0"/>
              <a:t> </a:t>
            </a:r>
          </a:p>
          <a:p>
            <a:pPr lvl="2"/>
            <a:endParaRPr lang="de-AT" sz="1800" dirty="0"/>
          </a:p>
          <a:p>
            <a:pPr lvl="1">
              <a:buFont typeface="Arial" panose="020B0604020202020204" pitchFamily="34" charset="0"/>
              <a:buChar char="•"/>
            </a:pPr>
            <a:r>
              <a:rPr lang="de-AT" sz="2000" dirty="0" err="1"/>
              <a:t>Avoidance</a:t>
            </a:r>
            <a:r>
              <a:rPr lang="de-AT" sz="2000" dirty="0"/>
              <a:t> </a:t>
            </a:r>
            <a:r>
              <a:rPr lang="de-AT" sz="2000" dirty="0" err="1"/>
              <a:t>of</a:t>
            </a:r>
            <a:r>
              <a:rPr lang="de-AT" sz="2000" dirty="0"/>
              <a:t> </a:t>
            </a:r>
            <a:r>
              <a:rPr lang="de-AT" sz="2000" dirty="0" err="1"/>
              <a:t>bias</a:t>
            </a:r>
            <a:r>
              <a:rPr lang="de-AT" sz="2000" dirty="0"/>
              <a:t> due </a:t>
            </a:r>
            <a:r>
              <a:rPr lang="de-AT" sz="2000" dirty="0" err="1"/>
              <a:t>to</a:t>
            </a:r>
            <a:r>
              <a:rPr lang="de-AT" sz="2000" dirty="0"/>
              <a:t> </a:t>
            </a:r>
            <a:r>
              <a:rPr lang="de-AT" sz="2000" b="1" dirty="0" err="1">
                <a:solidFill>
                  <a:srgbClr val="FF0000"/>
                </a:solidFill>
              </a:rPr>
              <a:t>randomization</a:t>
            </a:r>
            <a:endParaRPr lang="de-AT" sz="2000" b="1" dirty="0">
              <a:solidFill>
                <a:srgbClr val="FF0000"/>
              </a:solidFill>
            </a:endParaRPr>
          </a:p>
          <a:p>
            <a:pPr lvl="2"/>
            <a:r>
              <a:rPr lang="de-AT" dirty="0"/>
              <a:t>Random assignment to a group, avoi</a:t>
            </a:r>
            <a:r>
              <a:rPr lang="de-AT" sz="1800" dirty="0"/>
              <a:t>dance of selection</a:t>
            </a:r>
          </a:p>
          <a:p>
            <a:pPr lvl="3"/>
            <a:r>
              <a:rPr lang="de-AT" sz="1600" dirty="0" smtClean="0"/>
              <a:t>e.g.: </a:t>
            </a:r>
            <a:r>
              <a:rPr lang="de-AT" sz="1600" dirty="0"/>
              <a:t>New therapy - standard </a:t>
            </a:r>
            <a:r>
              <a:rPr lang="de-AT" sz="1600" dirty="0" err="1"/>
              <a:t>therapy</a:t>
            </a:r>
            <a:r>
              <a:rPr lang="de-AT" sz="1600" dirty="0"/>
              <a:t> </a:t>
            </a:r>
            <a:r>
              <a:rPr lang="de-AT" sz="1600" dirty="0" smtClean="0"/>
              <a:t>(= </a:t>
            </a:r>
            <a:r>
              <a:rPr lang="de-AT" sz="1600" dirty="0" err="1" smtClean="0"/>
              <a:t>control</a:t>
            </a:r>
            <a:r>
              <a:rPr lang="de-AT" sz="1600" dirty="0" smtClean="0"/>
              <a:t> </a:t>
            </a:r>
            <a:r>
              <a:rPr lang="de-AT" sz="1600" dirty="0" err="1"/>
              <a:t>group</a:t>
            </a:r>
            <a:r>
              <a:rPr lang="de-AT" sz="1600" dirty="0" smtClean="0"/>
              <a:t>).</a:t>
            </a:r>
          </a:p>
          <a:p>
            <a:pPr marL="1371600" lvl="3" indent="0">
              <a:buNone/>
            </a:pPr>
            <a:endParaRPr lang="de-DE" sz="1600" dirty="0"/>
          </a:p>
          <a:p>
            <a:pPr lvl="1">
              <a:buFont typeface="Arial" panose="020B0604020202020204" pitchFamily="34" charset="0"/>
              <a:buChar char="•"/>
            </a:pPr>
            <a:r>
              <a:rPr lang="de-DE" sz="2000" dirty="0"/>
              <a:t>Comparison with at least one second group (</a:t>
            </a:r>
            <a:r>
              <a:rPr lang="de-DE" sz="2000" b="1" dirty="0">
                <a:solidFill>
                  <a:srgbClr val="FF3300"/>
                </a:solidFill>
              </a:rPr>
              <a:t>control</a:t>
            </a:r>
            <a:r>
              <a:rPr lang="de-DE" sz="2000" dirty="0"/>
              <a:t>) </a:t>
            </a:r>
            <a:endParaRPr lang="de-AT" sz="2000" dirty="0"/>
          </a:p>
          <a:p>
            <a:pPr lvl="1">
              <a:buFont typeface="Arial" panose="020B0604020202020204" pitchFamily="34" charset="0"/>
              <a:buChar char="•"/>
            </a:pPr>
            <a:r>
              <a:rPr lang="de-AT" sz="2000" dirty="0"/>
              <a:t>Achieving structural equality</a:t>
            </a:r>
          </a:p>
          <a:p>
            <a:pPr lvl="3"/>
            <a:r>
              <a:rPr lang="de-AT" sz="1600" dirty="0"/>
              <a:t>e</a:t>
            </a:r>
            <a:r>
              <a:rPr lang="de-AT" sz="1600" dirty="0" smtClean="0"/>
              <a:t>.g</a:t>
            </a:r>
            <a:r>
              <a:rPr lang="de-AT" sz="1600" dirty="0"/>
              <a:t>.: same mean age, same gender distribution, </a:t>
            </a:r>
            <a:r>
              <a:rPr lang="de-AT" sz="1600" dirty="0" smtClean="0"/>
              <a:t>...</a:t>
            </a:r>
          </a:p>
          <a:p>
            <a:pPr lvl="3"/>
            <a:endParaRPr lang="de-AT" sz="1600" dirty="0"/>
          </a:p>
          <a:p>
            <a:pPr lvl="3"/>
            <a:endParaRPr lang="de-AT" sz="1600" dirty="0" smtClean="0"/>
          </a:p>
          <a:p>
            <a:pPr lvl="3"/>
            <a:endParaRPr lang="de-AT" sz="1600" dirty="0"/>
          </a:p>
        </p:txBody>
      </p:sp>
      <p:sp>
        <p:nvSpPr>
          <p:cNvPr id="7" name="Fußzeilenplatzhalter 4"/>
          <p:cNvSpPr>
            <a:spLocks noGrp="1"/>
          </p:cNvSpPr>
          <p:nvPr>
            <p:ph type="ftr" sz="quarter" idx="11"/>
          </p:nvPr>
        </p:nvSpPr>
        <p:spPr/>
        <p:txBody>
          <a:bodyPr/>
          <a:lstStyle/>
          <a:p>
            <a:pPr>
              <a:defRPr/>
            </a:pPr>
            <a:r>
              <a:rPr lang="de-AT">
                <a:cs typeface="Calibri" pitchFamily="34" charset="0"/>
              </a:rPr>
              <a:t>hanno.ulmer@i-med.ac.at</a:t>
            </a:r>
            <a:endParaRPr lang="de-AT" dirty="0">
              <a:cs typeface="Calibri" pitchFamily="34" charset="0"/>
            </a:endParaRPr>
          </a:p>
        </p:txBody>
      </p:sp>
      <p:sp>
        <p:nvSpPr>
          <p:cNvPr id="6" name="Foliennummernplatzhalter 5"/>
          <p:cNvSpPr>
            <a:spLocks noGrp="1"/>
          </p:cNvSpPr>
          <p:nvPr>
            <p:ph type="sldNum" sz="quarter" idx="12"/>
          </p:nvPr>
        </p:nvSpPr>
        <p:spPr/>
        <p:txBody>
          <a:bodyPr/>
          <a:lstStyle/>
          <a:p>
            <a:pPr>
              <a:defRPr/>
            </a:pPr>
            <a:fld id="{13093F96-1E94-4F35-BEA9-438012D88527}" type="slidenum">
              <a:rPr lang="de-AT">
                <a:latin typeface="Calibri" pitchFamily="34" charset="0"/>
                <a:cs typeface="Calibri" pitchFamily="34" charset="0"/>
              </a:rPr>
              <a:t>51</a:t>
            </a:fld>
            <a:endParaRPr lang="de-AT">
              <a:latin typeface="Calibri" pitchFamily="34" charset="0"/>
              <a:cs typeface="Calibri" pitchFamily="34" charset="0"/>
            </a:endParaRPr>
          </a:p>
        </p:txBody>
      </p:sp>
      <p:sp>
        <p:nvSpPr>
          <p:cNvPr id="2" name="Datumsplatzhalter 1"/>
          <p:cNvSpPr>
            <a:spLocks noGrp="1"/>
          </p:cNvSpPr>
          <p:nvPr>
            <p:ph type="dt" sz="half" idx="10"/>
          </p:nvPr>
        </p:nvSpPr>
        <p:spPr/>
        <p:txBody>
          <a:bodyPr/>
          <a:lstStyle/>
          <a:p>
            <a:pPr>
              <a:defRPr/>
            </a:pPr>
            <a:fld id="{1A34E857-6EF3-4B93-8E36-2C2D855FE7B4}" type="datetime1">
              <a:rPr lang="de-AT" smtClean="0"/>
              <a:t>26.02.2025</a:t>
            </a:fld>
            <a:endParaRPr lang="de-AT"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457200" y="274638"/>
            <a:ext cx="6635750" cy="1143000"/>
          </a:xfrm>
        </p:spPr>
        <p:txBody>
          <a:bodyPr/>
          <a:lstStyle/>
          <a:p>
            <a:r>
              <a:rPr lang="de-AT"/>
              <a:t>Randomization</a:t>
            </a:r>
          </a:p>
        </p:txBody>
      </p:sp>
      <p:sp>
        <p:nvSpPr>
          <p:cNvPr id="103429" name="Rectangle 3"/>
          <p:cNvSpPr>
            <a:spLocks noGrp="1" noChangeArrowheads="1"/>
          </p:cNvSpPr>
          <p:nvPr>
            <p:ph idx="1"/>
          </p:nvPr>
        </p:nvSpPr>
        <p:spPr>
          <a:xfrm>
            <a:off x="457200" y="1600200"/>
            <a:ext cx="8229600" cy="4757738"/>
          </a:xfrm>
        </p:spPr>
        <p:txBody>
          <a:bodyPr rtlCol="0">
            <a:normAutofit fontScale="92500"/>
          </a:bodyPr>
          <a:lstStyle/>
          <a:p>
            <a:pPr fontAlgn="auto">
              <a:lnSpc>
                <a:spcPct val="90000"/>
              </a:lnSpc>
              <a:spcAft>
                <a:spcPts val="0"/>
              </a:spcAft>
              <a:defRPr/>
            </a:pPr>
            <a:r>
              <a:rPr lang="de-AT" dirty="0">
                <a:latin typeface="+mj-lt"/>
              </a:rPr>
              <a:t>Random </a:t>
            </a:r>
            <a:r>
              <a:rPr lang="de-AT" dirty="0" err="1">
                <a:latin typeface="+mj-lt"/>
              </a:rPr>
              <a:t>assignment</a:t>
            </a:r>
            <a:r>
              <a:rPr lang="de-AT" dirty="0">
                <a:latin typeface="+mj-lt"/>
              </a:rPr>
              <a:t> </a:t>
            </a:r>
            <a:r>
              <a:rPr lang="de-AT" dirty="0" err="1">
                <a:latin typeface="+mj-lt"/>
              </a:rPr>
              <a:t>of</a:t>
            </a:r>
            <a:r>
              <a:rPr lang="de-AT" dirty="0">
                <a:latin typeface="+mj-lt"/>
              </a:rPr>
              <a:t> a </a:t>
            </a:r>
            <a:r>
              <a:rPr lang="de-AT" dirty="0" err="1" smtClean="0">
                <a:latin typeface="+mj-lt"/>
              </a:rPr>
              <a:t>subject</a:t>
            </a:r>
            <a:r>
              <a:rPr lang="de-AT" dirty="0">
                <a:latin typeface="+mj-lt"/>
              </a:rPr>
              <a:t> </a:t>
            </a:r>
            <a:r>
              <a:rPr lang="de-AT" dirty="0" err="1" smtClean="0">
                <a:latin typeface="+mj-lt"/>
              </a:rPr>
              <a:t>to</a:t>
            </a:r>
            <a:r>
              <a:rPr lang="de-AT" dirty="0" smtClean="0">
                <a:latin typeface="+mj-lt"/>
              </a:rPr>
              <a:t> </a:t>
            </a:r>
            <a:r>
              <a:rPr lang="de-AT" dirty="0" err="1">
                <a:latin typeface="+mj-lt"/>
              </a:rPr>
              <a:t>one</a:t>
            </a:r>
            <a:r>
              <a:rPr lang="de-AT" dirty="0">
                <a:latin typeface="+mj-lt"/>
              </a:rPr>
              <a:t> </a:t>
            </a:r>
            <a:r>
              <a:rPr lang="de-AT" dirty="0" err="1">
                <a:latin typeface="+mj-lt"/>
              </a:rPr>
              <a:t>of</a:t>
            </a:r>
            <a:r>
              <a:rPr lang="de-AT" dirty="0">
                <a:latin typeface="+mj-lt"/>
              </a:rPr>
              <a:t> </a:t>
            </a:r>
            <a:r>
              <a:rPr lang="de-AT" dirty="0" err="1">
                <a:latin typeface="+mj-lt"/>
              </a:rPr>
              <a:t>the</a:t>
            </a:r>
            <a:r>
              <a:rPr lang="de-AT" dirty="0">
                <a:latin typeface="+mj-lt"/>
              </a:rPr>
              <a:t> </a:t>
            </a:r>
            <a:r>
              <a:rPr lang="de-AT" dirty="0" err="1">
                <a:latin typeface="+mj-lt"/>
              </a:rPr>
              <a:t>groups</a:t>
            </a:r>
            <a:r>
              <a:rPr lang="de-AT" dirty="0">
                <a:latin typeface="+mj-lt"/>
              </a:rPr>
              <a:t> </a:t>
            </a:r>
            <a:r>
              <a:rPr lang="de-AT" dirty="0" err="1">
                <a:latin typeface="+mj-lt"/>
              </a:rPr>
              <a:t>of</a:t>
            </a:r>
            <a:r>
              <a:rPr lang="de-AT" dirty="0">
                <a:latin typeface="+mj-lt"/>
              </a:rPr>
              <a:t> </a:t>
            </a:r>
            <a:r>
              <a:rPr lang="de-AT" dirty="0" err="1">
                <a:latin typeface="+mj-lt"/>
              </a:rPr>
              <a:t>the</a:t>
            </a:r>
            <a:r>
              <a:rPr lang="de-AT" dirty="0">
                <a:latin typeface="+mj-lt"/>
              </a:rPr>
              <a:t> </a:t>
            </a:r>
            <a:r>
              <a:rPr lang="de-AT" dirty="0" err="1">
                <a:latin typeface="+mj-lt"/>
              </a:rPr>
              <a:t>influencing</a:t>
            </a:r>
            <a:r>
              <a:rPr lang="de-AT" dirty="0">
                <a:latin typeface="+mj-lt"/>
              </a:rPr>
              <a:t> </a:t>
            </a:r>
            <a:r>
              <a:rPr lang="de-AT" dirty="0" err="1">
                <a:latin typeface="+mj-lt"/>
              </a:rPr>
              <a:t>factor</a:t>
            </a:r>
            <a:r>
              <a:rPr lang="de-AT" dirty="0">
                <a:latin typeface="+mj-lt"/>
              </a:rPr>
              <a:t>.</a:t>
            </a:r>
          </a:p>
          <a:p>
            <a:pPr lvl="1" fontAlgn="auto">
              <a:lnSpc>
                <a:spcPct val="90000"/>
              </a:lnSpc>
              <a:spcAft>
                <a:spcPts val="0"/>
              </a:spcAft>
              <a:defRPr/>
            </a:pPr>
            <a:r>
              <a:rPr lang="de-AT" sz="2000" dirty="0" err="1">
                <a:latin typeface="+mj-lt"/>
              </a:rPr>
              <a:t>With</a:t>
            </a:r>
            <a:r>
              <a:rPr lang="de-AT" sz="2000" dirty="0">
                <a:latin typeface="+mj-lt"/>
              </a:rPr>
              <a:t> </a:t>
            </a:r>
            <a:r>
              <a:rPr lang="de-AT" sz="2000" dirty="0" err="1">
                <a:latin typeface="+mj-lt"/>
              </a:rPr>
              <a:t>the</a:t>
            </a:r>
            <a:r>
              <a:rPr lang="de-AT" sz="2000" dirty="0">
                <a:latin typeface="+mj-lt"/>
              </a:rPr>
              <a:t> </a:t>
            </a:r>
            <a:r>
              <a:rPr lang="de-AT" sz="2000" dirty="0" err="1">
                <a:latin typeface="+mj-lt"/>
              </a:rPr>
              <a:t>help</a:t>
            </a:r>
            <a:r>
              <a:rPr lang="de-AT" sz="2000" dirty="0">
                <a:latin typeface="+mj-lt"/>
              </a:rPr>
              <a:t> </a:t>
            </a:r>
            <a:r>
              <a:rPr lang="de-AT" sz="2000" dirty="0" err="1">
                <a:latin typeface="+mj-lt"/>
              </a:rPr>
              <a:t>of</a:t>
            </a:r>
            <a:r>
              <a:rPr lang="de-AT" sz="2000" dirty="0">
                <a:latin typeface="+mj-lt"/>
              </a:rPr>
              <a:t> a </a:t>
            </a:r>
            <a:r>
              <a:rPr lang="de-AT" sz="2000" dirty="0" err="1">
                <a:latin typeface="+mj-lt"/>
              </a:rPr>
              <a:t>random</a:t>
            </a:r>
            <a:r>
              <a:rPr lang="de-AT" sz="2000" dirty="0">
                <a:latin typeface="+mj-lt"/>
              </a:rPr>
              <a:t> </a:t>
            </a:r>
            <a:r>
              <a:rPr lang="de-AT" sz="2000" dirty="0" err="1" smtClean="0">
                <a:latin typeface="+mj-lt"/>
              </a:rPr>
              <a:t>generator</a:t>
            </a:r>
            <a:endParaRPr lang="de-AT" sz="2000" dirty="0" smtClean="0">
              <a:latin typeface="+mj-lt"/>
            </a:endParaRPr>
          </a:p>
          <a:p>
            <a:pPr lvl="1" fontAlgn="auto">
              <a:lnSpc>
                <a:spcPct val="90000"/>
              </a:lnSpc>
              <a:spcAft>
                <a:spcPts val="0"/>
              </a:spcAft>
              <a:defRPr/>
            </a:pPr>
            <a:endParaRPr lang="de-AT" sz="2000" dirty="0">
              <a:latin typeface="+mj-lt"/>
            </a:endParaRPr>
          </a:p>
          <a:p>
            <a:pPr fontAlgn="auto">
              <a:lnSpc>
                <a:spcPct val="90000"/>
              </a:lnSpc>
              <a:spcAft>
                <a:spcPts val="0"/>
              </a:spcAft>
              <a:defRPr/>
            </a:pPr>
            <a:r>
              <a:rPr lang="de-AT" sz="2800" dirty="0" err="1">
                <a:latin typeface="+mj-lt"/>
              </a:rPr>
              <a:t>A</a:t>
            </a:r>
            <a:r>
              <a:rPr lang="de-AT" sz="2800" dirty="0" err="1" smtClean="0">
                <a:latin typeface="+mj-lt"/>
              </a:rPr>
              <a:t>im</a:t>
            </a:r>
            <a:r>
              <a:rPr lang="de-AT" sz="2800" dirty="0" smtClean="0">
                <a:latin typeface="+mj-lt"/>
              </a:rPr>
              <a:t>:</a:t>
            </a:r>
            <a:endParaRPr lang="de-AT" sz="2800" dirty="0">
              <a:latin typeface="+mj-lt"/>
            </a:endParaRPr>
          </a:p>
          <a:p>
            <a:pPr lvl="1" fontAlgn="auto">
              <a:lnSpc>
                <a:spcPct val="90000"/>
              </a:lnSpc>
              <a:spcAft>
                <a:spcPts val="0"/>
              </a:spcAft>
              <a:defRPr/>
            </a:pPr>
            <a:r>
              <a:rPr lang="de-AT" sz="2400" dirty="0">
                <a:latin typeface="+mj-lt"/>
              </a:rPr>
              <a:t> </a:t>
            </a:r>
            <a:r>
              <a:rPr lang="de-AT" sz="2400" dirty="0" err="1">
                <a:latin typeface="+mj-lt"/>
              </a:rPr>
              <a:t>Avoidance</a:t>
            </a:r>
            <a:r>
              <a:rPr lang="de-AT" sz="2400" dirty="0">
                <a:latin typeface="+mj-lt"/>
              </a:rPr>
              <a:t> </a:t>
            </a:r>
            <a:r>
              <a:rPr lang="de-AT" sz="2400" dirty="0" err="1">
                <a:latin typeface="+mj-lt"/>
              </a:rPr>
              <a:t>of</a:t>
            </a:r>
            <a:r>
              <a:rPr lang="de-AT" sz="2400" dirty="0">
                <a:latin typeface="+mj-lt"/>
              </a:rPr>
              <a:t> </a:t>
            </a:r>
            <a:r>
              <a:rPr lang="de-AT" sz="2400" dirty="0" err="1">
                <a:latin typeface="+mj-lt"/>
              </a:rPr>
              <a:t>selection</a:t>
            </a:r>
            <a:r>
              <a:rPr lang="de-AT" sz="2400" dirty="0">
                <a:latin typeface="+mj-lt"/>
              </a:rPr>
              <a:t> </a:t>
            </a:r>
            <a:r>
              <a:rPr lang="de-AT" sz="2400" dirty="0" err="1">
                <a:latin typeface="+mj-lt"/>
              </a:rPr>
              <a:t>bias</a:t>
            </a:r>
            <a:r>
              <a:rPr lang="de-AT" sz="2400" dirty="0">
                <a:latin typeface="+mj-lt"/>
              </a:rPr>
              <a:t> </a:t>
            </a:r>
          </a:p>
          <a:p>
            <a:pPr lvl="2" fontAlgn="auto">
              <a:lnSpc>
                <a:spcPct val="90000"/>
              </a:lnSpc>
              <a:spcAft>
                <a:spcPts val="0"/>
              </a:spcAft>
              <a:defRPr/>
            </a:pPr>
            <a:r>
              <a:rPr lang="de-AT" dirty="0" err="1">
                <a:latin typeface="+mj-lt"/>
              </a:rPr>
              <a:t>Each</a:t>
            </a:r>
            <a:r>
              <a:rPr lang="de-AT" dirty="0">
                <a:latin typeface="+mj-lt"/>
              </a:rPr>
              <a:t> </a:t>
            </a:r>
            <a:r>
              <a:rPr lang="de-AT" dirty="0" err="1" smtClean="0">
                <a:latin typeface="+mj-lt"/>
              </a:rPr>
              <a:t>subject</a:t>
            </a:r>
            <a:r>
              <a:rPr lang="de-AT" dirty="0" smtClean="0">
                <a:latin typeface="+mj-lt"/>
              </a:rPr>
              <a:t> </a:t>
            </a:r>
            <a:r>
              <a:rPr lang="de-AT" dirty="0" err="1">
                <a:latin typeface="+mj-lt"/>
              </a:rPr>
              <a:t>has</a:t>
            </a:r>
            <a:r>
              <a:rPr lang="de-AT" dirty="0">
                <a:latin typeface="+mj-lt"/>
              </a:rPr>
              <a:t> </a:t>
            </a:r>
            <a:r>
              <a:rPr lang="de-AT" dirty="0" err="1">
                <a:latin typeface="+mj-lt"/>
              </a:rPr>
              <a:t>the</a:t>
            </a:r>
            <a:r>
              <a:rPr lang="de-AT" dirty="0">
                <a:latin typeface="+mj-lt"/>
              </a:rPr>
              <a:t> same </a:t>
            </a:r>
            <a:r>
              <a:rPr lang="de-AT" dirty="0" err="1">
                <a:latin typeface="+mj-lt"/>
              </a:rPr>
              <a:t>chance</a:t>
            </a:r>
            <a:r>
              <a:rPr lang="de-AT" dirty="0">
                <a:latin typeface="+mj-lt"/>
              </a:rPr>
              <a:t> </a:t>
            </a:r>
            <a:r>
              <a:rPr lang="de-AT" dirty="0" err="1">
                <a:latin typeface="+mj-lt"/>
              </a:rPr>
              <a:t>to</a:t>
            </a:r>
            <a:r>
              <a:rPr lang="de-AT" dirty="0">
                <a:latin typeface="+mj-lt"/>
              </a:rPr>
              <a:t> </a:t>
            </a:r>
            <a:r>
              <a:rPr lang="de-AT" dirty="0" err="1">
                <a:latin typeface="+mj-lt"/>
              </a:rPr>
              <a:t>be</a:t>
            </a:r>
            <a:r>
              <a:rPr lang="de-AT" dirty="0">
                <a:latin typeface="+mj-lt"/>
              </a:rPr>
              <a:t> </a:t>
            </a:r>
            <a:r>
              <a:rPr lang="de-AT" dirty="0" err="1">
                <a:latin typeface="+mj-lt"/>
              </a:rPr>
              <a:t>randomly</a:t>
            </a:r>
            <a:r>
              <a:rPr lang="de-AT" dirty="0">
                <a:latin typeface="+mj-lt"/>
              </a:rPr>
              <a:t> </a:t>
            </a:r>
            <a:r>
              <a:rPr lang="de-AT" dirty="0" err="1">
                <a:latin typeface="+mj-lt"/>
              </a:rPr>
              <a:t>assigned</a:t>
            </a:r>
            <a:r>
              <a:rPr lang="de-AT" dirty="0">
                <a:latin typeface="+mj-lt"/>
              </a:rPr>
              <a:t> </a:t>
            </a:r>
            <a:r>
              <a:rPr lang="de-AT" dirty="0" err="1">
                <a:latin typeface="+mj-lt"/>
              </a:rPr>
              <a:t>to</a:t>
            </a:r>
            <a:r>
              <a:rPr lang="de-AT" dirty="0">
                <a:latin typeface="+mj-lt"/>
              </a:rPr>
              <a:t> a </a:t>
            </a:r>
            <a:r>
              <a:rPr lang="de-AT" dirty="0" err="1">
                <a:latin typeface="+mj-lt"/>
              </a:rPr>
              <a:t>group</a:t>
            </a:r>
            <a:endParaRPr lang="de-AT" dirty="0">
              <a:latin typeface="+mj-lt"/>
            </a:endParaRPr>
          </a:p>
          <a:p>
            <a:pPr lvl="1" fontAlgn="auto">
              <a:lnSpc>
                <a:spcPct val="90000"/>
              </a:lnSpc>
              <a:spcAft>
                <a:spcPts val="0"/>
              </a:spcAft>
              <a:defRPr/>
            </a:pPr>
            <a:r>
              <a:rPr lang="de-AT" sz="2400" dirty="0" err="1">
                <a:latin typeface="+mj-lt"/>
              </a:rPr>
              <a:t>Structural</a:t>
            </a:r>
            <a:r>
              <a:rPr lang="de-AT" sz="2400" dirty="0">
                <a:latin typeface="+mj-lt"/>
              </a:rPr>
              <a:t> </a:t>
            </a:r>
            <a:r>
              <a:rPr lang="de-AT" sz="2400" dirty="0" err="1">
                <a:latin typeface="+mj-lt"/>
              </a:rPr>
              <a:t>equality</a:t>
            </a:r>
            <a:endParaRPr lang="de-DE" sz="2400" dirty="0">
              <a:latin typeface="+mj-lt"/>
            </a:endParaRPr>
          </a:p>
          <a:p>
            <a:pPr lvl="2" fontAlgn="auto">
              <a:lnSpc>
                <a:spcPct val="90000"/>
              </a:lnSpc>
              <a:spcAft>
                <a:spcPts val="0"/>
              </a:spcAft>
              <a:defRPr/>
            </a:pPr>
            <a:r>
              <a:rPr lang="de-DE" sz="1800" dirty="0" err="1"/>
              <a:t>Regarding</a:t>
            </a:r>
            <a:r>
              <a:rPr lang="de-DE" sz="1800" dirty="0"/>
              <a:t> </a:t>
            </a:r>
            <a:r>
              <a:rPr lang="de-DE" sz="1800" dirty="0" err="1"/>
              <a:t>measured</a:t>
            </a:r>
            <a:r>
              <a:rPr lang="de-DE" sz="1800" dirty="0"/>
              <a:t> </a:t>
            </a:r>
            <a:r>
              <a:rPr lang="de-DE" sz="1800" dirty="0" err="1" smtClean="0"/>
              <a:t>characteristics</a:t>
            </a:r>
            <a:r>
              <a:rPr lang="de-DE" sz="1800" dirty="0"/>
              <a:t> </a:t>
            </a:r>
            <a:r>
              <a:rPr lang="de-DE" sz="1800" dirty="0" err="1" smtClean="0"/>
              <a:t>and</a:t>
            </a:r>
            <a:r>
              <a:rPr lang="de-DE" sz="1800" dirty="0" smtClean="0"/>
              <a:t> </a:t>
            </a:r>
            <a:r>
              <a:rPr lang="de-DE" sz="1800" dirty="0" err="1"/>
              <a:t>unmeasured</a:t>
            </a:r>
            <a:r>
              <a:rPr lang="de-DE" sz="1800" dirty="0"/>
              <a:t> </a:t>
            </a:r>
            <a:r>
              <a:rPr lang="de-DE" sz="1800" dirty="0" err="1" smtClean="0"/>
              <a:t>characteristics</a:t>
            </a:r>
            <a:endParaRPr lang="de-DE" dirty="0" smtClean="0">
              <a:latin typeface="+mj-lt"/>
            </a:endParaRPr>
          </a:p>
          <a:p>
            <a:pPr lvl="2" fontAlgn="auto">
              <a:lnSpc>
                <a:spcPct val="90000"/>
              </a:lnSpc>
              <a:spcAft>
                <a:spcPts val="0"/>
              </a:spcAft>
              <a:defRPr/>
            </a:pPr>
            <a:r>
              <a:rPr lang="de-DE" dirty="0" smtClean="0">
                <a:latin typeface="+mj-lt"/>
              </a:rPr>
              <a:t>Additional </a:t>
            </a:r>
            <a:r>
              <a:rPr lang="de-DE" dirty="0" err="1" smtClean="0">
                <a:latin typeface="+mj-lt"/>
              </a:rPr>
              <a:t>stratification</a:t>
            </a:r>
            <a:endParaRPr lang="de-DE" dirty="0" smtClean="0">
              <a:latin typeface="+mj-lt"/>
            </a:endParaRPr>
          </a:p>
          <a:p>
            <a:pPr lvl="2" fontAlgn="auto">
              <a:lnSpc>
                <a:spcPct val="90000"/>
              </a:lnSpc>
              <a:spcAft>
                <a:spcPts val="0"/>
              </a:spcAft>
              <a:defRPr/>
            </a:pPr>
            <a:endParaRPr lang="de-DE" dirty="0" smtClean="0">
              <a:latin typeface="+mj-lt"/>
            </a:endParaRPr>
          </a:p>
          <a:p>
            <a:pPr fontAlgn="auto">
              <a:lnSpc>
                <a:spcPct val="90000"/>
              </a:lnSpc>
              <a:spcAft>
                <a:spcPts val="0"/>
              </a:spcAft>
              <a:defRPr/>
            </a:pPr>
            <a:r>
              <a:rPr lang="de-DE" dirty="0" err="1" smtClean="0">
                <a:latin typeface="+mj-lt"/>
              </a:rPr>
              <a:t>When</a:t>
            </a:r>
            <a:r>
              <a:rPr lang="de-DE" dirty="0" smtClean="0">
                <a:latin typeface="+mj-lt"/>
              </a:rPr>
              <a:t> </a:t>
            </a:r>
            <a:r>
              <a:rPr lang="de-DE" dirty="0" err="1" smtClean="0">
                <a:latin typeface="+mj-lt"/>
              </a:rPr>
              <a:t>randomisation</a:t>
            </a:r>
            <a:r>
              <a:rPr lang="de-DE" dirty="0" smtClean="0">
                <a:latin typeface="+mj-lt"/>
              </a:rPr>
              <a:t> </a:t>
            </a:r>
            <a:r>
              <a:rPr lang="de-DE" dirty="0" err="1" smtClean="0">
                <a:latin typeface="+mj-lt"/>
              </a:rPr>
              <a:t>is</a:t>
            </a:r>
            <a:r>
              <a:rPr lang="de-DE" dirty="0" smtClean="0">
                <a:latin typeface="+mj-lt"/>
              </a:rPr>
              <a:t> not </a:t>
            </a:r>
            <a:r>
              <a:rPr lang="de-DE" dirty="0" err="1" smtClean="0">
                <a:latin typeface="+mj-lt"/>
              </a:rPr>
              <a:t>appropriate</a:t>
            </a:r>
            <a:r>
              <a:rPr lang="de-DE" dirty="0" smtClean="0">
                <a:latin typeface="+mj-lt"/>
              </a:rPr>
              <a:t>: </a:t>
            </a:r>
            <a:r>
              <a:rPr lang="de-DE" dirty="0" smtClean="0"/>
              <a:t>Pairing</a:t>
            </a:r>
            <a:endParaRPr lang="de-DE" dirty="0"/>
          </a:p>
          <a:p>
            <a:pPr lvl="1" fontAlgn="auto">
              <a:lnSpc>
                <a:spcPct val="90000"/>
              </a:lnSpc>
              <a:spcAft>
                <a:spcPts val="0"/>
              </a:spcAft>
              <a:defRPr/>
            </a:pPr>
            <a:r>
              <a:rPr lang="de-DE" sz="2000" dirty="0" err="1"/>
              <a:t>Twins</a:t>
            </a:r>
            <a:r>
              <a:rPr lang="de-DE" sz="2000" dirty="0"/>
              <a:t>, </a:t>
            </a:r>
            <a:r>
              <a:rPr lang="de-DE" sz="2000" dirty="0" err="1" smtClean="0"/>
              <a:t>Matching</a:t>
            </a:r>
            <a:endParaRPr lang="de-DE" sz="2000" dirty="0" smtClean="0"/>
          </a:p>
          <a:p>
            <a:pPr lvl="1" fontAlgn="auto">
              <a:lnSpc>
                <a:spcPct val="90000"/>
              </a:lnSpc>
              <a:spcAft>
                <a:spcPts val="0"/>
              </a:spcAft>
              <a:defRPr/>
            </a:pPr>
            <a:r>
              <a:rPr lang="de-DE" sz="2000" dirty="0" smtClean="0"/>
              <a:t>e.g.: </a:t>
            </a:r>
            <a:r>
              <a:rPr lang="de-DE" sz="2000" dirty="0" err="1" smtClean="0"/>
              <a:t>matched</a:t>
            </a:r>
            <a:r>
              <a:rPr lang="de-DE" sz="2000" dirty="0" smtClean="0"/>
              <a:t> </a:t>
            </a:r>
            <a:r>
              <a:rPr lang="de-DE" sz="2000" dirty="0" err="1" smtClean="0"/>
              <a:t>case</a:t>
            </a:r>
            <a:r>
              <a:rPr lang="de-DE" sz="2000" dirty="0" smtClean="0"/>
              <a:t> </a:t>
            </a:r>
            <a:r>
              <a:rPr lang="de-DE" sz="2000" dirty="0" err="1" smtClean="0"/>
              <a:t>control</a:t>
            </a:r>
            <a:r>
              <a:rPr lang="de-DE" sz="2000" dirty="0" smtClean="0"/>
              <a:t> </a:t>
            </a:r>
            <a:r>
              <a:rPr lang="de-DE" sz="2000" dirty="0" err="1" smtClean="0"/>
              <a:t>study</a:t>
            </a:r>
            <a:endParaRPr lang="de-AT" sz="2000" dirty="0"/>
          </a:p>
          <a:p>
            <a:pPr marL="457200" fontAlgn="auto">
              <a:lnSpc>
                <a:spcPct val="90000"/>
              </a:lnSpc>
              <a:spcAft>
                <a:spcPts val="0"/>
              </a:spcAft>
              <a:defRPr/>
            </a:pPr>
            <a:endParaRPr lang="de-DE"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19574679-BE25-456E-9864-7B64EB87AE57}" type="slidenum">
              <a:rPr lang="de-AT">
                <a:latin typeface="+mj-lt"/>
              </a:rPr>
              <a:t>52</a:t>
            </a:fld>
            <a:endParaRPr lang="de-AT">
              <a:latin typeface="+mj-lt"/>
            </a:endParaRPr>
          </a:p>
        </p:txBody>
      </p:sp>
      <p:sp>
        <p:nvSpPr>
          <p:cNvPr id="2" name="Datumsplatzhalter 1"/>
          <p:cNvSpPr>
            <a:spLocks noGrp="1"/>
          </p:cNvSpPr>
          <p:nvPr>
            <p:ph type="dt" sz="half" idx="10"/>
          </p:nvPr>
        </p:nvSpPr>
        <p:spPr/>
        <p:txBody>
          <a:bodyPr/>
          <a:lstStyle/>
          <a:p>
            <a:pPr>
              <a:defRPr/>
            </a:pPr>
            <a:fld id="{8FD20A08-43DF-4F5E-80CD-E00925CB6E35}" type="datetime1">
              <a:rPr lang="de-AT" smtClean="0"/>
              <a:t>26.02.2025</a:t>
            </a:fld>
            <a:endParaRPr lang="de-AT"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p:cNvSpPr>
            <a:spLocks noGrp="1" noChangeArrowheads="1"/>
          </p:cNvSpPr>
          <p:nvPr>
            <p:ph type="title"/>
          </p:nvPr>
        </p:nvSpPr>
        <p:spPr>
          <a:xfrm>
            <a:off x="457200" y="274638"/>
            <a:ext cx="6635750" cy="1143000"/>
          </a:xfrm>
        </p:spPr>
        <p:txBody>
          <a:bodyPr/>
          <a:lstStyle/>
          <a:p>
            <a:r>
              <a:rPr lang="de-AT"/>
              <a:t>Blinding</a:t>
            </a:r>
          </a:p>
        </p:txBody>
      </p:sp>
      <p:sp>
        <p:nvSpPr>
          <p:cNvPr id="108549" name="Rectangle 1027"/>
          <p:cNvSpPr>
            <a:spLocks noGrp="1" noChangeArrowheads="1"/>
          </p:cNvSpPr>
          <p:nvPr>
            <p:ph idx="1"/>
          </p:nvPr>
        </p:nvSpPr>
        <p:spPr>
          <a:xfrm>
            <a:off x="457200" y="1600200"/>
            <a:ext cx="8229600" cy="4757738"/>
          </a:xfrm>
        </p:spPr>
        <p:txBody>
          <a:bodyPr rtlCol="0">
            <a:normAutofit/>
          </a:bodyPr>
          <a:lstStyle/>
          <a:p>
            <a:pPr fontAlgn="auto">
              <a:lnSpc>
                <a:spcPct val="90000"/>
              </a:lnSpc>
              <a:spcAft>
                <a:spcPts val="0"/>
              </a:spcAft>
              <a:defRPr/>
            </a:pPr>
            <a:r>
              <a:rPr lang="de-AT" dirty="0">
                <a:latin typeface="+mj-lt"/>
              </a:rPr>
              <a:t>Elimination of bias due to prior information</a:t>
            </a:r>
          </a:p>
          <a:p>
            <a:pPr lvl="1" fontAlgn="auto">
              <a:lnSpc>
                <a:spcPct val="90000"/>
              </a:lnSpc>
              <a:spcAft>
                <a:spcPts val="0"/>
              </a:spcAft>
              <a:defRPr/>
            </a:pPr>
            <a:r>
              <a:rPr lang="de-AT" dirty="0">
                <a:latin typeface="+mj-lt"/>
              </a:rPr>
              <a:t>Selection bias</a:t>
            </a:r>
          </a:p>
          <a:p>
            <a:pPr lvl="1" fontAlgn="auto">
              <a:lnSpc>
                <a:spcPct val="90000"/>
              </a:lnSpc>
              <a:spcAft>
                <a:spcPts val="0"/>
              </a:spcAft>
              <a:defRPr/>
            </a:pPr>
            <a:r>
              <a:rPr lang="de-AT" dirty="0">
                <a:latin typeface="+mj-lt"/>
              </a:rPr>
              <a:t>Observer Bias</a:t>
            </a:r>
          </a:p>
          <a:p>
            <a:pPr fontAlgn="auto">
              <a:lnSpc>
                <a:spcPct val="90000"/>
              </a:lnSpc>
              <a:spcAft>
                <a:spcPts val="0"/>
              </a:spcAft>
              <a:defRPr/>
            </a:pPr>
            <a:r>
              <a:rPr lang="de-AT" dirty="0">
                <a:latin typeface="+mj-lt"/>
              </a:rPr>
              <a:t>Characteristics of the influencing factor are unknown for the observer</a:t>
            </a:r>
          </a:p>
          <a:p>
            <a:pPr lvl="1" fontAlgn="auto">
              <a:lnSpc>
                <a:spcPct val="90000"/>
              </a:lnSpc>
              <a:spcAft>
                <a:spcPts val="0"/>
              </a:spcAft>
              <a:defRPr/>
            </a:pPr>
            <a:r>
              <a:rPr lang="de-AT" dirty="0">
                <a:latin typeface="+mj-lt"/>
              </a:rPr>
              <a:t>Double-blind study</a:t>
            </a:r>
          </a:p>
          <a:p>
            <a:pPr lvl="2" fontAlgn="auto">
              <a:lnSpc>
                <a:spcPct val="90000"/>
              </a:lnSpc>
              <a:spcAft>
                <a:spcPts val="0"/>
              </a:spcAft>
              <a:defRPr/>
            </a:pPr>
            <a:r>
              <a:rPr lang="de-AT" dirty="0">
                <a:latin typeface="+mj-lt"/>
              </a:rPr>
              <a:t>Patient and doctor do not know which form of therapy is used</a:t>
            </a:r>
            <a:br>
              <a:rPr lang="de-AT" dirty="0">
                <a:latin typeface="+mj-lt"/>
              </a:rPr>
            </a:br>
            <a:r>
              <a:rPr lang="de-AT" dirty="0">
                <a:latin typeface="+mj-lt"/>
              </a:rPr>
              <a:t/>
            </a:r>
            <a:br>
              <a:rPr lang="de-AT" dirty="0">
                <a:latin typeface="+mj-lt"/>
              </a:rPr>
            </a:br>
            <a:endParaRPr lang="de-AT" dirty="0">
              <a:latin typeface="+mj-lt"/>
            </a:endParaRPr>
          </a:p>
          <a:p>
            <a:pPr marL="914400" lvl="2" indent="0" fontAlgn="auto">
              <a:lnSpc>
                <a:spcPct val="90000"/>
              </a:lnSpc>
              <a:spcAft>
                <a:spcPts val="0"/>
              </a:spcAft>
              <a:buNone/>
              <a:defRPr/>
            </a:pPr>
            <a:endParaRPr lang="de-AT"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F01F3E1A-8A29-4AC1-B8E6-4F2BF3C5686E}" type="slidenum">
              <a:rPr lang="de-AT">
                <a:latin typeface="+mj-lt"/>
              </a:rPr>
              <a:t>53</a:t>
            </a:fld>
            <a:endParaRPr lang="de-AT">
              <a:latin typeface="+mj-lt"/>
            </a:endParaRPr>
          </a:p>
        </p:txBody>
      </p:sp>
      <p:sp>
        <p:nvSpPr>
          <p:cNvPr id="2" name="Datumsplatzhalter 1"/>
          <p:cNvSpPr>
            <a:spLocks noGrp="1"/>
          </p:cNvSpPr>
          <p:nvPr>
            <p:ph type="dt" sz="half" idx="10"/>
          </p:nvPr>
        </p:nvSpPr>
        <p:spPr/>
        <p:txBody>
          <a:bodyPr/>
          <a:lstStyle/>
          <a:p>
            <a:pPr>
              <a:defRPr/>
            </a:pPr>
            <a:fld id="{2A2E5BB4-4CEC-4E03-8453-7CEA3A31E832}" type="datetime1">
              <a:rPr lang="de-AT" smtClean="0"/>
              <a:t>26.02.2025</a:t>
            </a:fld>
            <a:endParaRPr lang="de-AT"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26"/>
          <p:cNvSpPr>
            <a:spLocks noGrp="1" noChangeArrowheads="1"/>
          </p:cNvSpPr>
          <p:nvPr>
            <p:ph type="title"/>
          </p:nvPr>
        </p:nvSpPr>
        <p:spPr>
          <a:xfrm>
            <a:off x="457200" y="274638"/>
            <a:ext cx="6635750" cy="1143000"/>
          </a:xfrm>
        </p:spPr>
        <p:txBody>
          <a:bodyPr/>
          <a:lstStyle/>
          <a:p>
            <a:r>
              <a:rPr lang="de-DE" dirty="0"/>
              <a:t>Validity</a:t>
            </a:r>
            <a:endParaRPr lang="de-AT" dirty="0"/>
          </a:p>
        </p:txBody>
      </p:sp>
      <p:sp>
        <p:nvSpPr>
          <p:cNvPr id="107525" name="Rectangle 1027"/>
          <p:cNvSpPr>
            <a:spLocks noGrp="1" noChangeArrowheads="1"/>
          </p:cNvSpPr>
          <p:nvPr>
            <p:ph idx="1"/>
          </p:nvPr>
        </p:nvSpPr>
        <p:spPr>
          <a:xfrm>
            <a:off x="457200" y="1600200"/>
            <a:ext cx="8229600" cy="4757738"/>
          </a:xfrm>
        </p:spPr>
        <p:txBody>
          <a:bodyPr rtlCol="0">
            <a:normAutofit/>
          </a:bodyPr>
          <a:lstStyle/>
          <a:p>
            <a:pPr fontAlgn="auto">
              <a:lnSpc>
                <a:spcPct val="90000"/>
              </a:lnSpc>
              <a:spcAft>
                <a:spcPts val="0"/>
              </a:spcAft>
              <a:defRPr/>
            </a:pPr>
            <a:r>
              <a:rPr lang="de-DE" dirty="0">
                <a:latin typeface="+mj-lt"/>
              </a:rPr>
              <a:t>Representativeness of the sample</a:t>
            </a:r>
          </a:p>
          <a:p>
            <a:pPr fontAlgn="auto">
              <a:lnSpc>
                <a:spcPct val="90000"/>
              </a:lnSpc>
              <a:spcAft>
                <a:spcPts val="0"/>
              </a:spcAft>
              <a:defRPr/>
            </a:pPr>
            <a:r>
              <a:rPr lang="de-DE" dirty="0">
                <a:latin typeface="+mj-lt"/>
              </a:rPr>
              <a:t>Random selection</a:t>
            </a:r>
          </a:p>
          <a:p>
            <a:pPr lvl="1" fontAlgn="auto">
              <a:lnSpc>
                <a:spcPct val="90000"/>
              </a:lnSpc>
              <a:spcAft>
                <a:spcPts val="0"/>
              </a:spcAft>
              <a:defRPr/>
            </a:pPr>
            <a:r>
              <a:rPr lang="de-DE" sz="2000" dirty="0">
                <a:latin typeface="+mj-lt"/>
              </a:rPr>
              <a:t>Selection of subjects</a:t>
            </a:r>
          </a:p>
          <a:p>
            <a:pPr lvl="1" fontAlgn="auto">
              <a:lnSpc>
                <a:spcPct val="90000"/>
              </a:lnSpc>
              <a:spcAft>
                <a:spcPts val="0"/>
              </a:spcAft>
              <a:defRPr/>
            </a:pPr>
            <a:r>
              <a:rPr lang="de-DE" sz="2000" dirty="0">
                <a:latin typeface="+mj-lt"/>
              </a:rPr>
              <a:t>Center selection</a:t>
            </a:r>
          </a:p>
          <a:p>
            <a:pPr lvl="2" fontAlgn="auto">
              <a:lnSpc>
                <a:spcPct val="90000"/>
              </a:lnSpc>
              <a:spcAft>
                <a:spcPts val="0"/>
              </a:spcAft>
              <a:defRPr/>
            </a:pPr>
            <a:r>
              <a:rPr lang="de-DE" sz="1800" dirty="0">
                <a:latin typeface="+mj-lt"/>
              </a:rPr>
              <a:t>Monocentric / multicentric</a:t>
            </a:r>
          </a:p>
          <a:p>
            <a:pPr lvl="2" fontAlgn="auto">
              <a:lnSpc>
                <a:spcPct val="90000"/>
              </a:lnSpc>
              <a:spcAft>
                <a:spcPts val="0"/>
              </a:spcAft>
              <a:defRPr/>
            </a:pPr>
            <a:r>
              <a:rPr lang="de-DE" sz="1800" dirty="0">
                <a:latin typeface="+mj-lt"/>
              </a:rPr>
              <a:t>National, international</a:t>
            </a:r>
          </a:p>
          <a:p>
            <a:pPr fontAlgn="auto">
              <a:lnSpc>
                <a:spcPct val="90000"/>
              </a:lnSpc>
              <a:spcAft>
                <a:spcPts val="0"/>
              </a:spcAft>
              <a:defRPr/>
            </a:pPr>
            <a:r>
              <a:rPr lang="de-DE" dirty="0">
                <a:latin typeface="+mj-lt"/>
              </a:rPr>
              <a:t>Inclusion criteria</a:t>
            </a:r>
          </a:p>
          <a:p>
            <a:pPr lvl="1" fontAlgn="auto">
              <a:lnSpc>
                <a:spcPct val="90000"/>
              </a:lnSpc>
              <a:spcAft>
                <a:spcPts val="0"/>
              </a:spcAft>
              <a:defRPr/>
            </a:pPr>
            <a:r>
              <a:rPr lang="de-DE" sz="2000" dirty="0">
                <a:latin typeface="+mj-lt"/>
              </a:rPr>
              <a:t>Stage of disease, age, ...</a:t>
            </a:r>
          </a:p>
          <a:p>
            <a:pPr fontAlgn="auto">
              <a:lnSpc>
                <a:spcPct val="90000"/>
              </a:lnSpc>
              <a:spcAft>
                <a:spcPts val="0"/>
              </a:spcAft>
              <a:defRPr/>
            </a:pPr>
            <a:r>
              <a:rPr lang="de-DE" dirty="0">
                <a:latin typeface="+mj-lt"/>
              </a:rPr>
              <a:t>Exclusion criteria</a:t>
            </a:r>
          </a:p>
          <a:p>
            <a:pPr lvl="1" fontAlgn="auto">
              <a:lnSpc>
                <a:spcPct val="90000"/>
              </a:lnSpc>
              <a:spcAft>
                <a:spcPts val="0"/>
              </a:spcAft>
              <a:defRPr/>
            </a:pPr>
            <a:r>
              <a:rPr lang="de-DE" sz="2000" dirty="0">
                <a:latin typeface="+mj-lt"/>
              </a:rPr>
              <a:t>Additional diseases, additional medication, ...</a:t>
            </a:r>
          </a:p>
          <a:p>
            <a:pPr fontAlgn="auto">
              <a:lnSpc>
                <a:spcPct val="90000"/>
              </a:lnSpc>
              <a:spcAft>
                <a:spcPts val="0"/>
              </a:spcAft>
              <a:defRPr/>
            </a:pPr>
            <a:r>
              <a:rPr lang="de-DE" dirty="0">
                <a:latin typeface="+mj-lt"/>
              </a:rPr>
              <a:t>Voluntariness</a:t>
            </a:r>
            <a:endParaRPr lang="de-AT" dirty="0">
              <a:latin typeface="+mj-lt"/>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AC4BF1D3-80FF-456E-B2F5-F4BB4C2AC5D0}" type="slidenum">
              <a:rPr lang="de-AT">
                <a:latin typeface="+mj-lt"/>
              </a:rPr>
              <a:t>54</a:t>
            </a:fld>
            <a:endParaRPr lang="de-AT">
              <a:latin typeface="+mj-lt"/>
            </a:endParaRPr>
          </a:p>
        </p:txBody>
      </p:sp>
      <p:sp>
        <p:nvSpPr>
          <p:cNvPr id="2" name="Datumsplatzhalter 1"/>
          <p:cNvSpPr>
            <a:spLocks noGrp="1"/>
          </p:cNvSpPr>
          <p:nvPr>
            <p:ph type="dt" sz="half" idx="10"/>
          </p:nvPr>
        </p:nvSpPr>
        <p:spPr/>
        <p:txBody>
          <a:bodyPr/>
          <a:lstStyle/>
          <a:p>
            <a:pPr>
              <a:defRPr/>
            </a:pPr>
            <a:fld id="{FB443B9D-C494-4ED8-94AC-E181E5202FCA}" type="datetime1">
              <a:rPr lang="de-AT" smtClean="0"/>
              <a:t>26.02.2025</a:t>
            </a:fld>
            <a:endParaRPr lang="de-AT"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ctrTitle"/>
          </p:nvPr>
        </p:nvSpPr>
        <p:spPr>
          <a:xfrm>
            <a:off x="611188" y="1524000"/>
            <a:ext cx="7905750" cy="2120900"/>
          </a:xfrm>
        </p:spPr>
        <p:txBody>
          <a:bodyPr/>
          <a:lstStyle/>
          <a:p>
            <a:pPr algn="l"/>
            <a:r>
              <a:rPr lang="de-DE"/>
              <a:t>Statistical Analysis:</a:t>
            </a:r>
            <a:br>
              <a:rPr lang="de-DE"/>
            </a:br>
            <a:r>
              <a:rPr lang="de-DE"/>
              <a:t>Basic concepts and </a:t>
            </a:r>
            <a:br>
              <a:rPr lang="de-DE"/>
            </a:br>
            <a:r>
              <a:rPr lang="de-DE"/>
              <a:t>Descriptive Statistics</a:t>
            </a:r>
            <a:r>
              <a:rPr lang="de-DE" sz="1200"/>
              <a:t/>
            </a:r>
            <a:br>
              <a:rPr lang="de-DE" sz="1200"/>
            </a:br>
            <a:endParaRPr lang="de-DE" sz="2500" b="1" i="1"/>
          </a:p>
        </p:txBody>
      </p:sp>
      <p:sp>
        <p:nvSpPr>
          <p:cNvPr id="99330" name="Rectangle 3"/>
          <p:cNvSpPr txBox="1">
            <a:spLocks noChangeArrowheads="1"/>
          </p:cNvSpPr>
          <p:nvPr/>
        </p:nvSpPr>
        <p:spPr bwMode="auto">
          <a:xfrm>
            <a:off x="1339850" y="5589588"/>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en-US" sz="2000" dirty="0">
                <a:solidFill>
                  <a:srgbClr val="7F7F7F"/>
                </a:solidFill>
                <a:latin typeface="Calibri" pitchFamily="34" charset="0"/>
              </a:rPr>
              <a:t>Institute of Clinical Epidemiology, Public Health, Health Economics, Medical Statistics and Informatics</a:t>
            </a: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
        <p:nvSpPr>
          <p:cNvPr id="99331"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Dr.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457200" y="274638"/>
            <a:ext cx="6635750" cy="1143000"/>
          </a:xfrm>
        </p:spPr>
        <p:txBody>
          <a:bodyPr/>
          <a:lstStyle/>
          <a:p>
            <a:r>
              <a:rPr lang="de-DE" sz="4000"/>
              <a:t>Basic statistical terms</a:t>
            </a:r>
            <a:endParaRPr lang="de-AT" sz="4000"/>
          </a:p>
        </p:txBody>
      </p:sp>
      <p:sp>
        <p:nvSpPr>
          <p:cNvPr id="101378" name="Rectangle 3"/>
          <p:cNvSpPr>
            <a:spLocks noGrp="1" noChangeArrowheads="1"/>
          </p:cNvSpPr>
          <p:nvPr>
            <p:ph idx="1"/>
          </p:nvPr>
        </p:nvSpPr>
        <p:spPr>
          <a:xfrm>
            <a:off x="457200" y="1600200"/>
            <a:ext cx="8229600" cy="4757738"/>
          </a:xfrm>
        </p:spPr>
        <p:txBody>
          <a:bodyPr/>
          <a:lstStyle/>
          <a:p>
            <a:pPr>
              <a:lnSpc>
                <a:spcPct val="90000"/>
              </a:lnSpc>
            </a:pPr>
            <a:r>
              <a:rPr lang="de-AT" b="1"/>
              <a:t>Observation unit</a:t>
            </a:r>
          </a:p>
          <a:p>
            <a:pPr lvl="1">
              <a:lnSpc>
                <a:spcPct val="90000"/>
              </a:lnSpc>
            </a:pPr>
            <a:r>
              <a:rPr lang="de-AT" sz="2000"/>
              <a:t>Subjects, patients, </a:t>
            </a:r>
            <a:r>
              <a:rPr lang="de-DE" sz="2000"/>
              <a:t>customers...</a:t>
            </a:r>
            <a:r>
              <a:rPr lang="de-AT" sz="2000"/>
              <a:t>,objects</a:t>
            </a:r>
          </a:p>
          <a:p>
            <a:pPr lvl="1">
              <a:lnSpc>
                <a:spcPct val="90000"/>
              </a:lnSpc>
            </a:pPr>
            <a:endParaRPr lang="de-AT" sz="1000"/>
          </a:p>
          <a:p>
            <a:pPr>
              <a:lnSpc>
                <a:spcPct val="90000"/>
              </a:lnSpc>
            </a:pPr>
            <a:r>
              <a:rPr lang="de-AT" b="1"/>
              <a:t>Random variable, characteristic</a:t>
            </a:r>
          </a:p>
          <a:p>
            <a:pPr lvl="1">
              <a:lnSpc>
                <a:spcPct val="90000"/>
              </a:lnSpc>
            </a:pPr>
            <a:r>
              <a:rPr lang="de-AT" sz="2000"/>
              <a:t>Gender, health status, weight, blood group</a:t>
            </a:r>
            <a:endParaRPr lang="de-DE" sz="2000"/>
          </a:p>
          <a:p>
            <a:pPr lvl="2">
              <a:lnSpc>
                <a:spcPct val="90000"/>
              </a:lnSpc>
            </a:pPr>
            <a:r>
              <a:rPr lang="de-AT"/>
              <a:t>Why "</a:t>
            </a:r>
            <a:r>
              <a:rPr lang="de-AT" b="1"/>
              <a:t>random variable</a:t>
            </a:r>
            <a:r>
              <a:rPr lang="de-AT"/>
              <a:t>"?</a:t>
            </a:r>
          </a:p>
          <a:p>
            <a:pPr lvl="3">
              <a:lnSpc>
                <a:spcPct val="90000"/>
              </a:lnSpc>
            </a:pPr>
            <a:r>
              <a:rPr lang="de-AT"/>
              <a:t>Because the expression is not exactly predictable with a random selection. The result depends on chance.</a:t>
            </a:r>
          </a:p>
          <a:p>
            <a:pPr lvl="3">
              <a:lnSpc>
                <a:spcPct val="90000"/>
              </a:lnSpc>
            </a:pPr>
            <a:endParaRPr lang="de-AT" sz="1000"/>
          </a:p>
          <a:p>
            <a:pPr>
              <a:lnSpc>
                <a:spcPct val="90000"/>
              </a:lnSpc>
            </a:pPr>
            <a:r>
              <a:rPr lang="de-AT" b="1"/>
              <a:t>Characteristic values</a:t>
            </a:r>
          </a:p>
          <a:p>
            <a:pPr lvl="1">
              <a:lnSpc>
                <a:spcPct val="90000"/>
              </a:lnSpc>
            </a:pPr>
            <a:r>
              <a:rPr lang="de-AT" sz="2000"/>
              <a:t>Blood group: A, B, AB, 0</a:t>
            </a:r>
            <a:endParaRPr lang="de-DE" sz="2000"/>
          </a:p>
          <a:p>
            <a:pPr lvl="1">
              <a:lnSpc>
                <a:spcPct val="90000"/>
              </a:lnSpc>
            </a:pPr>
            <a:r>
              <a:rPr lang="de-DE" sz="2000"/>
              <a:t>Statement yes/no</a:t>
            </a:r>
            <a:endParaRPr lang="de-AT" sz="2000"/>
          </a:p>
          <a:p>
            <a:pPr lvl="1">
              <a:lnSpc>
                <a:spcPct val="90000"/>
              </a:lnSpc>
            </a:pPr>
            <a:r>
              <a:rPr lang="de-AT" sz="2000"/>
              <a:t>Weight in kg</a:t>
            </a:r>
            <a:endParaRPr lang="de-DE" sz="2000"/>
          </a:p>
        </p:txBody>
      </p:sp>
      <p:sp>
        <p:nvSpPr>
          <p:cNvPr id="84995"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84996" name="Foliennummernplatzhalter 5"/>
          <p:cNvSpPr>
            <a:spLocks noGrp="1"/>
          </p:cNvSpPr>
          <p:nvPr>
            <p:ph type="sldNum" sz="quarter" idx="12"/>
          </p:nvPr>
        </p:nvSpPr>
        <p:spPr/>
        <p:txBody>
          <a:bodyPr/>
          <a:lstStyle/>
          <a:p>
            <a:pPr>
              <a:defRPr/>
            </a:pPr>
            <a:fld id="{E05F1143-00B0-46EE-A7C8-805215DB2542}" type="slidenum">
              <a:rPr lang="en-US"/>
              <a:t>56</a:t>
            </a:fld>
            <a:endParaRPr lang="en-US"/>
          </a:p>
        </p:txBody>
      </p:sp>
      <p:sp>
        <p:nvSpPr>
          <p:cNvPr id="2" name="Datumsplatzhalter 1"/>
          <p:cNvSpPr>
            <a:spLocks noGrp="1"/>
          </p:cNvSpPr>
          <p:nvPr>
            <p:ph type="dt" sz="half" idx="10"/>
          </p:nvPr>
        </p:nvSpPr>
        <p:spPr/>
        <p:txBody>
          <a:bodyPr/>
          <a:lstStyle/>
          <a:p>
            <a:pPr>
              <a:defRPr/>
            </a:pPr>
            <a:fld id="{F0E0EFF1-55A2-48AF-9261-A6B43C3D2F7B}" type="datetime1">
              <a:rPr lang="de-AT" smtClean="0"/>
              <a:t>26.02.2025</a:t>
            </a:fld>
            <a:endParaRPr lang="de-AT"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457200" y="274638"/>
            <a:ext cx="6635750" cy="1143000"/>
          </a:xfrm>
        </p:spPr>
        <p:txBody>
          <a:bodyPr/>
          <a:lstStyle/>
          <a:p>
            <a:r>
              <a:rPr lang="de-DE" sz="4000" dirty="0" err="1" smtClean="0"/>
              <a:t>Types</a:t>
            </a:r>
            <a:r>
              <a:rPr lang="de-DE" sz="4000" dirty="0" smtClean="0"/>
              <a:t> </a:t>
            </a:r>
            <a:r>
              <a:rPr lang="de-DE" sz="4000" dirty="0" err="1" smtClean="0"/>
              <a:t>of</a:t>
            </a:r>
            <a:r>
              <a:rPr lang="de-DE" sz="4000" dirty="0" smtClean="0"/>
              <a:t> variables, </a:t>
            </a:r>
            <a:r>
              <a:rPr lang="de-DE" sz="4000" dirty="0" err="1" smtClean="0"/>
              <a:t>scaling</a:t>
            </a:r>
            <a:endParaRPr lang="de-DE" dirty="0"/>
          </a:p>
        </p:txBody>
      </p:sp>
      <p:sp>
        <p:nvSpPr>
          <p:cNvPr id="106498" name="Rectangle 3"/>
          <p:cNvSpPr>
            <a:spLocks noGrp="1" noChangeArrowheads="1"/>
          </p:cNvSpPr>
          <p:nvPr>
            <p:ph idx="1"/>
          </p:nvPr>
        </p:nvSpPr>
        <p:spPr>
          <a:xfrm>
            <a:off x="611188" y="1557338"/>
            <a:ext cx="7510462" cy="4597400"/>
          </a:xfrm>
        </p:spPr>
        <p:txBody>
          <a:bodyPr/>
          <a:lstStyle/>
          <a:p>
            <a:r>
              <a:rPr lang="de-DE" sz="2000" b="1" dirty="0" err="1" smtClean="0"/>
              <a:t>Categorical</a:t>
            </a:r>
            <a:endParaRPr lang="de-DE" sz="2000" b="1" dirty="0"/>
          </a:p>
          <a:p>
            <a:pPr lvl="1"/>
            <a:r>
              <a:rPr lang="de-DE" sz="1800" dirty="0" err="1"/>
              <a:t>Many</a:t>
            </a:r>
            <a:r>
              <a:rPr lang="de-DE" sz="1800" dirty="0"/>
              <a:t> </a:t>
            </a:r>
            <a:r>
              <a:rPr lang="de-DE" sz="1800" dirty="0" err="1"/>
              <a:t>expressions</a:t>
            </a:r>
            <a:r>
              <a:rPr lang="de-DE" sz="1800" dirty="0"/>
              <a:t> at last</a:t>
            </a:r>
          </a:p>
          <a:p>
            <a:pPr lvl="2"/>
            <a:r>
              <a:rPr lang="de-DE" sz="1800" dirty="0"/>
              <a:t>e.g. </a:t>
            </a:r>
            <a:r>
              <a:rPr lang="de-DE" sz="1800" dirty="0" err="1"/>
              <a:t>gender</a:t>
            </a:r>
            <a:r>
              <a:rPr lang="de-DE" sz="1800" dirty="0"/>
              <a:t>, </a:t>
            </a:r>
            <a:r>
              <a:rPr lang="de-DE" sz="1800" dirty="0" err="1"/>
              <a:t>blood</a:t>
            </a:r>
            <a:r>
              <a:rPr lang="de-DE" sz="1800" dirty="0"/>
              <a:t> </a:t>
            </a:r>
            <a:r>
              <a:rPr lang="de-DE" sz="1800" dirty="0" err="1"/>
              <a:t>group</a:t>
            </a:r>
            <a:r>
              <a:rPr lang="de-DE" sz="1800" dirty="0"/>
              <a:t>, </a:t>
            </a:r>
            <a:r>
              <a:rPr lang="de-DE" sz="1800" dirty="0" err="1"/>
              <a:t>school</a:t>
            </a:r>
            <a:r>
              <a:rPr lang="de-DE" sz="1800" dirty="0"/>
              <a:t> grades</a:t>
            </a:r>
          </a:p>
          <a:p>
            <a:pPr lvl="1"/>
            <a:r>
              <a:rPr lang="de-DE" sz="1800" b="1" dirty="0"/>
              <a:t>Counts </a:t>
            </a:r>
            <a:r>
              <a:rPr lang="de-DE" sz="1800" b="1" dirty="0" err="1"/>
              <a:t>result</a:t>
            </a:r>
            <a:endParaRPr lang="de-DE" sz="1800" b="1" dirty="0"/>
          </a:p>
          <a:p>
            <a:pPr lvl="1"/>
            <a:endParaRPr lang="de-DE" sz="1800" b="1" dirty="0"/>
          </a:p>
          <a:p>
            <a:r>
              <a:rPr lang="de-DE" sz="2000" b="1" dirty="0" err="1" smtClean="0"/>
              <a:t>Continuous</a:t>
            </a:r>
            <a:endParaRPr lang="de-DE" sz="2000" b="1" dirty="0"/>
          </a:p>
          <a:p>
            <a:pPr lvl="1"/>
            <a:r>
              <a:rPr lang="de-DE" sz="1800" dirty="0"/>
              <a:t>All </a:t>
            </a:r>
            <a:r>
              <a:rPr lang="de-DE" sz="1800" dirty="0" err="1"/>
              <a:t>values</a:t>
            </a:r>
            <a:r>
              <a:rPr lang="de-DE" sz="1800" dirty="0"/>
              <a:t> </a:t>
            </a:r>
            <a:r>
              <a:rPr lang="de-DE" sz="1800" dirty="0" err="1"/>
              <a:t>of</a:t>
            </a:r>
            <a:r>
              <a:rPr lang="de-DE" sz="1800" dirty="0"/>
              <a:t> an </a:t>
            </a:r>
            <a:r>
              <a:rPr lang="de-DE" sz="1800" dirty="0" err="1"/>
              <a:t>interval</a:t>
            </a:r>
            <a:r>
              <a:rPr lang="de-DE" sz="1800" dirty="0"/>
              <a:t> </a:t>
            </a:r>
            <a:r>
              <a:rPr lang="de-DE" sz="1800" dirty="0" err="1"/>
              <a:t>possible</a:t>
            </a:r>
            <a:endParaRPr lang="de-DE" sz="1800" dirty="0"/>
          </a:p>
          <a:p>
            <a:pPr lvl="2"/>
            <a:r>
              <a:rPr lang="de-DE" sz="1800" dirty="0"/>
              <a:t>e.g. </a:t>
            </a:r>
            <a:r>
              <a:rPr lang="de-DE" sz="1800" dirty="0" err="1"/>
              <a:t>weight</a:t>
            </a:r>
            <a:r>
              <a:rPr lang="de-DE" sz="1800" dirty="0"/>
              <a:t>, </a:t>
            </a:r>
            <a:r>
              <a:rPr lang="de-DE" sz="1800" dirty="0" err="1"/>
              <a:t>height</a:t>
            </a:r>
            <a:r>
              <a:rPr lang="de-DE" sz="1800" dirty="0"/>
              <a:t>, </a:t>
            </a:r>
            <a:r>
              <a:rPr lang="de-DE" sz="1800" dirty="0" err="1"/>
              <a:t>temperature</a:t>
            </a:r>
            <a:r>
              <a:rPr lang="de-DE" sz="1800" dirty="0"/>
              <a:t>, </a:t>
            </a:r>
            <a:r>
              <a:rPr lang="de-DE" sz="1800" dirty="0" err="1"/>
              <a:t>number</a:t>
            </a:r>
            <a:r>
              <a:rPr lang="de-DE" sz="1800" dirty="0"/>
              <a:t> </a:t>
            </a:r>
            <a:r>
              <a:rPr lang="de-DE" sz="1800" dirty="0" err="1"/>
              <a:t>of</a:t>
            </a:r>
            <a:r>
              <a:rPr lang="de-DE" sz="1800" dirty="0"/>
              <a:t> </a:t>
            </a:r>
            <a:r>
              <a:rPr lang="de-DE" sz="1800" dirty="0" err="1"/>
              <a:t>leukocytes</a:t>
            </a:r>
            <a:endParaRPr lang="de-DE" sz="1800" dirty="0"/>
          </a:p>
          <a:p>
            <a:pPr lvl="1"/>
            <a:r>
              <a:rPr lang="de-DE" sz="1800" b="1" dirty="0" err="1"/>
              <a:t>Result</a:t>
            </a:r>
            <a:r>
              <a:rPr lang="de-DE" sz="1800" b="1" dirty="0"/>
              <a:t> </a:t>
            </a:r>
            <a:r>
              <a:rPr lang="de-DE" sz="1800" b="1" dirty="0" err="1"/>
              <a:t>of</a:t>
            </a:r>
            <a:r>
              <a:rPr lang="de-DE" sz="1800" b="1" dirty="0"/>
              <a:t> </a:t>
            </a:r>
            <a:r>
              <a:rPr lang="de-DE" sz="1800" b="1" dirty="0" err="1"/>
              <a:t>measurements</a:t>
            </a:r>
            <a:r>
              <a:rPr lang="de-DE" sz="1800" b="1" dirty="0"/>
              <a:t> </a:t>
            </a:r>
            <a:r>
              <a:rPr lang="de-DE" sz="1800" dirty="0"/>
              <a:t>(</a:t>
            </a:r>
            <a:r>
              <a:rPr lang="de-DE" sz="1800" dirty="0" err="1"/>
              <a:t>metric</a:t>
            </a:r>
            <a:r>
              <a:rPr lang="de-DE" sz="1800" dirty="0"/>
              <a:t>)</a:t>
            </a:r>
          </a:p>
          <a:p>
            <a:pPr lvl="1"/>
            <a:endParaRPr lang="de-DE" sz="1800" dirty="0"/>
          </a:p>
          <a:p>
            <a:r>
              <a:rPr lang="de-DE" sz="2000" b="1" dirty="0"/>
              <a:t>Qualitative </a:t>
            </a:r>
            <a:r>
              <a:rPr lang="de-DE" sz="2000" b="1" dirty="0" err="1"/>
              <a:t>scales</a:t>
            </a:r>
            <a:r>
              <a:rPr lang="de-DE" sz="2000" b="1" dirty="0"/>
              <a:t> </a:t>
            </a:r>
            <a:r>
              <a:rPr lang="de-DE" sz="2000" dirty="0"/>
              <a:t>(nominal, </a:t>
            </a:r>
            <a:r>
              <a:rPr lang="de-DE" sz="2000" dirty="0" err="1"/>
              <a:t>ordinal</a:t>
            </a:r>
            <a:r>
              <a:rPr lang="de-DE" sz="2000" dirty="0"/>
              <a:t>)</a:t>
            </a:r>
          </a:p>
          <a:p>
            <a:r>
              <a:rPr lang="de-DE" sz="2000" b="1" dirty="0"/>
              <a:t>Quantitative </a:t>
            </a:r>
            <a:r>
              <a:rPr lang="de-DE" sz="2000" b="1" dirty="0" err="1"/>
              <a:t>scales</a:t>
            </a:r>
            <a:r>
              <a:rPr lang="de-DE" sz="2000" b="1" dirty="0"/>
              <a:t> </a:t>
            </a:r>
            <a:r>
              <a:rPr lang="de-DE" sz="2000" dirty="0" smtClean="0"/>
              <a:t>(</a:t>
            </a:r>
            <a:r>
              <a:rPr lang="de-DE" sz="2000" dirty="0" err="1" smtClean="0"/>
              <a:t>metric</a:t>
            </a:r>
            <a:r>
              <a:rPr lang="de-DE" sz="2000" dirty="0" smtClean="0"/>
              <a:t>)</a:t>
            </a:r>
            <a:endParaRPr lang="de-DE" sz="2000" dirty="0"/>
          </a:p>
          <a:p>
            <a:endParaRPr lang="de-DE" sz="2000" dirty="0"/>
          </a:p>
        </p:txBody>
      </p:sp>
      <p:sp>
        <p:nvSpPr>
          <p:cNvPr id="89091"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89092" name="Foliennummernplatzhalter 5"/>
          <p:cNvSpPr>
            <a:spLocks noGrp="1"/>
          </p:cNvSpPr>
          <p:nvPr>
            <p:ph type="sldNum" sz="quarter" idx="12"/>
          </p:nvPr>
        </p:nvSpPr>
        <p:spPr/>
        <p:txBody>
          <a:bodyPr/>
          <a:lstStyle/>
          <a:p>
            <a:pPr>
              <a:defRPr/>
            </a:pPr>
            <a:fld id="{1B775515-142D-409F-B92B-215B6076B612}" type="slidenum">
              <a:rPr lang="en-US"/>
              <a:t>57</a:t>
            </a:fld>
            <a:endParaRPr lang="en-US"/>
          </a:p>
        </p:txBody>
      </p:sp>
      <p:sp>
        <p:nvSpPr>
          <p:cNvPr id="106501" name="Rectangle 4"/>
          <p:cNvSpPr>
            <a:spLocks noChangeArrowheads="1"/>
          </p:cNvSpPr>
          <p:nvPr/>
        </p:nvSpPr>
        <p:spPr bwMode="auto">
          <a:xfrm>
            <a:off x="1150938" y="617538"/>
            <a:ext cx="7793037" cy="1143000"/>
          </a:xfrm>
          <a:prstGeom prst="rect">
            <a:avLst/>
          </a:prstGeom>
          <a:noFill/>
          <a:ln w="9525">
            <a:noFill/>
            <a:miter lim="800000"/>
            <a:headEnd/>
            <a:tailEnd/>
          </a:ln>
        </p:spPr>
        <p:txBody>
          <a:bodyPr anchor="b"/>
          <a:lstStyle/>
          <a:p>
            <a:pPr eaLnBrk="0" hangingPunct="0"/>
            <a:endParaRPr lang="de-DE" sz="4400" b="1">
              <a:solidFill>
                <a:schemeClr val="tx2"/>
              </a:solidFill>
            </a:endParaRPr>
          </a:p>
        </p:txBody>
      </p:sp>
      <p:sp>
        <p:nvSpPr>
          <p:cNvPr id="106502" name="Rectangle 5"/>
          <p:cNvSpPr>
            <a:spLocks noChangeArrowheads="1"/>
          </p:cNvSpPr>
          <p:nvPr/>
        </p:nvSpPr>
        <p:spPr bwMode="auto">
          <a:xfrm>
            <a:off x="1182688" y="1484313"/>
            <a:ext cx="7772400" cy="4648200"/>
          </a:xfrm>
          <a:prstGeom prst="rect">
            <a:avLst/>
          </a:prstGeom>
          <a:noFill/>
          <a:ln w="9525">
            <a:noFill/>
            <a:miter lim="800000"/>
            <a:headEnd/>
            <a:tailEnd/>
          </a:ln>
        </p:spPr>
        <p:txBody>
          <a:bodyPr/>
          <a:lstStyle/>
          <a:p>
            <a:pPr marL="2057400" lvl="4" indent="-228600" eaLnBrk="0" hangingPunct="0">
              <a:spcBef>
                <a:spcPct val="20000"/>
              </a:spcBef>
              <a:buFontTx/>
              <a:buChar char="»"/>
            </a:pPr>
            <a:endParaRPr lang="de-DE" sz="2200"/>
          </a:p>
        </p:txBody>
      </p:sp>
      <p:sp>
        <p:nvSpPr>
          <p:cNvPr id="2" name="Datumsplatzhalter 1"/>
          <p:cNvSpPr>
            <a:spLocks noGrp="1"/>
          </p:cNvSpPr>
          <p:nvPr>
            <p:ph type="dt" sz="half" idx="10"/>
          </p:nvPr>
        </p:nvSpPr>
        <p:spPr/>
        <p:txBody>
          <a:bodyPr/>
          <a:lstStyle/>
          <a:p>
            <a:pPr>
              <a:defRPr/>
            </a:pPr>
            <a:fld id="{DAED7430-1B47-47BE-835A-A7AD1AA55A75}" type="datetime1">
              <a:rPr lang="de-AT" smtClean="0"/>
              <a:t>26.02.2025</a:t>
            </a:fld>
            <a:endParaRPr lang="de-AT"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571480"/>
            <a:ext cx="8229600" cy="995363"/>
          </a:xfrm>
        </p:spPr>
        <p:txBody>
          <a:bodyPr/>
          <a:lstStyle/>
          <a:p>
            <a:r>
              <a:rPr lang="de-AT" dirty="0"/>
              <a:t>Descriptive statistics</a:t>
            </a:r>
            <a:endParaRPr lang="en-US" dirty="0"/>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886552404"/>
              </p:ext>
            </p:extLst>
          </p:nvPr>
        </p:nvGraphicFramePr>
        <p:xfrm>
          <a:off x="628976" y="1844824"/>
          <a:ext cx="7901014" cy="3586480"/>
        </p:xfrm>
        <a:graphic>
          <a:graphicData uri="http://schemas.openxmlformats.org/drawingml/2006/table">
            <a:tbl>
              <a:tblPr firstRow="1" bandRow="1">
                <a:tableStyleId>{5C22544A-7EE6-4342-B048-85BDC9FD1C3A}</a:tableStyleId>
              </a:tblPr>
              <a:tblGrid>
                <a:gridCol w="2108975">
                  <a:extLst>
                    <a:ext uri="{9D8B030D-6E8A-4147-A177-3AD203B41FA5}">
                      <a16:colId xmlns:a16="http://schemas.microsoft.com/office/drawing/2014/main" val="20000"/>
                    </a:ext>
                  </a:extLst>
                </a:gridCol>
                <a:gridCol w="257196">
                  <a:extLst>
                    <a:ext uri="{9D8B030D-6E8A-4147-A177-3AD203B41FA5}">
                      <a16:colId xmlns:a16="http://schemas.microsoft.com/office/drawing/2014/main" val="20001"/>
                    </a:ext>
                  </a:extLst>
                </a:gridCol>
                <a:gridCol w="3857944">
                  <a:extLst>
                    <a:ext uri="{9D8B030D-6E8A-4147-A177-3AD203B41FA5}">
                      <a16:colId xmlns:a16="http://schemas.microsoft.com/office/drawing/2014/main" val="20002"/>
                    </a:ext>
                  </a:extLst>
                </a:gridCol>
                <a:gridCol w="1676899">
                  <a:extLst>
                    <a:ext uri="{9D8B030D-6E8A-4147-A177-3AD203B41FA5}">
                      <a16:colId xmlns:a16="http://schemas.microsoft.com/office/drawing/2014/main" val="20003"/>
                    </a:ext>
                  </a:extLst>
                </a:gridCol>
              </a:tblGrid>
              <a:tr h="370840">
                <a:tc>
                  <a:txBody>
                    <a:bodyPr/>
                    <a:lstStyle/>
                    <a:p>
                      <a:r>
                        <a:rPr lang="de-AT" dirty="0"/>
                        <a:t>Qualitative characteristics</a:t>
                      </a:r>
                      <a:endParaRPr lang="en-US" dirty="0"/>
                    </a:p>
                  </a:txBody>
                  <a:tcPr/>
                </a:tc>
                <a:tc>
                  <a:txBody>
                    <a:bodyPr/>
                    <a:lstStyle/>
                    <a:p>
                      <a:endParaRPr lang="en-US" dirty="0"/>
                    </a:p>
                  </a:txBody>
                  <a:tcPr/>
                </a:tc>
                <a:tc>
                  <a:txBody>
                    <a:bodyPr/>
                    <a:lstStyle/>
                    <a:p>
                      <a:r>
                        <a:rPr lang="de-AT" dirty="0"/>
                        <a:t>Quantitative </a:t>
                      </a:r>
                      <a:r>
                        <a:rPr lang="de-AT" baseline="0" dirty="0"/>
                        <a:t>characteristics</a:t>
                      </a:r>
                    </a:p>
                    <a:p>
                      <a:r>
                        <a:rPr lang="de-AT" baseline="0" dirty="0"/>
                        <a:t>normally distributed</a:t>
                      </a:r>
                      <a:endParaRPr lang="en-US" dirty="0"/>
                    </a:p>
                  </a:txBody>
                  <a:tcPr/>
                </a:tc>
                <a:tc>
                  <a:txBody>
                    <a:bodyPr/>
                    <a:lstStyle/>
                    <a:p>
                      <a:endParaRPr lang="de-AT" dirty="0"/>
                    </a:p>
                    <a:p>
                      <a:endParaRPr lang="de-AT" dirty="0"/>
                    </a:p>
                    <a:p>
                      <a:r>
                        <a:rPr lang="de-AT" dirty="0"/>
                        <a:t>randomly distributed</a:t>
                      </a:r>
                      <a:endParaRPr lang="en-US" dirty="0"/>
                    </a:p>
                  </a:txBody>
                  <a:tcPr/>
                </a:tc>
                <a:extLst>
                  <a:ext uri="{0D108BD9-81ED-4DB2-BD59-A6C34878D82A}">
                    <a16:rowId xmlns:a16="http://schemas.microsoft.com/office/drawing/2014/main" val="10000"/>
                  </a:ext>
                </a:extLst>
              </a:tr>
              <a:tr h="370840">
                <a:tc>
                  <a:txBody>
                    <a:bodyPr/>
                    <a:lstStyle/>
                    <a:p>
                      <a:r>
                        <a:rPr lang="de-AT" dirty="0"/>
                        <a:t>n,%</a:t>
                      </a:r>
                      <a:endParaRPr lang="en-US" dirty="0"/>
                    </a:p>
                  </a:txBody>
                  <a:tcPr/>
                </a:tc>
                <a:tc>
                  <a:txBody>
                    <a:bodyPr/>
                    <a:lstStyle/>
                    <a:p>
                      <a:endParaRPr lang="en-US" dirty="0"/>
                    </a:p>
                  </a:txBody>
                  <a:tcPr/>
                </a:tc>
                <a:tc>
                  <a:txBody>
                    <a:bodyPr/>
                    <a:lstStyle/>
                    <a:p>
                      <a:r>
                        <a:rPr lang="de-AT" dirty="0"/>
                        <a:t>Arithmetic mean</a:t>
                      </a:r>
                      <a:endParaRPr lang="en-US" dirty="0"/>
                    </a:p>
                  </a:txBody>
                  <a:tcPr/>
                </a:tc>
                <a:tc>
                  <a:txBody>
                    <a:bodyPr/>
                    <a:lstStyle/>
                    <a:p>
                      <a:r>
                        <a:rPr lang="de-AT" dirty="0"/>
                        <a:t>Median</a:t>
                      </a:r>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r>
                        <a:rPr lang="de-AT" dirty="0"/>
                        <a:t>Standard deviation</a:t>
                      </a:r>
                      <a:endParaRPr lang="en-US" dirty="0"/>
                    </a:p>
                  </a:txBody>
                  <a:tcPr/>
                </a:tc>
                <a:tc>
                  <a:txBody>
                    <a:bodyPr/>
                    <a:lstStyle/>
                    <a:p>
                      <a:r>
                        <a:rPr lang="de-AT" dirty="0"/>
                        <a:t>Percentile</a:t>
                      </a:r>
                      <a:endParaRPr lang="en-US" dirty="0"/>
                    </a:p>
                  </a:txBody>
                  <a:tcPr/>
                </a:tc>
                <a:extLst>
                  <a:ext uri="{0D108BD9-81ED-4DB2-BD59-A6C34878D82A}">
                    <a16:rowId xmlns:a16="http://schemas.microsoft.com/office/drawing/2014/main" val="10002"/>
                  </a:ext>
                </a:extLst>
              </a:tr>
              <a:tr h="370840">
                <a:tc>
                  <a:txBody>
                    <a:bodyPr/>
                    <a:lstStyle/>
                    <a:p>
                      <a:r>
                        <a:rPr lang="de-AT" dirty="0"/>
                        <a:t>Pie chart, bar chart</a:t>
                      </a:r>
                      <a:endParaRPr lang="en-US" dirty="0"/>
                    </a:p>
                  </a:txBody>
                  <a:tcPr/>
                </a:tc>
                <a:tc>
                  <a:txBody>
                    <a:bodyPr/>
                    <a:lstStyle/>
                    <a:p>
                      <a:endParaRPr lang="en-US" dirty="0"/>
                    </a:p>
                  </a:txBody>
                  <a:tcPr/>
                </a:tc>
                <a:tc>
                  <a:txBody>
                    <a:bodyPr/>
                    <a:lstStyle/>
                    <a:p>
                      <a:r>
                        <a:rPr lang="de-AT" dirty="0"/>
                        <a:t>Histogram</a:t>
                      </a:r>
                      <a:endParaRPr lang="en-US" dirty="0"/>
                    </a:p>
                  </a:txBody>
                  <a:tcPr/>
                </a:tc>
                <a:tc>
                  <a:txBody>
                    <a:bodyPr/>
                    <a:lstStyle/>
                    <a:p>
                      <a:r>
                        <a:rPr lang="de-AT" dirty="0"/>
                        <a:t>Boxplot </a:t>
                      </a:r>
                      <a:endParaRPr lang="en-US" dirty="0"/>
                    </a:p>
                  </a:txBody>
                  <a:tcPr/>
                </a:tc>
                <a:extLst>
                  <a:ext uri="{0D108BD9-81ED-4DB2-BD59-A6C34878D82A}">
                    <a16:rowId xmlns:a16="http://schemas.microsoft.com/office/drawing/2014/main" val="10003"/>
                  </a:ext>
                </a:extLst>
              </a:tr>
              <a:tr h="370840">
                <a:tc>
                  <a:txBody>
                    <a:bodyPr/>
                    <a:lstStyle/>
                    <a:p>
                      <a:r>
                        <a:rPr lang="de-AT" dirty="0"/>
                        <a:t>Examples:</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r>
                        <a:rPr lang="de-AT" dirty="0"/>
                        <a:t>Gender, </a:t>
                      </a:r>
                      <a:r>
                        <a:rPr lang="de-AT" baseline="0" dirty="0"/>
                        <a:t>response to therapy, etc.</a:t>
                      </a:r>
                    </a:p>
                    <a:p>
                      <a:endParaRPr lang="en-US" dirty="0"/>
                    </a:p>
                  </a:txBody>
                  <a:tcPr/>
                </a:tc>
                <a:tc>
                  <a:txBody>
                    <a:bodyPr/>
                    <a:lstStyle/>
                    <a:p>
                      <a:endParaRPr lang="en-US" dirty="0"/>
                    </a:p>
                  </a:txBody>
                  <a:tcPr/>
                </a:tc>
                <a:tc>
                  <a:txBody>
                    <a:bodyPr/>
                    <a:lstStyle/>
                    <a:p>
                      <a:r>
                        <a:rPr lang="de-AT" dirty="0"/>
                        <a:t>Blood pressure</a:t>
                      </a:r>
                      <a:endParaRPr lang="en-US" dirty="0"/>
                    </a:p>
                  </a:txBody>
                  <a:tcPr/>
                </a:tc>
                <a:tc>
                  <a:txBody>
                    <a:bodyPr/>
                    <a:lstStyle/>
                    <a:p>
                      <a:r>
                        <a:rPr lang="de-AT" dirty="0"/>
                        <a:t>CRP, </a:t>
                      </a:r>
                      <a:r>
                        <a:rPr lang="de-AT" baseline="0" dirty="0"/>
                        <a:t>GGT</a:t>
                      </a:r>
                    </a:p>
                    <a:p>
                      <a:r>
                        <a:rPr lang="de-AT" baseline="0" dirty="0"/>
                        <a:t>Severity</a:t>
                      </a:r>
                      <a:endParaRPr lang="en-US" dirty="0"/>
                    </a:p>
                  </a:txBody>
                  <a:tcPr/>
                </a:tc>
                <a:extLst>
                  <a:ext uri="{0D108BD9-81ED-4DB2-BD59-A6C34878D82A}">
                    <a16:rowId xmlns:a16="http://schemas.microsoft.com/office/drawing/2014/main" val="10005"/>
                  </a:ext>
                </a:extLst>
              </a:tr>
            </a:tbl>
          </a:graphicData>
        </a:graphic>
      </p:graphicFrame>
      <p:sp>
        <p:nvSpPr>
          <p:cNvPr id="5"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58</a:t>
            </a:fld>
            <a:endParaRPr lang="en-US" dirty="0"/>
          </a:p>
        </p:txBody>
      </p:sp>
      <p:sp>
        <p:nvSpPr>
          <p:cNvPr id="3" name="Datumsplatzhalter 2"/>
          <p:cNvSpPr>
            <a:spLocks noGrp="1"/>
          </p:cNvSpPr>
          <p:nvPr>
            <p:ph type="dt" sz="half" idx="10"/>
          </p:nvPr>
        </p:nvSpPr>
        <p:spPr/>
        <p:txBody>
          <a:bodyPr/>
          <a:lstStyle/>
          <a:p>
            <a:pPr>
              <a:defRPr/>
            </a:pPr>
            <a:fld id="{4F292EB1-5308-4EA2-A170-E82A4064F334}" type="datetime1">
              <a:rPr lang="de-AT" smtClean="0"/>
              <a:t>26.02.2025</a:t>
            </a:fld>
            <a:endParaRPr lang="de-AT"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457200" y="274638"/>
            <a:ext cx="6635750" cy="1143000"/>
          </a:xfrm>
        </p:spPr>
        <p:txBody>
          <a:bodyPr/>
          <a:lstStyle/>
          <a:p>
            <a:r>
              <a:rPr lang="de-AT" sz="4000"/>
              <a:t>Frequency</a:t>
            </a:r>
          </a:p>
        </p:txBody>
      </p:sp>
      <p:sp>
        <p:nvSpPr>
          <p:cNvPr id="108546" name="Rectangle 3"/>
          <p:cNvSpPr>
            <a:spLocks noGrp="1" noChangeArrowheads="1"/>
          </p:cNvSpPr>
          <p:nvPr>
            <p:ph idx="1"/>
          </p:nvPr>
        </p:nvSpPr>
        <p:spPr>
          <a:xfrm>
            <a:off x="457200" y="1600200"/>
            <a:ext cx="8229600" cy="4757738"/>
          </a:xfrm>
        </p:spPr>
        <p:txBody>
          <a:bodyPr/>
          <a:lstStyle/>
          <a:p>
            <a:pPr>
              <a:lnSpc>
                <a:spcPct val="90000"/>
              </a:lnSpc>
            </a:pPr>
            <a:r>
              <a:rPr lang="de-AT" b="1"/>
              <a:t>Absolute frequency</a:t>
            </a:r>
          </a:p>
          <a:p>
            <a:pPr lvl="1">
              <a:lnSpc>
                <a:spcPct val="90000"/>
              </a:lnSpc>
            </a:pPr>
            <a:r>
              <a:rPr lang="de-AT" sz="2000"/>
              <a:t>Number of observations with a given characteristic X: n(X)</a:t>
            </a:r>
          </a:p>
          <a:p>
            <a:pPr lvl="2">
              <a:lnSpc>
                <a:spcPct val="90000"/>
              </a:lnSpc>
            </a:pPr>
            <a:r>
              <a:rPr lang="de-AT" sz="1800"/>
              <a:t>From a sample of size N</a:t>
            </a:r>
          </a:p>
          <a:p>
            <a:pPr lvl="2">
              <a:lnSpc>
                <a:spcPct val="90000"/>
              </a:lnSpc>
            </a:pPr>
            <a:endParaRPr lang="de-AT" sz="1000"/>
          </a:p>
          <a:p>
            <a:pPr>
              <a:lnSpc>
                <a:spcPct val="90000"/>
              </a:lnSpc>
            </a:pPr>
            <a:r>
              <a:rPr lang="de-AT" b="1"/>
              <a:t>Relative frequency</a:t>
            </a:r>
          </a:p>
          <a:p>
            <a:pPr lvl="1">
              <a:lnSpc>
                <a:spcPct val="90000"/>
              </a:lnSpc>
            </a:pPr>
            <a:r>
              <a:rPr lang="de-AT" sz="2000"/>
              <a:t>Proportion of X: h(X)=n(X)/N</a:t>
            </a:r>
          </a:p>
          <a:p>
            <a:pPr lvl="2">
              <a:lnSpc>
                <a:spcPct val="90000"/>
              </a:lnSpc>
            </a:pPr>
            <a:r>
              <a:rPr lang="de-AT" sz="1800"/>
              <a:t>In percent</a:t>
            </a:r>
          </a:p>
          <a:p>
            <a:pPr lvl="2">
              <a:lnSpc>
                <a:spcPct val="90000"/>
              </a:lnSpc>
            </a:pPr>
            <a:endParaRPr lang="de-AT" sz="1000"/>
          </a:p>
          <a:p>
            <a:pPr>
              <a:lnSpc>
                <a:spcPct val="90000"/>
              </a:lnSpc>
            </a:pPr>
            <a:r>
              <a:rPr lang="de-AT" b="1"/>
              <a:t>Cumulative frequency</a:t>
            </a:r>
          </a:p>
          <a:p>
            <a:pPr lvl="1">
              <a:lnSpc>
                <a:spcPct val="90000"/>
              </a:lnSpc>
            </a:pPr>
            <a:r>
              <a:rPr lang="de-AT" sz="2000"/>
              <a:t>Only with at least ordinal data</a:t>
            </a:r>
          </a:p>
          <a:p>
            <a:pPr lvl="2">
              <a:lnSpc>
                <a:spcPct val="90000"/>
              </a:lnSpc>
            </a:pPr>
            <a:r>
              <a:rPr lang="de-AT" sz="1800"/>
              <a:t>Sum frequency</a:t>
            </a:r>
          </a:p>
          <a:p>
            <a:pPr lvl="3">
              <a:lnSpc>
                <a:spcPct val="90000"/>
              </a:lnSpc>
            </a:pPr>
            <a:r>
              <a:rPr lang="de-AT" sz="1600"/>
              <a:t>Sum of relative frequencies of all characteristics </a:t>
            </a:r>
            <a:r>
              <a:rPr lang="de-AT" sz="1600">
                <a:latin typeface="Comic Sans MS" pitchFamily="66" charset="0"/>
                <a:sym typeface="Symbol" pitchFamily="18" charset="2"/>
              </a:rPr>
              <a:t>X</a:t>
            </a:r>
            <a:endParaRPr lang="de-AT" sz="1600">
              <a:latin typeface="Comic Sans MS" pitchFamily="66" charset="0"/>
            </a:endParaRPr>
          </a:p>
        </p:txBody>
      </p:sp>
      <p:sp>
        <p:nvSpPr>
          <p:cNvPr id="91139"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1140" name="Foliennummernplatzhalter 5"/>
          <p:cNvSpPr>
            <a:spLocks noGrp="1"/>
          </p:cNvSpPr>
          <p:nvPr>
            <p:ph type="sldNum" sz="quarter" idx="12"/>
          </p:nvPr>
        </p:nvSpPr>
        <p:spPr/>
        <p:txBody>
          <a:bodyPr/>
          <a:lstStyle/>
          <a:p>
            <a:pPr>
              <a:defRPr/>
            </a:pPr>
            <a:fld id="{C2A0FF41-CBE8-42E3-8C48-CEB6DACFFE01}" type="slidenum">
              <a:rPr lang="en-US"/>
              <a:t>59</a:t>
            </a:fld>
            <a:endParaRPr lang="en-US"/>
          </a:p>
        </p:txBody>
      </p:sp>
      <p:sp>
        <p:nvSpPr>
          <p:cNvPr id="2" name="Datumsplatzhalter 1"/>
          <p:cNvSpPr>
            <a:spLocks noGrp="1"/>
          </p:cNvSpPr>
          <p:nvPr>
            <p:ph type="dt" sz="half" idx="10"/>
          </p:nvPr>
        </p:nvSpPr>
        <p:spPr/>
        <p:txBody>
          <a:bodyPr/>
          <a:lstStyle/>
          <a:p>
            <a:pPr>
              <a:defRPr/>
            </a:pPr>
            <a:fld id="{9198BBF0-67C8-4025-8AD1-9046ED02DDFE}" type="datetime1">
              <a:rPr lang="de-AT" smtClean="0"/>
              <a:t>26.02.2025</a:t>
            </a:fld>
            <a:endParaRPr lang="de-AT"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err="1" smtClean="0"/>
              <a:t>Literature</a:t>
            </a:r>
            <a:endParaRPr lang="de-DE" dirty="0"/>
          </a:p>
        </p:txBody>
      </p:sp>
      <p:sp>
        <p:nvSpPr>
          <p:cNvPr id="4" name="Datumsplatzhalter 3"/>
          <p:cNvSpPr>
            <a:spLocks noGrp="1"/>
          </p:cNvSpPr>
          <p:nvPr>
            <p:ph type="dt" sz="half" idx="10"/>
          </p:nvPr>
        </p:nvSpPr>
        <p:spPr/>
        <p:txBody>
          <a:bodyPr/>
          <a:lstStyle/>
          <a:p>
            <a:fld id="{9AFFC7B4-E361-4D31-8810-B2F1C764C4AE}" type="datetime1">
              <a:rPr lang="de-AT" smtClean="0"/>
              <a:t>26.02.2025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Page</a:t>
            </a:r>
            <a:fld id="{43F64F4F-A0C7-4089-904F-ABF8F45E77EC}" type="slidenum">
              <a:rPr lang="de-DE" altLang="en-US"/>
              <a:t>6</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23528" y="1536686"/>
            <a:ext cx="8229600" cy="4757758"/>
          </a:xfrm>
        </p:spPr>
        <p:txBody>
          <a:bodyPr/>
          <a:lstStyle/>
          <a:p>
            <a:r>
              <a:rPr lang="de-DE" dirty="0"/>
              <a:t>Medical statistics</a:t>
            </a:r>
          </a:p>
          <a:p>
            <a:r>
              <a:rPr lang="de-DE" dirty="0"/>
              <a:t>Statistical software</a:t>
            </a:r>
          </a:p>
          <a:p>
            <a:r>
              <a:rPr lang="de-DE" dirty="0"/>
              <a:t>Medical informatics</a:t>
            </a:r>
          </a:p>
          <a:p>
            <a:r>
              <a:rPr lang="de-DE" dirty="0"/>
              <a:t>Documentation</a:t>
            </a:r>
          </a:p>
          <a:p>
            <a:endParaRPr lang="de-DE" dirty="0"/>
          </a:p>
          <a:p>
            <a:endParaRPr lang="de-DE" dirty="0"/>
          </a:p>
          <a:p>
            <a:r>
              <a:rPr lang="de-DE" dirty="0"/>
              <a:t>Clinical research</a:t>
            </a:r>
          </a:p>
          <a:p>
            <a:endParaRPr lang="de-DE" dirty="0"/>
          </a:p>
          <a:p>
            <a:r>
              <a:rPr lang="de-DE" dirty="0"/>
              <a:t>Public Health</a:t>
            </a:r>
          </a:p>
          <a:p>
            <a:r>
              <a:rPr lang="de-DE" dirty="0"/>
              <a:t>Epidemiological research</a:t>
            </a:r>
          </a:p>
          <a:p>
            <a:r>
              <a:rPr lang="de-DE" dirty="0" err="1"/>
              <a:t>Evidence Based </a:t>
            </a:r>
            <a:r>
              <a:rPr lang="de-DE" dirty="0"/>
              <a:t>Medicine</a:t>
            </a:r>
          </a:p>
          <a:p>
            <a:endParaRPr lang="de-DE" dirty="0"/>
          </a:p>
          <a:p>
            <a:pPr marL="0" indent="0">
              <a:buNone/>
            </a:pPr>
            <a:endParaRPr lang="de-DE"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809664"/>
            <a:ext cx="1043560" cy="14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508219"/>
            <a:ext cx="1025836" cy="15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806415"/>
            <a:ext cx="1024613" cy="147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7553" y="1656465"/>
            <a:ext cx="1312879" cy="1780236"/>
          </a:xfrm>
          <a:prstGeom prst="rect">
            <a:avLst/>
          </a:prstGeom>
          <a:noFill/>
          <a:extLst>
            <a:ext uri="{909E8E84-426E-40DD-AFC4-6F175D3DCCD1}">
              <a14:hiddenFill xmlns:a14="http://schemas.microsoft.com/office/drawing/2010/main">
                <a:solidFill>
                  <a:srgbClr val="FFFFFF"/>
                </a:solidFill>
              </a14:hiddenFill>
            </a:ext>
          </a:extLst>
        </p:spPr>
      </p:pic>
      <p:pic>
        <p:nvPicPr>
          <p:cNvPr id="407554" name="Picture 2" descr="http://ecx.images-amazon.com/images/I/51IZCDQf-6L._SX342_BO1,204,203,200_.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2320" y="3915565"/>
            <a:ext cx="1480752" cy="214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717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82" name="Rectangle 2"/>
          <p:cNvSpPr>
            <a:spLocks noGrp="1" noChangeArrowheads="1"/>
          </p:cNvSpPr>
          <p:nvPr>
            <p:ph type="title"/>
          </p:nvPr>
        </p:nvSpPr>
        <p:spPr/>
        <p:txBody>
          <a:bodyPr/>
          <a:lstStyle/>
          <a:p>
            <a:r>
              <a:rPr lang="de-AT" sz="4000"/>
              <a:t>Arithmetic mean and median</a:t>
            </a:r>
          </a:p>
        </p:txBody>
      </p:sp>
      <p:sp>
        <p:nvSpPr>
          <p:cNvPr id="26783" name="Rectangle 3"/>
          <p:cNvSpPr>
            <a:spLocks noGrp="1" noChangeArrowheads="1"/>
          </p:cNvSpPr>
          <p:nvPr>
            <p:ph type="body" sz="half" idx="1"/>
          </p:nvPr>
        </p:nvSpPr>
        <p:spPr>
          <a:xfrm>
            <a:off x="431058" y="1611140"/>
            <a:ext cx="7904162" cy="4525962"/>
          </a:xfrm>
        </p:spPr>
        <p:txBody>
          <a:bodyPr/>
          <a:lstStyle/>
          <a:p>
            <a:r>
              <a:rPr lang="de-AT" sz="2800" b="1" dirty="0" err="1"/>
              <a:t>Arithmetic</a:t>
            </a:r>
            <a:r>
              <a:rPr lang="de-AT" sz="2800" b="1" dirty="0"/>
              <a:t> </a:t>
            </a:r>
            <a:r>
              <a:rPr lang="de-AT" sz="2800" b="1" dirty="0" err="1"/>
              <a:t>mean</a:t>
            </a:r>
            <a:r>
              <a:rPr lang="de-AT" sz="2800" b="1" dirty="0"/>
              <a:t>:</a:t>
            </a:r>
          </a:p>
          <a:p>
            <a:pPr lvl="1"/>
            <a:r>
              <a:rPr lang="de-AT" sz="2000" dirty="0" err="1"/>
              <a:t>Given</a:t>
            </a:r>
            <a:r>
              <a:rPr lang="de-AT" sz="2000" dirty="0"/>
              <a:t>: N </a:t>
            </a:r>
            <a:r>
              <a:rPr lang="de-AT" sz="2000" dirty="0" err="1"/>
              <a:t>observations</a:t>
            </a:r>
            <a:r>
              <a:rPr lang="de-AT" sz="2000" dirty="0"/>
              <a:t> (</a:t>
            </a:r>
            <a:r>
              <a:rPr lang="de-AT" sz="2000" dirty="0" err="1"/>
              <a:t>random</a:t>
            </a:r>
            <a:r>
              <a:rPr lang="de-AT" sz="2000" dirty="0"/>
              <a:t> variable)</a:t>
            </a:r>
          </a:p>
          <a:p>
            <a:pPr lvl="2"/>
            <a:r>
              <a:rPr lang="de-AT" sz="2000" dirty="0"/>
              <a:t>x</a:t>
            </a:r>
            <a:r>
              <a:rPr lang="de-AT" sz="2000" baseline="-25000" dirty="0"/>
              <a:t>1</a:t>
            </a:r>
            <a:r>
              <a:rPr lang="de-AT" sz="2000" dirty="0"/>
              <a:t> ,x</a:t>
            </a:r>
            <a:r>
              <a:rPr lang="de-AT" sz="2000" baseline="-25000" dirty="0"/>
              <a:t>2</a:t>
            </a:r>
            <a:r>
              <a:rPr lang="de-AT" sz="2000" dirty="0"/>
              <a:t> ,...,</a:t>
            </a:r>
            <a:r>
              <a:rPr lang="de-AT" sz="2000" dirty="0" err="1"/>
              <a:t>x</a:t>
            </a:r>
            <a:r>
              <a:rPr lang="de-AT" sz="2000" baseline="-25000" dirty="0" err="1"/>
              <a:t>N</a:t>
            </a:r>
            <a:endParaRPr lang="de-AT" sz="2000" baseline="-25000" dirty="0"/>
          </a:p>
          <a:p>
            <a:pPr lvl="1"/>
            <a:endParaRPr lang="de-AT" sz="2400" baseline="-25000" dirty="0"/>
          </a:p>
          <a:p>
            <a:pPr lvl="1"/>
            <a:endParaRPr lang="de-AT" sz="2400" baseline="-25000" dirty="0"/>
          </a:p>
          <a:p>
            <a:pPr lvl="1"/>
            <a:endParaRPr lang="de-AT" sz="2400" baseline="-25000" dirty="0"/>
          </a:p>
          <a:p>
            <a:pPr lvl="1"/>
            <a:endParaRPr lang="de-AT" sz="1500" baseline="-25000" dirty="0"/>
          </a:p>
          <a:p>
            <a:r>
              <a:rPr lang="de-AT" sz="2800" b="1" dirty="0"/>
              <a:t>Median: </a:t>
            </a:r>
          </a:p>
          <a:p>
            <a:pPr lvl="1"/>
            <a:endParaRPr lang="de-AT" dirty="0"/>
          </a:p>
          <a:p>
            <a:pPr lvl="1"/>
            <a:r>
              <a:rPr lang="de-AT" sz="2000" dirty="0">
                <a:cs typeface="Times New Roman" pitchFamily="18" charset="0"/>
              </a:rPr>
              <a:t>x</a:t>
            </a:r>
            <a:r>
              <a:rPr lang="de-AT" sz="2000" baseline="-30000" dirty="0">
                <a:cs typeface="Times New Roman" pitchFamily="18" charset="0"/>
              </a:rPr>
              <a:t>[w]</a:t>
            </a:r>
            <a:r>
              <a:rPr lang="de-AT" sz="2000" dirty="0"/>
              <a:t> ...x </a:t>
            </a:r>
            <a:r>
              <a:rPr lang="de-AT" sz="2000" dirty="0" err="1"/>
              <a:t>with</a:t>
            </a:r>
            <a:r>
              <a:rPr lang="de-AT" sz="2000" dirty="0"/>
              <a:t> rank w</a:t>
            </a:r>
          </a:p>
          <a:p>
            <a:pPr lvl="1"/>
            <a:endParaRPr lang="de-AT" sz="1800" baseline="-25000" dirty="0"/>
          </a:p>
          <a:p>
            <a:pPr lvl="1"/>
            <a:endParaRPr lang="de-AT" sz="2400" baseline="-25000" dirty="0"/>
          </a:p>
          <a:p>
            <a:pPr lvl="1"/>
            <a:endParaRPr lang="de-AT" sz="2400" baseline="-25000" dirty="0"/>
          </a:p>
          <a:p>
            <a:pPr lvl="1"/>
            <a:endParaRPr lang="de-AT" sz="2400" baseline="-25000" dirty="0"/>
          </a:p>
          <a:p>
            <a:pPr lvl="1"/>
            <a:endParaRPr lang="de-AT" sz="2400" baseline="-25000" dirty="0"/>
          </a:p>
          <a:p>
            <a:pPr lvl="1"/>
            <a:endParaRPr lang="de-AT" sz="2400" baseline="-25000" dirty="0"/>
          </a:p>
          <a:p>
            <a:pPr lvl="1">
              <a:buFontTx/>
              <a:buNone/>
            </a:pPr>
            <a:endParaRPr lang="de-AT" sz="2400" dirty="0"/>
          </a:p>
        </p:txBody>
      </p:sp>
      <p:sp>
        <p:nvSpPr>
          <p:cNvPr id="1030" name="Foliennummernplatzhalter 6"/>
          <p:cNvSpPr>
            <a:spLocks noGrp="1"/>
          </p:cNvSpPr>
          <p:nvPr>
            <p:ph type="sldNum" sz="quarter" idx="11"/>
          </p:nvPr>
        </p:nvSpPr>
        <p:spPr/>
        <p:txBody>
          <a:bodyPr/>
          <a:lstStyle/>
          <a:p>
            <a:pPr>
              <a:defRPr/>
            </a:pPr>
            <a:fld id="{65A1BB35-FC46-455D-A6FE-A2B2A8AFCB46}" type="slidenum">
              <a:rPr lang="en-US" smtClean="0"/>
              <a:t>60</a:t>
            </a:fld>
            <a:endParaRPr lang="en-US"/>
          </a:p>
        </p:txBody>
      </p:sp>
      <p:sp>
        <p:nvSpPr>
          <p:cNvPr id="1029" name="Fußzeilenplatzhalter 5"/>
          <p:cNvSpPr>
            <a:spLocks noGrp="1"/>
          </p:cNvSpPr>
          <p:nvPr>
            <p:ph type="ftr" sz="quarter" idx="4294967295"/>
          </p:nvPr>
        </p:nvSpPr>
        <p:spPr>
          <a:xfrm>
            <a:off x="0" y="6248400"/>
            <a:ext cx="2895600" cy="457200"/>
          </a:xfrm>
        </p:spPr>
        <p:txBody>
          <a:bodyPr/>
          <a:lstStyle/>
          <a:p>
            <a:pPr>
              <a:defRPr/>
            </a:pPr>
            <a:endParaRPr lang="en-US" dirty="0"/>
          </a:p>
        </p:txBody>
      </p:sp>
      <p:graphicFrame>
        <p:nvGraphicFramePr>
          <p:cNvPr id="26781" name="Object 157"/>
          <p:cNvGraphicFramePr>
            <a:graphicFrameLocks noChangeAspect="1"/>
          </p:cNvGraphicFramePr>
          <p:nvPr/>
        </p:nvGraphicFramePr>
        <p:xfrm>
          <a:off x="3132138" y="2565400"/>
          <a:ext cx="1800225" cy="1017588"/>
        </p:xfrm>
        <a:graphic>
          <a:graphicData uri="http://schemas.openxmlformats.org/presentationml/2006/ole">
            <mc:AlternateContent xmlns:mc="http://schemas.openxmlformats.org/markup-compatibility/2006">
              <mc:Choice xmlns:v="urn:schemas-microsoft-com:vml" Requires="v">
                <p:oleObj spid="_x0000_s1152" name="Formel" r:id="rId4" imgW="761669" imgH="431613" progId="Equation.3">
                  <p:embed/>
                </p:oleObj>
              </mc:Choice>
              <mc:Fallback>
                <p:oleObj name="Formel" r:id="rId4" imgW="761669" imgH="431613" progId="Equation.3">
                  <p:embed/>
                  <p:pic>
                    <p:nvPicPr>
                      <p:cNvPr id="0" name="Picture 1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565400"/>
                        <a:ext cx="1800225" cy="1017588"/>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4C98AFAC-8B00-4953-B9C4-E8378F51A191}" type="datetime1">
              <a:rPr lang="de-AT" smtClean="0"/>
              <a:t>26.02.2025</a:t>
            </a:fld>
            <a:endParaRPr lang="en-US" dirty="0"/>
          </a:p>
        </p:txBody>
      </p:sp>
      <mc:AlternateContent xmlns:mc="http://schemas.openxmlformats.org/markup-compatibility/2006" xmlns:a14="http://schemas.microsoft.com/office/drawing/2010/main">
        <mc:Choice Requires="a14">
          <p:sp>
            <p:nvSpPr>
              <p:cNvPr id="3" name="Textfeld 2"/>
              <p:cNvSpPr txBox="1"/>
              <p:nvPr/>
            </p:nvSpPr>
            <p:spPr>
              <a:xfrm>
                <a:off x="4142058" y="4537248"/>
                <a:ext cx="4365619" cy="1179105"/>
              </a:xfrm>
              <a:prstGeom prst="rect">
                <a:avLst/>
              </a:prstGeom>
              <a:noFill/>
            </p:spPr>
            <p:txBody>
              <a:bodyPr wrap="none" lIns="0" tIns="0" rIns="0" bIns="0" rtlCol="0">
                <a:spAutoFit/>
              </a:bodyPr>
              <a:lstStyle/>
              <a:p>
                <a14:m>
                  <m:oMath xmlns:m="http://schemas.openxmlformats.org/officeDocument/2006/math">
                    <m:acc>
                      <m:accPr>
                        <m:chr m:val="̃"/>
                        <m:ctrlPr>
                          <a:rPr lang="de-DE" i="1" smtClean="0">
                            <a:latin typeface="Cambria Math" panose="02040503050406030204" pitchFamily="18" charset="0"/>
                          </a:rPr>
                        </m:ctrlPr>
                      </m:accPr>
                      <m:e>
                        <m:r>
                          <a:rPr lang="de-DE" b="0" i="1" smtClean="0">
                            <a:latin typeface="Cambria Math" panose="02040503050406030204" pitchFamily="18" charset="0"/>
                          </a:rPr>
                          <m:t>𝑥</m:t>
                        </m:r>
                      </m:e>
                    </m:acc>
                    <m:r>
                      <a:rPr lang="de-DE" dirty="0">
                        <a:latin typeface="Cambria Math" panose="02040503050406030204" pitchFamily="18" charset="0"/>
                        <a:ea typeface="Cambria Math" panose="02040503050406030204" pitchFamily="18" charset="0"/>
                      </a:rPr>
                      <m:t>=</m:t>
                    </m:r>
                  </m:oMath>
                </a14:m>
                <a:r>
                  <a:rPr lang="de-DE" dirty="0" smtClean="0"/>
                  <a:t> </a:t>
                </a:r>
                <a14:m>
                  <m:oMath xmlns:m="http://schemas.openxmlformats.org/officeDocument/2006/math">
                    <m:d>
                      <m:dPr>
                        <m:begChr m:val="{"/>
                        <m:endChr m:val=""/>
                        <m:ctrlPr>
                          <a:rPr lang="de-DE" i="1" smtClean="0">
                            <a:latin typeface="Cambria Math" panose="02040503050406030204" pitchFamily="18" charset="0"/>
                          </a:rPr>
                        </m:ctrlPr>
                      </m:dPr>
                      <m:e>
                        <m:eqArr>
                          <m:eqArrPr>
                            <m:ctrlPr>
                              <a:rPr lang="de-DE" i="1" smtClean="0">
                                <a:latin typeface="Cambria Math" panose="02040503050406030204" pitchFamily="18" charset="0"/>
                              </a:rPr>
                            </m:ctrlPr>
                          </m:eqArr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d>
                                  <m:dPr>
                                    <m:begChr m:val="["/>
                                    <m:endChr m:val="]"/>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r>
                                          <a:rPr lang="de-DE" b="0" i="1" smtClean="0">
                                            <a:latin typeface="Cambria Math" panose="02040503050406030204" pitchFamily="18" charset="0"/>
                                          </a:rPr>
                                          <m:t>𝑁</m:t>
                                        </m:r>
                                        <m:r>
                                          <a:rPr lang="de-DE" b="0" i="1" smtClean="0">
                                            <a:latin typeface="Cambria Math" panose="02040503050406030204" pitchFamily="18" charset="0"/>
                                          </a:rPr>
                                          <m:t>+1</m:t>
                                        </m:r>
                                      </m:num>
                                      <m:den>
                                        <m:r>
                                          <a:rPr lang="de-DE" b="0" i="1" smtClean="0">
                                            <a:latin typeface="Cambria Math" panose="02040503050406030204" pitchFamily="18" charset="0"/>
                                          </a:rPr>
                                          <m:t>2</m:t>
                                        </m:r>
                                      </m:den>
                                    </m:f>
                                  </m:e>
                                </m:d>
                                <m:r>
                                  <a:rPr lang="de-DE" b="0" i="1" smtClean="0">
                                    <a:latin typeface="Cambria Math" panose="02040503050406030204" pitchFamily="18" charset="0"/>
                                  </a:rPr>
                                  <m:t>                                … </m:t>
                                </m:r>
                                <m:r>
                                  <a:rPr lang="de-DE" b="0" i="1" smtClean="0">
                                    <a:latin typeface="Cambria Math" panose="02040503050406030204" pitchFamily="18" charset="0"/>
                                  </a:rPr>
                                  <m:t>𝑁</m:t>
                                </m:r>
                                <m:r>
                                  <a:rPr lang="de-DE" b="0" i="1" smtClean="0">
                                    <a:latin typeface="Cambria Math" panose="02040503050406030204" pitchFamily="18" charset="0"/>
                                  </a:rPr>
                                  <m:t> </m:t>
                                </m:r>
                                <m:r>
                                  <a:rPr lang="de-DE" b="0" i="1" smtClean="0">
                                    <a:latin typeface="Cambria Math" panose="02040503050406030204" pitchFamily="18" charset="0"/>
                                  </a:rPr>
                                  <m:t>𝑜𝑑𝑑</m:t>
                                </m:r>
                                <m:r>
                                  <a:rPr lang="de-DE" b="0" i="1" smtClean="0">
                                    <a:latin typeface="Cambria Math" panose="02040503050406030204" pitchFamily="18" charset="0"/>
                                  </a:rPr>
                                  <m:t>        </m:t>
                                </m:r>
                              </m:sub>
                            </m:sSub>
                          </m:e>
                          <m:e>
                            <m:sSub>
                              <m:sSubPr>
                                <m:ctrlPr>
                                  <a:rPr lang="de-DE" i="1" smtClean="0">
                                    <a:latin typeface="Cambria Math" panose="02040503050406030204" pitchFamily="18" charset="0"/>
                                  </a:rPr>
                                </m:ctrlPr>
                              </m:sSubPr>
                              <m:e>
                                <m:sSub>
                                  <m:sSubPr>
                                    <m:ctrlPr>
                                      <a:rPr lang="de-DE" i="1" smtClean="0">
                                        <a:latin typeface="Cambria Math" panose="02040503050406030204" pitchFamily="18" charset="0"/>
                                      </a:rPr>
                                    </m:ctrlPr>
                                  </m:sSubPr>
                                  <m:e>
                                    <m:r>
                                      <a:rPr lang="de-DE" b="0" i="1" smtClean="0">
                                        <a:latin typeface="Cambria Math" panose="02040503050406030204" pitchFamily="18" charset="0"/>
                                      </a:rPr>
                                      <m:t>(</m:t>
                                    </m:r>
                                    <m:r>
                                      <a:rPr lang="de-DE" b="0" i="1" smtClean="0">
                                        <a:latin typeface="Cambria Math" panose="02040503050406030204" pitchFamily="18" charset="0"/>
                                      </a:rPr>
                                      <m:t>𝑥</m:t>
                                    </m:r>
                                  </m:e>
                                  <m:sub>
                                    <m:d>
                                      <m:dPr>
                                        <m:begChr m:val="["/>
                                        <m:endChr m:val="]"/>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𝑁</m:t>
                                            </m:r>
                                          </m:num>
                                          <m:den>
                                            <m:r>
                                              <a:rPr lang="de-DE" i="1">
                                                <a:latin typeface="Cambria Math" panose="02040503050406030204" pitchFamily="18" charset="0"/>
                                              </a:rPr>
                                              <m:t>2</m:t>
                                            </m:r>
                                          </m:den>
                                        </m:f>
                                      </m:e>
                                    </m:d>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d>
                                      <m:dPr>
                                        <m:begChr m:val="["/>
                                        <m:endChr m:val="]"/>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𝑁</m:t>
                                            </m:r>
                                          </m:num>
                                          <m:den>
                                            <m:r>
                                              <a:rPr lang="de-DE" i="1">
                                                <a:latin typeface="Cambria Math" panose="02040503050406030204" pitchFamily="18" charset="0"/>
                                              </a:rPr>
                                              <m:t>2</m:t>
                                            </m:r>
                                          </m:den>
                                        </m:f>
                                        <m:r>
                                          <a:rPr lang="de-DE" i="1">
                                            <a:latin typeface="Cambria Math" panose="02040503050406030204" pitchFamily="18" charset="0"/>
                                          </a:rPr>
                                          <m:t>+1</m:t>
                                        </m:r>
                                      </m:e>
                                    </m:d>
                                  </m:sub>
                                </m:sSub>
                                <m:r>
                                  <a:rPr lang="de-DE" b="0" i="1" smtClean="0">
                                    <a:latin typeface="Cambria Math" panose="02040503050406030204" pitchFamily="18" charset="0"/>
                                  </a:rPr>
                                  <m:t>)/2</m:t>
                                </m:r>
                              </m:e>
                              <m:sub>
                                <m:r>
                                  <a:rPr lang="de-DE" b="0" i="1" smtClean="0">
                                    <a:latin typeface="Cambria Math" panose="02040503050406030204" pitchFamily="18" charset="0"/>
                                  </a:rPr>
                                  <m:t>         … </m:t>
                                </m:r>
                                <m:r>
                                  <a:rPr lang="de-DE" b="0" i="1" smtClean="0">
                                    <a:latin typeface="Cambria Math" panose="02040503050406030204" pitchFamily="18" charset="0"/>
                                  </a:rPr>
                                  <m:t>𝑁</m:t>
                                </m:r>
                                <m:r>
                                  <a:rPr lang="de-DE" b="0" i="1" smtClean="0">
                                    <a:latin typeface="Cambria Math" panose="02040503050406030204" pitchFamily="18" charset="0"/>
                                  </a:rPr>
                                  <m:t> </m:t>
                                </m:r>
                                <m:r>
                                  <a:rPr lang="de-DE" b="0" i="1" smtClean="0">
                                    <a:latin typeface="Cambria Math" panose="02040503050406030204" pitchFamily="18" charset="0"/>
                                  </a:rPr>
                                  <m:t>𝑒𝑣𝑒𝑛</m:t>
                                </m:r>
                              </m:sub>
                            </m:sSub>
                            <m:r>
                              <a:rPr lang="de-DE" b="0" i="1" smtClean="0">
                                <a:latin typeface="Cambria Math" panose="02040503050406030204" pitchFamily="18" charset="0"/>
                              </a:rPr>
                              <m:t> </m:t>
                            </m:r>
                          </m:e>
                        </m:eqArr>
                      </m:e>
                    </m:d>
                  </m:oMath>
                </a14:m>
                <a:endParaRPr lang="de-DE" dirty="0"/>
              </a:p>
            </p:txBody>
          </p:sp>
        </mc:Choice>
        <mc:Fallback xmlns="">
          <p:sp>
            <p:nvSpPr>
              <p:cNvPr id="3" name="Textfeld 2"/>
              <p:cNvSpPr txBox="1">
                <a:spLocks noRot="1" noChangeAspect="1" noMove="1" noResize="1" noEditPoints="1" noAdjustHandles="1" noChangeArrowheads="1" noChangeShapeType="1" noTextEdit="1"/>
              </p:cNvSpPr>
              <p:nvPr/>
            </p:nvSpPr>
            <p:spPr>
              <a:xfrm>
                <a:off x="4142058" y="4537248"/>
                <a:ext cx="4365619" cy="1179105"/>
              </a:xfrm>
              <a:prstGeom prst="rect">
                <a:avLst/>
              </a:prstGeom>
              <a:blipFill>
                <a:blip r:embed="rId6"/>
                <a:stretch>
                  <a:fillRect/>
                </a:stretch>
              </a:blipFill>
            </p:spPr>
            <p:txBody>
              <a:bodyPr/>
              <a:lstStyle/>
              <a:p>
                <a:r>
                  <a:rPr lang="de-DE">
                    <a:noFill/>
                  </a:rPr>
                  <a:t> </a:t>
                </a:r>
              </a:p>
            </p:txBody>
          </p:sp>
        </mc:Fallback>
      </mc:AlternateContent>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251618" y="620688"/>
            <a:ext cx="8640763" cy="868363"/>
          </a:xfrm>
        </p:spPr>
        <p:txBody>
          <a:bodyPr>
            <a:normAutofit/>
          </a:bodyPr>
          <a:lstStyle/>
          <a:p>
            <a:r>
              <a:rPr lang="de-AT" dirty="0"/>
              <a:t>Median, </a:t>
            </a:r>
            <a:r>
              <a:rPr lang="de-AT" dirty="0" err="1"/>
              <a:t>mode</a:t>
            </a:r>
            <a:r>
              <a:rPr lang="de-AT" dirty="0"/>
              <a:t>, </a:t>
            </a:r>
            <a:r>
              <a:rPr lang="de-AT" dirty="0" err="1"/>
              <a:t>quartiles</a:t>
            </a:r>
            <a:r>
              <a:rPr lang="de-AT" dirty="0"/>
              <a:t>, extreme </a:t>
            </a:r>
            <a:r>
              <a:rPr lang="de-AT" dirty="0" err="1"/>
              <a:t>values</a:t>
            </a:r>
            <a:endParaRPr lang="de-AT" dirty="0"/>
          </a:p>
        </p:txBody>
      </p:sp>
      <p:sp>
        <p:nvSpPr>
          <p:cNvPr id="116738" name="Rectangle 3"/>
          <p:cNvSpPr>
            <a:spLocks noGrp="1" noChangeArrowheads="1"/>
          </p:cNvSpPr>
          <p:nvPr>
            <p:ph idx="1"/>
          </p:nvPr>
        </p:nvSpPr>
        <p:spPr>
          <a:xfrm>
            <a:off x="457200" y="1600200"/>
            <a:ext cx="8229600" cy="4757738"/>
          </a:xfrm>
        </p:spPr>
        <p:txBody>
          <a:bodyPr/>
          <a:lstStyle/>
          <a:p>
            <a:pPr>
              <a:lnSpc>
                <a:spcPct val="90000"/>
              </a:lnSpc>
            </a:pPr>
            <a:r>
              <a:rPr lang="de-AT" sz="2800" b="1" dirty="0"/>
              <a:t>Mode </a:t>
            </a:r>
            <a:r>
              <a:rPr lang="de-AT" sz="2800" dirty="0"/>
              <a:t>(</a:t>
            </a:r>
            <a:r>
              <a:rPr lang="de-AT" sz="2800" dirty="0" err="1"/>
              <a:t>most</a:t>
            </a:r>
            <a:r>
              <a:rPr lang="de-AT" sz="2800" dirty="0"/>
              <a:t> </a:t>
            </a:r>
            <a:r>
              <a:rPr lang="de-AT" sz="2800" dirty="0" err="1"/>
              <a:t>frequent</a:t>
            </a:r>
            <a:r>
              <a:rPr lang="de-AT" sz="2800" dirty="0"/>
              <a:t> </a:t>
            </a:r>
            <a:r>
              <a:rPr lang="de-AT" sz="2800" dirty="0" err="1"/>
              <a:t>value</a:t>
            </a:r>
            <a:r>
              <a:rPr lang="de-AT" sz="2800" dirty="0"/>
              <a:t> </a:t>
            </a:r>
            <a:r>
              <a:rPr lang="de-AT" sz="2800" dirty="0" err="1"/>
              <a:t>of</a:t>
            </a:r>
            <a:r>
              <a:rPr lang="de-AT" sz="2800" dirty="0"/>
              <a:t> a </a:t>
            </a:r>
            <a:r>
              <a:rPr lang="de-AT" sz="2800" dirty="0" err="1"/>
              <a:t>distribution</a:t>
            </a:r>
            <a:r>
              <a:rPr lang="de-AT" sz="2800" dirty="0"/>
              <a:t>)</a:t>
            </a:r>
          </a:p>
          <a:p>
            <a:pPr>
              <a:lnSpc>
                <a:spcPct val="90000"/>
              </a:lnSpc>
            </a:pPr>
            <a:r>
              <a:rPr lang="de-AT" sz="2800" b="1" dirty="0" err="1"/>
              <a:t>Quantiles</a:t>
            </a:r>
            <a:r>
              <a:rPr lang="de-AT" sz="2800" dirty="0"/>
              <a:t>: </a:t>
            </a:r>
            <a:r>
              <a:rPr lang="de-AT" sz="2800" dirty="0" err="1"/>
              <a:t>percentage</a:t>
            </a:r>
            <a:r>
              <a:rPr lang="de-AT" sz="2800" dirty="0"/>
              <a:t> </a:t>
            </a:r>
            <a:r>
              <a:rPr lang="de-AT" sz="2800" dirty="0" err="1"/>
              <a:t>of</a:t>
            </a:r>
            <a:r>
              <a:rPr lang="de-AT" sz="2800" dirty="0"/>
              <a:t> </a:t>
            </a:r>
            <a:r>
              <a:rPr lang="de-AT" sz="2800" dirty="0" err="1"/>
              <a:t>the</a:t>
            </a:r>
            <a:r>
              <a:rPr lang="de-AT" sz="2800" dirty="0"/>
              <a:t> </a:t>
            </a:r>
            <a:r>
              <a:rPr lang="de-AT" sz="2800" dirty="0" err="1"/>
              <a:t>data</a:t>
            </a:r>
            <a:endParaRPr lang="de-AT" sz="2800" dirty="0"/>
          </a:p>
          <a:p>
            <a:pPr>
              <a:lnSpc>
                <a:spcPct val="90000"/>
              </a:lnSpc>
            </a:pPr>
            <a:r>
              <a:rPr lang="de-AT" sz="2800" dirty="0" err="1"/>
              <a:t>Quartiles</a:t>
            </a:r>
            <a:r>
              <a:rPr lang="de-AT" sz="2800" dirty="0"/>
              <a:t>: </a:t>
            </a:r>
            <a:r>
              <a:rPr lang="de-AT" sz="2800" dirty="0">
                <a:cs typeface="Times New Roman" pitchFamily="18" charset="0"/>
              </a:rPr>
              <a:t>Q</a:t>
            </a:r>
            <a:r>
              <a:rPr lang="de-AT" sz="2800" baseline="-30000" dirty="0">
                <a:cs typeface="Times New Roman" pitchFamily="18" charset="0"/>
              </a:rPr>
              <a:t>25</a:t>
            </a:r>
            <a:r>
              <a:rPr lang="de-AT" sz="2800" dirty="0">
                <a:cs typeface="Times New Roman" pitchFamily="18" charset="0"/>
              </a:rPr>
              <a:t> , Q</a:t>
            </a:r>
            <a:r>
              <a:rPr lang="de-AT" sz="2800" baseline="-30000" dirty="0">
                <a:cs typeface="Times New Roman" pitchFamily="18" charset="0"/>
              </a:rPr>
              <a:t>75</a:t>
            </a:r>
          </a:p>
          <a:p>
            <a:pPr lvl="1">
              <a:lnSpc>
                <a:spcPct val="90000"/>
              </a:lnSpc>
            </a:pPr>
            <a:r>
              <a:rPr lang="de-AT" sz="2800" dirty="0" err="1" smtClean="0"/>
              <a:t>Interquartile</a:t>
            </a:r>
            <a:r>
              <a:rPr lang="de-AT" sz="2800" dirty="0" smtClean="0"/>
              <a:t> </a:t>
            </a:r>
            <a:r>
              <a:rPr lang="de-AT" sz="2800" dirty="0" err="1"/>
              <a:t>range</a:t>
            </a:r>
            <a:r>
              <a:rPr lang="de-AT" sz="2800" dirty="0"/>
              <a:t>: </a:t>
            </a:r>
            <a:r>
              <a:rPr lang="de-AT" sz="2800" dirty="0">
                <a:cs typeface="Times New Roman" pitchFamily="18" charset="0"/>
              </a:rPr>
              <a:t>I</a:t>
            </a:r>
            <a:r>
              <a:rPr lang="de-AT" sz="2800" baseline="-30000" dirty="0">
                <a:cs typeface="Times New Roman" pitchFamily="18" charset="0"/>
              </a:rPr>
              <a:t>50</a:t>
            </a:r>
            <a:r>
              <a:rPr lang="de-AT" sz="2800" dirty="0">
                <a:cs typeface="Times New Roman" pitchFamily="18" charset="0"/>
              </a:rPr>
              <a:t> = Q</a:t>
            </a:r>
            <a:r>
              <a:rPr lang="de-AT" sz="2800" baseline="-30000" dirty="0">
                <a:cs typeface="Times New Roman" pitchFamily="18" charset="0"/>
              </a:rPr>
              <a:t>75 –</a:t>
            </a:r>
            <a:r>
              <a:rPr lang="de-AT" sz="2800" dirty="0">
                <a:cs typeface="Times New Roman" pitchFamily="18" charset="0"/>
              </a:rPr>
              <a:t> Q </a:t>
            </a:r>
            <a:r>
              <a:rPr lang="de-AT" sz="2800" baseline="-30000" dirty="0">
                <a:cs typeface="Times New Roman" pitchFamily="18" charset="0"/>
              </a:rPr>
              <a:t>25</a:t>
            </a:r>
          </a:p>
          <a:p>
            <a:pPr>
              <a:lnSpc>
                <a:spcPct val="90000"/>
              </a:lnSpc>
            </a:pPr>
            <a:r>
              <a:rPr lang="de-AT" sz="2800" dirty="0">
                <a:cs typeface="Times New Roman" pitchFamily="18" charset="0"/>
              </a:rPr>
              <a:t>Span: Maximum - Minimum</a:t>
            </a:r>
            <a:endParaRPr lang="de-AT" sz="2800" dirty="0"/>
          </a:p>
          <a:p>
            <a:pPr>
              <a:lnSpc>
                <a:spcPct val="90000"/>
              </a:lnSpc>
            </a:pPr>
            <a:r>
              <a:rPr lang="de-AT" sz="2800" dirty="0" err="1"/>
              <a:t>Percentiles</a:t>
            </a:r>
            <a:r>
              <a:rPr lang="de-AT" sz="2800" dirty="0"/>
              <a:t>: </a:t>
            </a:r>
            <a:r>
              <a:rPr lang="de-AT" sz="2800" dirty="0">
                <a:cs typeface="Times New Roman" pitchFamily="18" charset="0"/>
              </a:rPr>
              <a:t>Q</a:t>
            </a:r>
            <a:r>
              <a:rPr lang="de-AT" sz="2800" baseline="-30000" dirty="0">
                <a:cs typeface="Times New Roman" pitchFamily="18" charset="0"/>
              </a:rPr>
              <a:t>1</a:t>
            </a:r>
            <a:r>
              <a:rPr lang="de-AT" sz="2800" dirty="0">
                <a:cs typeface="Times New Roman" pitchFamily="18" charset="0"/>
              </a:rPr>
              <a:t> , Q</a:t>
            </a:r>
            <a:r>
              <a:rPr lang="de-AT" sz="2800" baseline="-30000" dirty="0">
                <a:cs typeface="Times New Roman" pitchFamily="18" charset="0"/>
              </a:rPr>
              <a:t>5</a:t>
            </a:r>
            <a:r>
              <a:rPr lang="de-AT" sz="2800" dirty="0">
                <a:cs typeface="Times New Roman" pitchFamily="18" charset="0"/>
              </a:rPr>
              <a:t> , Q</a:t>
            </a:r>
            <a:r>
              <a:rPr lang="de-AT" sz="2800" baseline="-30000" dirty="0">
                <a:cs typeface="Times New Roman" pitchFamily="18" charset="0"/>
              </a:rPr>
              <a:t>10</a:t>
            </a:r>
            <a:r>
              <a:rPr lang="de-AT" sz="2800" dirty="0">
                <a:cs typeface="Times New Roman" pitchFamily="18" charset="0"/>
              </a:rPr>
              <a:t> , ...Q</a:t>
            </a:r>
            <a:r>
              <a:rPr lang="de-AT" sz="2800" baseline="-25000" dirty="0">
                <a:cs typeface="Times New Roman" pitchFamily="18" charset="0"/>
              </a:rPr>
              <a:t>33</a:t>
            </a:r>
            <a:r>
              <a:rPr lang="de-AT" sz="2800" dirty="0">
                <a:cs typeface="Times New Roman" pitchFamily="18" charset="0"/>
              </a:rPr>
              <a:t> , ..., </a:t>
            </a:r>
            <a:r>
              <a:rPr lang="de-AT" sz="2800" dirty="0" smtClean="0">
                <a:cs typeface="Times New Roman" pitchFamily="18" charset="0"/>
              </a:rPr>
              <a:t>Q</a:t>
            </a:r>
            <a:r>
              <a:rPr lang="de-AT" sz="2800" baseline="-25000" dirty="0" smtClean="0">
                <a:cs typeface="Times New Roman" pitchFamily="18" charset="0"/>
              </a:rPr>
              <a:t>95</a:t>
            </a:r>
            <a:r>
              <a:rPr lang="de-AT" sz="2800" dirty="0" smtClean="0">
                <a:cs typeface="Times New Roman" pitchFamily="18" charset="0"/>
              </a:rPr>
              <a:t> </a:t>
            </a:r>
            <a:r>
              <a:rPr lang="de-AT" sz="2800" dirty="0">
                <a:cs typeface="Times New Roman" pitchFamily="18" charset="0"/>
              </a:rPr>
              <a:t>, </a:t>
            </a:r>
            <a:r>
              <a:rPr lang="de-AT" sz="2800" dirty="0" smtClean="0">
                <a:cs typeface="Times New Roman" pitchFamily="18" charset="0"/>
              </a:rPr>
              <a:t>Q</a:t>
            </a:r>
            <a:r>
              <a:rPr lang="de-AT" sz="2800" baseline="-30000" dirty="0" smtClean="0">
                <a:cs typeface="Times New Roman" pitchFamily="18" charset="0"/>
              </a:rPr>
              <a:t>99</a:t>
            </a:r>
            <a:endParaRPr lang="de-AT" sz="2800" baseline="-30000" dirty="0">
              <a:cs typeface="Times New Roman" pitchFamily="18" charset="0"/>
            </a:endParaRPr>
          </a:p>
          <a:p>
            <a:pPr lvl="3">
              <a:lnSpc>
                <a:spcPct val="90000"/>
              </a:lnSpc>
            </a:pPr>
            <a:r>
              <a:rPr lang="de-AT" dirty="0"/>
              <a:t>Are </a:t>
            </a:r>
            <a:r>
              <a:rPr lang="de-AT" dirty="0" err="1"/>
              <a:t>often</a:t>
            </a:r>
            <a:r>
              <a:rPr lang="de-AT" dirty="0"/>
              <a:t> </a:t>
            </a:r>
            <a:r>
              <a:rPr lang="de-AT" dirty="0" err="1"/>
              <a:t>used</a:t>
            </a:r>
            <a:r>
              <a:rPr lang="de-AT" dirty="0"/>
              <a:t> </a:t>
            </a:r>
            <a:r>
              <a:rPr lang="de-AT" dirty="0" err="1"/>
              <a:t>as</a:t>
            </a:r>
            <a:r>
              <a:rPr lang="de-AT" dirty="0"/>
              <a:t> </a:t>
            </a:r>
            <a:r>
              <a:rPr lang="de-AT" dirty="0" err="1" smtClean="0"/>
              <a:t>standard</a:t>
            </a:r>
            <a:r>
              <a:rPr lang="de-AT" dirty="0" smtClean="0"/>
              <a:t> </a:t>
            </a:r>
            <a:r>
              <a:rPr lang="de-AT" dirty="0" err="1"/>
              <a:t>values</a:t>
            </a:r>
            <a:r>
              <a:rPr lang="de-AT" dirty="0"/>
              <a:t> </a:t>
            </a:r>
          </a:p>
        </p:txBody>
      </p:sp>
      <p:sp>
        <p:nvSpPr>
          <p:cNvPr id="94211"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4212" name="Foliennummernplatzhalter 5"/>
          <p:cNvSpPr>
            <a:spLocks noGrp="1"/>
          </p:cNvSpPr>
          <p:nvPr>
            <p:ph type="sldNum" sz="quarter" idx="12"/>
          </p:nvPr>
        </p:nvSpPr>
        <p:spPr/>
        <p:txBody>
          <a:bodyPr/>
          <a:lstStyle/>
          <a:p>
            <a:pPr>
              <a:defRPr/>
            </a:pPr>
            <a:fld id="{CD464D31-76DF-48A5-B042-322F26305E87}" type="slidenum">
              <a:rPr lang="en-US"/>
              <a:t>61</a:t>
            </a:fld>
            <a:endParaRPr lang="en-US"/>
          </a:p>
        </p:txBody>
      </p:sp>
      <p:sp>
        <p:nvSpPr>
          <p:cNvPr id="2" name="Datumsplatzhalter 1"/>
          <p:cNvSpPr>
            <a:spLocks noGrp="1"/>
          </p:cNvSpPr>
          <p:nvPr>
            <p:ph type="dt" sz="half" idx="10"/>
          </p:nvPr>
        </p:nvSpPr>
        <p:spPr/>
        <p:txBody>
          <a:bodyPr/>
          <a:lstStyle/>
          <a:p>
            <a:pPr>
              <a:defRPr/>
            </a:pPr>
            <a:fld id="{94F06365-EF70-4780-827C-384E71511C7D}" type="datetime1">
              <a:rPr lang="de-AT" smtClean="0"/>
              <a:t>26.02.2025</a:t>
            </a:fld>
            <a:endParaRPr lang="de-AT"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a:xfrm>
            <a:off x="31929" y="593841"/>
            <a:ext cx="8229600" cy="868363"/>
          </a:xfrm>
        </p:spPr>
        <p:txBody>
          <a:bodyPr rtlCol="0">
            <a:noAutofit/>
          </a:bodyPr>
          <a:lstStyle/>
          <a:p>
            <a:pPr fontAlgn="auto">
              <a:spcAft>
                <a:spcPts val="0"/>
              </a:spcAft>
              <a:defRPr/>
            </a:pPr>
            <a:r>
              <a:rPr lang="de-DE" sz="2800" dirty="0" err="1"/>
              <a:t>Relationship</a:t>
            </a:r>
            <a:r>
              <a:rPr lang="de-DE" sz="2800" dirty="0"/>
              <a:t> </a:t>
            </a:r>
            <a:r>
              <a:rPr lang="de-DE" sz="2800" dirty="0" err="1"/>
              <a:t>between</a:t>
            </a:r>
            <a:r>
              <a:rPr lang="de-DE" sz="2800" dirty="0"/>
              <a:t> </a:t>
            </a:r>
            <a:r>
              <a:rPr lang="de-DE" sz="2800" dirty="0" err="1"/>
              <a:t>arithmetic</a:t>
            </a:r>
            <a:r>
              <a:rPr lang="de-DE" sz="2800" dirty="0"/>
              <a:t> </a:t>
            </a:r>
            <a:r>
              <a:rPr lang="de-DE" sz="2800" dirty="0" err="1"/>
              <a:t>mean</a:t>
            </a:r>
            <a:r>
              <a:rPr lang="de-DE" sz="2800" dirty="0"/>
              <a:t>, median </a:t>
            </a:r>
            <a:r>
              <a:rPr lang="de-DE" sz="2800" dirty="0" err="1"/>
              <a:t>and</a:t>
            </a:r>
            <a:r>
              <a:rPr lang="de-DE" sz="2800" dirty="0"/>
              <a:t> </a:t>
            </a:r>
            <a:r>
              <a:rPr lang="de-DE" sz="2800" dirty="0" err="1"/>
              <a:t>mode</a:t>
            </a:r>
            <a:r>
              <a:rPr lang="de-DE" sz="2800" dirty="0"/>
              <a:t> </a:t>
            </a:r>
          </a:p>
        </p:txBody>
      </p:sp>
      <p:graphicFrame>
        <p:nvGraphicFramePr>
          <p:cNvPr id="27727" name="Object 79"/>
          <p:cNvGraphicFramePr>
            <a:graphicFrameLocks noGrp="1" noChangeAspect="1"/>
          </p:cNvGraphicFramePr>
          <p:nvPr>
            <p:ph idx="1"/>
          </p:nvPr>
        </p:nvGraphicFramePr>
        <p:xfrm>
          <a:off x="250825" y="1341438"/>
          <a:ext cx="4054475" cy="2633662"/>
        </p:xfrm>
        <a:graphic>
          <a:graphicData uri="http://schemas.openxmlformats.org/presentationml/2006/ole">
            <mc:AlternateContent xmlns:mc="http://schemas.openxmlformats.org/markup-compatibility/2006">
              <mc:Choice xmlns:v="urn:schemas-microsoft-com:vml" Requires="v">
                <p:oleObj spid="_x0000_s2133" name="Diagramm" r:id="rId4" imgW="5353169" imgH="3476685" progId="Excel.Sheet.8">
                  <p:embed/>
                </p:oleObj>
              </mc:Choice>
              <mc:Fallback>
                <p:oleObj name="Diagramm" r:id="rId4" imgW="5353169" imgH="3476685" progId="Excel.Sheet.8">
                  <p:embed/>
                  <p:pic>
                    <p:nvPicPr>
                      <p:cNvPr id="0" name="Picture 8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341438"/>
                        <a:ext cx="4054475"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2053" name="Foliennummernplatzhalter 5"/>
          <p:cNvSpPr>
            <a:spLocks noGrp="1"/>
          </p:cNvSpPr>
          <p:nvPr>
            <p:ph type="sldNum" sz="quarter" idx="12"/>
          </p:nvPr>
        </p:nvSpPr>
        <p:spPr/>
        <p:txBody>
          <a:bodyPr/>
          <a:lstStyle/>
          <a:p>
            <a:pPr>
              <a:defRPr/>
            </a:pPr>
            <a:fld id="{E7E341BD-8790-40C9-ACC6-E978E56CF27F}" type="slidenum">
              <a:rPr lang="en-US"/>
              <a:t>62</a:t>
            </a:fld>
            <a:endParaRPr lang="en-US"/>
          </a:p>
        </p:txBody>
      </p:sp>
      <p:pic>
        <p:nvPicPr>
          <p:cNvPr id="27731" name="Picture 3"/>
          <p:cNvPicPr>
            <a:picLocks noChangeAspect="1" noChangeArrowheads="1"/>
          </p:cNvPicPr>
          <p:nvPr/>
        </p:nvPicPr>
        <p:blipFill>
          <a:blip r:embed="rId6" cstate="print">
            <a:grayscl/>
            <a:biLevel thresh="50000"/>
          </a:blip>
          <a:srcRect t="11467" b="3276"/>
          <a:stretch>
            <a:fillRect/>
          </a:stretch>
        </p:blipFill>
        <p:spPr bwMode="auto">
          <a:xfrm>
            <a:off x="304800" y="4005263"/>
            <a:ext cx="6084888" cy="2486025"/>
          </a:xfrm>
          <a:prstGeom prst="rect">
            <a:avLst/>
          </a:prstGeom>
          <a:noFill/>
          <a:ln w="9525">
            <a:noFill/>
            <a:miter lim="800000"/>
            <a:headEnd/>
            <a:tailEnd/>
          </a:ln>
        </p:spPr>
      </p:pic>
      <p:sp>
        <p:nvSpPr>
          <p:cNvPr id="27732" name="Rectangle 6"/>
          <p:cNvSpPr>
            <a:spLocks noChangeArrowheads="1"/>
          </p:cNvSpPr>
          <p:nvPr/>
        </p:nvSpPr>
        <p:spPr bwMode="auto">
          <a:xfrm>
            <a:off x="4321175" y="1773238"/>
            <a:ext cx="4572000" cy="1616075"/>
          </a:xfrm>
          <a:prstGeom prst="rect">
            <a:avLst/>
          </a:prstGeom>
          <a:noFill/>
          <a:ln w="9525" algn="ctr">
            <a:noFill/>
            <a:miter lim="800000"/>
            <a:headEnd/>
            <a:tailEnd/>
          </a:ln>
        </p:spPr>
        <p:txBody>
          <a:bodyPr>
            <a:spAutoFit/>
          </a:bodyPr>
          <a:lstStyle/>
          <a:p>
            <a:pPr eaLnBrk="0" hangingPunct="0"/>
            <a:r>
              <a:rPr lang="de-DE" sz="2000" b="1" dirty="0" err="1">
                <a:latin typeface="Century" pitchFamily="18" charset="0"/>
              </a:rPr>
              <a:t>Symmetrical</a:t>
            </a:r>
            <a:endParaRPr lang="de-DE" sz="2000" b="1" dirty="0">
              <a:latin typeface="Century" pitchFamily="18" charset="0"/>
            </a:endParaRPr>
          </a:p>
          <a:p>
            <a:pPr eaLnBrk="0" hangingPunct="0"/>
            <a:r>
              <a:rPr lang="de-DE" sz="2000" b="1" dirty="0" err="1">
                <a:latin typeface="Century" pitchFamily="18" charset="0"/>
              </a:rPr>
              <a:t>Mean</a:t>
            </a:r>
            <a:r>
              <a:rPr lang="de-DE" sz="2000" b="1" dirty="0">
                <a:latin typeface="Century" pitchFamily="18" charset="0"/>
              </a:rPr>
              <a:t> = Median = Modal </a:t>
            </a:r>
            <a:r>
              <a:rPr lang="de-DE" sz="2000" b="1" dirty="0" err="1">
                <a:latin typeface="Century" pitchFamily="18" charset="0"/>
              </a:rPr>
              <a:t>value</a:t>
            </a:r>
            <a:endParaRPr lang="de-DE" sz="2000" b="1" dirty="0">
              <a:latin typeface="Century" pitchFamily="18" charset="0"/>
            </a:endParaRPr>
          </a:p>
          <a:p>
            <a:pPr eaLnBrk="0" hangingPunct="0"/>
            <a:r>
              <a:rPr lang="de-DE" sz="2000" b="1" dirty="0">
                <a:latin typeface="Century" pitchFamily="18" charset="0"/>
              </a:rPr>
              <a:t>f</a:t>
            </a:r>
            <a:r>
              <a:rPr lang="de-DE" sz="2000" b="1" dirty="0">
                <a:latin typeface="Century" pitchFamily="18" charset="0"/>
                <a:sym typeface="Symbol" pitchFamily="18" charset="2"/>
              </a:rPr>
              <a:t>(-x) = </a:t>
            </a:r>
            <a:r>
              <a:rPr lang="de-DE" sz="2000" b="1" dirty="0">
                <a:latin typeface="Century" pitchFamily="18" charset="0"/>
              </a:rPr>
              <a:t>f</a:t>
            </a:r>
            <a:r>
              <a:rPr lang="de-DE" sz="2000" b="1" dirty="0">
                <a:latin typeface="Century" pitchFamily="18" charset="0"/>
                <a:sym typeface="Symbol" pitchFamily="18" charset="2"/>
              </a:rPr>
              <a:t>(+x)</a:t>
            </a:r>
          </a:p>
          <a:p>
            <a:pPr eaLnBrk="0" hangingPunct="0"/>
            <a:r>
              <a:rPr lang="de-DE" sz="2000" b="1" dirty="0" err="1" smtClean="0">
                <a:latin typeface="Century" pitchFamily="18" charset="0"/>
                <a:sym typeface="Symbol" pitchFamily="18" charset="2"/>
              </a:rPr>
              <a:t>Skewness</a:t>
            </a:r>
            <a:r>
              <a:rPr lang="de-DE" sz="2000" b="1" dirty="0" smtClean="0">
                <a:latin typeface="Century" pitchFamily="18" charset="0"/>
                <a:sym typeface="Symbol" pitchFamily="18" charset="2"/>
              </a:rPr>
              <a:t>=0</a:t>
            </a:r>
            <a:endParaRPr lang="de-DE" sz="2000" b="1" dirty="0">
              <a:latin typeface="Century" pitchFamily="18" charset="0"/>
              <a:sym typeface="Symbol" pitchFamily="18" charset="2"/>
            </a:endParaRPr>
          </a:p>
          <a:p>
            <a:pPr eaLnBrk="0" hangingPunct="0"/>
            <a:r>
              <a:rPr lang="de-DE" sz="2000" b="1" dirty="0">
                <a:latin typeface="Century" pitchFamily="18" charset="0"/>
                <a:sym typeface="Symbol" pitchFamily="18" charset="2"/>
              </a:rPr>
              <a:t>Bell-</a:t>
            </a:r>
            <a:r>
              <a:rPr lang="de-DE" sz="2000" b="1" dirty="0" err="1">
                <a:latin typeface="Century" pitchFamily="18" charset="0"/>
                <a:sym typeface="Symbol" pitchFamily="18" charset="2"/>
              </a:rPr>
              <a:t>shaped</a:t>
            </a:r>
            <a:endParaRPr lang="de-DE" sz="2000" b="1" dirty="0">
              <a:latin typeface="Century" pitchFamily="18" charset="0"/>
              <a:sym typeface="Symbol" pitchFamily="18" charset="2"/>
            </a:endParaRPr>
          </a:p>
        </p:txBody>
      </p:sp>
      <p:sp>
        <p:nvSpPr>
          <p:cNvPr id="2" name="Datumsplatzhalter 1"/>
          <p:cNvSpPr>
            <a:spLocks noGrp="1"/>
          </p:cNvSpPr>
          <p:nvPr>
            <p:ph type="dt" sz="half" idx="10"/>
          </p:nvPr>
        </p:nvSpPr>
        <p:spPr/>
        <p:txBody>
          <a:bodyPr/>
          <a:lstStyle/>
          <a:p>
            <a:pPr>
              <a:defRPr/>
            </a:pPr>
            <a:fld id="{D193C778-6CDA-4C25-96A6-A86A3DF3D1E6}" type="datetime1">
              <a:rPr lang="de-AT" smtClean="0"/>
              <a:t>26.02.2025</a:t>
            </a:fld>
            <a:endParaRPr lang="de-AT"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2"/>
          <p:cNvSpPr>
            <a:spLocks noGrp="1" noChangeArrowheads="1"/>
          </p:cNvSpPr>
          <p:nvPr>
            <p:ph type="title"/>
          </p:nvPr>
        </p:nvSpPr>
        <p:spPr>
          <a:xfrm>
            <a:off x="457200" y="274638"/>
            <a:ext cx="6635750" cy="1143000"/>
          </a:xfrm>
        </p:spPr>
        <p:txBody>
          <a:bodyPr rtlCol="0">
            <a:normAutofit/>
          </a:bodyPr>
          <a:lstStyle/>
          <a:p>
            <a:pPr fontAlgn="auto">
              <a:spcAft>
                <a:spcPts val="0"/>
              </a:spcAft>
              <a:defRPr/>
            </a:pPr>
            <a:r>
              <a:rPr lang="de-AT" sz="4000" dirty="0" err="1" smtClean="0"/>
              <a:t>Measures</a:t>
            </a:r>
            <a:r>
              <a:rPr lang="de-AT" sz="4000" dirty="0" smtClean="0"/>
              <a:t> </a:t>
            </a:r>
            <a:r>
              <a:rPr lang="de-AT" sz="4000" dirty="0" err="1" smtClean="0"/>
              <a:t>of</a:t>
            </a:r>
            <a:r>
              <a:rPr lang="de-AT" sz="4000" dirty="0" smtClean="0"/>
              <a:t> </a:t>
            </a:r>
            <a:r>
              <a:rPr lang="de-AT" sz="4000" dirty="0" err="1" smtClean="0"/>
              <a:t>variation</a:t>
            </a:r>
            <a:endParaRPr lang="de-AT" sz="4000" dirty="0"/>
          </a:p>
        </p:txBody>
      </p:sp>
      <mc:AlternateContent xmlns:mc="http://schemas.openxmlformats.org/markup-compatibility/2006" xmlns:a14="http://schemas.microsoft.com/office/drawing/2010/main">
        <mc:Choice Requires="a14">
          <p:sp>
            <p:nvSpPr>
              <p:cNvPr id="28831" name="Rectangle 3"/>
              <p:cNvSpPr>
                <a:spLocks noGrp="1" noChangeArrowheads="1"/>
              </p:cNvSpPr>
              <p:nvPr>
                <p:ph idx="1"/>
              </p:nvPr>
            </p:nvSpPr>
            <p:spPr>
              <a:xfrm>
                <a:off x="484188" y="1782763"/>
                <a:ext cx="8229600" cy="4525962"/>
              </a:xfrm>
            </p:spPr>
            <p:txBody>
              <a:bodyPr/>
              <a:lstStyle/>
              <a:p>
                <a:r>
                  <a:rPr lang="de-AT" dirty="0" smtClean="0"/>
                  <a:t>Variance</a:t>
                </a:r>
                <a:r>
                  <a:rPr lang="de-AT" dirty="0"/>
                  <a:t>:  </a:t>
                </a:r>
              </a:p>
              <a:p>
                <a:endParaRPr lang="de-AT" dirty="0"/>
              </a:p>
              <a:p>
                <a:r>
                  <a:rPr lang="de-AT" dirty="0"/>
                  <a:t>Standard </a:t>
                </a:r>
                <a:r>
                  <a:rPr lang="de-AT" dirty="0" err="1"/>
                  <a:t>deviation</a:t>
                </a:r>
                <a:r>
                  <a:rPr lang="de-AT" dirty="0"/>
                  <a:t>: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rPr>
                      <m:t>= </m:t>
                    </m:r>
                    <m:rad>
                      <m:radPr>
                        <m:degHide m:val="on"/>
                        <m:ctrlPr>
                          <a:rPr lang="de-DE" b="0" i="1" smtClean="0">
                            <a:latin typeface="Cambria Math" panose="02040503050406030204" pitchFamily="18" charset="0"/>
                          </a:rPr>
                        </m:ctrlPr>
                      </m:radPr>
                      <m:deg/>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2</m:t>
                            </m:r>
                          </m:sup>
                        </m:sSup>
                      </m:e>
                    </m:rad>
                  </m:oMath>
                </a14:m>
                <a:endParaRPr lang="de-AT" dirty="0"/>
              </a:p>
              <a:p>
                <a:r>
                  <a:rPr lang="de-AT" dirty="0" err="1"/>
                  <a:t>Coefficient</a:t>
                </a:r>
                <a:r>
                  <a:rPr lang="de-AT" dirty="0"/>
                  <a:t> </a:t>
                </a:r>
                <a:r>
                  <a:rPr lang="de-AT" dirty="0" err="1"/>
                  <a:t>of</a:t>
                </a:r>
                <a:r>
                  <a:rPr lang="de-AT" dirty="0"/>
                  <a:t> </a:t>
                </a:r>
                <a:r>
                  <a:rPr lang="de-AT" dirty="0" err="1"/>
                  <a:t>variation</a:t>
                </a:r>
                <a:r>
                  <a:rPr lang="de-AT" dirty="0"/>
                  <a:t>: </a:t>
                </a:r>
              </a:p>
              <a:p>
                <a:endParaRPr lang="de-AT" sz="1500" dirty="0"/>
              </a:p>
              <a:p>
                <a:pPr lvl="2"/>
                <a:r>
                  <a:rPr lang="de-AT" dirty="0"/>
                  <a:t>Ratio </a:t>
                </a:r>
                <a:r>
                  <a:rPr lang="de-AT" dirty="0" err="1"/>
                  <a:t>of</a:t>
                </a:r>
                <a:r>
                  <a:rPr lang="de-AT" dirty="0"/>
                  <a:t> </a:t>
                </a:r>
                <a:r>
                  <a:rPr lang="de-AT" dirty="0" err="1"/>
                  <a:t>dispersion</a:t>
                </a:r>
                <a:r>
                  <a:rPr lang="de-AT" dirty="0"/>
                  <a:t> </a:t>
                </a:r>
                <a:r>
                  <a:rPr lang="de-AT" dirty="0" err="1"/>
                  <a:t>to</a:t>
                </a:r>
                <a:r>
                  <a:rPr lang="de-AT" dirty="0"/>
                  <a:t> </a:t>
                </a:r>
                <a:r>
                  <a:rPr lang="de-AT" dirty="0" err="1"/>
                  <a:t>mean</a:t>
                </a:r>
                <a:r>
                  <a:rPr lang="de-AT" dirty="0"/>
                  <a:t> </a:t>
                </a:r>
                <a:r>
                  <a:rPr lang="de-AT" dirty="0" err="1"/>
                  <a:t>value</a:t>
                </a:r>
                <a:endParaRPr lang="de-AT" dirty="0"/>
              </a:p>
              <a:p>
                <a:endParaRPr lang="de-AT" dirty="0"/>
              </a:p>
            </p:txBody>
          </p:sp>
        </mc:Choice>
        <mc:Fallback xmlns="">
          <p:sp>
            <p:nvSpPr>
              <p:cNvPr id="28831" name="Rectangle 3"/>
              <p:cNvSpPr>
                <a:spLocks noGrp="1" noRot="1" noChangeAspect="1" noMove="1" noResize="1" noEditPoints="1" noAdjustHandles="1" noChangeArrowheads="1" noChangeShapeType="1" noTextEdit="1"/>
              </p:cNvSpPr>
              <p:nvPr>
                <p:ph idx="1"/>
              </p:nvPr>
            </p:nvSpPr>
            <p:spPr>
              <a:xfrm>
                <a:off x="484188" y="1782763"/>
                <a:ext cx="8229600" cy="4525962"/>
              </a:xfrm>
              <a:blipFill>
                <a:blip r:embed="rId4"/>
                <a:stretch>
                  <a:fillRect l="-963" t="-1077"/>
                </a:stretch>
              </a:blipFill>
            </p:spPr>
            <p:txBody>
              <a:bodyPr/>
              <a:lstStyle/>
              <a:p>
                <a:r>
                  <a:rPr lang="de-DE">
                    <a:noFill/>
                  </a:rPr>
                  <a:t> </a:t>
                </a:r>
              </a:p>
            </p:txBody>
          </p:sp>
        </mc:Fallback>
      </mc:AlternateContent>
      <p:sp>
        <p:nvSpPr>
          <p:cNvPr id="3077"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3078" name="Foliennummernplatzhalter 5"/>
          <p:cNvSpPr>
            <a:spLocks noGrp="1"/>
          </p:cNvSpPr>
          <p:nvPr>
            <p:ph type="sldNum" sz="quarter" idx="12"/>
          </p:nvPr>
        </p:nvSpPr>
        <p:spPr/>
        <p:txBody>
          <a:bodyPr/>
          <a:lstStyle/>
          <a:p>
            <a:pPr>
              <a:defRPr/>
            </a:pPr>
            <a:fld id="{433225EE-3E26-4D13-9992-3306D3390334}" type="slidenum">
              <a:rPr lang="en-US"/>
              <a:t>63</a:t>
            </a:fld>
            <a:endParaRPr lang="en-US"/>
          </a:p>
        </p:txBody>
      </p:sp>
      <p:graphicFrame>
        <p:nvGraphicFramePr>
          <p:cNvPr id="28828" name="Object 156"/>
          <p:cNvGraphicFramePr>
            <a:graphicFrameLocks noChangeAspect="1"/>
          </p:cNvGraphicFramePr>
          <p:nvPr/>
        </p:nvGraphicFramePr>
        <p:xfrm>
          <a:off x="2555875" y="1630363"/>
          <a:ext cx="3505200" cy="935037"/>
        </p:xfrm>
        <a:graphic>
          <a:graphicData uri="http://schemas.openxmlformats.org/presentationml/2006/ole">
            <mc:AlternateContent xmlns:mc="http://schemas.openxmlformats.org/markup-compatibility/2006">
              <mc:Choice xmlns:v="urn:schemas-microsoft-com:vml" Requires="v">
                <p:oleObj spid="_x0000_s3240" name="Equation" r:id="rId5" imgW="38868840" imgH="12228840" progId="Equation.3">
                  <p:embed/>
                </p:oleObj>
              </mc:Choice>
              <mc:Fallback>
                <p:oleObj name="Equation" r:id="rId5" imgW="38868840" imgH="12228840" progId="Equation.3">
                  <p:embed/>
                  <p:pic>
                    <p:nvPicPr>
                      <p:cNvPr id="0" name="Picture 1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1630363"/>
                        <a:ext cx="3505200" cy="9350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829" name="Object 157"/>
          <p:cNvGraphicFramePr>
            <a:graphicFrameLocks noChangeAspect="1"/>
          </p:cNvGraphicFramePr>
          <p:nvPr/>
        </p:nvGraphicFramePr>
        <p:xfrm>
          <a:off x="2843213" y="4941888"/>
          <a:ext cx="2735262" cy="865187"/>
        </p:xfrm>
        <a:graphic>
          <a:graphicData uri="http://schemas.openxmlformats.org/presentationml/2006/ole">
            <mc:AlternateContent xmlns:mc="http://schemas.openxmlformats.org/markup-compatibility/2006">
              <mc:Choice xmlns:v="urn:schemas-microsoft-com:vml" Requires="v">
                <p:oleObj spid="_x0000_s3241" name="Equation" r:id="rId7" imgW="35268840" imgH="11148840" progId="Equation.3">
                  <p:embed/>
                </p:oleObj>
              </mc:Choice>
              <mc:Fallback>
                <p:oleObj name="Equation" r:id="rId7" imgW="35268840" imgH="11148840" progId="Equation.3">
                  <p:embed/>
                  <p:pic>
                    <p:nvPicPr>
                      <p:cNvPr id="0" name="Picture 16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4941888"/>
                        <a:ext cx="2735262" cy="8651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32DC7555-D46B-4861-91C2-9F3505E60EA2}" type="datetime1">
              <a:rPr lang="de-AT" smtClean="0"/>
              <a:t>26.02.2025</a:t>
            </a:fld>
            <a:endParaRPr lang="de-AT"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Statistical graphics</a:t>
            </a:r>
            <a:endParaRPr lang="en-US" dirty="0"/>
          </a:p>
        </p:txBody>
      </p:sp>
      <p:sp>
        <p:nvSpPr>
          <p:cNvPr id="3" name="Datumsplatzhalter 2"/>
          <p:cNvSpPr>
            <a:spLocks noGrp="1"/>
          </p:cNvSpPr>
          <p:nvPr>
            <p:ph type="dt" sz="half" idx="10"/>
          </p:nvPr>
        </p:nvSpPr>
        <p:spPr/>
        <p:txBody>
          <a:bodyPr/>
          <a:lstStyle/>
          <a:p>
            <a:fld id="{B9A531CE-AB95-449E-886D-E1C87A5B6D9C}" type="datetime1">
              <a:rPr lang="de-AT" smtClean="0"/>
              <a:t>26.02.2025</a:t>
            </a:fld>
            <a:endParaRPr lang="de-DE" altLang="en-US"/>
          </a:p>
        </p:txBody>
      </p:sp>
      <p:sp>
        <p:nvSpPr>
          <p:cNvPr id="4" name="Fußzeilenplatzhalter 3"/>
          <p:cNvSpPr>
            <a:spLocks noGrp="1"/>
          </p:cNvSpPr>
          <p:nvPr>
            <p:ph type="ftr" sz="quarter" idx="11"/>
          </p:nvPr>
        </p:nvSpPr>
        <p:spPr/>
        <p:txBody>
          <a:bodyPr/>
          <a:lstStyle/>
          <a:p>
            <a:r>
              <a:rPr lang="de-DE" altLang="en-US"/>
              <a:t>hanno.ulmer@i-med.ac.at</a:t>
            </a:r>
          </a:p>
        </p:txBody>
      </p:sp>
      <p:sp>
        <p:nvSpPr>
          <p:cNvPr id="5" name="Foliennummernplatzhalter 4"/>
          <p:cNvSpPr>
            <a:spLocks noGrp="1"/>
          </p:cNvSpPr>
          <p:nvPr>
            <p:ph type="sldNum" sz="quarter" idx="12"/>
          </p:nvPr>
        </p:nvSpPr>
        <p:spPr/>
        <p:txBody>
          <a:bodyPr/>
          <a:lstStyle/>
          <a:p>
            <a:r>
              <a:rPr lang="de-DE" altLang="en-US"/>
              <a:t>Page</a:t>
            </a:r>
            <a:fld id="{EE29F858-1221-4A12-AB43-D242F2C02AC7}" type="slidenum">
              <a:rPr lang="de-DE" altLang="en-US" smtClean="0"/>
              <a:t>64</a:t>
            </a:fld>
            <a:endParaRPr lang="de-DE" altLang="en-US"/>
          </a:p>
        </p:txBody>
      </p:sp>
      <p:pic>
        <p:nvPicPr>
          <p:cNvPr id="538626" name="Picture 2"/>
          <p:cNvPicPr>
            <a:picLocks noChangeAspect="1" noChangeArrowheads="1"/>
          </p:cNvPicPr>
          <p:nvPr/>
        </p:nvPicPr>
        <p:blipFill>
          <a:blip r:embed="rId2" cstate="print"/>
          <a:srcRect/>
          <a:stretch>
            <a:fillRect/>
          </a:stretch>
        </p:blipFill>
        <p:spPr bwMode="auto">
          <a:xfrm>
            <a:off x="467544" y="1556792"/>
            <a:ext cx="2905125" cy="3276600"/>
          </a:xfrm>
          <a:prstGeom prst="rect">
            <a:avLst/>
          </a:prstGeom>
          <a:noFill/>
          <a:ln w="9525">
            <a:noFill/>
            <a:miter lim="800000"/>
            <a:headEnd/>
            <a:tailEnd/>
          </a:ln>
        </p:spPr>
      </p:pic>
      <p:pic>
        <p:nvPicPr>
          <p:cNvPr id="538627" name="Picture 3"/>
          <p:cNvPicPr>
            <a:picLocks noChangeAspect="1" noChangeArrowheads="1"/>
          </p:cNvPicPr>
          <p:nvPr/>
        </p:nvPicPr>
        <p:blipFill>
          <a:blip r:embed="rId3" cstate="print"/>
          <a:srcRect/>
          <a:stretch>
            <a:fillRect/>
          </a:stretch>
        </p:blipFill>
        <p:spPr bwMode="auto">
          <a:xfrm>
            <a:off x="3491880" y="1556792"/>
            <a:ext cx="3962400" cy="2228850"/>
          </a:xfrm>
          <a:prstGeom prst="rect">
            <a:avLst/>
          </a:prstGeom>
          <a:noFill/>
          <a:ln w="9525">
            <a:noFill/>
            <a:miter lim="800000"/>
            <a:headEnd/>
            <a:tailEnd/>
          </a:ln>
        </p:spPr>
      </p:pic>
      <p:pic>
        <p:nvPicPr>
          <p:cNvPr id="538628" name="Picture 4"/>
          <p:cNvPicPr>
            <a:picLocks noChangeAspect="1" noChangeArrowheads="1"/>
          </p:cNvPicPr>
          <p:nvPr/>
        </p:nvPicPr>
        <p:blipFill>
          <a:blip r:embed="rId4" cstate="print"/>
          <a:srcRect/>
          <a:stretch>
            <a:fillRect/>
          </a:stretch>
        </p:blipFill>
        <p:spPr bwMode="auto">
          <a:xfrm>
            <a:off x="3563888" y="3789040"/>
            <a:ext cx="2736304" cy="2550341"/>
          </a:xfrm>
          <a:prstGeom prst="rect">
            <a:avLst/>
          </a:prstGeom>
          <a:noFill/>
          <a:ln w="9525">
            <a:noFill/>
            <a:miter lim="800000"/>
            <a:headEnd/>
            <a:tailEnd/>
          </a:ln>
        </p:spPr>
      </p:pic>
      <p:pic>
        <p:nvPicPr>
          <p:cNvPr id="538629" name="Picture 5"/>
          <p:cNvPicPr>
            <a:picLocks noChangeAspect="1" noChangeArrowheads="1"/>
          </p:cNvPicPr>
          <p:nvPr/>
        </p:nvPicPr>
        <p:blipFill>
          <a:blip r:embed="rId5" cstate="print"/>
          <a:srcRect/>
          <a:stretch>
            <a:fillRect/>
          </a:stretch>
        </p:blipFill>
        <p:spPr bwMode="auto">
          <a:xfrm>
            <a:off x="6660232" y="3717032"/>
            <a:ext cx="2244799" cy="25084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ChangeArrowheads="1"/>
          </p:cNvSpPr>
          <p:nvPr>
            <p:ph type="title"/>
          </p:nvPr>
        </p:nvSpPr>
        <p:spPr>
          <a:xfrm>
            <a:off x="457200" y="274638"/>
            <a:ext cx="6635750" cy="1143000"/>
          </a:xfrm>
        </p:spPr>
        <p:txBody>
          <a:bodyPr/>
          <a:lstStyle/>
          <a:p>
            <a:r>
              <a:rPr lang="de-DE" dirty="0" err="1"/>
              <a:t>Histogram</a:t>
            </a:r>
            <a:endParaRPr lang="de-DE" dirty="0"/>
          </a:p>
        </p:txBody>
      </p:sp>
      <p:sp>
        <p:nvSpPr>
          <p:cNvPr id="130050" name="Rectangle 4"/>
          <p:cNvSpPr>
            <a:spLocks noGrp="1" noChangeArrowheads="1"/>
          </p:cNvSpPr>
          <p:nvPr>
            <p:ph idx="1"/>
          </p:nvPr>
        </p:nvSpPr>
        <p:spPr>
          <a:xfrm>
            <a:off x="484188" y="1600200"/>
            <a:ext cx="3235325" cy="4525963"/>
          </a:xfrm>
        </p:spPr>
        <p:txBody>
          <a:bodyPr/>
          <a:lstStyle/>
          <a:p>
            <a:r>
              <a:rPr lang="de-DE" sz="2200"/>
              <a:t>X...continuous variable</a:t>
            </a:r>
          </a:p>
          <a:p>
            <a:r>
              <a:rPr lang="de-DE" sz="2200"/>
              <a:t>Subdivision into classes of equal length and determination of the frequency per class</a:t>
            </a:r>
          </a:p>
          <a:p>
            <a:r>
              <a:rPr lang="de-DE" sz="2200"/>
              <a:t>Classes open at the edges</a:t>
            </a:r>
          </a:p>
        </p:txBody>
      </p:sp>
      <p:sp>
        <p:nvSpPr>
          <p:cNvPr id="95235" name="Fußzeilenplatzhalter 4"/>
          <p:cNvSpPr>
            <a:spLocks noGrp="1"/>
          </p:cNvSpPr>
          <p:nvPr>
            <p:ph type="ftr" sz="quarter" idx="11"/>
          </p:nvPr>
        </p:nvSpPr>
        <p:spPr/>
        <p:txBody>
          <a:bodyPr/>
          <a:lstStyle/>
          <a:p>
            <a:pPr>
              <a:defRPr/>
            </a:pPr>
            <a:r>
              <a:rPr lang="en-US">
                <a:latin typeface="Comic Sans MS" pitchFamily="66" charset="0"/>
              </a:rPr>
              <a:t>hanno.ulmer@i-med.ac.at</a:t>
            </a:r>
          </a:p>
        </p:txBody>
      </p:sp>
      <p:sp>
        <p:nvSpPr>
          <p:cNvPr id="95236" name="Foliennummernplatzhalter 5"/>
          <p:cNvSpPr>
            <a:spLocks noGrp="1"/>
          </p:cNvSpPr>
          <p:nvPr>
            <p:ph type="sldNum" sz="quarter" idx="12"/>
          </p:nvPr>
        </p:nvSpPr>
        <p:spPr/>
        <p:txBody>
          <a:bodyPr/>
          <a:lstStyle/>
          <a:p>
            <a:pPr>
              <a:defRPr/>
            </a:pPr>
            <a:fld id="{D74054E9-DCA4-499C-ADE6-EC438917E7EE}" type="slidenum">
              <a:rPr lang="en-US"/>
              <a:t>65</a:t>
            </a:fld>
            <a:endParaRPr lang="en-US"/>
          </a:p>
        </p:txBody>
      </p:sp>
      <p:pic>
        <p:nvPicPr>
          <p:cNvPr id="130053" name="Picture 2"/>
          <p:cNvPicPr>
            <a:picLocks noChangeAspect="1" noChangeArrowheads="1"/>
          </p:cNvPicPr>
          <p:nvPr/>
        </p:nvPicPr>
        <p:blipFill>
          <a:blip r:embed="rId3" cstate="print"/>
          <a:srcRect b="6009"/>
          <a:stretch>
            <a:fillRect/>
          </a:stretch>
        </p:blipFill>
        <p:spPr bwMode="auto">
          <a:xfrm>
            <a:off x="3724275" y="1700213"/>
            <a:ext cx="5419725" cy="4075112"/>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pPr>
              <a:defRPr/>
            </a:pPr>
            <a:fld id="{01E41D27-83C4-41A0-A516-247883A163CC}" type="datetime1">
              <a:rPr lang="de-AT" smtClean="0"/>
              <a:t>26.02.2025</a:t>
            </a:fld>
            <a:endParaRPr lang="de-AT"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23" name="Object 79"/>
          <p:cNvGraphicFramePr>
            <a:graphicFrameLocks noGrp="1" noChangeAspect="1"/>
          </p:cNvGraphicFramePr>
          <p:nvPr>
            <p:ph type="clipArt" sz="half" idx="2"/>
          </p:nvPr>
        </p:nvGraphicFramePr>
        <p:xfrm>
          <a:off x="4713288" y="2341563"/>
          <a:ext cx="4038600" cy="4368800"/>
        </p:xfrm>
        <a:graphic>
          <a:graphicData uri="http://schemas.openxmlformats.org/presentationml/2006/ole">
            <mc:AlternateContent xmlns:mc="http://schemas.openxmlformats.org/markup-compatibility/2006">
              <mc:Choice xmlns:v="urn:schemas-microsoft-com:vml" Requires="v">
                <p:oleObj spid="_x0000_s6229" name="Bild" r:id="rId4" imgW="4561920" imgH="4934880" progId="StaticEnhancedMetafile">
                  <p:embed/>
                </p:oleObj>
              </mc:Choice>
              <mc:Fallback>
                <p:oleObj name="Bild" r:id="rId4" imgW="4561920" imgH="4934880" progId="StaticEnhancedMetafile">
                  <p:embed/>
                  <p:pic>
                    <p:nvPicPr>
                      <p:cNvPr id="0" name="Picture 8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3288" y="2341563"/>
                        <a:ext cx="4038600" cy="43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9" name="Foliennummernplatzhalter 6"/>
          <p:cNvSpPr>
            <a:spLocks noGrp="1"/>
          </p:cNvSpPr>
          <p:nvPr>
            <p:ph type="sldNum" sz="quarter" idx="11"/>
          </p:nvPr>
        </p:nvSpPr>
        <p:spPr/>
        <p:txBody>
          <a:bodyPr/>
          <a:lstStyle/>
          <a:p>
            <a:pPr>
              <a:defRPr/>
            </a:pPr>
            <a:fld id="{6952CB87-503F-4512-91BE-99B200659BCE}" type="slidenum">
              <a:rPr lang="en-US" smtClean="0"/>
              <a:t>66</a:t>
            </a:fld>
            <a:endParaRPr lang="en-US"/>
          </a:p>
        </p:txBody>
      </p:sp>
      <p:sp>
        <p:nvSpPr>
          <p:cNvPr id="6148" name="Fußzeilenplatzhalter 5"/>
          <p:cNvSpPr>
            <a:spLocks noGrp="1"/>
          </p:cNvSpPr>
          <p:nvPr>
            <p:ph type="ftr" sz="quarter" idx="12"/>
          </p:nvPr>
        </p:nvSpPr>
        <p:spPr/>
        <p:txBody>
          <a:bodyPr/>
          <a:lstStyle/>
          <a:p>
            <a:pPr>
              <a:defRPr/>
            </a:pPr>
            <a:r>
              <a:rPr lang="en-US"/>
              <a:t>hanno.ulmer@i-med.ac.at</a:t>
            </a:r>
          </a:p>
        </p:txBody>
      </p:sp>
      <p:sp>
        <p:nvSpPr>
          <p:cNvPr id="31827" name="Text Box 4"/>
          <p:cNvSpPr txBox="1">
            <a:spLocks noChangeArrowheads="1"/>
          </p:cNvSpPr>
          <p:nvPr/>
        </p:nvSpPr>
        <p:spPr bwMode="auto">
          <a:xfrm>
            <a:off x="5219700" y="1700213"/>
            <a:ext cx="3024188" cy="641350"/>
          </a:xfrm>
          <a:prstGeom prst="rect">
            <a:avLst/>
          </a:prstGeom>
          <a:noFill/>
          <a:ln w="9525">
            <a:noFill/>
            <a:miter lim="800000"/>
            <a:headEnd/>
            <a:tailEnd/>
          </a:ln>
        </p:spPr>
        <p:txBody>
          <a:bodyPr>
            <a:spAutoFit/>
          </a:bodyPr>
          <a:lstStyle/>
          <a:p>
            <a:pPr algn="ctr" eaLnBrk="0" hangingPunct="0">
              <a:spcBef>
                <a:spcPct val="50000"/>
              </a:spcBef>
            </a:pPr>
            <a:r>
              <a:rPr lang="de-DE" b="1"/>
              <a:t>Boxplots for therapy A and B</a:t>
            </a:r>
          </a:p>
        </p:txBody>
      </p:sp>
      <p:sp>
        <p:nvSpPr>
          <p:cNvPr id="31828" name="Text Box 5"/>
          <p:cNvSpPr txBox="1">
            <a:spLocks noChangeArrowheads="1"/>
          </p:cNvSpPr>
          <p:nvPr/>
        </p:nvSpPr>
        <p:spPr bwMode="auto">
          <a:xfrm>
            <a:off x="7092950" y="5876925"/>
            <a:ext cx="792163" cy="228600"/>
          </a:xfrm>
          <a:prstGeom prst="rect">
            <a:avLst/>
          </a:prstGeom>
          <a:noFill/>
          <a:ln w="9525">
            <a:noFill/>
            <a:miter lim="800000"/>
            <a:headEnd/>
            <a:tailEnd/>
          </a:ln>
        </p:spPr>
        <p:txBody>
          <a:bodyPr>
            <a:spAutoFit/>
          </a:bodyPr>
          <a:lstStyle/>
          <a:p>
            <a:pPr eaLnBrk="0" hangingPunct="0">
              <a:spcBef>
                <a:spcPct val="50000"/>
              </a:spcBef>
            </a:pPr>
            <a:r>
              <a:rPr lang="de-DE" sz="900" b="1"/>
              <a:t>Median</a:t>
            </a:r>
          </a:p>
        </p:txBody>
      </p:sp>
      <p:sp>
        <p:nvSpPr>
          <p:cNvPr id="31829" name="Text Box 6"/>
          <p:cNvSpPr txBox="1">
            <a:spLocks noChangeArrowheads="1"/>
          </p:cNvSpPr>
          <p:nvPr/>
        </p:nvSpPr>
        <p:spPr bwMode="auto">
          <a:xfrm>
            <a:off x="8388350" y="3716338"/>
            <a:ext cx="792163" cy="501650"/>
          </a:xfrm>
          <a:prstGeom prst="rect">
            <a:avLst/>
          </a:prstGeom>
          <a:noFill/>
          <a:ln w="9525">
            <a:noFill/>
            <a:miter lim="800000"/>
            <a:headEnd/>
            <a:tailEnd/>
          </a:ln>
        </p:spPr>
        <p:txBody>
          <a:bodyPr>
            <a:spAutoFit/>
          </a:bodyPr>
          <a:lstStyle/>
          <a:p>
            <a:pPr eaLnBrk="0" hangingPunct="0">
              <a:spcBef>
                <a:spcPct val="50000"/>
              </a:spcBef>
            </a:pPr>
            <a:r>
              <a:rPr lang="de-DE" sz="900" b="1"/>
              <a:t>50% Interquartile range</a:t>
            </a:r>
          </a:p>
        </p:txBody>
      </p:sp>
      <p:pic>
        <p:nvPicPr>
          <p:cNvPr id="31830" name="Picture 8"/>
          <p:cNvPicPr>
            <a:picLocks noChangeAspect="1" noChangeArrowheads="1"/>
          </p:cNvPicPr>
          <p:nvPr/>
        </p:nvPicPr>
        <p:blipFill>
          <a:blip r:embed="rId6" cstate="print"/>
          <a:srcRect/>
          <a:stretch>
            <a:fillRect/>
          </a:stretch>
        </p:blipFill>
        <p:spPr bwMode="auto">
          <a:xfrm>
            <a:off x="107950" y="2276475"/>
            <a:ext cx="5040313" cy="3600450"/>
          </a:xfrm>
          <a:prstGeom prst="rect">
            <a:avLst/>
          </a:prstGeom>
          <a:noFill/>
          <a:ln w="9525">
            <a:noFill/>
            <a:miter lim="800000"/>
            <a:headEnd/>
            <a:tailEnd/>
          </a:ln>
        </p:spPr>
      </p:pic>
      <p:sp>
        <p:nvSpPr>
          <p:cNvPr id="31831" name="Rectangle 9"/>
          <p:cNvSpPr>
            <a:spLocks noChangeArrowheads="1"/>
          </p:cNvSpPr>
          <p:nvPr/>
        </p:nvSpPr>
        <p:spPr bwMode="auto">
          <a:xfrm>
            <a:off x="7956550" y="5661025"/>
            <a:ext cx="576263" cy="287338"/>
          </a:xfrm>
          <a:prstGeom prst="rect">
            <a:avLst/>
          </a:prstGeom>
          <a:solidFill>
            <a:srgbClr val="FFFFFF"/>
          </a:solidFill>
          <a:ln w="9525">
            <a:noFill/>
            <a:miter lim="800000"/>
            <a:headEnd/>
            <a:tailEnd/>
          </a:ln>
        </p:spPr>
        <p:txBody>
          <a:bodyPr wrap="none" anchor="ctr"/>
          <a:lstStyle/>
          <a:p>
            <a:pPr eaLnBrk="0" hangingPunct="0"/>
            <a:endParaRPr lang="de-DE"/>
          </a:p>
        </p:txBody>
      </p:sp>
      <p:sp>
        <p:nvSpPr>
          <p:cNvPr id="31832" name="AutoShape 14"/>
          <p:cNvSpPr>
            <a:spLocks/>
          </p:cNvSpPr>
          <p:nvPr/>
        </p:nvSpPr>
        <p:spPr bwMode="auto">
          <a:xfrm>
            <a:off x="7956550" y="3573463"/>
            <a:ext cx="71438" cy="719137"/>
          </a:xfrm>
          <a:prstGeom prst="rightBrace">
            <a:avLst>
              <a:gd name="adj1" fmla="val 83888"/>
              <a:gd name="adj2" fmla="val 50000"/>
            </a:avLst>
          </a:prstGeom>
          <a:noFill/>
          <a:ln w="9525">
            <a:solidFill>
              <a:srgbClr val="008000"/>
            </a:solidFill>
            <a:round/>
            <a:headEnd/>
            <a:tailEnd/>
          </a:ln>
        </p:spPr>
        <p:txBody>
          <a:bodyPr wrap="none" anchor="ctr"/>
          <a:lstStyle/>
          <a:p>
            <a:pPr eaLnBrk="0" hangingPunct="0"/>
            <a:endParaRPr lang="de-DE"/>
          </a:p>
        </p:txBody>
      </p:sp>
      <p:sp>
        <p:nvSpPr>
          <p:cNvPr id="31833" name="Line 15"/>
          <p:cNvSpPr>
            <a:spLocks noChangeShapeType="1"/>
          </p:cNvSpPr>
          <p:nvPr/>
        </p:nvSpPr>
        <p:spPr bwMode="auto">
          <a:xfrm>
            <a:off x="8027988" y="3933825"/>
            <a:ext cx="360362" cy="0"/>
          </a:xfrm>
          <a:prstGeom prst="line">
            <a:avLst/>
          </a:prstGeom>
          <a:noFill/>
          <a:ln w="9525">
            <a:solidFill>
              <a:srgbClr val="008000"/>
            </a:solidFill>
            <a:round/>
            <a:headEnd/>
            <a:tailEnd/>
          </a:ln>
        </p:spPr>
        <p:txBody>
          <a:bodyPr/>
          <a:lstStyle/>
          <a:p>
            <a:endParaRPr lang="en-US"/>
          </a:p>
        </p:txBody>
      </p:sp>
      <p:sp>
        <p:nvSpPr>
          <p:cNvPr id="2" name="Datumsplatzhalter 1"/>
          <p:cNvSpPr>
            <a:spLocks noGrp="1"/>
          </p:cNvSpPr>
          <p:nvPr>
            <p:ph type="dt" sz="half" idx="10"/>
          </p:nvPr>
        </p:nvSpPr>
        <p:spPr/>
        <p:txBody>
          <a:bodyPr/>
          <a:lstStyle/>
          <a:p>
            <a:pPr>
              <a:defRPr/>
            </a:pPr>
            <a:fld id="{690DB9B9-A15D-4DC3-8AF9-5509EEF7F85B}" type="datetime1">
              <a:rPr lang="de-AT" smtClean="0"/>
              <a:t>26.02.2025</a:t>
            </a:fld>
            <a:endParaRPr lang="en-US"/>
          </a:p>
        </p:txBody>
      </p:sp>
      <p:sp>
        <p:nvSpPr>
          <p:cNvPr id="17" name="Titel 1"/>
          <p:cNvSpPr>
            <a:spLocks noGrp="1"/>
          </p:cNvSpPr>
          <p:nvPr>
            <p:ph type="title"/>
          </p:nvPr>
        </p:nvSpPr>
        <p:spPr>
          <a:xfrm>
            <a:off x="457200" y="274638"/>
            <a:ext cx="6257940" cy="1154098"/>
          </a:xfrm>
        </p:spPr>
        <p:txBody>
          <a:bodyPr/>
          <a:lstStyle/>
          <a:p>
            <a:pPr algn="l"/>
            <a:r>
              <a:rPr lang="de-AT" sz="3600" dirty="0" err="1" smtClean="0">
                <a:solidFill>
                  <a:schemeClr val="accent1"/>
                </a:solidFill>
              </a:rPr>
              <a:t>Comparing</a:t>
            </a:r>
            <a:r>
              <a:rPr lang="de-AT" sz="3600" dirty="0" smtClean="0">
                <a:solidFill>
                  <a:schemeClr val="accent1"/>
                </a:solidFill>
              </a:rPr>
              <a:t> </a:t>
            </a:r>
            <a:r>
              <a:rPr lang="de-AT" sz="3600" dirty="0" err="1" smtClean="0">
                <a:solidFill>
                  <a:schemeClr val="accent1"/>
                </a:solidFill>
              </a:rPr>
              <a:t>two</a:t>
            </a:r>
            <a:r>
              <a:rPr lang="de-AT" sz="3600" dirty="0" smtClean="0">
                <a:solidFill>
                  <a:schemeClr val="accent1"/>
                </a:solidFill>
              </a:rPr>
              <a:t> </a:t>
            </a:r>
            <a:r>
              <a:rPr lang="de-AT" sz="3600" dirty="0" err="1" smtClean="0">
                <a:solidFill>
                  <a:schemeClr val="accent1"/>
                </a:solidFill>
              </a:rPr>
              <a:t>groups</a:t>
            </a:r>
            <a:endParaRPr lang="en-US" sz="3600" dirty="0">
              <a:solidFill>
                <a:schemeClr val="accent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umsplatzhalter 3"/>
          <p:cNvSpPr>
            <a:spLocks noGrp="1"/>
          </p:cNvSpPr>
          <p:nvPr>
            <p:ph type="dt" sz="quarter" idx="10"/>
          </p:nvPr>
        </p:nvSpPr>
        <p:spPr>
          <a:noFill/>
        </p:spPr>
        <p:txBody>
          <a:bodyPr/>
          <a:lstStyle/>
          <a:p>
            <a:fld id="{EDDC235A-91AF-4E17-8845-5A398B177BFB}" type="datetime1">
              <a:rPr lang="de-AT" smtClean="0"/>
              <a:t>26.02.2025</a:t>
            </a:fld>
            <a:endParaRPr lang="de-DE"/>
          </a:p>
        </p:txBody>
      </p:sp>
      <p:sp>
        <p:nvSpPr>
          <p:cNvPr id="2051" name="Foliennummernplatzhalter 5"/>
          <p:cNvSpPr>
            <a:spLocks noGrp="1"/>
          </p:cNvSpPr>
          <p:nvPr>
            <p:ph type="sldNum" sz="quarter" idx="12"/>
          </p:nvPr>
        </p:nvSpPr>
        <p:spPr>
          <a:noFill/>
        </p:spPr>
        <p:txBody>
          <a:bodyPr/>
          <a:lstStyle/>
          <a:p>
            <a:endParaRPr lang="en-US"/>
          </a:p>
          <a:p>
            <a:fld id="{6A08A788-2CDF-4D48-BE7A-A2793DEA9460}" type="slidenum">
              <a:rPr lang="en-US"/>
              <a:t>67</a:t>
            </a:fld>
            <a:endParaRPr lang="en-US"/>
          </a:p>
        </p:txBody>
      </p:sp>
      <p:sp>
        <p:nvSpPr>
          <p:cNvPr id="2052" name="Rectangle 4"/>
          <p:cNvSpPr>
            <a:spLocks noGrp="1" noChangeArrowheads="1"/>
          </p:cNvSpPr>
          <p:nvPr>
            <p:ph type="title"/>
          </p:nvPr>
        </p:nvSpPr>
        <p:spPr/>
        <p:txBody>
          <a:bodyPr/>
          <a:lstStyle/>
          <a:p>
            <a:pPr algn="ctr" eaLnBrk="1" hangingPunct="1"/>
            <a:r>
              <a:rPr lang="de-AT" i="1" dirty="0"/>
              <a:t>Statistical measures exercise</a:t>
            </a:r>
            <a:endParaRPr lang="de-DE" i="1" dirty="0"/>
          </a:p>
        </p:txBody>
      </p:sp>
      <p:sp>
        <p:nvSpPr>
          <p:cNvPr id="2053" name="Rectangle 5"/>
          <p:cNvSpPr>
            <a:spLocks noGrp="1" noChangeArrowheads="1"/>
          </p:cNvSpPr>
          <p:nvPr>
            <p:ph type="body" idx="1"/>
          </p:nvPr>
        </p:nvSpPr>
        <p:spPr/>
        <p:txBody>
          <a:bodyPr/>
          <a:lstStyle/>
          <a:p>
            <a:pPr eaLnBrk="1" hangingPunct="1"/>
            <a:r>
              <a:rPr lang="de-AT" dirty="0" err="1"/>
              <a:t>Please</a:t>
            </a:r>
            <a:r>
              <a:rPr lang="de-AT" dirty="0"/>
              <a:t> </a:t>
            </a:r>
            <a:r>
              <a:rPr lang="de-AT" dirty="0" err="1" smtClean="0"/>
              <a:t>calculate</a:t>
            </a:r>
            <a:r>
              <a:rPr lang="de-AT" dirty="0" smtClean="0"/>
              <a:t>:</a:t>
            </a:r>
            <a:endParaRPr lang="de-AT" dirty="0"/>
          </a:p>
          <a:p>
            <a:pPr lvl="1" eaLnBrk="1" hangingPunct="1"/>
            <a:r>
              <a:rPr lang="de-AT" dirty="0"/>
              <a:t>Mean value</a:t>
            </a:r>
          </a:p>
          <a:p>
            <a:pPr lvl="1" eaLnBrk="1" hangingPunct="1"/>
            <a:r>
              <a:rPr lang="de-AT" dirty="0"/>
              <a:t>Median</a:t>
            </a:r>
          </a:p>
          <a:p>
            <a:pPr lvl="1" eaLnBrk="1" hangingPunct="1"/>
            <a:r>
              <a:rPr lang="de-AT" dirty="0"/>
              <a:t>Variance</a:t>
            </a:r>
          </a:p>
          <a:p>
            <a:pPr lvl="1" eaLnBrk="1" hangingPunct="1"/>
            <a:r>
              <a:rPr lang="de-AT" dirty="0"/>
              <a:t>Standard deviation</a:t>
            </a:r>
          </a:p>
          <a:p>
            <a:pPr lvl="1" eaLnBrk="1" hangingPunct="1"/>
            <a:r>
              <a:rPr lang="de-AT" dirty="0" smtClean="0"/>
              <a:t>Range</a:t>
            </a:r>
            <a:endParaRPr lang="de-AT" dirty="0"/>
          </a:p>
          <a:p>
            <a:pPr lvl="1" eaLnBrk="1" hangingPunct="1"/>
            <a:r>
              <a:rPr lang="de-AT" dirty="0"/>
              <a:t>Interquartile range</a:t>
            </a:r>
          </a:p>
          <a:p>
            <a:pPr lvl="1" eaLnBrk="1" hangingPunct="1"/>
            <a:r>
              <a:rPr lang="de-AT" dirty="0"/>
              <a:t>and the coefficient of variation</a:t>
            </a:r>
          </a:p>
          <a:p>
            <a:pPr lvl="1" eaLnBrk="1" hangingPunct="1">
              <a:buFontTx/>
              <a:buNone/>
            </a:pPr>
            <a:endParaRPr lang="de-AT" dirty="0"/>
          </a:p>
          <a:p>
            <a:pPr lvl="1" eaLnBrk="1" hangingPunct="1">
              <a:buFontTx/>
              <a:buNone/>
            </a:pPr>
            <a:r>
              <a:rPr lang="de-AT" dirty="0"/>
              <a:t>Create histograms and </a:t>
            </a:r>
            <a:r>
              <a:rPr lang="de-AT" dirty="0" err="1"/>
              <a:t>boxplots </a:t>
            </a:r>
            <a:r>
              <a:rPr lang="de-AT" dirty="0"/>
              <a:t>for:</a:t>
            </a:r>
            <a:endParaRPr lang="de-DE" dirty="0"/>
          </a:p>
        </p:txBody>
      </p:sp>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E6422C6B-2808-44F0-A17A-13422A9FE52C}" type="datetime1">
              <a:rPr lang="de-AT" smtClean="0"/>
              <a:t>26.02.2025</a:t>
            </a:fld>
            <a:endParaRPr lang="de-DE"/>
          </a:p>
        </p:txBody>
      </p:sp>
      <p:sp>
        <p:nvSpPr>
          <p:cNvPr id="3075" name="Foliennummernplatzhalter 5"/>
          <p:cNvSpPr>
            <a:spLocks noGrp="1"/>
          </p:cNvSpPr>
          <p:nvPr>
            <p:ph type="sldNum" sz="quarter" idx="12"/>
          </p:nvPr>
        </p:nvSpPr>
        <p:spPr>
          <a:noFill/>
        </p:spPr>
        <p:txBody>
          <a:bodyPr/>
          <a:lstStyle/>
          <a:p>
            <a:endParaRPr lang="en-US"/>
          </a:p>
          <a:p>
            <a:fld id="{B23668B4-85D4-42DE-A2D6-D5484DD0A604}" type="slidenum">
              <a:rPr lang="en-US"/>
              <a:t>68</a:t>
            </a:fld>
            <a:endParaRPr lang="en-US"/>
          </a:p>
        </p:txBody>
      </p:sp>
      <p:sp>
        <p:nvSpPr>
          <p:cNvPr id="3076" name="Rectangle 5"/>
          <p:cNvSpPr>
            <a:spLocks noGrp="1" noChangeArrowheads="1"/>
          </p:cNvSpPr>
          <p:nvPr>
            <p:ph type="body" idx="1"/>
          </p:nvPr>
        </p:nvSpPr>
        <p:spPr>
          <a:xfrm>
            <a:off x="179512" y="764704"/>
            <a:ext cx="8839200" cy="5360988"/>
          </a:xfrm>
        </p:spPr>
        <p:txBody>
          <a:bodyPr/>
          <a:lstStyle/>
          <a:p>
            <a:pPr eaLnBrk="1" hangingPunct="1"/>
            <a:endParaRPr lang="de-AT" dirty="0"/>
          </a:p>
          <a:p>
            <a:pPr eaLnBrk="1" hangingPunct="1"/>
            <a:endParaRPr lang="de-AT" dirty="0"/>
          </a:p>
          <a:p>
            <a:pPr eaLnBrk="1" hangingPunct="1"/>
            <a:r>
              <a:rPr lang="de-AT" dirty="0"/>
              <a:t>Scores from 20 students</a:t>
            </a:r>
          </a:p>
          <a:p>
            <a:pPr lvl="1" eaLnBrk="1" hangingPunct="1">
              <a:buFontTx/>
              <a:buNone/>
            </a:pPr>
            <a:r>
              <a:rPr lang="de-AT" dirty="0"/>
              <a:t>6,3,7,5,6,4,4,6,7,3,5,9,6,4,2,7,5,5,8,6</a:t>
            </a:r>
          </a:p>
          <a:p>
            <a:pPr eaLnBrk="1" hangingPunct="1"/>
            <a:endParaRPr lang="de-AT" dirty="0"/>
          </a:p>
          <a:p>
            <a:pPr eaLnBrk="1" hangingPunct="1"/>
            <a:r>
              <a:rPr lang="de-AT" dirty="0"/>
              <a:t>Number of employees in 20 pharmacies</a:t>
            </a:r>
          </a:p>
          <a:p>
            <a:pPr lvl="1" eaLnBrk="1" hangingPunct="1">
              <a:buFontTx/>
              <a:buNone/>
            </a:pPr>
            <a:r>
              <a:rPr lang="de-AT" dirty="0"/>
              <a:t>2,3,3,3,4,4,4,4,5,5,5,5,5,5,6,6,6,8,10,15</a:t>
            </a:r>
          </a:p>
          <a:p>
            <a:pPr eaLnBrk="1" hangingPunct="1"/>
            <a:endParaRPr lang="de-AT" dirty="0"/>
          </a:p>
          <a:p>
            <a:pPr eaLnBrk="1" hangingPunct="1"/>
            <a:r>
              <a:rPr lang="de-AT" dirty="0"/>
              <a:t>Sick days of 20 people</a:t>
            </a:r>
          </a:p>
          <a:p>
            <a:pPr lvl="1" eaLnBrk="1" hangingPunct="1">
              <a:buFontTx/>
              <a:buNone/>
            </a:pPr>
            <a:r>
              <a:rPr lang="de-AT" dirty="0"/>
              <a:t>0,0,0,0,0,0,0,0,1,1,1,1,1,2,2,2,3,3,15,76</a:t>
            </a:r>
          </a:p>
        </p:txBody>
      </p:sp>
      <p:sp>
        <p:nvSpPr>
          <p:cNvPr id="5" name="Rechteck 4"/>
          <p:cNvSpPr/>
          <p:nvPr/>
        </p:nvSpPr>
        <p:spPr>
          <a:xfrm>
            <a:off x="467544" y="404664"/>
            <a:ext cx="5224635" cy="584775"/>
          </a:xfrm>
          <a:prstGeom prst="rect">
            <a:avLst/>
          </a:prstGeom>
        </p:spPr>
        <p:txBody>
          <a:bodyPr wrap="none">
            <a:spAutoFit/>
          </a:bodyPr>
          <a:lstStyle/>
          <a:p>
            <a:pPr algn="ctr"/>
            <a:r>
              <a:rPr lang="de-AT" sz="3200" i="1" dirty="0">
                <a:solidFill>
                  <a:srgbClr val="4F81BD"/>
                </a:solidFill>
                <a:latin typeface="+mj-lt"/>
                <a:ea typeface="+mj-ea"/>
                <a:cs typeface="+mj-cs"/>
              </a:rPr>
              <a:t>Statistical measures exercise</a:t>
            </a:r>
            <a:endParaRPr lang="en-US" sz="3200" i="1" dirty="0">
              <a:solidFill>
                <a:srgbClr val="4F81BD"/>
              </a:solidFill>
              <a:latin typeface="+mj-lt"/>
              <a:ea typeface="+mj-ea"/>
              <a:cs typeface="+mj-cs"/>
            </a:endParaRPr>
          </a:p>
        </p:txBody>
      </p:sp>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1CC2DA3D-8C6A-4344-85AE-E98219D0F16C}" type="datetime1">
              <a:rPr lang="de-AT" smtClean="0"/>
              <a:t>26.02.2025</a:t>
            </a:fld>
            <a:endParaRPr lang="de-DE"/>
          </a:p>
        </p:txBody>
      </p:sp>
      <p:sp>
        <p:nvSpPr>
          <p:cNvPr id="3075" name="Foliennummernplatzhalter 5"/>
          <p:cNvSpPr>
            <a:spLocks noGrp="1"/>
          </p:cNvSpPr>
          <p:nvPr>
            <p:ph type="sldNum" sz="quarter" idx="12"/>
          </p:nvPr>
        </p:nvSpPr>
        <p:spPr>
          <a:noFill/>
        </p:spPr>
        <p:txBody>
          <a:bodyPr/>
          <a:lstStyle/>
          <a:p>
            <a:endParaRPr lang="en-US"/>
          </a:p>
          <a:p>
            <a:fld id="{B23668B4-85D4-42DE-A2D6-D5484DD0A604}" type="slidenum">
              <a:rPr lang="en-US"/>
              <a:t>69</a:t>
            </a:fld>
            <a:endParaRPr lang="en-US"/>
          </a:p>
        </p:txBody>
      </p:sp>
      <p:pic>
        <p:nvPicPr>
          <p:cNvPr id="281603" name="Picture 3"/>
          <p:cNvPicPr>
            <a:picLocks noChangeAspect="1" noChangeArrowheads="1"/>
          </p:cNvPicPr>
          <p:nvPr/>
        </p:nvPicPr>
        <p:blipFill>
          <a:blip r:embed="rId2" cstate="print"/>
          <a:srcRect/>
          <a:stretch>
            <a:fillRect/>
          </a:stretch>
        </p:blipFill>
        <p:spPr bwMode="auto">
          <a:xfrm>
            <a:off x="179512" y="4941168"/>
            <a:ext cx="8361204" cy="1916832"/>
          </a:xfrm>
          <a:prstGeom prst="rect">
            <a:avLst/>
          </a:prstGeom>
          <a:noFill/>
          <a:ln w="9525">
            <a:noFill/>
            <a:miter lim="800000"/>
            <a:headEnd/>
            <a:tailEnd/>
          </a:ln>
        </p:spPr>
      </p:pic>
      <p:pic>
        <p:nvPicPr>
          <p:cNvPr id="281604" name="Picture 4"/>
          <p:cNvPicPr>
            <a:picLocks noChangeAspect="1" noChangeArrowheads="1"/>
          </p:cNvPicPr>
          <p:nvPr/>
        </p:nvPicPr>
        <p:blipFill>
          <a:blip r:embed="rId3" cstate="print"/>
          <a:srcRect/>
          <a:stretch>
            <a:fillRect/>
          </a:stretch>
        </p:blipFill>
        <p:spPr bwMode="auto">
          <a:xfrm>
            <a:off x="107504" y="188640"/>
            <a:ext cx="4340462" cy="2088232"/>
          </a:xfrm>
          <a:prstGeom prst="rect">
            <a:avLst/>
          </a:prstGeom>
          <a:noFill/>
          <a:ln w="9525">
            <a:noFill/>
            <a:miter lim="800000"/>
            <a:headEnd/>
            <a:tailEnd/>
          </a:ln>
        </p:spPr>
      </p:pic>
      <p:pic>
        <p:nvPicPr>
          <p:cNvPr id="281605" name="Picture 5"/>
          <p:cNvPicPr>
            <a:picLocks noChangeAspect="1" noChangeArrowheads="1"/>
          </p:cNvPicPr>
          <p:nvPr/>
        </p:nvPicPr>
        <p:blipFill>
          <a:blip r:embed="rId4" cstate="print"/>
          <a:srcRect/>
          <a:stretch>
            <a:fillRect/>
          </a:stretch>
        </p:blipFill>
        <p:spPr bwMode="auto">
          <a:xfrm>
            <a:off x="0" y="2636912"/>
            <a:ext cx="4419968" cy="2016224"/>
          </a:xfrm>
          <a:prstGeom prst="rect">
            <a:avLst/>
          </a:prstGeom>
          <a:noFill/>
          <a:ln w="9525">
            <a:noFill/>
            <a:miter lim="800000"/>
            <a:headEnd/>
            <a:tailEnd/>
          </a:ln>
        </p:spPr>
      </p:pic>
      <p:pic>
        <p:nvPicPr>
          <p:cNvPr id="281606" name="Picture 6"/>
          <p:cNvPicPr>
            <a:picLocks noChangeAspect="1" noChangeArrowheads="1"/>
          </p:cNvPicPr>
          <p:nvPr/>
        </p:nvPicPr>
        <p:blipFill>
          <a:blip r:embed="rId5" cstate="print"/>
          <a:srcRect/>
          <a:stretch>
            <a:fillRect/>
          </a:stretch>
        </p:blipFill>
        <p:spPr bwMode="auto">
          <a:xfrm>
            <a:off x="4499992" y="2636912"/>
            <a:ext cx="4495096" cy="2016224"/>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Internet, </a:t>
            </a:r>
            <a:r>
              <a:rPr lang="de-DE" dirty="0" err="1" smtClean="0"/>
              <a:t>software</a:t>
            </a:r>
            <a:endParaRPr lang="de-DE" dirty="0"/>
          </a:p>
        </p:txBody>
      </p:sp>
      <p:sp>
        <p:nvSpPr>
          <p:cNvPr id="4" name="Datumsplatzhalter 3"/>
          <p:cNvSpPr>
            <a:spLocks noGrp="1"/>
          </p:cNvSpPr>
          <p:nvPr>
            <p:ph type="dt" sz="half" idx="10"/>
          </p:nvPr>
        </p:nvSpPr>
        <p:spPr/>
        <p:txBody>
          <a:bodyPr/>
          <a:lstStyle/>
          <a:p>
            <a:fld id="{17FD8BAC-E6E1-488C-A779-789452824241}" type="datetime1">
              <a:rPr lang="de-AT" altLang="en-US" smtClean="0"/>
              <a:t>26.02.2025</a:t>
            </a:fld>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A Series on Evaluation </a:t>
            </a:r>
            <a:r>
              <a:rPr lang="de-DE" dirty="0" err="1" smtClean="0"/>
              <a:t>of</a:t>
            </a:r>
            <a:r>
              <a:rPr lang="de-DE" dirty="0" smtClean="0"/>
              <a:t> Scientific Publications, Deutsches Ärzteblatt</a:t>
            </a:r>
          </a:p>
          <a:p>
            <a:r>
              <a:rPr lang="de-DE" dirty="0" smtClean="0"/>
              <a:t>Further </a:t>
            </a:r>
            <a:r>
              <a:rPr lang="de-DE" dirty="0" err="1" smtClean="0"/>
              <a:t>Statistics</a:t>
            </a:r>
            <a:r>
              <a:rPr lang="de-DE" dirty="0" smtClean="0"/>
              <a:t> in </a:t>
            </a:r>
            <a:r>
              <a:rPr lang="de-DE" dirty="0" err="1" smtClean="0"/>
              <a:t>Dentistry</a:t>
            </a:r>
            <a:r>
              <a:rPr lang="de-DE" dirty="0" smtClean="0"/>
              <a:t>, British Dental Journal</a:t>
            </a:r>
          </a:p>
          <a:p>
            <a:r>
              <a:rPr lang="de-DE" dirty="0" smtClean="0"/>
              <a:t>Online </a:t>
            </a:r>
            <a:r>
              <a:rPr lang="de-DE" dirty="0" err="1" smtClean="0"/>
              <a:t>calculators</a:t>
            </a:r>
            <a:r>
              <a:rPr lang="de-DE" dirty="0" smtClean="0"/>
              <a:t>: e.g. </a:t>
            </a:r>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r>
              <a:rPr lang="de-DE" dirty="0" smtClean="0"/>
              <a:t>, JASP</a:t>
            </a:r>
          </a:p>
          <a:p>
            <a:r>
              <a:rPr lang="de-DE" dirty="0" err="1" smtClean="0"/>
              <a:t>nQuery</a:t>
            </a:r>
            <a:r>
              <a:rPr lang="de-DE" dirty="0" smtClean="0"/>
              <a:t> </a:t>
            </a:r>
            <a:r>
              <a:rPr lang="de-DE" dirty="0" err="1" smtClean="0"/>
              <a:t>Advisor</a:t>
            </a:r>
            <a:r>
              <a:rPr lang="de-DE" dirty="0" smtClean="0"/>
              <a:t>, East, PASS, sample </a:t>
            </a:r>
            <a:r>
              <a:rPr lang="de-DE" dirty="0" err="1" smtClean="0"/>
              <a:t>size</a:t>
            </a:r>
            <a:r>
              <a:rPr lang="de-DE" dirty="0" smtClean="0"/>
              <a:t> </a:t>
            </a:r>
            <a:r>
              <a:rPr lang="de-DE" dirty="0" err="1" smtClean="0"/>
              <a:t>calculator</a:t>
            </a:r>
            <a:r>
              <a:rPr lang="de-DE" dirty="0" smtClean="0"/>
              <a:t> </a:t>
            </a:r>
            <a:r>
              <a:rPr lang="de-DE" dirty="0" err="1" smtClean="0"/>
              <a:t>Med</a:t>
            </a:r>
            <a:r>
              <a:rPr lang="de-DE" dirty="0" smtClean="0"/>
              <a:t> Uni Wien (Robin </a:t>
            </a:r>
            <a:r>
              <a:rPr lang="de-DE" dirty="0" err="1" smtClean="0"/>
              <a:t>Ristl</a:t>
            </a:r>
            <a:r>
              <a:rPr lang="de-DE" dirty="0" smtClean="0"/>
              <a:t>)</a:t>
            </a:r>
          </a:p>
          <a:p>
            <a:r>
              <a:rPr lang="de-DE" dirty="0" smtClean="0"/>
              <a:t>RevMan5, </a:t>
            </a:r>
            <a:r>
              <a:rPr lang="de-DE" dirty="0" err="1" smtClean="0"/>
              <a:t>Cochrane</a:t>
            </a:r>
            <a:r>
              <a:rPr lang="de-DE" dirty="0" smtClean="0"/>
              <a:t> </a:t>
            </a:r>
            <a:r>
              <a:rPr lang="de-DE" dirty="0" err="1" smtClean="0"/>
              <a:t>Collaboration</a:t>
            </a:r>
            <a:endParaRPr lang="de-DE" dirty="0" smtClean="0"/>
          </a:p>
          <a:p>
            <a:r>
              <a:rPr lang="de-DE" dirty="0" smtClean="0"/>
              <a:t>KI</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a:t>
            </a:fld>
            <a:endParaRPr lang="de-DE" altLang="en-US"/>
          </a:p>
        </p:txBody>
      </p:sp>
    </p:spTree>
    <p:extLst>
      <p:ext uri="{BB962C8B-B14F-4D97-AF65-F5344CB8AC3E}">
        <p14:creationId xmlns:p14="http://schemas.microsoft.com/office/powerpoint/2010/main" val="28239291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Datumsplatzhalter 3"/>
          <p:cNvSpPr>
            <a:spLocks noGrp="1"/>
          </p:cNvSpPr>
          <p:nvPr>
            <p:ph type="dt" sz="quarter" idx="10"/>
          </p:nvPr>
        </p:nvSpPr>
        <p:spPr>
          <a:noFill/>
        </p:spPr>
        <p:txBody>
          <a:bodyPr/>
          <a:lstStyle/>
          <a:p>
            <a:fld id="{50964C92-90C6-41F2-9000-BC6CC4D6C3C1}" type="datetime1">
              <a:rPr lang="de-AT" smtClean="0"/>
              <a:t>26.02.2025</a:t>
            </a:fld>
            <a:endParaRPr lang="de-DE"/>
          </a:p>
        </p:txBody>
      </p:sp>
      <p:sp>
        <p:nvSpPr>
          <p:cNvPr id="3075" name="Foliennummernplatzhalter 5"/>
          <p:cNvSpPr>
            <a:spLocks noGrp="1"/>
          </p:cNvSpPr>
          <p:nvPr>
            <p:ph type="sldNum" sz="quarter" idx="12"/>
          </p:nvPr>
        </p:nvSpPr>
        <p:spPr>
          <a:noFill/>
        </p:spPr>
        <p:txBody>
          <a:bodyPr/>
          <a:lstStyle/>
          <a:p>
            <a:endParaRPr lang="en-US" dirty="0"/>
          </a:p>
          <a:p>
            <a:fld id="{B23668B4-85D4-42DE-A2D6-D5484DD0A604}" type="slidenum">
              <a:rPr lang="en-US"/>
              <a:t>70</a:t>
            </a:fld>
            <a:endParaRPr lang="en-US" dirty="0"/>
          </a:p>
        </p:txBody>
      </p:sp>
      <p:sp>
        <p:nvSpPr>
          <p:cNvPr id="5" name="Rechteck 4"/>
          <p:cNvSpPr/>
          <p:nvPr/>
        </p:nvSpPr>
        <p:spPr>
          <a:xfrm>
            <a:off x="467544" y="404664"/>
            <a:ext cx="5224635" cy="584775"/>
          </a:xfrm>
          <a:prstGeom prst="rect">
            <a:avLst/>
          </a:prstGeom>
        </p:spPr>
        <p:txBody>
          <a:bodyPr wrap="none">
            <a:spAutoFit/>
          </a:bodyPr>
          <a:lstStyle/>
          <a:p>
            <a:pPr algn="ctr"/>
            <a:r>
              <a:rPr lang="de-AT" sz="3200" i="1" dirty="0">
                <a:solidFill>
                  <a:srgbClr val="4F81BD"/>
                </a:solidFill>
                <a:latin typeface="+mj-lt"/>
                <a:ea typeface="+mj-ea"/>
                <a:cs typeface="+mj-cs"/>
              </a:rPr>
              <a:t>Statistical measures exercise</a:t>
            </a:r>
            <a:endParaRPr lang="en-US" sz="3200" i="1" dirty="0">
              <a:solidFill>
                <a:srgbClr val="4F81BD"/>
              </a:solidFill>
              <a:latin typeface="+mj-lt"/>
              <a:ea typeface="+mj-ea"/>
              <a:cs typeface="+mj-cs"/>
            </a:endParaRPr>
          </a:p>
        </p:txBody>
      </p:sp>
      <p:pic>
        <p:nvPicPr>
          <p:cNvPr id="282627" name="Picture 3"/>
          <p:cNvPicPr>
            <a:picLocks noChangeAspect="1" noChangeArrowheads="1"/>
          </p:cNvPicPr>
          <p:nvPr/>
        </p:nvPicPr>
        <p:blipFill>
          <a:blip r:embed="rId2" cstate="print"/>
          <a:srcRect/>
          <a:stretch>
            <a:fillRect/>
          </a:stretch>
        </p:blipFill>
        <p:spPr bwMode="auto">
          <a:xfrm>
            <a:off x="323528" y="1556792"/>
            <a:ext cx="2787158" cy="2232248"/>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a:stretch>
            <a:fillRect/>
          </a:stretch>
        </p:blipFill>
        <p:spPr bwMode="auto">
          <a:xfrm>
            <a:off x="0" y="3717031"/>
            <a:ext cx="2915816" cy="2787055"/>
          </a:xfrm>
          <a:prstGeom prst="rect">
            <a:avLst/>
          </a:prstGeom>
          <a:noFill/>
          <a:ln w="9525">
            <a:noFill/>
            <a:miter lim="800000"/>
            <a:headEnd/>
            <a:tailEnd/>
          </a:ln>
        </p:spPr>
      </p:pic>
      <p:pic>
        <p:nvPicPr>
          <p:cNvPr id="282629" name="Picture 5"/>
          <p:cNvPicPr>
            <a:picLocks noChangeAspect="1" noChangeArrowheads="1"/>
          </p:cNvPicPr>
          <p:nvPr/>
        </p:nvPicPr>
        <p:blipFill>
          <a:blip r:embed="rId4" cstate="print"/>
          <a:srcRect/>
          <a:stretch>
            <a:fillRect/>
          </a:stretch>
        </p:blipFill>
        <p:spPr bwMode="auto">
          <a:xfrm>
            <a:off x="2915816" y="3861048"/>
            <a:ext cx="2808312" cy="2671713"/>
          </a:xfrm>
          <a:prstGeom prst="rect">
            <a:avLst/>
          </a:prstGeom>
          <a:noFill/>
          <a:ln w="9525">
            <a:noFill/>
            <a:miter lim="800000"/>
            <a:headEnd/>
            <a:tailEnd/>
          </a:ln>
        </p:spPr>
      </p:pic>
      <p:pic>
        <p:nvPicPr>
          <p:cNvPr id="282631" name="Picture 7"/>
          <p:cNvPicPr>
            <a:picLocks noChangeAspect="1" noChangeArrowheads="1"/>
          </p:cNvPicPr>
          <p:nvPr/>
        </p:nvPicPr>
        <p:blipFill>
          <a:blip r:embed="rId5" cstate="print"/>
          <a:srcRect/>
          <a:stretch>
            <a:fillRect/>
          </a:stretch>
        </p:blipFill>
        <p:spPr bwMode="auto">
          <a:xfrm>
            <a:off x="3059832" y="1556792"/>
            <a:ext cx="2520280" cy="2352041"/>
          </a:xfrm>
          <a:prstGeom prst="rect">
            <a:avLst/>
          </a:prstGeom>
          <a:noFill/>
          <a:ln w="9525">
            <a:noFill/>
            <a:miter lim="800000"/>
            <a:headEnd/>
            <a:tailEnd/>
          </a:ln>
        </p:spPr>
      </p:pic>
      <p:pic>
        <p:nvPicPr>
          <p:cNvPr id="282632" name="Picture 8"/>
          <p:cNvPicPr>
            <a:picLocks noChangeAspect="1" noChangeArrowheads="1"/>
          </p:cNvPicPr>
          <p:nvPr/>
        </p:nvPicPr>
        <p:blipFill>
          <a:blip r:embed="rId6" cstate="print"/>
          <a:srcRect/>
          <a:stretch>
            <a:fillRect/>
          </a:stretch>
        </p:blipFill>
        <p:spPr bwMode="auto">
          <a:xfrm>
            <a:off x="5868144" y="3789040"/>
            <a:ext cx="2808312" cy="2735052"/>
          </a:xfrm>
          <a:prstGeom prst="rect">
            <a:avLst/>
          </a:prstGeom>
          <a:noFill/>
          <a:ln w="9525">
            <a:noFill/>
            <a:miter lim="800000"/>
            <a:headEnd/>
            <a:tailEnd/>
          </a:ln>
        </p:spPr>
      </p:pic>
      <p:pic>
        <p:nvPicPr>
          <p:cNvPr id="282633" name="Picture 9"/>
          <p:cNvPicPr>
            <a:picLocks noChangeAspect="1" noChangeArrowheads="1"/>
          </p:cNvPicPr>
          <p:nvPr/>
        </p:nvPicPr>
        <p:blipFill>
          <a:blip r:embed="rId7" cstate="print"/>
          <a:srcRect/>
          <a:stretch>
            <a:fillRect/>
          </a:stretch>
        </p:blipFill>
        <p:spPr bwMode="auto">
          <a:xfrm>
            <a:off x="6012161" y="1484784"/>
            <a:ext cx="2664296" cy="2453693"/>
          </a:xfrm>
          <a:prstGeom prst="rect">
            <a:avLst/>
          </a:prstGeom>
          <a:noFill/>
          <a:ln w="9525">
            <a:noFill/>
            <a:miter lim="800000"/>
            <a:headEnd/>
            <a:tailEnd/>
          </a:ln>
        </p:spPr>
      </p:pic>
      <p:sp>
        <p:nvSpPr>
          <p:cNvPr id="2" name="Fußzeilenplatzhalter 1"/>
          <p:cNvSpPr>
            <a:spLocks noGrp="1"/>
          </p:cNvSpPr>
          <p:nvPr>
            <p:ph type="ftr" sz="quarter" idx="11"/>
          </p:nvPr>
        </p:nvSpPr>
        <p:spPr/>
        <p:txBody>
          <a:bodyPr/>
          <a:lstStyle/>
          <a:p>
            <a:pPr>
              <a:defRPr/>
            </a:pPr>
            <a:r>
              <a:rPr lang="de-AT" smtClean="0"/>
              <a:t>hanno.ulmer@i-med.ac.at</a:t>
            </a:r>
            <a:endParaRPr lang="de-AT"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Grp="1" noChangeArrowheads="1"/>
          </p:cNvSpPr>
          <p:nvPr>
            <p:ph type="title"/>
          </p:nvPr>
        </p:nvSpPr>
        <p:spPr/>
        <p:txBody>
          <a:bodyPr/>
          <a:lstStyle/>
          <a:p>
            <a:pPr eaLnBrk="1" hangingPunct="1"/>
            <a:r>
              <a:rPr lang="de-DE" dirty="0" err="1"/>
              <a:t>Gaussian </a:t>
            </a:r>
            <a:r>
              <a:rPr lang="de-DE" dirty="0"/>
              <a:t>or normal distribution</a:t>
            </a:r>
            <a:endParaRPr lang="en-US" dirty="0"/>
          </a:p>
        </p:txBody>
      </p:sp>
      <p:sp>
        <p:nvSpPr>
          <p:cNvPr id="25607" name="Rectangle 3"/>
          <p:cNvSpPr>
            <a:spLocks noGrp="1" noChangeArrowheads="1"/>
          </p:cNvSpPr>
          <p:nvPr>
            <p:ph type="body" idx="1"/>
          </p:nvPr>
        </p:nvSpPr>
        <p:spPr/>
        <p:txBody>
          <a:bodyPr/>
          <a:lstStyle/>
          <a:p>
            <a:pPr eaLnBrk="1" hangingPunct="1">
              <a:lnSpc>
                <a:spcPct val="90000"/>
              </a:lnSpc>
            </a:pPr>
            <a:r>
              <a:rPr lang="de-DE" sz="2400" dirty="0">
                <a:latin typeface="Symbol" pitchFamily="18" charset="2"/>
                <a:sym typeface="Symbol" pitchFamily="18" charset="2"/>
              </a:rPr>
              <a:t>- </a:t>
            </a:r>
            <a:r>
              <a:rPr lang="de-DE" sz="2400" dirty="0">
                <a:sym typeface="StarMath"/>
              </a:rPr>
              <a:t>&lt; X &lt; </a:t>
            </a:r>
            <a:r>
              <a:rPr lang="de-DE" sz="2400" dirty="0"/>
              <a:t>+ </a:t>
            </a:r>
          </a:p>
          <a:p>
            <a:pPr marL="0" indent="0" eaLnBrk="1" hangingPunct="1">
              <a:lnSpc>
                <a:spcPct val="90000"/>
              </a:lnSpc>
              <a:buNone/>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a:p>
            <a:pPr eaLnBrk="1" hangingPunct="1">
              <a:lnSpc>
                <a:spcPct val="90000"/>
              </a:lnSpc>
            </a:pPr>
            <a:endParaRPr lang="de-DE" sz="2800" baseline="30000" dirty="0"/>
          </a:p>
        </p:txBody>
      </p:sp>
      <p:graphicFrame>
        <p:nvGraphicFramePr>
          <p:cNvPr id="25602" name="Object 5"/>
          <p:cNvGraphicFramePr>
            <a:graphicFrameLocks noChangeAspect="1"/>
          </p:cNvGraphicFramePr>
          <p:nvPr>
            <p:extLst>
              <p:ext uri="{D42A27DB-BD31-4B8C-83A1-F6EECF244321}">
                <p14:modId xmlns:p14="http://schemas.microsoft.com/office/powerpoint/2010/main" val="54418070"/>
              </p:ext>
            </p:extLst>
          </p:nvPr>
        </p:nvGraphicFramePr>
        <p:xfrm>
          <a:off x="598662" y="2119710"/>
          <a:ext cx="5994821" cy="3096344"/>
        </p:xfrm>
        <a:graphic>
          <a:graphicData uri="http://schemas.openxmlformats.org/presentationml/2006/ole">
            <mc:AlternateContent xmlns:mc="http://schemas.openxmlformats.org/markup-compatibility/2006">
              <mc:Choice xmlns:v="urn:schemas-microsoft-com:vml" Requires="v">
                <p:oleObj spid="_x0000_s7291" name="Formel" r:id="rId4" imgW="2311200" imgH="1193760" progId="Equation.3">
                  <p:embed/>
                </p:oleObj>
              </mc:Choice>
              <mc:Fallback>
                <p:oleObj name="Formel" r:id="rId4" imgW="2311200" imgH="119376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62" y="2119710"/>
                        <a:ext cx="5994821" cy="3096344"/>
                      </a:xfrm>
                      <a:prstGeom prst="rect">
                        <a:avLst/>
                      </a:prstGeom>
                      <a:solidFill>
                        <a:srgbClr val="FFFF99"/>
                      </a:solidFill>
                      <a:effectLst/>
                      <a:extLst/>
                    </p:spPr>
                  </p:pic>
                </p:oleObj>
              </mc:Fallback>
            </mc:AlternateContent>
          </a:graphicData>
        </a:graphic>
      </p:graphicFrame>
      <p:sp>
        <p:nvSpPr>
          <p:cNvPr id="14" name="Fußzeilenplatzhalter 3"/>
          <p:cNvSpPr>
            <a:spLocks noGrp="1"/>
          </p:cNvSpPr>
          <p:nvPr>
            <p:ph type="ftr" sz="quarter" idx="11"/>
          </p:nvPr>
        </p:nvSpPr>
        <p:spPr>
          <a:xfrm>
            <a:off x="3124200" y="6356350"/>
            <a:ext cx="2895600" cy="365125"/>
          </a:xfrm>
        </p:spPr>
        <p:txBody>
          <a:bodyPr/>
          <a:lstStyle/>
          <a:p>
            <a:r>
              <a:rPr lang="de-DE" altLang="en-US" dirty="0"/>
              <a:t>hanno.ulmer@i-med.ac.at</a:t>
            </a:r>
          </a:p>
        </p:txBody>
      </p:sp>
      <p:sp>
        <p:nvSpPr>
          <p:cNvPr id="9"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71</a:t>
            </a:fld>
            <a:endParaRPr lang="en-US" dirty="0"/>
          </a:p>
        </p:txBody>
      </p:sp>
      <p:sp>
        <p:nvSpPr>
          <p:cNvPr id="2" name="Datumsplatzhalter 1"/>
          <p:cNvSpPr>
            <a:spLocks noGrp="1"/>
          </p:cNvSpPr>
          <p:nvPr>
            <p:ph type="dt" sz="half" idx="10"/>
          </p:nvPr>
        </p:nvSpPr>
        <p:spPr/>
        <p:txBody>
          <a:bodyPr/>
          <a:lstStyle/>
          <a:p>
            <a:pPr>
              <a:defRPr/>
            </a:pPr>
            <a:fld id="{8E1F20CF-1D6C-4635-B569-57D33B30383B}" type="datetime1">
              <a:rPr lang="de-AT" smtClean="0"/>
              <a:t>26.02.2025</a:t>
            </a:fld>
            <a:endParaRPr lang="de-AT" dirty="0"/>
          </a:p>
        </p:txBody>
      </p:sp>
      <p:graphicFrame>
        <p:nvGraphicFramePr>
          <p:cNvPr id="8" name="Object 79"/>
          <p:cNvGraphicFramePr>
            <a:graphicFrameLocks noChangeAspect="1"/>
          </p:cNvGraphicFramePr>
          <p:nvPr>
            <p:extLst>
              <p:ext uri="{D42A27DB-BD31-4B8C-83A1-F6EECF244321}">
                <p14:modId xmlns:p14="http://schemas.microsoft.com/office/powerpoint/2010/main" val="3070869836"/>
              </p:ext>
            </p:extLst>
          </p:nvPr>
        </p:nvGraphicFramePr>
        <p:xfrm>
          <a:off x="3851920" y="3356993"/>
          <a:ext cx="4392488" cy="3124398"/>
        </p:xfrm>
        <a:graphic>
          <a:graphicData uri="http://schemas.openxmlformats.org/presentationml/2006/ole">
            <mc:AlternateContent xmlns:mc="http://schemas.openxmlformats.org/markup-compatibility/2006">
              <mc:Choice xmlns:v="urn:schemas-microsoft-com:vml" Requires="v">
                <p:oleObj spid="_x0000_s7292" name="Arbeitsblatt" r:id="rId6" imgW="5524473" imgH="3929821" progId="Excel.Sheet.8">
                  <p:embed/>
                </p:oleObj>
              </mc:Choice>
              <mc:Fallback>
                <p:oleObj name="Arbeitsblatt" r:id="rId6" imgW="5524473" imgH="3929821" progId="Excel.Sheet.8">
                  <p:embed/>
                  <p:pic>
                    <p:nvPicPr>
                      <p:cNvPr id="27727" name="Object 79"/>
                      <p:cNvPicPr>
                        <a:picLocks noGrp="1" noChangeAspect="1" noChangeArrowheads="1"/>
                      </p:cNvPicPr>
                      <p:nvPr/>
                    </p:nvPicPr>
                    <p:blipFill>
                      <a:blip r:embed="rId7"/>
                      <a:srcRect/>
                      <a:stretch>
                        <a:fillRect/>
                      </a:stretch>
                    </p:blipFill>
                    <p:spPr bwMode="auto">
                      <a:xfrm>
                        <a:off x="3851920" y="3356993"/>
                        <a:ext cx="4392488" cy="3124398"/>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2"/>
          <p:cNvSpPr>
            <a:spLocks noGrp="1" noChangeArrowheads="1"/>
          </p:cNvSpPr>
          <p:nvPr>
            <p:ph type="title"/>
          </p:nvPr>
        </p:nvSpPr>
        <p:spPr>
          <a:xfrm>
            <a:off x="395536" y="220663"/>
            <a:ext cx="8718302" cy="1403350"/>
          </a:xfrm>
        </p:spPr>
        <p:txBody>
          <a:bodyPr>
            <a:normAutofit fontScale="90000"/>
          </a:body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AT" b="1" dirty="0"/>
              <a:t> </a:t>
            </a:r>
            <a:br>
              <a:rPr lang="de-AT" b="1" dirty="0"/>
            </a:br>
            <a:r>
              <a:rPr lang="de-AT" b="1" dirty="0" smtClean="0"/>
              <a:t/>
            </a:r>
            <a:br>
              <a:rPr lang="de-AT" b="1" dirty="0" smtClean="0"/>
            </a:br>
            <a:r>
              <a:rPr lang="de-AT" sz="2700" b="1" dirty="0" err="1" smtClean="0">
                <a:solidFill>
                  <a:schemeClr val="tx1"/>
                </a:solidFill>
                <a:latin typeface="+mn-lt"/>
                <a:ea typeface="+mn-ea"/>
                <a:cs typeface="+mn-cs"/>
              </a:rPr>
              <a:t>For</a:t>
            </a:r>
            <a:r>
              <a:rPr lang="de-AT" sz="2700" b="1" dirty="0" smtClean="0">
                <a:solidFill>
                  <a:schemeClr val="tx1"/>
                </a:solidFill>
                <a:latin typeface="+mn-lt"/>
                <a:ea typeface="+mn-ea"/>
                <a:cs typeface="+mn-cs"/>
              </a:rPr>
              <a:t> </a:t>
            </a:r>
            <a:r>
              <a:rPr lang="de-AT" sz="2700" b="1" dirty="0">
                <a:solidFill>
                  <a:schemeClr val="tx1"/>
                </a:solidFill>
                <a:latin typeface="+mn-lt"/>
                <a:ea typeface="+mn-ea"/>
                <a:cs typeface="+mn-cs"/>
              </a:rPr>
              <a:t>all </a:t>
            </a:r>
            <a:r>
              <a:rPr lang="en-US" sz="2700" b="1" dirty="0">
                <a:solidFill>
                  <a:schemeClr val="tx1"/>
                </a:solidFill>
                <a:latin typeface="+mn-lt"/>
                <a:ea typeface="+mn-ea"/>
                <a:cs typeface="+mn-cs"/>
              </a:rPr>
              <a:t>normal </a:t>
            </a:r>
            <a:r>
              <a:rPr lang="en-US" sz="2700" b="1" dirty="0" smtClean="0">
                <a:solidFill>
                  <a:schemeClr val="tx1"/>
                </a:solidFill>
                <a:latin typeface="+mn-lt"/>
                <a:ea typeface="+mn-ea"/>
                <a:cs typeface="+mn-cs"/>
              </a:rPr>
              <a:t>distributions:</a:t>
            </a:r>
            <a:r>
              <a:rPr lang="en-US" sz="2700" dirty="0">
                <a:solidFill>
                  <a:schemeClr val="tx1"/>
                </a:solidFill>
                <a:latin typeface="+mn-lt"/>
                <a:ea typeface="+mn-ea"/>
                <a:cs typeface="+mn-cs"/>
              </a:rPr>
              <a:t/>
            </a:r>
            <a:br>
              <a:rPr lang="en-US" sz="2700" dirty="0">
                <a:solidFill>
                  <a:schemeClr val="tx1"/>
                </a:solidFill>
                <a:latin typeface="+mn-lt"/>
                <a:ea typeface="+mn-ea"/>
                <a:cs typeface="+mn-cs"/>
              </a:rPr>
            </a:br>
            <a:r>
              <a:rPr lang="de-AT" sz="2700" dirty="0" smtClean="0">
                <a:solidFill>
                  <a:schemeClr val="tx1"/>
                </a:solidFill>
                <a:latin typeface="+mn-lt"/>
                <a:ea typeface="+mn-ea"/>
                <a:cs typeface="+mn-cs"/>
              </a:rPr>
              <a:t>≈ </a:t>
            </a:r>
            <a:r>
              <a:rPr lang="de-AT" sz="2700" dirty="0">
                <a:solidFill>
                  <a:schemeClr val="tx1"/>
                </a:solidFill>
                <a:latin typeface="+mn-lt"/>
                <a:ea typeface="+mn-ea"/>
                <a:cs typeface="+mn-cs"/>
              </a:rPr>
              <a:t>68% of all observations lie within one</a:t>
            </a:r>
            <a:br>
              <a:rPr lang="de-AT" sz="2700" dirty="0">
                <a:solidFill>
                  <a:schemeClr val="tx1"/>
                </a:solidFill>
                <a:latin typeface="+mn-lt"/>
                <a:ea typeface="+mn-ea"/>
                <a:cs typeface="+mn-cs"/>
              </a:rPr>
            </a:br>
            <a:r>
              <a:rPr lang="en-US" sz="2700" dirty="0" err="1">
                <a:solidFill>
                  <a:schemeClr val="tx1"/>
                </a:solidFill>
                <a:latin typeface="+mn-lt"/>
                <a:ea typeface="+mn-ea"/>
                <a:cs typeface="+mn-cs"/>
              </a:rPr>
              <a:t>standard deviation </a:t>
            </a:r>
            <a:r>
              <a:rPr lang="en-US" sz="2700" dirty="0">
                <a:solidFill>
                  <a:schemeClr val="tx1"/>
                </a:solidFill>
                <a:latin typeface="+mn-lt"/>
                <a:ea typeface="+mn-ea"/>
                <a:cs typeface="+mn-cs"/>
              </a:rPr>
              <a:t>around the </a:t>
            </a:r>
            <a:r>
              <a:rPr lang="en-US" sz="2700" dirty="0" err="1">
                <a:solidFill>
                  <a:schemeClr val="tx1"/>
                </a:solidFill>
                <a:latin typeface="+mn-lt"/>
                <a:ea typeface="+mn-ea"/>
                <a:cs typeface="+mn-cs"/>
              </a:rPr>
              <a:t>mean</a:t>
            </a:r>
            <a:r>
              <a:rPr lang="en-US" sz="2700" dirty="0">
                <a:solidFill>
                  <a:schemeClr val="tx1"/>
                </a:solidFill>
                <a:latin typeface="+mn-lt"/>
                <a:ea typeface="+mn-ea"/>
                <a:cs typeface="+mn-cs"/>
              </a:rPr>
              <a:t/>
            </a:r>
            <a:br>
              <a:rPr lang="en-US" sz="2700" dirty="0">
                <a:solidFill>
                  <a:schemeClr val="tx1"/>
                </a:solidFill>
                <a:latin typeface="+mn-lt"/>
                <a:ea typeface="+mn-ea"/>
                <a:cs typeface="+mn-cs"/>
              </a:rPr>
            </a:br>
            <a:r>
              <a:rPr lang="de-AT" sz="2700" dirty="0">
                <a:solidFill>
                  <a:schemeClr val="tx1"/>
                </a:solidFill>
                <a:latin typeface="+mn-lt"/>
                <a:ea typeface="+mn-ea"/>
                <a:cs typeface="+mn-cs"/>
              </a:rPr>
              <a:t>(between μ - σ and μ + σ </a:t>
            </a:r>
            <a:r>
              <a:rPr lang="de-AT" sz="2700" dirty="0" smtClean="0">
                <a:solidFill>
                  <a:schemeClr val="tx1"/>
                </a:solidFill>
                <a:latin typeface="+mn-lt"/>
                <a:ea typeface="+mn-ea"/>
                <a:cs typeface="+mn-cs"/>
              </a:rPr>
              <a:t>)</a:t>
            </a:r>
            <a:br>
              <a:rPr lang="de-AT" sz="2700" dirty="0" smtClean="0">
                <a:solidFill>
                  <a:schemeClr val="tx1"/>
                </a:solidFill>
                <a:latin typeface="+mn-lt"/>
                <a:ea typeface="+mn-ea"/>
                <a:cs typeface="+mn-cs"/>
              </a:rPr>
            </a:br>
            <a:r>
              <a:rPr lang="de-AT" sz="2700" dirty="0">
                <a:solidFill>
                  <a:schemeClr val="tx1"/>
                </a:solidFill>
                <a:latin typeface="+mn-lt"/>
                <a:ea typeface="+mn-ea"/>
                <a:cs typeface="+mn-cs"/>
              </a:rPr>
              <a:t/>
            </a:r>
            <a:br>
              <a:rPr lang="de-AT" sz="2700" dirty="0">
                <a:solidFill>
                  <a:schemeClr val="tx1"/>
                </a:solidFill>
                <a:latin typeface="+mn-lt"/>
                <a:ea typeface="+mn-ea"/>
                <a:cs typeface="+mn-cs"/>
              </a:rPr>
            </a:br>
            <a:r>
              <a:rPr lang="de-AT" sz="2700" dirty="0" smtClean="0">
                <a:solidFill>
                  <a:schemeClr val="tx1"/>
                </a:solidFill>
                <a:latin typeface="+mn-lt"/>
                <a:ea typeface="+mn-ea"/>
                <a:cs typeface="+mn-cs"/>
              </a:rPr>
              <a:t>≈ </a:t>
            </a:r>
            <a:r>
              <a:rPr lang="de-AT" sz="2700" dirty="0">
                <a:solidFill>
                  <a:schemeClr val="tx1"/>
                </a:solidFill>
                <a:latin typeface="+mn-lt"/>
                <a:ea typeface="+mn-ea"/>
                <a:cs typeface="+mn-cs"/>
              </a:rPr>
              <a:t>95% of all observations lie within</a:t>
            </a:r>
            <a:br>
              <a:rPr lang="de-AT" sz="2700" dirty="0">
                <a:solidFill>
                  <a:schemeClr val="tx1"/>
                </a:solidFill>
                <a:latin typeface="+mn-lt"/>
                <a:ea typeface="+mn-ea"/>
                <a:cs typeface="+mn-cs"/>
              </a:rPr>
            </a:br>
            <a:r>
              <a:rPr lang="de-AT" sz="2700" dirty="0">
                <a:solidFill>
                  <a:schemeClr val="tx1"/>
                </a:solidFill>
                <a:latin typeface="+mn-lt"/>
                <a:ea typeface="+mn-ea"/>
                <a:cs typeface="+mn-cs"/>
              </a:rPr>
              <a:t>two standard deviations (between μ - 2σ </a:t>
            </a:r>
            <a:r>
              <a:rPr lang="de-AT" sz="2700" dirty="0" err="1" smtClean="0">
                <a:solidFill>
                  <a:schemeClr val="tx1"/>
                </a:solidFill>
                <a:latin typeface="+mn-lt"/>
                <a:ea typeface="+mn-ea"/>
                <a:cs typeface="+mn-cs"/>
              </a:rPr>
              <a:t>and</a:t>
            </a:r>
            <a:r>
              <a:rPr lang="de-AT" sz="2700" dirty="0" smtClean="0">
                <a:solidFill>
                  <a:schemeClr val="tx1"/>
                </a:solidFill>
                <a:latin typeface="+mn-lt"/>
                <a:ea typeface="+mn-ea"/>
                <a:cs typeface="+mn-cs"/>
              </a:rPr>
              <a:t> </a:t>
            </a:r>
            <a:r>
              <a:rPr lang="el-GR" sz="2700" dirty="0" smtClean="0">
                <a:solidFill>
                  <a:schemeClr val="tx1"/>
                </a:solidFill>
                <a:latin typeface="+mn-lt"/>
                <a:ea typeface="+mn-ea"/>
                <a:cs typeface="+mn-cs"/>
              </a:rPr>
              <a:t>μ </a:t>
            </a:r>
            <a:r>
              <a:rPr lang="el-GR" sz="2700" dirty="0">
                <a:solidFill>
                  <a:schemeClr val="tx1"/>
                </a:solidFill>
                <a:latin typeface="+mn-lt"/>
                <a:ea typeface="+mn-ea"/>
                <a:cs typeface="+mn-cs"/>
              </a:rPr>
              <a:t>+ 2σ </a:t>
            </a:r>
            <a:r>
              <a:rPr lang="el-GR" sz="2700" dirty="0" smtClean="0">
                <a:solidFill>
                  <a:schemeClr val="tx1"/>
                </a:solidFill>
                <a:latin typeface="+mn-lt"/>
                <a:ea typeface="+mn-ea"/>
                <a:cs typeface="+mn-cs"/>
              </a:rPr>
              <a:t>)</a:t>
            </a:r>
            <a:r>
              <a:rPr lang="de-DE" sz="2700" dirty="0" smtClean="0">
                <a:solidFill>
                  <a:schemeClr val="tx1"/>
                </a:solidFill>
                <a:latin typeface="+mn-lt"/>
                <a:ea typeface="+mn-ea"/>
                <a:cs typeface="+mn-cs"/>
              </a:rPr>
              <a:t/>
            </a:r>
            <a:br>
              <a:rPr lang="de-DE" sz="2700" dirty="0" smtClean="0">
                <a:solidFill>
                  <a:schemeClr val="tx1"/>
                </a:solidFill>
                <a:latin typeface="+mn-lt"/>
                <a:ea typeface="+mn-ea"/>
                <a:cs typeface="+mn-cs"/>
              </a:rPr>
            </a:br>
            <a:r>
              <a:rPr lang="el-GR" sz="2700" dirty="0">
                <a:solidFill>
                  <a:schemeClr val="tx1"/>
                </a:solidFill>
                <a:latin typeface="+mn-lt"/>
                <a:ea typeface="+mn-ea"/>
                <a:cs typeface="+mn-cs"/>
              </a:rPr>
              <a:t/>
            </a:r>
            <a:br>
              <a:rPr lang="el-GR" sz="2700" dirty="0">
                <a:solidFill>
                  <a:schemeClr val="tx1"/>
                </a:solidFill>
                <a:latin typeface="+mn-lt"/>
                <a:ea typeface="+mn-ea"/>
                <a:cs typeface="+mn-cs"/>
              </a:rPr>
            </a:br>
            <a:r>
              <a:rPr lang="de-AT" sz="2700" dirty="0" smtClean="0">
                <a:solidFill>
                  <a:schemeClr val="tx1"/>
                </a:solidFill>
              </a:rPr>
              <a:t> </a:t>
            </a:r>
            <a:r>
              <a:rPr lang="de-AT" sz="2700" dirty="0">
                <a:solidFill>
                  <a:schemeClr val="tx1"/>
                </a:solidFill>
              </a:rPr>
              <a:t>≈ </a:t>
            </a:r>
            <a:r>
              <a:rPr lang="de-AT" sz="2700" dirty="0">
                <a:solidFill>
                  <a:schemeClr val="tx1"/>
                </a:solidFill>
                <a:latin typeface="+mn-lt"/>
                <a:ea typeface="+mn-ea"/>
                <a:cs typeface="+mn-cs"/>
              </a:rPr>
              <a:t>99% of all </a:t>
            </a:r>
            <a:r>
              <a:rPr lang="de-AT" sz="2700" dirty="0" err="1">
                <a:solidFill>
                  <a:schemeClr val="tx1"/>
                </a:solidFill>
                <a:latin typeface="+mn-lt"/>
                <a:ea typeface="+mn-ea"/>
                <a:cs typeface="+mn-cs"/>
              </a:rPr>
              <a:t>observations</a:t>
            </a:r>
            <a:r>
              <a:rPr lang="de-AT" sz="2700" dirty="0">
                <a:solidFill>
                  <a:schemeClr val="tx1"/>
                </a:solidFill>
                <a:latin typeface="+mn-lt"/>
                <a:ea typeface="+mn-ea"/>
                <a:cs typeface="+mn-cs"/>
              </a:rPr>
              <a:t> </a:t>
            </a:r>
            <a:r>
              <a:rPr lang="de-AT" sz="2700" dirty="0" err="1" smtClean="0">
                <a:solidFill>
                  <a:schemeClr val="tx1"/>
                </a:solidFill>
                <a:latin typeface="+mn-lt"/>
                <a:ea typeface="+mn-ea"/>
                <a:cs typeface="+mn-cs"/>
              </a:rPr>
              <a:t>lie</a:t>
            </a:r>
            <a:r>
              <a:rPr lang="de-AT" sz="2700" dirty="0" smtClean="0">
                <a:solidFill>
                  <a:schemeClr val="tx1"/>
                </a:solidFill>
                <a:latin typeface="+mn-lt"/>
                <a:ea typeface="+mn-ea"/>
                <a:cs typeface="+mn-cs"/>
              </a:rPr>
              <a:t> </a:t>
            </a:r>
            <a:r>
              <a:rPr lang="de-AT" sz="2700" dirty="0">
                <a:solidFill>
                  <a:schemeClr val="tx1"/>
                </a:solidFill>
                <a:latin typeface="+mn-lt"/>
                <a:ea typeface="+mn-ea"/>
                <a:cs typeface="+mn-cs"/>
              </a:rPr>
              <a:t>within three</a:t>
            </a:r>
            <a:br>
              <a:rPr lang="de-AT" sz="2700" dirty="0">
                <a:solidFill>
                  <a:schemeClr val="tx1"/>
                </a:solidFill>
                <a:latin typeface="+mn-lt"/>
                <a:ea typeface="+mn-ea"/>
                <a:cs typeface="+mn-cs"/>
              </a:rPr>
            </a:br>
            <a:r>
              <a:rPr lang="de-AT" sz="2700" dirty="0">
                <a:solidFill>
                  <a:schemeClr val="tx1"/>
                </a:solidFill>
                <a:latin typeface="+mn-lt"/>
                <a:ea typeface="+mn-ea"/>
                <a:cs typeface="+mn-cs"/>
              </a:rPr>
              <a:t>standard deviation (between μ - 3σ </a:t>
            </a:r>
            <a:r>
              <a:rPr lang="de-AT" sz="2700" dirty="0" err="1" smtClean="0">
                <a:solidFill>
                  <a:schemeClr val="tx1"/>
                </a:solidFill>
                <a:latin typeface="+mn-lt"/>
                <a:ea typeface="+mn-ea"/>
                <a:cs typeface="+mn-cs"/>
              </a:rPr>
              <a:t>and</a:t>
            </a:r>
            <a:r>
              <a:rPr lang="de-AT" sz="2700" dirty="0" smtClean="0">
                <a:solidFill>
                  <a:schemeClr val="tx1"/>
                </a:solidFill>
                <a:latin typeface="+mn-lt"/>
                <a:ea typeface="+mn-ea"/>
                <a:cs typeface="+mn-cs"/>
              </a:rPr>
              <a:t> </a:t>
            </a:r>
            <a:r>
              <a:rPr lang="el-GR" sz="2700" dirty="0" smtClean="0">
                <a:solidFill>
                  <a:schemeClr val="tx1"/>
                </a:solidFill>
                <a:latin typeface="+mn-lt"/>
                <a:ea typeface="+mn-ea"/>
                <a:cs typeface="+mn-cs"/>
              </a:rPr>
              <a:t>μ </a:t>
            </a:r>
            <a:r>
              <a:rPr lang="el-GR" sz="2700" dirty="0">
                <a:solidFill>
                  <a:schemeClr val="tx1"/>
                </a:solidFill>
                <a:latin typeface="+mn-lt"/>
                <a:ea typeface="+mn-ea"/>
                <a:cs typeface="+mn-cs"/>
              </a:rPr>
              <a:t>+ </a:t>
            </a:r>
            <a:r>
              <a:rPr lang="el-GR" sz="2700" dirty="0" smtClean="0">
                <a:solidFill>
                  <a:schemeClr val="tx1"/>
                </a:solidFill>
                <a:latin typeface="+mn-lt"/>
                <a:ea typeface="+mn-ea"/>
                <a:cs typeface="+mn-cs"/>
              </a:rPr>
              <a:t>3σ</a:t>
            </a:r>
            <a:r>
              <a:rPr lang="de-DE" sz="2700" dirty="0" smtClean="0">
                <a:solidFill>
                  <a:schemeClr val="tx1"/>
                </a:solidFill>
                <a:latin typeface="+mn-lt"/>
                <a:ea typeface="+mn-ea"/>
                <a:cs typeface="+mn-cs"/>
              </a:rPr>
              <a:t>)</a:t>
            </a:r>
            <a:r>
              <a:rPr lang="de-DE" sz="2700" dirty="0">
                <a:solidFill>
                  <a:schemeClr val="tx1"/>
                </a:solidFill>
                <a:latin typeface="+mn-lt"/>
                <a:ea typeface="+mn-ea"/>
                <a:cs typeface="+mn-cs"/>
              </a:rPr>
              <a:t/>
            </a:r>
            <a:br>
              <a:rPr lang="de-DE" sz="2700" dirty="0">
                <a:solidFill>
                  <a:schemeClr val="tx1"/>
                </a:solidFill>
                <a:latin typeface="+mn-lt"/>
                <a:ea typeface="+mn-ea"/>
                <a:cs typeface="+mn-cs"/>
              </a:rPr>
            </a:br>
            <a:endParaRPr lang="en-US" sz="2700" dirty="0">
              <a:solidFill>
                <a:schemeClr val="tx1"/>
              </a:solidFill>
              <a:latin typeface="+mn-lt"/>
              <a:ea typeface="+mn-ea"/>
              <a:cs typeface="+mn-cs"/>
            </a:endParaRPr>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a:t>hanno.ulmer@i-med.ac.at</a:t>
            </a:r>
          </a:p>
        </p:txBody>
      </p:sp>
      <p:sp>
        <p:nvSpPr>
          <p:cNvPr id="7" name="Rechteck 6"/>
          <p:cNvSpPr/>
          <p:nvPr/>
        </p:nvSpPr>
        <p:spPr>
          <a:xfrm>
            <a:off x="467544" y="692696"/>
            <a:ext cx="4963218" cy="584775"/>
          </a:xfrm>
          <a:prstGeom prst="rect">
            <a:avLst/>
          </a:prstGeom>
        </p:spPr>
        <p:txBody>
          <a:bodyPr wrap="none">
            <a:spAutoFit/>
          </a:bodyPr>
          <a:lstStyle/>
          <a:p>
            <a:r>
              <a:rPr lang="de-AT" sz="3200" dirty="0">
                <a:solidFill>
                  <a:srgbClr val="4F81BD"/>
                </a:solidFill>
                <a:latin typeface="+mj-lt"/>
                <a:ea typeface="+mj-ea"/>
                <a:cs typeface="+mj-cs"/>
              </a:rPr>
              <a:t>The </a:t>
            </a:r>
            <a:r>
              <a:rPr lang="de-AT" sz="3200" dirty="0" err="1" smtClean="0">
                <a:solidFill>
                  <a:srgbClr val="4F81BD"/>
                </a:solidFill>
                <a:latin typeface="+mj-lt"/>
                <a:ea typeface="+mj-ea"/>
                <a:cs typeface="+mj-cs"/>
              </a:rPr>
              <a:t>sigma</a:t>
            </a:r>
            <a:r>
              <a:rPr lang="de-AT" sz="3200" dirty="0" smtClean="0">
                <a:solidFill>
                  <a:srgbClr val="4F81BD"/>
                </a:solidFill>
                <a:latin typeface="+mj-lt"/>
                <a:ea typeface="+mj-ea"/>
                <a:cs typeface="+mj-cs"/>
              </a:rPr>
              <a:t> (68-95-99%) </a:t>
            </a:r>
            <a:r>
              <a:rPr lang="de-AT" sz="3200" dirty="0">
                <a:solidFill>
                  <a:srgbClr val="4F81BD"/>
                </a:solidFill>
                <a:latin typeface="+mj-lt"/>
                <a:ea typeface="+mj-ea"/>
                <a:cs typeface="+mj-cs"/>
              </a:rPr>
              <a:t>rule: </a:t>
            </a:r>
            <a:endParaRPr lang="en-US" sz="3200" dirty="0">
              <a:solidFill>
                <a:srgbClr val="4F81BD"/>
              </a:solidFill>
              <a:latin typeface="+mj-lt"/>
              <a:ea typeface="+mj-ea"/>
              <a:cs typeface="+mj-cs"/>
            </a:endParaRPr>
          </a:p>
        </p:txBody>
      </p:sp>
      <p:sp>
        <p:nvSpPr>
          <p:cNvPr id="11" name="Foliennummernplatzhalter 5"/>
          <p:cNvSpPr>
            <a:spLocks noGrp="1"/>
          </p:cNvSpPr>
          <p:nvPr>
            <p:ph type="sldNum" sz="quarter" idx="12"/>
          </p:nvPr>
        </p:nvSpPr>
        <p:spPr>
          <a:xfrm>
            <a:off x="6553200" y="6356350"/>
            <a:ext cx="2133600" cy="365125"/>
          </a:xfrm>
          <a:noFill/>
        </p:spPr>
        <p:txBody>
          <a:bodyPr/>
          <a:lstStyle/>
          <a:p>
            <a:endParaRPr lang="en-US" dirty="0"/>
          </a:p>
          <a:p>
            <a:fld id="{B23668B4-85D4-42DE-A2D6-D5484DD0A604}" type="slidenum">
              <a:rPr lang="en-US"/>
              <a:t>72</a:t>
            </a:fld>
            <a:endParaRPr lang="en-US" dirty="0"/>
          </a:p>
        </p:txBody>
      </p:sp>
      <p:sp>
        <p:nvSpPr>
          <p:cNvPr id="2" name="Datumsplatzhalter 1"/>
          <p:cNvSpPr>
            <a:spLocks noGrp="1"/>
          </p:cNvSpPr>
          <p:nvPr>
            <p:ph type="dt" sz="half" idx="10"/>
          </p:nvPr>
        </p:nvSpPr>
        <p:spPr/>
        <p:txBody>
          <a:bodyPr/>
          <a:lstStyle/>
          <a:p>
            <a:pPr>
              <a:defRPr/>
            </a:pPr>
            <a:fld id="{C087304D-F966-4265-8368-884330A06853}" type="datetime1">
              <a:rPr lang="de-AT" smtClean="0"/>
              <a:t>26.02.2025</a:t>
            </a:fld>
            <a:endParaRPr lang="de-AT"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ctrTitle"/>
          </p:nvPr>
        </p:nvSpPr>
        <p:spPr>
          <a:xfrm>
            <a:off x="611188" y="1524000"/>
            <a:ext cx="7905750" cy="2120900"/>
          </a:xfrm>
        </p:spPr>
        <p:txBody>
          <a:bodyPr/>
          <a:lstStyle/>
          <a:p>
            <a:pPr algn="l"/>
            <a:r>
              <a:rPr lang="de-DE" dirty="0"/>
              <a:t>The </a:t>
            </a:r>
            <a:r>
              <a:rPr lang="de-DE" dirty="0" smtClean="0"/>
              <a:t>2X2 </a:t>
            </a:r>
            <a:r>
              <a:rPr lang="de-DE" dirty="0" err="1" smtClean="0"/>
              <a:t>table</a:t>
            </a:r>
            <a:r>
              <a:rPr lang="de-DE" dirty="0" smtClean="0"/>
              <a:t> </a:t>
            </a:r>
            <a:r>
              <a:rPr lang="de-DE" dirty="0" err="1" smtClean="0"/>
              <a:t>continued</a:t>
            </a:r>
            <a:r>
              <a:rPr lang="de-DE" dirty="0" smtClean="0"/>
              <a:t>:</a:t>
            </a:r>
            <a:br>
              <a:rPr lang="de-DE" dirty="0" smtClean="0"/>
            </a:br>
            <a:r>
              <a:rPr lang="de-DE" dirty="0" err="1"/>
              <a:t>D</a:t>
            </a:r>
            <a:r>
              <a:rPr lang="de-DE" dirty="0" err="1" smtClean="0"/>
              <a:t>iagnostic</a:t>
            </a:r>
            <a:r>
              <a:rPr lang="de-DE" dirty="0" smtClean="0"/>
              <a:t> </a:t>
            </a:r>
            <a:r>
              <a:rPr lang="de-DE" dirty="0" err="1" smtClean="0"/>
              <a:t>study</a:t>
            </a:r>
            <a:r>
              <a:rPr lang="de-DE" dirty="0" smtClean="0"/>
              <a:t> </a:t>
            </a:r>
            <a:endParaRPr lang="de-DE" sz="2500" b="1" i="1" dirty="0"/>
          </a:p>
        </p:txBody>
      </p:sp>
      <p:sp>
        <p:nvSpPr>
          <p:cNvPr id="137218" name="Rectangle 3"/>
          <p:cNvSpPr txBox="1">
            <a:spLocks noChangeArrowheads="1"/>
          </p:cNvSpPr>
          <p:nvPr/>
        </p:nvSpPr>
        <p:spPr bwMode="auto">
          <a:xfrm>
            <a:off x="1339850" y="5589588"/>
            <a:ext cx="6400800" cy="985837"/>
          </a:xfrm>
          <a:prstGeom prst="rect">
            <a:avLst/>
          </a:prstGeom>
          <a:noFill/>
          <a:ln w="9525">
            <a:noFill/>
            <a:miter lim="800000"/>
            <a:headEnd/>
            <a:tailEnd/>
          </a:ln>
        </p:spPr>
        <p:txBody>
          <a:bodyPr/>
          <a:lstStyle/>
          <a:p>
            <a:pPr algn="ctr">
              <a:spcBef>
                <a:spcPct val="20000"/>
              </a:spcBef>
              <a:buFont typeface="Arial" pitchFamily="34" charset="0"/>
              <a:buNone/>
            </a:pPr>
            <a:r>
              <a:rPr lang="en-US" sz="2000" dirty="0">
                <a:solidFill>
                  <a:srgbClr val="7F7F7F"/>
                </a:solidFill>
                <a:latin typeface="Calibri" pitchFamily="34" charset="0"/>
              </a:rPr>
              <a:t>Institute of Clinical Epidemiology, Public Health, Health Economics, Medical Statistics and Informatics</a:t>
            </a: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
        <p:nvSpPr>
          <p:cNvPr id="137219" name="Rectangle 3"/>
          <p:cNvSpPr txBox="1">
            <a:spLocks noChangeArrowheads="1"/>
          </p:cNvSpPr>
          <p:nvPr/>
        </p:nvSpPr>
        <p:spPr bwMode="auto">
          <a:xfrm>
            <a:off x="1339850" y="4076700"/>
            <a:ext cx="6553200" cy="1008063"/>
          </a:xfrm>
          <a:prstGeom prst="rect">
            <a:avLst/>
          </a:prstGeom>
          <a:noFill/>
          <a:ln w="9525">
            <a:noFill/>
            <a:miter lim="800000"/>
            <a:headEnd/>
            <a:tailEnd/>
          </a:ln>
        </p:spPr>
        <p:txBody>
          <a:bodyPr/>
          <a:lstStyle/>
          <a:p>
            <a:pPr algn="ctr">
              <a:spcBef>
                <a:spcPct val="20000"/>
              </a:spcBef>
              <a:buFont typeface="Arial" pitchFamily="34" charset="0"/>
              <a:buNone/>
            </a:pPr>
            <a:r>
              <a:rPr lang="de-DE" sz="2000" dirty="0">
                <a:solidFill>
                  <a:srgbClr val="7F7F7F"/>
                </a:solidFill>
                <a:latin typeface="Calibri" pitchFamily="34" charset="0"/>
              </a:rPr>
              <a:t>Dr. Hanno Ulmer</a:t>
            </a:r>
          </a:p>
          <a:p>
            <a:pPr algn="ctr">
              <a:spcBef>
                <a:spcPct val="20000"/>
              </a:spcBef>
              <a:buFont typeface="Arial" pitchFamily="34" charset="0"/>
              <a:buNone/>
            </a:pPr>
            <a:r>
              <a:rPr lang="de-AT" sz="1600" i="1" dirty="0">
                <a:solidFill>
                  <a:srgbClr val="7F7F7F"/>
                </a:solidFill>
                <a:latin typeface="Calibri" pitchFamily="34" charset="0"/>
              </a:rPr>
              <a:t>hanno.ulmer@i-med.ac.at</a:t>
            </a:r>
            <a:endParaRPr lang="de-DE" sz="1600" i="1" dirty="0">
              <a:solidFill>
                <a:srgbClr val="7F7F7F"/>
              </a:solidFill>
              <a:latin typeface="Calibri" pitchFamily="34" charset="0"/>
            </a:endParaRPr>
          </a:p>
          <a:p>
            <a:pPr algn="ctr">
              <a:spcBef>
                <a:spcPct val="20000"/>
              </a:spcBef>
              <a:buFont typeface="Arial" pitchFamily="34" charset="0"/>
              <a:buNone/>
            </a:pPr>
            <a:endParaRPr lang="de-DE" sz="2000"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a:p>
            <a:pPr algn="ctr">
              <a:spcBef>
                <a:spcPct val="20000"/>
              </a:spcBef>
              <a:buFont typeface="Arial" pitchFamily="34" charset="0"/>
              <a:buNone/>
            </a:pPr>
            <a:endParaRPr lang="de-DE" dirty="0">
              <a:solidFill>
                <a:srgbClr val="7F7F7F"/>
              </a:solidFill>
              <a:latin typeface="Calibri"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6" name="Rectangle 2"/>
          <p:cNvSpPr>
            <a:spLocks noGrp="1" noChangeArrowheads="1"/>
          </p:cNvSpPr>
          <p:nvPr>
            <p:ph type="title"/>
          </p:nvPr>
        </p:nvSpPr>
        <p:spPr>
          <a:xfrm>
            <a:off x="539750" y="620713"/>
            <a:ext cx="7888288" cy="595312"/>
          </a:xfrm>
        </p:spPr>
        <p:txBody>
          <a:bodyPr/>
          <a:lstStyle/>
          <a:p>
            <a:r>
              <a:rPr lang="en-GB" sz="2800"/>
              <a:t>Diagnostic study</a:t>
            </a:r>
          </a:p>
        </p:txBody>
      </p:sp>
      <p:sp>
        <p:nvSpPr>
          <p:cNvPr id="35" name="Fußzeilenplatzhalter 4"/>
          <p:cNvSpPr>
            <a:spLocks noGrp="1"/>
          </p:cNvSpPr>
          <p:nvPr>
            <p:ph type="ftr" sz="quarter" idx="11"/>
          </p:nvPr>
        </p:nvSpPr>
        <p:spPr/>
        <p:txBody>
          <a:bodyPr/>
          <a:lstStyle/>
          <a:p>
            <a:pPr>
              <a:defRPr/>
            </a:pPr>
            <a:r>
              <a:rPr lang="de-DE" altLang="en-US">
                <a:latin typeface="Comic Sans MS" pitchFamily="66" charset="0"/>
              </a:rPr>
              <a:t>hanno.ulmer@i-med.ac.at</a:t>
            </a:r>
          </a:p>
        </p:txBody>
      </p:sp>
      <p:sp>
        <p:nvSpPr>
          <p:cNvPr id="36" name="Foliennummernplatzhalter 5"/>
          <p:cNvSpPr>
            <a:spLocks noGrp="1"/>
          </p:cNvSpPr>
          <p:nvPr>
            <p:ph type="sldNum" sz="quarter" idx="12"/>
          </p:nvPr>
        </p:nvSpPr>
        <p:spPr/>
        <p:txBody>
          <a:bodyPr/>
          <a:lstStyle/>
          <a:p>
            <a:pPr>
              <a:defRPr/>
            </a:pPr>
            <a:fld id="{15E2D297-8CE8-4024-A3C2-16DE76E1880B}" type="slidenum">
              <a:rPr lang="de-DE" altLang="en-US" smtClean="0"/>
              <a:t>74</a:t>
            </a:fld>
            <a:endParaRPr lang="de-DE" altLang="en-US" dirty="0"/>
          </a:p>
        </p:txBody>
      </p:sp>
      <p:graphicFrame>
        <p:nvGraphicFramePr>
          <p:cNvPr id="214019" name="Group 3"/>
          <p:cNvGraphicFramePr>
            <a:graphicFrameLocks noGrp="1"/>
          </p:cNvGraphicFramePr>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New procedure 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Pos. pred.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New process 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Neg. pred. 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Sensitivity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Specificity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5122" name="Object 306"/>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spid="_x0000_s10570" name="Formel" r:id="rId4" imgW="1155700" imgH="558800" progId="Equation.3">
                  <p:embed/>
                </p:oleObj>
              </mc:Choice>
              <mc:Fallback>
                <p:oleObj name="Formel" r:id="rId4" imgW="1155700" imgH="558800" progId="Equation.3">
                  <p:embed/>
                  <p:pic>
                    <p:nvPicPr>
                      <p:cNvPr id="0" name="Picture 3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3" name="Object 307"/>
          <p:cNvGraphicFramePr>
            <a:graphicFrameLocks noChangeAspect="1"/>
          </p:cNvGraphicFramePr>
          <p:nvPr/>
        </p:nvGraphicFramePr>
        <p:xfrm>
          <a:off x="6892925" y="3424238"/>
          <a:ext cx="881063" cy="420687"/>
        </p:xfrm>
        <a:graphic>
          <a:graphicData uri="http://schemas.openxmlformats.org/presentationml/2006/ole">
            <mc:AlternateContent xmlns:mc="http://schemas.openxmlformats.org/markup-compatibility/2006">
              <mc:Choice xmlns:v="urn:schemas-microsoft-com:vml" Requires="v">
                <p:oleObj spid="_x0000_s10571" name="Formel" r:id="rId6" imgW="825500" imgH="393700" progId="Equation.3">
                  <p:embed/>
                </p:oleObj>
              </mc:Choice>
              <mc:Fallback>
                <p:oleObj name="Formel" r:id="rId6" imgW="825500" imgH="393700" progId="Equation.3">
                  <p:embed/>
                  <p:pic>
                    <p:nvPicPr>
                      <p:cNvPr id="0" name="Picture 3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2925" y="3424238"/>
                        <a:ext cx="88106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4" name="Object 308"/>
          <p:cNvGraphicFramePr>
            <a:graphicFrameLocks noChangeAspect="1"/>
          </p:cNvGraphicFramePr>
          <p:nvPr/>
        </p:nvGraphicFramePr>
        <p:xfrm>
          <a:off x="6945313" y="4494213"/>
          <a:ext cx="877887" cy="420687"/>
        </p:xfrm>
        <a:graphic>
          <a:graphicData uri="http://schemas.openxmlformats.org/presentationml/2006/ole">
            <mc:AlternateContent xmlns:mc="http://schemas.openxmlformats.org/markup-compatibility/2006">
              <mc:Choice xmlns:v="urn:schemas-microsoft-com:vml" Requires="v">
                <p:oleObj spid="_x0000_s10572" name="Formel" r:id="rId8" imgW="825480" imgH="393480" progId="Equation.3">
                  <p:embed/>
                </p:oleObj>
              </mc:Choice>
              <mc:Fallback>
                <p:oleObj name="Formel" r:id="rId8" imgW="825480" imgH="393480" progId="Equation.3">
                  <p:embed/>
                  <p:pic>
                    <p:nvPicPr>
                      <p:cNvPr id="0" name="Picture 3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5313" y="4494213"/>
                        <a:ext cx="8778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125" name="Object 309"/>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spid="_x0000_s10573" name="Formel" r:id="rId10" imgW="1180588" imgH="558558" progId="Equation.3">
                  <p:embed/>
                </p:oleObj>
              </mc:Choice>
              <mc:Fallback>
                <p:oleObj name="Formel" r:id="rId10" imgW="1180588" imgH="558558" progId="Equation.3">
                  <p:embed/>
                  <p:pic>
                    <p:nvPicPr>
                      <p:cNvPr id="0" name="Picture 3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29685AAA-F4E6-492E-801C-B243D570B9F6}" type="datetime1">
              <a:rPr lang="de-AT" smtClean="0"/>
              <a:t>26.02.2025</a:t>
            </a:fld>
            <a:endParaRPr lang="de-AT"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50" name="Rectangle 2"/>
          <p:cNvSpPr>
            <a:spLocks noGrp="1" noChangeArrowheads="1"/>
          </p:cNvSpPr>
          <p:nvPr>
            <p:ph type="title"/>
          </p:nvPr>
        </p:nvSpPr>
        <p:spPr>
          <a:xfrm>
            <a:off x="539750" y="620713"/>
            <a:ext cx="7888288" cy="595312"/>
          </a:xfrm>
        </p:spPr>
        <p:txBody>
          <a:bodyPr/>
          <a:lstStyle/>
          <a:p>
            <a:r>
              <a:rPr lang="en-GB" sz="2800"/>
              <a:t>Diagnostic study</a:t>
            </a:r>
          </a:p>
        </p:txBody>
      </p:sp>
      <p:sp>
        <p:nvSpPr>
          <p:cNvPr id="35" name="Fußzeilenplatzhalter 4"/>
          <p:cNvSpPr>
            <a:spLocks noGrp="1"/>
          </p:cNvSpPr>
          <p:nvPr>
            <p:ph type="ftr" sz="quarter" idx="11"/>
          </p:nvPr>
        </p:nvSpPr>
        <p:spPr/>
        <p:txBody>
          <a:bodyPr/>
          <a:lstStyle/>
          <a:p>
            <a:pPr>
              <a:defRPr/>
            </a:pPr>
            <a:r>
              <a:rPr lang="de-DE" altLang="en-US">
                <a:latin typeface="Comic Sans MS" pitchFamily="66" charset="0"/>
              </a:rPr>
              <a:t>hanno.ulmer@i-med.ac.at</a:t>
            </a:r>
          </a:p>
        </p:txBody>
      </p:sp>
      <p:sp>
        <p:nvSpPr>
          <p:cNvPr id="36" name="Foliennummernplatzhalter 5"/>
          <p:cNvSpPr>
            <a:spLocks noGrp="1"/>
          </p:cNvSpPr>
          <p:nvPr>
            <p:ph type="sldNum" sz="quarter" idx="12"/>
          </p:nvPr>
        </p:nvSpPr>
        <p:spPr/>
        <p:txBody>
          <a:bodyPr/>
          <a:lstStyle/>
          <a:p>
            <a:pPr>
              <a:defRPr/>
            </a:pPr>
            <a:fld id="{6C70A6CD-3D83-49AD-943B-1CB67F60C3BA}" type="slidenum">
              <a:rPr lang="de-DE" altLang="en-US" smtClean="0"/>
              <a:t>75</a:t>
            </a:fld>
            <a:endParaRPr lang="de-DE" altLang="en-US" dirty="0"/>
          </a:p>
        </p:txBody>
      </p:sp>
      <p:graphicFrame>
        <p:nvGraphicFramePr>
          <p:cNvPr id="218115" name="Group 3"/>
          <p:cNvGraphicFramePr>
            <a:graphicFrameLocks noGrp="1"/>
          </p:cNvGraphicFramePr>
          <p:nvPr>
            <p:extLst>
              <p:ext uri="{D42A27DB-BD31-4B8C-83A1-F6EECF244321}">
                <p14:modId xmlns:p14="http://schemas.microsoft.com/office/powerpoint/2010/main" val="2825747154"/>
              </p:ext>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a:ln>
                            <a:noFill/>
                          </a:ln>
                          <a:solidFill>
                            <a:srgbClr val="000036"/>
                          </a:solidFill>
                          <a:effectLst/>
                          <a:latin typeface="Arial" charset="0"/>
                        </a:rPr>
                        <a:t>Gold standard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a:ln>
                            <a:noFill/>
                          </a:ln>
                          <a:solidFill>
                            <a:srgbClr val="000036"/>
                          </a:solidFill>
                          <a:effectLst/>
                          <a:latin typeface="Arial" charset="0"/>
                        </a:rPr>
                        <a:t>New </a:t>
                      </a:r>
                      <a:r>
                        <a:rPr kumimoji="0" lang="en-GB" sz="2000" b="0" i="0" u="none" strike="noStrike" cap="none" normalizeH="0" baseline="0" dirty="0" smtClean="0">
                          <a:ln>
                            <a:noFill/>
                          </a:ln>
                          <a:solidFill>
                            <a:srgbClr val="000036"/>
                          </a:solidFill>
                          <a:effectLst/>
                          <a:latin typeface="Arial" charset="0"/>
                        </a:rPr>
                        <a:t>test positive</a:t>
                      </a:r>
                      <a:endParaRPr kumimoji="0" lang="en-GB" sz="2000" b="0" i="0" u="none" strike="noStrike" cap="none" normalizeH="0" baseline="0" dirty="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418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PPV =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New test </a:t>
                      </a:r>
                      <a:r>
                        <a:rPr kumimoji="0" lang="en-GB" sz="2000" b="0" i="0" u="none" strike="noStrike" cap="none" normalizeH="0" baseline="0" dirty="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a:ln>
                            <a:noFill/>
                          </a:ln>
                          <a:solidFill>
                            <a:srgbClr val="000036"/>
                          </a:solidFill>
                          <a:effectLst/>
                          <a:latin typeface="Arial" charset="0"/>
                        </a:rPr>
                        <a:t>7043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NPV = 99.9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Sensitivity 68.8%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a:ln>
                            <a:noFill/>
                          </a:ln>
                          <a:solidFill>
                            <a:srgbClr val="000036"/>
                          </a:solidFill>
                          <a:effectLst/>
                          <a:latin typeface="Arial" charset="0"/>
                        </a:rPr>
                        <a:t>Specificity 94.4%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36146" name="Object 306"/>
          <p:cNvGraphicFramePr>
            <a:graphicFrameLocks noChangeAspect="1"/>
          </p:cNvGraphicFramePr>
          <p:nvPr/>
        </p:nvGraphicFramePr>
        <p:xfrm>
          <a:off x="3090863" y="5353050"/>
          <a:ext cx="1235075" cy="596900"/>
        </p:xfrm>
        <a:graphic>
          <a:graphicData uri="http://schemas.openxmlformats.org/presentationml/2006/ole">
            <mc:AlternateContent xmlns:mc="http://schemas.openxmlformats.org/markup-compatibility/2006">
              <mc:Choice xmlns:v="urn:schemas-microsoft-com:vml" Requires="v">
                <p:oleObj spid="_x0000_s11594" name="Formel" r:id="rId4" imgW="1155700" imgH="558800" progId="Equation.3">
                  <p:embed/>
                </p:oleObj>
              </mc:Choice>
              <mc:Fallback>
                <p:oleObj name="Formel" r:id="rId4" imgW="1155700" imgH="558800" progId="Equation.3">
                  <p:embed/>
                  <p:pic>
                    <p:nvPicPr>
                      <p:cNvPr id="0" name="Picture 3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3" y="5353050"/>
                        <a:ext cx="12350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 name="Object 307"/>
          <p:cNvGraphicFramePr>
            <a:graphicFrameLocks noChangeAspect="1"/>
          </p:cNvGraphicFramePr>
          <p:nvPr/>
        </p:nvGraphicFramePr>
        <p:xfrm>
          <a:off x="6804025" y="3429000"/>
          <a:ext cx="881063" cy="420688"/>
        </p:xfrm>
        <a:graphic>
          <a:graphicData uri="http://schemas.openxmlformats.org/presentationml/2006/ole">
            <mc:AlternateContent xmlns:mc="http://schemas.openxmlformats.org/markup-compatibility/2006">
              <mc:Choice xmlns:v="urn:schemas-microsoft-com:vml" Requires="v">
                <p:oleObj spid="_x0000_s11595" name="Formel" r:id="rId6" imgW="825500" imgH="393700" progId="Equation.3">
                  <p:embed/>
                </p:oleObj>
              </mc:Choice>
              <mc:Fallback>
                <p:oleObj name="Formel" r:id="rId6" imgW="825500" imgH="393700" progId="Equation.3">
                  <p:embed/>
                  <p:pic>
                    <p:nvPicPr>
                      <p:cNvPr id="0" name="Picture 3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3429000"/>
                        <a:ext cx="881063"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8" name="Object 308"/>
          <p:cNvGraphicFramePr>
            <a:graphicFrameLocks noChangeAspect="1"/>
          </p:cNvGraphicFramePr>
          <p:nvPr/>
        </p:nvGraphicFramePr>
        <p:xfrm>
          <a:off x="6945313" y="4494213"/>
          <a:ext cx="877887" cy="420687"/>
        </p:xfrm>
        <a:graphic>
          <a:graphicData uri="http://schemas.openxmlformats.org/presentationml/2006/ole">
            <mc:AlternateContent xmlns:mc="http://schemas.openxmlformats.org/markup-compatibility/2006">
              <mc:Choice xmlns:v="urn:schemas-microsoft-com:vml" Requires="v">
                <p:oleObj spid="_x0000_s11596" name="Formel" r:id="rId8" imgW="825480" imgH="393480" progId="Equation.3">
                  <p:embed/>
                </p:oleObj>
              </mc:Choice>
              <mc:Fallback>
                <p:oleObj name="Formel" r:id="rId8" imgW="825480" imgH="393480" progId="Equation.3">
                  <p:embed/>
                  <p:pic>
                    <p:nvPicPr>
                      <p:cNvPr id="0" name="Picture 3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5313" y="4494213"/>
                        <a:ext cx="8778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9" name="Object 309"/>
          <p:cNvGraphicFramePr>
            <a:graphicFrameLocks noChangeAspect="1"/>
          </p:cNvGraphicFramePr>
          <p:nvPr/>
        </p:nvGraphicFramePr>
        <p:xfrm>
          <a:off x="4819650" y="5353050"/>
          <a:ext cx="1260475" cy="596900"/>
        </p:xfrm>
        <a:graphic>
          <a:graphicData uri="http://schemas.openxmlformats.org/presentationml/2006/ole">
            <mc:AlternateContent xmlns:mc="http://schemas.openxmlformats.org/markup-compatibility/2006">
              <mc:Choice xmlns:v="urn:schemas-microsoft-com:vml" Requires="v">
                <p:oleObj spid="_x0000_s11597" name="Formel" r:id="rId10" imgW="1180588" imgH="558558" progId="Equation.3">
                  <p:embed/>
                </p:oleObj>
              </mc:Choice>
              <mc:Fallback>
                <p:oleObj name="Formel" r:id="rId10" imgW="1180588" imgH="558558" progId="Equation.3">
                  <p:embed/>
                  <p:pic>
                    <p:nvPicPr>
                      <p:cNvPr id="0" name="Picture 3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9650" y="5353050"/>
                        <a:ext cx="12604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pPr>
              <a:defRPr/>
            </a:pPr>
            <a:fld id="{11B610D6-AC01-4697-A170-32C5E98FFB6A}" type="datetime1">
              <a:rPr lang="de-AT" smtClean="0"/>
              <a:t>26.02.2025</a:t>
            </a:fld>
            <a:endParaRPr lang="de-AT"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umsplatzhalter 1"/>
          <p:cNvSpPr>
            <a:spLocks noGrp="1"/>
          </p:cNvSpPr>
          <p:nvPr>
            <p:ph type="dt" sz="half" idx="10"/>
          </p:nvPr>
        </p:nvSpPr>
        <p:spPr/>
        <p:txBody>
          <a:bodyPr/>
          <a:lstStyle/>
          <a:p>
            <a:fld id="{D1C70EAE-7111-40A7-900F-EF8B725FA1B9}" type="datetime1">
              <a:rPr lang="de-AT" smtClean="0"/>
              <a:t>26.02.2025</a:t>
            </a:fld>
            <a:endParaRPr lang="de-DE" altLang="en-US"/>
          </a:p>
        </p:txBody>
      </p:sp>
      <p:sp>
        <p:nvSpPr>
          <p:cNvPr id="19" name="Fußzeilenplatzhalter 2"/>
          <p:cNvSpPr>
            <a:spLocks noGrp="1"/>
          </p:cNvSpPr>
          <p:nvPr>
            <p:ph type="ftr" sz="quarter" idx="11"/>
          </p:nvPr>
        </p:nvSpPr>
        <p:spPr/>
        <p:txBody>
          <a:bodyPr/>
          <a:lstStyle/>
          <a:p>
            <a:r>
              <a:rPr lang="de-DE" altLang="en-US"/>
              <a:t>hanno.ulmer@i-med.ac.at</a:t>
            </a:r>
          </a:p>
        </p:txBody>
      </p:sp>
      <p:sp>
        <p:nvSpPr>
          <p:cNvPr id="20" name="Foliennummernplatzhalter 3"/>
          <p:cNvSpPr>
            <a:spLocks noGrp="1"/>
          </p:cNvSpPr>
          <p:nvPr>
            <p:ph type="sldNum" sz="quarter" idx="12"/>
          </p:nvPr>
        </p:nvSpPr>
        <p:spPr/>
        <p:txBody>
          <a:bodyPr/>
          <a:lstStyle/>
          <a:p>
            <a:r>
              <a:rPr lang="de-DE" altLang="en-US"/>
              <a:t>Page</a:t>
            </a:r>
            <a:fld id="{3159418C-CAEB-4C70-98DC-BD1132C483AF}" type="slidenum">
              <a:rPr lang="de-DE" altLang="en-US"/>
              <a:t>76</a:t>
            </a:fld>
            <a:endParaRPr lang="de-DE" altLang="en-US"/>
          </a:p>
        </p:txBody>
      </p:sp>
      <p:sp>
        <p:nvSpPr>
          <p:cNvPr id="250882" name="Text Box 2"/>
          <p:cNvSpPr txBox="1">
            <a:spLocks noChangeArrowheads="1"/>
          </p:cNvSpPr>
          <p:nvPr/>
        </p:nvSpPr>
        <p:spPr bwMode="auto">
          <a:xfrm>
            <a:off x="1547813" y="884238"/>
            <a:ext cx="4684296" cy="1200329"/>
          </a:xfrm>
          <a:prstGeom prst="rect">
            <a:avLst/>
          </a:prstGeom>
          <a:noFill/>
          <a:ln w="9525">
            <a:noFill/>
            <a:miter lim="800000"/>
            <a:headEnd/>
            <a:tailEnd/>
          </a:ln>
        </p:spPr>
        <p:txBody>
          <a:bodyPr wrap="none">
            <a:spAutoFit/>
          </a:bodyPr>
          <a:lstStyle/>
          <a:p>
            <a:r>
              <a:rPr lang="de-DE" sz="2400" b="1" dirty="0" err="1"/>
              <a:t>Bayes </a:t>
            </a:r>
            <a:r>
              <a:rPr lang="de-DE" sz="2400" b="1" dirty="0"/>
              <a:t>formula</a:t>
            </a:r>
          </a:p>
          <a:p>
            <a:endParaRPr lang="de-DE" b="1" dirty="0"/>
          </a:p>
          <a:p>
            <a:r>
              <a:rPr lang="de-DE" sz="2400" b="1" dirty="0"/>
              <a:t>Positive Predictive Value (PPV)</a:t>
            </a:r>
          </a:p>
        </p:txBody>
      </p:sp>
      <p:pic>
        <p:nvPicPr>
          <p:cNvPr id="250883" name="Picture 3" descr="Thomasbayes"/>
          <p:cNvPicPr>
            <a:picLocks noGrp="1" noChangeAspect="1" noChangeArrowheads="1"/>
          </p:cNvPicPr>
          <p:nvPr>
            <p:ph idx="4294967295"/>
          </p:nvPr>
        </p:nvPicPr>
        <p:blipFill>
          <a:blip r:embed="rId3" cstate="print"/>
          <a:srcRect/>
          <a:stretch>
            <a:fillRect/>
          </a:stretch>
        </p:blipFill>
        <p:spPr>
          <a:xfrm>
            <a:off x="6508750" y="476250"/>
            <a:ext cx="1879600" cy="2016125"/>
          </a:xfrm>
          <a:noFill/>
        </p:spPr>
      </p:pic>
      <p:sp>
        <p:nvSpPr>
          <p:cNvPr id="250884" name="Text Box 4"/>
          <p:cNvSpPr txBox="1">
            <a:spLocks noChangeArrowheads="1"/>
          </p:cNvSpPr>
          <p:nvPr/>
        </p:nvSpPr>
        <p:spPr bwMode="auto">
          <a:xfrm>
            <a:off x="6300788" y="2420938"/>
            <a:ext cx="2463800" cy="304800"/>
          </a:xfrm>
          <a:prstGeom prst="rect">
            <a:avLst/>
          </a:prstGeom>
          <a:noFill/>
          <a:ln w="9525">
            <a:noFill/>
            <a:miter lim="800000"/>
            <a:headEnd/>
            <a:tailEnd/>
          </a:ln>
        </p:spPr>
        <p:txBody>
          <a:bodyPr wrap="none">
            <a:spAutoFit/>
          </a:bodyPr>
          <a:lstStyle/>
          <a:p>
            <a:r>
              <a:rPr lang="de-DE" sz="1400"/>
              <a:t>Thomas Bayes ~1702 - 1761</a:t>
            </a:r>
          </a:p>
        </p:txBody>
      </p:sp>
      <p:sp>
        <p:nvSpPr>
          <p:cNvPr id="250890" name="Text Box 10"/>
          <p:cNvSpPr txBox="1">
            <a:spLocks noChangeArrowheads="1"/>
          </p:cNvSpPr>
          <p:nvPr/>
        </p:nvSpPr>
        <p:spPr bwMode="auto">
          <a:xfrm>
            <a:off x="238125" y="2781300"/>
            <a:ext cx="7681911" cy="707886"/>
          </a:xfrm>
          <a:prstGeom prst="rect">
            <a:avLst/>
          </a:prstGeom>
          <a:noFill/>
          <a:ln w="9525">
            <a:noFill/>
            <a:miter lim="800000"/>
            <a:headEnd/>
            <a:tailEnd/>
          </a:ln>
        </p:spPr>
        <p:txBody>
          <a:bodyPr wrap="none">
            <a:spAutoFit/>
          </a:bodyPr>
          <a:lstStyle/>
          <a:p>
            <a:r>
              <a:rPr lang="de-DE" sz="2000" b="1" dirty="0"/>
              <a:t>PPV = (sensitivity x prevalence) /</a:t>
            </a:r>
          </a:p>
          <a:p>
            <a:r>
              <a:rPr lang="de-DE" sz="2000" b="1" dirty="0"/>
              <a:t>           (sensitivity x prevalence +(1- specificity) x (1- prevalence))</a:t>
            </a:r>
          </a:p>
        </p:txBody>
      </p:sp>
      <p:sp>
        <p:nvSpPr>
          <p:cNvPr id="250891" name="Text Box 12"/>
          <p:cNvSpPr txBox="1">
            <a:spLocks noChangeArrowheads="1"/>
          </p:cNvSpPr>
          <p:nvPr/>
        </p:nvSpPr>
        <p:spPr bwMode="auto">
          <a:xfrm>
            <a:off x="323850" y="3803165"/>
            <a:ext cx="7446269" cy="830997"/>
          </a:xfrm>
          <a:prstGeom prst="rect">
            <a:avLst/>
          </a:prstGeom>
          <a:noFill/>
          <a:ln w="9525">
            <a:noFill/>
            <a:miter lim="800000"/>
            <a:headEnd/>
            <a:tailEnd/>
          </a:ln>
        </p:spPr>
        <p:txBody>
          <a:bodyPr wrap="none">
            <a:spAutoFit/>
          </a:bodyPr>
          <a:lstStyle/>
          <a:p>
            <a:r>
              <a:rPr lang="de-DE" dirty="0">
                <a:solidFill>
                  <a:srgbClr val="FF0000"/>
                </a:solidFill>
              </a:rPr>
              <a:t>Example mammography: </a:t>
            </a:r>
          </a:p>
          <a:p>
            <a:r>
              <a:rPr lang="de-DE" dirty="0"/>
              <a:t>Prevalence: 1%, Sensitivity: 90%, Specificity: 98%.</a:t>
            </a:r>
          </a:p>
        </p:txBody>
      </p:sp>
      <p:sp>
        <p:nvSpPr>
          <p:cNvPr id="250892" name="Line 13"/>
          <p:cNvSpPr>
            <a:spLocks noChangeShapeType="1"/>
          </p:cNvSpPr>
          <p:nvPr/>
        </p:nvSpPr>
        <p:spPr bwMode="auto">
          <a:xfrm>
            <a:off x="3146425" y="5229225"/>
            <a:ext cx="2938463" cy="0"/>
          </a:xfrm>
          <a:prstGeom prst="line">
            <a:avLst/>
          </a:prstGeom>
          <a:noFill/>
          <a:ln w="9525">
            <a:solidFill>
              <a:schemeClr val="tx1"/>
            </a:solidFill>
            <a:round/>
            <a:headEnd/>
            <a:tailEnd/>
          </a:ln>
        </p:spPr>
        <p:txBody>
          <a:bodyPr/>
          <a:lstStyle/>
          <a:p>
            <a:endParaRPr lang="en-US"/>
          </a:p>
        </p:txBody>
      </p:sp>
      <p:sp>
        <p:nvSpPr>
          <p:cNvPr id="250893" name="Text Box 14"/>
          <p:cNvSpPr txBox="1">
            <a:spLocks noChangeArrowheads="1"/>
          </p:cNvSpPr>
          <p:nvPr/>
        </p:nvSpPr>
        <p:spPr bwMode="auto">
          <a:xfrm>
            <a:off x="2282825" y="5032375"/>
            <a:ext cx="787400" cy="366713"/>
          </a:xfrm>
          <a:prstGeom prst="rect">
            <a:avLst/>
          </a:prstGeom>
          <a:noFill/>
          <a:ln w="9525">
            <a:noFill/>
            <a:miter lim="800000"/>
            <a:headEnd/>
            <a:tailEnd/>
          </a:ln>
        </p:spPr>
        <p:txBody>
          <a:bodyPr wrap="none">
            <a:spAutoFit/>
          </a:bodyPr>
          <a:lstStyle/>
          <a:p>
            <a:r>
              <a:rPr lang="de-DE"/>
              <a:t>ppV =</a:t>
            </a:r>
          </a:p>
        </p:txBody>
      </p:sp>
      <p:sp>
        <p:nvSpPr>
          <p:cNvPr id="250894" name="Text Box 15"/>
          <p:cNvSpPr txBox="1">
            <a:spLocks noChangeArrowheads="1"/>
          </p:cNvSpPr>
          <p:nvPr/>
        </p:nvSpPr>
        <p:spPr bwMode="auto">
          <a:xfrm>
            <a:off x="3973513" y="4816475"/>
            <a:ext cx="1274708" cy="369332"/>
          </a:xfrm>
          <a:prstGeom prst="rect">
            <a:avLst/>
          </a:prstGeom>
          <a:noFill/>
          <a:ln w="9525">
            <a:noFill/>
            <a:miter lim="800000"/>
            <a:headEnd/>
            <a:tailEnd/>
          </a:ln>
        </p:spPr>
        <p:txBody>
          <a:bodyPr wrap="none">
            <a:spAutoFit/>
          </a:bodyPr>
          <a:lstStyle/>
          <a:p>
            <a:r>
              <a:rPr lang="de-DE" dirty="0"/>
              <a:t>0.90 - 0.01</a:t>
            </a:r>
          </a:p>
        </p:txBody>
      </p:sp>
      <p:sp>
        <p:nvSpPr>
          <p:cNvPr id="250895" name="Text Box 16"/>
          <p:cNvSpPr txBox="1">
            <a:spLocks noChangeArrowheads="1"/>
          </p:cNvSpPr>
          <p:nvPr/>
        </p:nvSpPr>
        <p:spPr bwMode="auto">
          <a:xfrm>
            <a:off x="3125788" y="5248275"/>
            <a:ext cx="2627642" cy="369332"/>
          </a:xfrm>
          <a:prstGeom prst="rect">
            <a:avLst/>
          </a:prstGeom>
          <a:noFill/>
          <a:ln w="9525">
            <a:noFill/>
            <a:miter lim="800000"/>
            <a:headEnd/>
            <a:tailEnd/>
          </a:ln>
        </p:spPr>
        <p:txBody>
          <a:bodyPr wrap="none">
            <a:spAutoFit/>
          </a:bodyPr>
          <a:lstStyle/>
          <a:p>
            <a:r>
              <a:rPr lang="de-DE" dirty="0"/>
              <a:t>0.90 - 0.01 + 0.02 - 0.99</a:t>
            </a:r>
          </a:p>
        </p:txBody>
      </p:sp>
      <p:sp>
        <p:nvSpPr>
          <p:cNvPr id="250896" name="Text Box 17"/>
          <p:cNvSpPr txBox="1">
            <a:spLocks noChangeArrowheads="1"/>
          </p:cNvSpPr>
          <p:nvPr/>
        </p:nvSpPr>
        <p:spPr bwMode="auto">
          <a:xfrm>
            <a:off x="2406650" y="5032375"/>
            <a:ext cx="184150" cy="366713"/>
          </a:xfrm>
          <a:prstGeom prst="rect">
            <a:avLst/>
          </a:prstGeom>
          <a:noFill/>
          <a:ln w="9525">
            <a:noFill/>
            <a:miter lim="800000"/>
            <a:headEnd/>
            <a:tailEnd/>
          </a:ln>
        </p:spPr>
        <p:txBody>
          <a:bodyPr wrap="none">
            <a:spAutoFit/>
          </a:bodyPr>
          <a:lstStyle/>
          <a:p>
            <a:endParaRPr lang="en-US"/>
          </a:p>
        </p:txBody>
      </p:sp>
      <p:sp>
        <p:nvSpPr>
          <p:cNvPr id="250897" name="Text Box 18"/>
          <p:cNvSpPr txBox="1">
            <a:spLocks noChangeArrowheads="1"/>
          </p:cNvSpPr>
          <p:nvPr/>
        </p:nvSpPr>
        <p:spPr bwMode="auto">
          <a:xfrm>
            <a:off x="6547895" y="5001141"/>
            <a:ext cx="960519" cy="369332"/>
          </a:xfrm>
          <a:prstGeom prst="rect">
            <a:avLst/>
          </a:prstGeom>
          <a:noFill/>
          <a:ln w="9525">
            <a:noFill/>
            <a:miter lim="800000"/>
            <a:headEnd/>
            <a:tailEnd/>
          </a:ln>
        </p:spPr>
        <p:txBody>
          <a:bodyPr wrap="none">
            <a:spAutoFit/>
          </a:bodyPr>
          <a:lstStyle/>
          <a:p>
            <a:r>
              <a:rPr lang="de-DE" dirty="0"/>
              <a:t> = 0.31</a:t>
            </a:r>
          </a:p>
        </p:txBody>
      </p:sp>
    </p:spTree>
    <p:extLst>
      <p:ext uri="{BB962C8B-B14F-4D97-AF65-F5344CB8AC3E}">
        <p14:creationId xmlns:p14="http://schemas.microsoft.com/office/powerpoint/2010/main" val="13787352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524000"/>
            <a:ext cx="7905750" cy="2120900"/>
          </a:xfrm>
        </p:spPr>
        <p:txBody>
          <a:bodyPr>
            <a:normAutofit/>
          </a:bodyPr>
          <a:lstStyle/>
          <a:p>
            <a:pPr algn="l"/>
            <a:r>
              <a:rPr lang="en-US" dirty="0" smtClean="0"/>
              <a:t>Statistical </a:t>
            </a:r>
            <a:r>
              <a:rPr lang="en-US" dirty="0"/>
              <a:t>analyses </a:t>
            </a:r>
            <a:r>
              <a:rPr lang="en-US" dirty="0" smtClean="0"/>
              <a:t/>
            </a:r>
            <a:br>
              <a:rPr lang="en-US" dirty="0" smtClean="0"/>
            </a:br>
            <a:r>
              <a:rPr lang="en-US" dirty="0" smtClean="0"/>
              <a:t>in clinical </a:t>
            </a:r>
            <a:r>
              <a:rPr lang="en-US" dirty="0"/>
              <a:t>trials</a:t>
            </a:r>
            <a:endParaRPr lang="de-DE" sz="2000" b="1" i="1"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en-US" sz="2000" dirty="0"/>
              <a:t>Institute of Clinical Epidemiology, Public Health, Health Economics, Medical Statistics and Informatics</a:t>
            </a:r>
            <a:endParaRPr lang="de-DE" sz="2000" dirty="0">
              <a:solidFill>
                <a:srgbClr val="7F7F7F"/>
              </a:solidFill>
            </a:endParaRPr>
          </a:p>
          <a:p>
            <a:endParaRPr lang="de-DE" sz="2400" dirty="0"/>
          </a:p>
          <a:p>
            <a:pPr algn="ctr"/>
            <a:endParaRPr lang="de-DE" sz="2400" dirty="0"/>
          </a:p>
        </p:txBody>
      </p:sp>
      <p:sp>
        <p:nvSpPr>
          <p:cNvPr id="9" name="Rectangle 3"/>
          <p:cNvSpPr txBox="1">
            <a:spLocks noChangeArrowheads="1"/>
          </p:cNvSpPr>
          <p:nvPr/>
        </p:nvSpPr>
        <p:spPr>
          <a:xfrm>
            <a:off x="1331640" y="4149080"/>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err="1" smtClean="0">
                <a:ln>
                  <a:noFill/>
                </a:ln>
                <a:solidFill>
                  <a:prstClr val="black">
                    <a:lumMod val="50000"/>
                    <a:lumOff val="50000"/>
                  </a:prstClr>
                </a:solidFill>
                <a:effectLst/>
                <a:uLnTx/>
                <a:uFillTx/>
                <a:latin typeface="Calibri"/>
                <a:ea typeface="+mn-ea"/>
                <a:cs typeface="+mn-cs"/>
              </a:rPr>
              <a:t>ao</a:t>
            </a:r>
            <a:r>
              <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 Univ.-Prof. Mag. 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hlinkClick r:id="rId3"/>
              </a:rPr>
              <a:t>hanno.ulmer@i-med.ac.at</a:t>
            </a:r>
            <a:endParaRPr kumimoji="0" lang="de-DE"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812692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Basic </a:t>
            </a:r>
            <a:r>
              <a:rPr lang="en-US" dirty="0"/>
              <a:t>principles of statistical analyses in </a:t>
            </a:r>
            <a:r>
              <a:rPr lang="en-US" dirty="0" smtClean="0"/>
              <a:t>clinical </a:t>
            </a:r>
            <a:r>
              <a:rPr lang="en-US" dirty="0"/>
              <a:t>trials</a:t>
            </a:r>
            <a:endParaRPr lang="de-DE" dirty="0"/>
          </a:p>
        </p:txBody>
      </p:sp>
      <p:sp>
        <p:nvSpPr>
          <p:cNvPr id="3" name="Inhaltsplatzhalter 2"/>
          <p:cNvSpPr>
            <a:spLocks noGrp="1"/>
          </p:cNvSpPr>
          <p:nvPr>
            <p:ph idx="1"/>
          </p:nvPr>
        </p:nvSpPr>
        <p:spPr/>
        <p:txBody>
          <a:bodyPr/>
          <a:lstStyle/>
          <a:p>
            <a:pPr lvl="0"/>
            <a:r>
              <a:rPr lang="en-US" dirty="0" smtClean="0"/>
              <a:t>Introduction</a:t>
            </a:r>
          </a:p>
          <a:p>
            <a:pPr lvl="0"/>
            <a:r>
              <a:rPr lang="en-US" dirty="0" smtClean="0"/>
              <a:t>Different </a:t>
            </a:r>
            <a:r>
              <a:rPr lang="en-US" dirty="0"/>
              <a:t>types of statistical </a:t>
            </a:r>
            <a:r>
              <a:rPr lang="en-US" dirty="0" smtClean="0"/>
              <a:t>analyses</a:t>
            </a:r>
          </a:p>
          <a:p>
            <a:r>
              <a:rPr lang="en-US" dirty="0"/>
              <a:t>Power calculation</a:t>
            </a:r>
          </a:p>
          <a:p>
            <a:pPr lvl="0"/>
            <a:r>
              <a:rPr lang="en-US" dirty="0" smtClean="0"/>
              <a:t>Multiplicity in clinical trials including </a:t>
            </a:r>
            <a:br>
              <a:rPr lang="en-US" dirty="0" smtClean="0"/>
            </a:br>
            <a:r>
              <a:rPr lang="en-US" dirty="0" smtClean="0"/>
              <a:t>subgroup analyses, </a:t>
            </a:r>
            <a:br>
              <a:rPr lang="en-US" dirty="0" smtClean="0"/>
            </a:br>
            <a:r>
              <a:rPr lang="en-US" dirty="0" smtClean="0"/>
              <a:t>post-hoc analyses,</a:t>
            </a:r>
            <a:br>
              <a:rPr lang="en-US" dirty="0" smtClean="0"/>
            </a:br>
            <a:r>
              <a:rPr lang="en-US" dirty="0" smtClean="0"/>
              <a:t>interim analyses and pooled analyses</a:t>
            </a:r>
            <a:endParaRPr lang="en-US" dirty="0"/>
          </a:p>
          <a:p>
            <a:pPr marL="0" lvl="0" indent="0">
              <a:buNone/>
            </a:pPr>
            <a:r>
              <a:rPr lang="en-US" dirty="0" smtClean="0"/>
              <a:t>	</a:t>
            </a:r>
            <a:r>
              <a:rPr lang="en-US" dirty="0"/>
              <a:t>        </a:t>
            </a:r>
            <a:endParaRPr lang="de-DE"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046F328-C26C-4EE3-B5FB-ADA7E54A6E89}"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9884560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a:bodyPr>
          <a:lstStyle/>
          <a:p>
            <a:r>
              <a:rPr lang="de-DE" dirty="0" err="1" smtClean="0"/>
              <a:t>Use</a:t>
            </a:r>
            <a:r>
              <a:rPr lang="de-DE" dirty="0" smtClean="0"/>
              <a:t> </a:t>
            </a:r>
            <a:r>
              <a:rPr lang="de-DE" dirty="0" err="1" smtClean="0"/>
              <a:t>of</a:t>
            </a:r>
            <a:r>
              <a:rPr lang="de-DE" dirty="0" smtClean="0"/>
              <a:t> </a:t>
            </a:r>
            <a:r>
              <a:rPr lang="de-DE" dirty="0" err="1" smtClean="0"/>
              <a:t>statistics</a:t>
            </a:r>
            <a:r>
              <a:rPr lang="de-DE" dirty="0" smtClean="0"/>
              <a:t> in top </a:t>
            </a:r>
            <a:r>
              <a:rPr lang="de-DE" dirty="0" err="1" smtClean="0"/>
              <a:t>journals</a:t>
            </a:r>
            <a:endParaRPr lang="de-DE" dirty="0"/>
          </a:p>
        </p:txBody>
      </p:sp>
      <p:sp>
        <p:nvSpPr>
          <p:cNvPr id="6"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2729394-BDB3-4C53-9A81-2AC2F57869E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8"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C65E4688-3EEF-406A-9AF3-FFDEE079E459}"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extLst>
      <p:ext uri="{BB962C8B-B14F-4D97-AF65-F5344CB8AC3E}">
        <p14:creationId xmlns:p14="http://schemas.microsoft.com/office/powerpoint/2010/main" val="24021527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AC8E736B-99E8-4EA1-AEEF-211B8DBAC743}" type="datetime1">
              <a:rPr lang="de-AT" altLang="en-US" smtClean="0"/>
              <a:t>26.02.2025</a:t>
            </a:fld>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smtClean="0"/>
              <a:t>Case </a:t>
            </a:r>
            <a:r>
              <a:rPr lang="de-DE" dirty="0" err="1" smtClean="0"/>
              <a:t>study</a:t>
            </a:r>
            <a:r>
              <a:rPr lang="de-DE" dirty="0" smtClean="0"/>
              <a:t>: </a:t>
            </a:r>
            <a:r>
              <a:rPr lang="de-DE" dirty="0" err="1" smtClean="0"/>
              <a:t>clinical</a:t>
            </a:r>
            <a:r>
              <a:rPr lang="de-DE" dirty="0" smtClean="0"/>
              <a:t> </a:t>
            </a:r>
            <a:r>
              <a:rPr lang="de-DE" dirty="0" err="1" smtClean="0"/>
              <a:t>trial</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8</a:t>
            </a:fld>
            <a:endParaRPr lang="de-DE" altLang="en-US"/>
          </a:p>
        </p:txBody>
      </p:sp>
    </p:spTree>
    <p:extLst>
      <p:ext uri="{BB962C8B-B14F-4D97-AF65-F5344CB8AC3E}">
        <p14:creationId xmlns:p14="http://schemas.microsoft.com/office/powerpoint/2010/main" val="34885977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6F1F6D3-91D5-4EE2-B02E-B7BE3CC8790D}"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A2CAC88C-1CC7-4AF2-8684-ED3F4309E9D4}"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charset="0"/>
                <a:ea typeface="+mn-ea"/>
                <a:cs typeface="+mn-cs"/>
              </a:rPr>
              <a:t>Kategorien nach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charset="0"/>
                <a:ea typeface="+mn-ea"/>
                <a:cs typeface="+mn-cs"/>
              </a:rPr>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AT" sz="3200" b="0" i="0" u="none" strike="noStrike" kern="1200" cap="none" spc="0" normalizeH="0" baseline="0" noProof="0" dirty="0" smtClean="0">
                <a:ln>
                  <a:noFill/>
                </a:ln>
                <a:solidFill>
                  <a:srgbClr val="4F81BD"/>
                </a:solidFill>
                <a:effectLst/>
                <a:uLnTx/>
                <a:uFillTx/>
                <a:latin typeface="Calibri"/>
                <a:ea typeface="+mj-ea"/>
                <a:cs typeface="+mj-cs"/>
              </a:rPr>
              <a:t>Statistical </a:t>
            </a:r>
            <a:r>
              <a:rPr kumimoji="0" lang="de-AT" sz="3200" b="0" i="0" u="none" strike="noStrike" kern="1200" cap="none" spc="0" normalizeH="0" baseline="0" noProof="0" dirty="0" err="1" smtClean="0">
                <a:ln>
                  <a:noFill/>
                </a:ln>
                <a:solidFill>
                  <a:srgbClr val="4F81BD"/>
                </a:solidFill>
                <a:effectLst/>
                <a:uLnTx/>
                <a:uFillTx/>
                <a:latin typeface="Calibri"/>
                <a:ea typeface="+mj-ea"/>
                <a:cs typeface="+mj-cs"/>
              </a:rPr>
              <a:t>methods</a:t>
            </a:r>
            <a:endParaRPr kumimoji="0" lang="de-DE" sz="3200" b="0" i="0" u="none" strike="noStrike" kern="1200" cap="none" spc="0" normalizeH="0" baseline="0" noProof="0" dirty="0">
              <a:ln>
                <a:noFill/>
              </a:ln>
              <a:solidFill>
                <a:srgbClr val="4F81BD"/>
              </a:solidFill>
              <a:effectLst/>
              <a:uLnTx/>
              <a:uFillTx/>
              <a:latin typeface="Calibri"/>
              <a:ea typeface="+mj-ea"/>
              <a:cs typeface="+mj-cs"/>
            </a:endParaRPr>
          </a:p>
        </p:txBody>
      </p:sp>
    </p:spTree>
    <p:extLst>
      <p:ext uri="{BB962C8B-B14F-4D97-AF65-F5344CB8AC3E}">
        <p14:creationId xmlns:p14="http://schemas.microsoft.com/office/powerpoint/2010/main" val="36933666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normAutofit/>
          </a:bodyPr>
          <a:lstStyle/>
          <a:p>
            <a:r>
              <a:rPr lang="de-DE" dirty="0" smtClean="0"/>
              <a:t>Design </a:t>
            </a:r>
            <a:r>
              <a:rPr lang="de-DE" dirty="0" err="1" smtClean="0"/>
              <a:t>and</a:t>
            </a:r>
            <a:r>
              <a:rPr lang="de-DE" dirty="0" smtClean="0"/>
              <a:t> </a:t>
            </a:r>
            <a:r>
              <a:rPr lang="de-DE" dirty="0" err="1" smtClean="0"/>
              <a:t>analysis</a:t>
            </a:r>
            <a:endParaRPr lang="de-DE" dirty="0"/>
          </a:p>
        </p:txBody>
      </p:sp>
      <p:sp>
        <p:nvSpPr>
          <p:cNvPr id="87054" name="Rectangle 14"/>
          <p:cNvSpPr>
            <a:spLocks noGrp="1" noChangeArrowheads="1"/>
          </p:cNvSpPr>
          <p:nvPr>
            <p:ph idx="1"/>
          </p:nvPr>
        </p:nvSpPr>
        <p:spPr>
          <a:noFill/>
          <a:ln/>
        </p:spPr>
        <p:txBody>
          <a:bodyPr>
            <a:normAutofit fontScale="92500" lnSpcReduction="10000"/>
          </a:bodyPr>
          <a:lstStyle/>
          <a:p>
            <a:pPr>
              <a:lnSpc>
                <a:spcPct val="80000"/>
              </a:lnSpc>
              <a:buFont typeface="Wingdings" pitchFamily="2" charset="2"/>
              <a:buChar char="§"/>
            </a:pPr>
            <a:r>
              <a:rPr lang="de-DE" sz="3600" dirty="0" smtClean="0"/>
              <a:t>Study </a:t>
            </a:r>
            <a:r>
              <a:rPr lang="de-DE" sz="3600" dirty="0" err="1" smtClean="0"/>
              <a:t>planning</a:t>
            </a:r>
            <a:r>
              <a:rPr lang="de-DE" sz="3600" dirty="0" smtClean="0"/>
              <a:t/>
            </a:r>
            <a:br>
              <a:rPr lang="de-DE" sz="3600" dirty="0" smtClean="0"/>
            </a:br>
            <a:endParaRPr lang="de-DE" sz="2600" dirty="0" smtClean="0"/>
          </a:p>
          <a:p>
            <a:pPr>
              <a:lnSpc>
                <a:spcPct val="80000"/>
              </a:lnSpc>
            </a:pPr>
            <a:r>
              <a:rPr lang="de-DE" sz="2600" dirty="0" err="1" smtClean="0"/>
              <a:t>Resarch</a:t>
            </a:r>
            <a:r>
              <a:rPr lang="de-DE" sz="2600" dirty="0" smtClean="0"/>
              <a:t> </a:t>
            </a:r>
            <a:r>
              <a:rPr lang="de-DE" sz="2600" dirty="0" err="1" smtClean="0"/>
              <a:t>question</a:t>
            </a:r>
            <a:r>
              <a:rPr lang="de-DE" sz="2600" dirty="0" smtClean="0"/>
              <a:t>, </a:t>
            </a:r>
            <a:r>
              <a:rPr lang="de-DE" sz="2600" dirty="0" err="1" smtClean="0"/>
              <a:t>hypotheses</a:t>
            </a:r>
            <a:r>
              <a:rPr lang="de-DE" sz="2600" dirty="0" smtClean="0"/>
              <a:t>, </a:t>
            </a:r>
            <a:r>
              <a:rPr lang="de-DE" sz="2600" dirty="0" err="1" smtClean="0"/>
              <a:t>primary</a:t>
            </a:r>
            <a:r>
              <a:rPr lang="de-DE" sz="2600" dirty="0" smtClean="0"/>
              <a:t> </a:t>
            </a:r>
            <a:r>
              <a:rPr lang="de-DE" sz="2600" dirty="0" err="1" smtClean="0"/>
              <a:t>efficacy</a:t>
            </a:r>
            <a:r>
              <a:rPr lang="de-DE" sz="2600" dirty="0" smtClean="0"/>
              <a:t> variable</a:t>
            </a:r>
          </a:p>
          <a:p>
            <a:pPr>
              <a:lnSpc>
                <a:spcPct val="80000"/>
              </a:lnSpc>
            </a:pPr>
            <a:r>
              <a:rPr lang="de-DE" sz="2600" dirty="0" smtClean="0"/>
              <a:t>Study design (</a:t>
            </a:r>
            <a:r>
              <a:rPr lang="de-DE" sz="2600" dirty="0" err="1" smtClean="0"/>
              <a:t>interventional</a:t>
            </a:r>
            <a:r>
              <a:rPr lang="de-DE" sz="2600" dirty="0" smtClean="0"/>
              <a:t>/</a:t>
            </a:r>
            <a:r>
              <a:rPr lang="de-DE" sz="2600" dirty="0" err="1" smtClean="0"/>
              <a:t>observational</a:t>
            </a:r>
            <a:r>
              <a:rPr lang="de-DE" sz="2600" dirty="0" smtClean="0"/>
              <a:t>, </a:t>
            </a:r>
            <a:r>
              <a:rPr lang="de-DE" sz="2600" dirty="0" err="1" smtClean="0"/>
              <a:t>randomization</a:t>
            </a:r>
            <a:r>
              <a:rPr lang="de-DE" sz="2600" dirty="0" smtClean="0"/>
              <a:t>, </a:t>
            </a:r>
            <a:r>
              <a:rPr lang="de-DE" sz="2600" dirty="0" err="1" smtClean="0"/>
              <a:t>blinding</a:t>
            </a:r>
            <a:r>
              <a:rPr lang="de-DE" sz="2600" dirty="0" smtClean="0"/>
              <a:t>, etc. )</a:t>
            </a:r>
          </a:p>
          <a:p>
            <a:pPr>
              <a:lnSpc>
                <a:spcPct val="80000"/>
              </a:lnSpc>
            </a:pPr>
            <a:r>
              <a:rPr lang="de-DE" sz="2600" dirty="0" smtClean="0"/>
              <a:t>Sample </a:t>
            </a:r>
            <a:r>
              <a:rPr lang="de-DE" sz="2600" dirty="0" err="1" smtClean="0"/>
              <a:t>size</a:t>
            </a:r>
            <a:r>
              <a:rPr lang="de-DE" sz="2600" dirty="0" smtClean="0"/>
              <a:t> </a:t>
            </a:r>
            <a:r>
              <a:rPr lang="de-DE" sz="2600" dirty="0" err="1" smtClean="0"/>
              <a:t>estimation</a:t>
            </a:r>
            <a:endParaRPr lang="de-DE" sz="2600" dirty="0" smtClean="0"/>
          </a:p>
          <a:p>
            <a:pPr>
              <a:lnSpc>
                <a:spcPct val="80000"/>
              </a:lnSpc>
            </a:pPr>
            <a:r>
              <a:rPr lang="de-DE" sz="2600" dirty="0" smtClean="0"/>
              <a:t>Data </a:t>
            </a:r>
            <a:r>
              <a:rPr lang="de-DE" sz="2600" dirty="0" err="1" smtClean="0"/>
              <a:t>management</a:t>
            </a:r>
            <a:r>
              <a:rPr lang="de-DE" sz="2600" dirty="0" smtClean="0"/>
              <a:t>, etc.</a:t>
            </a:r>
            <a:br>
              <a:rPr lang="de-DE" sz="2600" dirty="0" smtClean="0"/>
            </a:br>
            <a:endParaRPr lang="de-DE" sz="3600" dirty="0" smtClean="0"/>
          </a:p>
          <a:p>
            <a:pPr>
              <a:lnSpc>
                <a:spcPct val="80000"/>
              </a:lnSpc>
              <a:buFont typeface="Wingdings" pitchFamily="2" charset="2"/>
              <a:buChar char="§"/>
            </a:pPr>
            <a:r>
              <a:rPr lang="de-DE" sz="3600" dirty="0" smtClean="0"/>
              <a:t>Statistical </a:t>
            </a:r>
            <a:r>
              <a:rPr lang="de-DE" sz="3600" dirty="0" err="1" smtClean="0"/>
              <a:t>analysis</a:t>
            </a:r>
            <a:endParaRPr lang="de-DE" sz="3600" dirty="0" smtClean="0"/>
          </a:p>
          <a:p>
            <a:pPr>
              <a:lnSpc>
                <a:spcPct val="80000"/>
              </a:lnSpc>
            </a:pPr>
            <a:r>
              <a:rPr lang="de-DE" sz="2600" dirty="0" err="1" smtClean="0"/>
              <a:t>Descriptive</a:t>
            </a:r>
            <a:r>
              <a:rPr lang="de-DE" sz="2600" dirty="0" smtClean="0"/>
              <a:t> </a:t>
            </a:r>
            <a:r>
              <a:rPr lang="de-DE" sz="2600" dirty="0" err="1" smtClean="0"/>
              <a:t>statistics</a:t>
            </a:r>
            <a:endParaRPr lang="de-DE" sz="2600" dirty="0"/>
          </a:p>
          <a:p>
            <a:pPr>
              <a:lnSpc>
                <a:spcPct val="80000"/>
              </a:lnSpc>
            </a:pPr>
            <a:r>
              <a:rPr lang="de-DE" sz="2600" dirty="0" smtClean="0"/>
              <a:t>Univariable </a:t>
            </a:r>
            <a:r>
              <a:rPr lang="de-DE" sz="2600" dirty="0" err="1" smtClean="0"/>
              <a:t>statistical</a:t>
            </a:r>
            <a:r>
              <a:rPr lang="de-DE" sz="2600" dirty="0" smtClean="0"/>
              <a:t> </a:t>
            </a:r>
            <a:r>
              <a:rPr lang="de-DE" sz="2600" dirty="0" err="1" smtClean="0"/>
              <a:t>testing</a:t>
            </a:r>
            <a:r>
              <a:rPr lang="de-DE" sz="2600" dirty="0" smtClean="0"/>
              <a:t> </a:t>
            </a:r>
          </a:p>
          <a:p>
            <a:pPr>
              <a:lnSpc>
                <a:spcPct val="80000"/>
              </a:lnSpc>
            </a:pPr>
            <a:r>
              <a:rPr lang="de-DE" sz="2600" dirty="0" smtClean="0"/>
              <a:t>Parameter </a:t>
            </a:r>
            <a:r>
              <a:rPr lang="de-DE" sz="2600" dirty="0" err="1" smtClean="0"/>
              <a:t>estimation</a:t>
            </a:r>
            <a:r>
              <a:rPr lang="de-DE" sz="2600" dirty="0" smtClean="0"/>
              <a:t> </a:t>
            </a:r>
            <a:r>
              <a:rPr lang="de-DE" sz="2600" dirty="0" err="1" smtClean="0"/>
              <a:t>with</a:t>
            </a:r>
            <a:r>
              <a:rPr lang="de-DE" sz="2600" dirty="0" smtClean="0"/>
              <a:t> </a:t>
            </a:r>
            <a:r>
              <a:rPr lang="de-DE" sz="2600" dirty="0" err="1" smtClean="0"/>
              <a:t>confidence</a:t>
            </a:r>
            <a:r>
              <a:rPr lang="de-DE" sz="2600" dirty="0" smtClean="0"/>
              <a:t> </a:t>
            </a:r>
            <a:r>
              <a:rPr lang="de-DE" sz="2600" dirty="0" err="1" smtClean="0"/>
              <a:t>intervals</a:t>
            </a:r>
            <a:r>
              <a:rPr lang="de-DE" sz="2600" dirty="0" smtClean="0"/>
              <a:t> </a:t>
            </a:r>
          </a:p>
          <a:p>
            <a:pPr>
              <a:lnSpc>
                <a:spcPct val="80000"/>
              </a:lnSpc>
            </a:pPr>
            <a:r>
              <a:rPr lang="de-DE" sz="2600" dirty="0" smtClean="0"/>
              <a:t>Multivariable </a:t>
            </a:r>
            <a:r>
              <a:rPr lang="de-DE" sz="2600" dirty="0" err="1" smtClean="0"/>
              <a:t>statistical</a:t>
            </a:r>
            <a:r>
              <a:rPr lang="de-DE" sz="2600" dirty="0" smtClean="0"/>
              <a:t> </a:t>
            </a:r>
            <a:r>
              <a:rPr lang="de-DE" sz="2600" dirty="0" err="1" smtClean="0"/>
              <a:t>testing</a:t>
            </a:r>
            <a:r>
              <a:rPr lang="de-DE" sz="2600" dirty="0"/>
              <a:t> </a:t>
            </a:r>
            <a:r>
              <a:rPr lang="de-DE" sz="2600" dirty="0" err="1" smtClean="0"/>
              <a:t>using</a:t>
            </a:r>
            <a:r>
              <a:rPr lang="de-DE" sz="2600" dirty="0" smtClean="0"/>
              <a:t> </a:t>
            </a:r>
            <a:r>
              <a:rPr lang="de-DE" sz="2600" dirty="0" err="1" smtClean="0"/>
              <a:t>regression</a:t>
            </a:r>
            <a:r>
              <a:rPr lang="de-DE" sz="2600" dirty="0" smtClean="0"/>
              <a:t> </a:t>
            </a:r>
            <a:r>
              <a:rPr lang="de-DE" sz="2600" dirty="0" err="1" smtClean="0"/>
              <a:t>analyses</a:t>
            </a:r>
            <a:r>
              <a:rPr lang="de-DE" sz="2600" dirty="0" smtClean="0"/>
              <a:t> </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1DE44B3-8070-44A5-9CD5-3B30FBFD6296}"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95D63553-5213-497C-9F24-1F5140A9900A}"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9067724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de-DE" dirty="0" smtClean="0"/>
              <a:t>Statistical </a:t>
            </a:r>
            <a:r>
              <a:rPr lang="de-DE" dirty="0" err="1" smtClean="0"/>
              <a:t>errors</a:t>
            </a:r>
            <a:r>
              <a:rPr lang="de-DE" dirty="0" smtClean="0"/>
              <a:t> in </a:t>
            </a:r>
            <a:r>
              <a:rPr lang="de-DE" dirty="0" err="1" smtClean="0"/>
              <a:t>medical</a:t>
            </a:r>
            <a:r>
              <a:rPr lang="de-DE" dirty="0" smtClean="0"/>
              <a:t> </a:t>
            </a:r>
            <a:r>
              <a:rPr lang="de-DE" dirty="0" err="1" smtClean="0"/>
              <a:t>research</a:t>
            </a:r>
            <a:r>
              <a:rPr lang="de-DE" dirty="0" smtClean="0"/>
              <a:t> </a:t>
            </a:r>
            <a:endParaRPr lang="de-DE" dirty="0"/>
          </a:p>
        </p:txBody>
      </p:sp>
      <p:sp>
        <p:nvSpPr>
          <p:cNvPr id="5"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FED7F3A-60B7-41BA-8ABA-86C4AC46C1F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7"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51AA69B5-BE51-4DEF-BBAA-821BFCE9A2EE}"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67941" name="Picture 5"/>
          <p:cNvPicPr>
            <a:picLocks noChangeAspect="1" noChangeArrowheads="1"/>
          </p:cNvPicPr>
          <p:nvPr/>
        </p:nvPicPr>
        <p:blipFill>
          <a:blip r:embed="rId3" cstate="print"/>
          <a:srcRect/>
          <a:stretch>
            <a:fillRect/>
          </a:stretch>
        </p:blipFill>
        <p:spPr bwMode="auto">
          <a:xfrm>
            <a:off x="539750" y="3141663"/>
            <a:ext cx="6575425" cy="1247775"/>
          </a:xfrm>
          <a:prstGeom prst="rect">
            <a:avLst/>
          </a:prstGeom>
          <a:noFill/>
          <a:ln w="9525">
            <a:noFill/>
            <a:miter lim="800000"/>
            <a:headEnd/>
            <a:tailEnd/>
          </a:ln>
          <a:effectLst/>
        </p:spPr>
      </p:pic>
      <p:pic>
        <p:nvPicPr>
          <p:cNvPr id="167942" name="Picture 6"/>
          <p:cNvPicPr>
            <a:picLocks noChangeAspect="1" noChangeArrowheads="1"/>
          </p:cNvPicPr>
          <p:nvPr/>
        </p:nvPicPr>
        <p:blipFill>
          <a:blip r:embed="rId4" cstate="print"/>
          <a:srcRect/>
          <a:stretch>
            <a:fillRect/>
          </a:stretch>
        </p:blipFill>
        <p:spPr bwMode="auto">
          <a:xfrm>
            <a:off x="468313" y="2205038"/>
            <a:ext cx="5695950" cy="628650"/>
          </a:xfrm>
          <a:prstGeom prst="rect">
            <a:avLst/>
          </a:prstGeom>
          <a:noFill/>
          <a:ln w="9525">
            <a:noFill/>
            <a:miter lim="800000"/>
            <a:headEnd/>
            <a:tailEnd/>
          </a:ln>
          <a:effectLst/>
        </p:spPr>
      </p:pic>
    </p:spTree>
    <p:extLst>
      <p:ext uri="{BB962C8B-B14F-4D97-AF65-F5344CB8AC3E}">
        <p14:creationId xmlns:p14="http://schemas.microsoft.com/office/powerpoint/2010/main" val="30753309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a:noFill/>
          <a:ln/>
        </p:spPr>
        <p:txBody>
          <a:bodyPr/>
          <a:lstStyle/>
          <a:p>
            <a:r>
              <a:rPr lang="de-DE"/>
              <a:t>Appendix (SMW-Artikel)</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41F8C39-9BC0-4EBC-B2A8-4AD94172726B}"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6"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35600513-1602-4693-9B78-543536525847}"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6807" name="Picture 7"/>
          <p:cNvPicPr>
            <a:picLocks noChangeAspect="1" noChangeArrowheads="1"/>
          </p:cNvPicPr>
          <p:nvPr/>
        </p:nvPicPr>
        <p:blipFill>
          <a:blip r:embed="rId3" cstate="print"/>
          <a:srcRect/>
          <a:stretch>
            <a:fillRect/>
          </a:stretch>
        </p:blipFill>
        <p:spPr bwMode="auto">
          <a:xfrm>
            <a:off x="539750" y="1412875"/>
            <a:ext cx="7776666" cy="3139736"/>
          </a:xfrm>
          <a:prstGeom prst="rect">
            <a:avLst/>
          </a:prstGeom>
          <a:noFill/>
          <a:ln w="9525">
            <a:noFill/>
            <a:miter lim="800000"/>
            <a:headEnd/>
            <a:tailEnd/>
          </a:ln>
          <a:effectLst/>
        </p:spPr>
      </p:pic>
    </p:spTree>
    <p:extLst>
      <p:ext uri="{BB962C8B-B14F-4D97-AF65-F5344CB8AC3E}">
        <p14:creationId xmlns:p14="http://schemas.microsoft.com/office/powerpoint/2010/main" val="137260842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CD1DA83-7CA6-4E44-B078-36D9D0D62F25}"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A915DE72-73B6-47E6-B627-4454CD68C47D}"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107522" name="Picture 2"/>
          <p:cNvPicPr>
            <a:picLocks noChangeAspect="1" noChangeArrowheads="1"/>
          </p:cNvPicPr>
          <p:nvPr/>
        </p:nvPicPr>
        <p:blipFill>
          <a:blip r:embed="rId3" cstate="print"/>
          <a:srcRect/>
          <a:stretch>
            <a:fillRect/>
          </a:stretch>
        </p:blipFill>
        <p:spPr bwMode="auto">
          <a:xfrm>
            <a:off x="539750" y="620713"/>
            <a:ext cx="5688013" cy="5348287"/>
          </a:xfrm>
          <a:prstGeom prst="rect">
            <a:avLst/>
          </a:prstGeom>
          <a:noFill/>
          <a:ln w="9525">
            <a:noFill/>
            <a:miter lim="800000"/>
            <a:headEnd/>
            <a:tailEnd/>
          </a:ln>
          <a:effectLst/>
        </p:spPr>
      </p:pic>
    </p:spTree>
    <p:extLst>
      <p:ext uri="{BB962C8B-B14F-4D97-AF65-F5344CB8AC3E}">
        <p14:creationId xmlns:p14="http://schemas.microsoft.com/office/powerpoint/2010/main" val="8435729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D1B991F-0A5C-4073-BB9C-7DA0CF3B0DB7}"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62B74351-C8CC-4634-8C2C-C21EE8674FB2}"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78854" name="Picture 6"/>
          <p:cNvPicPr>
            <a:picLocks noChangeAspect="1" noChangeArrowheads="1"/>
          </p:cNvPicPr>
          <p:nvPr/>
        </p:nvPicPr>
        <p:blipFill>
          <a:blip r:embed="rId3" cstate="print"/>
          <a:srcRect/>
          <a:stretch>
            <a:fillRect/>
          </a:stretch>
        </p:blipFill>
        <p:spPr bwMode="auto">
          <a:xfrm>
            <a:off x="468313" y="1524000"/>
            <a:ext cx="8207375" cy="3311525"/>
          </a:xfrm>
          <a:prstGeom prst="rect">
            <a:avLst/>
          </a:prstGeom>
          <a:noFill/>
          <a:ln w="9525">
            <a:noFill/>
            <a:miter lim="800000"/>
            <a:headEnd/>
            <a:tailEnd/>
          </a:ln>
          <a:effectLst/>
        </p:spPr>
      </p:pic>
    </p:spTree>
    <p:extLst>
      <p:ext uri="{BB962C8B-B14F-4D97-AF65-F5344CB8AC3E}">
        <p14:creationId xmlns:p14="http://schemas.microsoft.com/office/powerpoint/2010/main" val="13935863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16CB761-8BFC-4EB2-95F3-2B0746E62B6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F7DD3825-5B20-4FAD-9985-760A7A3B73B0}"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0902" name="Picture 6"/>
          <p:cNvPicPr>
            <a:picLocks noChangeAspect="1" noChangeArrowheads="1"/>
          </p:cNvPicPr>
          <p:nvPr/>
        </p:nvPicPr>
        <p:blipFill>
          <a:blip r:embed="rId3" cstate="print"/>
          <a:srcRect/>
          <a:stretch>
            <a:fillRect/>
          </a:stretch>
        </p:blipFill>
        <p:spPr bwMode="auto">
          <a:xfrm>
            <a:off x="250825" y="692150"/>
            <a:ext cx="8316913" cy="4986338"/>
          </a:xfrm>
          <a:prstGeom prst="rect">
            <a:avLst/>
          </a:prstGeom>
          <a:noFill/>
          <a:ln w="9525">
            <a:noFill/>
            <a:miter lim="800000"/>
            <a:headEnd/>
            <a:tailEnd/>
          </a:ln>
          <a:effectLst/>
        </p:spPr>
      </p:pic>
    </p:spTree>
    <p:extLst>
      <p:ext uri="{BB962C8B-B14F-4D97-AF65-F5344CB8AC3E}">
        <p14:creationId xmlns:p14="http://schemas.microsoft.com/office/powerpoint/2010/main" val="41622796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CA4870D-FE8F-4ECD-A54E-234330B092C3}"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hanno.ulmer@i-med.ac.at</a:t>
            </a:r>
          </a:p>
        </p:txBody>
      </p:sp>
      <p:sp>
        <p:nvSpPr>
          <p:cNvPr id="5" name="Foliennummernplatzhalt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t>Seite </a:t>
            </a:r>
            <a:fld id="{3113D99C-F0B8-4540-BF4A-026A79E5224B}" type="slidenum">
              <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82950" name="Picture 6"/>
          <p:cNvPicPr>
            <a:picLocks noChangeAspect="1" noChangeArrowheads="1"/>
          </p:cNvPicPr>
          <p:nvPr/>
        </p:nvPicPr>
        <p:blipFill>
          <a:blip r:embed="rId3" cstate="print"/>
          <a:srcRect/>
          <a:stretch>
            <a:fillRect/>
          </a:stretch>
        </p:blipFill>
        <p:spPr bwMode="auto">
          <a:xfrm>
            <a:off x="468313" y="1052513"/>
            <a:ext cx="7920037" cy="4433887"/>
          </a:xfrm>
          <a:prstGeom prst="rect">
            <a:avLst/>
          </a:prstGeom>
          <a:noFill/>
          <a:ln w="9525">
            <a:noFill/>
            <a:miter lim="800000"/>
            <a:headEnd/>
            <a:tailEnd/>
          </a:ln>
          <a:effectLst/>
        </p:spPr>
      </p:pic>
    </p:spTree>
    <p:extLst>
      <p:ext uri="{BB962C8B-B14F-4D97-AF65-F5344CB8AC3E}">
        <p14:creationId xmlns:p14="http://schemas.microsoft.com/office/powerpoint/2010/main" val="30198575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smtClean="0"/>
              <a:t>Day 3:</a:t>
            </a:r>
            <a:br>
              <a:rPr lang="de-DE" sz="2800" dirty="0" smtClean="0"/>
            </a:br>
            <a:r>
              <a:rPr lang="de-DE" sz="2800" dirty="0" err="1" smtClean="0"/>
              <a:t>Confidence</a:t>
            </a:r>
            <a:r>
              <a:rPr lang="de-DE" sz="2800" dirty="0" smtClean="0"/>
              <a:t> </a:t>
            </a:r>
            <a:r>
              <a:rPr lang="de-DE" sz="2800" dirty="0" err="1" smtClean="0"/>
              <a:t>intervals</a:t>
            </a:r>
            <a:r>
              <a:rPr lang="de-DE" sz="2800" dirty="0" smtClean="0"/>
              <a:t> </a:t>
            </a:r>
            <a:r>
              <a:rPr lang="de-DE" sz="2800" dirty="0" err="1" smtClean="0"/>
              <a:t>and</a:t>
            </a:r>
            <a:r>
              <a:rPr lang="de-DE" sz="2800" dirty="0" smtClean="0"/>
              <a:t> </a:t>
            </a:r>
            <a:br>
              <a:rPr lang="de-DE" sz="2800" dirty="0" smtClean="0"/>
            </a:br>
            <a:r>
              <a:rPr lang="de-DE" sz="2800" dirty="0" err="1" smtClean="0"/>
              <a:t>significance</a:t>
            </a:r>
            <a:r>
              <a:rPr lang="de-DE" sz="2800" dirty="0" smtClean="0"/>
              <a:t> </a:t>
            </a:r>
            <a:r>
              <a:rPr lang="de-DE" sz="2800" dirty="0" err="1" smtClean="0"/>
              <a:t>testing</a:t>
            </a:r>
            <a:r>
              <a:rPr lang="de-DE" sz="2800" dirty="0" smtClean="0"/>
              <a:t/>
            </a:r>
            <a:br>
              <a:rPr lang="de-DE" sz="2800" dirty="0" smtClean="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a:t>Institute of Clinical Epidemiology, Public Health, Health Economics, Medical Statistics and Informatics</a:t>
            </a:r>
            <a:endParaRPr lang="de-DE" sz="2000" dirty="0">
              <a:solidFill>
                <a:srgbClr val="7F7F7F"/>
              </a:solidFill>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Dr. Hanno 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hanno.ulmer@i-med.ac.at</a:t>
            </a:r>
            <a:endParaRPr kumimoji="0" lang="de-DE"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21121410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intervals</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8DA2F-6D86-4C86-87F9-C856EC5997E9}"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03086"/>
            <a:ext cx="6048672" cy="30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a:xfrm>
            <a:off x="1830316" y="4869160"/>
            <a:ext cx="5206727" cy="116795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   “A confidence interval is used when estimating an unknown parameter from sample data. The interval gives a range for the parameter – and a confidence level that the range covers the true value.” </a:t>
            </a:r>
          </a:p>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de-AT" sz="1200" b="0" i="0" u="none" strike="noStrike" kern="1200" cap="none" spc="0" normalizeH="0" baseline="0" noProof="0" dirty="0" err="1" smtClean="0">
                <a:ln>
                  <a:noFill/>
                </a:ln>
                <a:solidFill>
                  <a:prstClr val="black"/>
                </a:solidFill>
                <a:effectLst/>
                <a:uLnTx/>
                <a:uFillTx/>
                <a:latin typeface="Calibri"/>
                <a:ea typeface="+mn-ea"/>
                <a:cs typeface="+mn-cs"/>
              </a:rPr>
              <a:t>Freedman</a:t>
            </a:r>
            <a:r>
              <a:rPr kumimoji="0" lang="de-AT" sz="1200" b="0" i="0" u="none" strike="noStrike" kern="1200" cap="none" spc="0" normalizeH="0" baseline="0" noProof="0" dirty="0" smtClean="0">
                <a:ln>
                  <a:noFill/>
                </a:ln>
                <a:solidFill>
                  <a:prstClr val="black"/>
                </a:solidFill>
                <a:effectLst/>
                <a:uLnTx/>
                <a:uFillTx/>
                <a:latin typeface="Calibri"/>
                <a:ea typeface="+mn-ea"/>
                <a:cs typeface="+mn-cs"/>
              </a:rPr>
              <a:t> et al. (1991), p. 385.</a:t>
            </a:r>
            <a:endParaRPr kumimoji="0" lang="de-DE" sz="12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076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Case </a:t>
            </a:r>
            <a:r>
              <a:rPr lang="de-DE" dirty="0" err="1"/>
              <a:t>study</a:t>
            </a:r>
            <a:r>
              <a:rPr lang="de-DE" dirty="0"/>
              <a:t>: </a:t>
            </a:r>
            <a:r>
              <a:rPr lang="de-DE" dirty="0" err="1"/>
              <a:t>clinical</a:t>
            </a:r>
            <a:r>
              <a:rPr lang="de-DE" dirty="0"/>
              <a:t> </a:t>
            </a:r>
            <a:r>
              <a:rPr lang="de-DE" dirty="0" err="1"/>
              <a:t>trial</a:t>
            </a:r>
            <a:endParaRPr lang="de-DE"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9</a:t>
            </a:fld>
            <a:endParaRPr lang="de-DE" altLang="en-US"/>
          </a:p>
        </p:txBody>
      </p:sp>
      <p:sp>
        <p:nvSpPr>
          <p:cNvPr id="6" name="Datumsplatzhalter 5"/>
          <p:cNvSpPr>
            <a:spLocks noGrp="1"/>
          </p:cNvSpPr>
          <p:nvPr>
            <p:ph type="dt" sz="half" idx="10"/>
          </p:nvPr>
        </p:nvSpPr>
        <p:spPr/>
        <p:txBody>
          <a:bodyPr/>
          <a:lstStyle/>
          <a:p>
            <a:pPr>
              <a:defRPr/>
            </a:pPr>
            <a:fld id="{3BF09572-4A57-426F-A590-012AA646A699}" type="datetime1">
              <a:rPr lang="de-AT" smtClean="0"/>
              <a:t>26.02.2025</a:t>
            </a:fld>
            <a:endParaRPr lang="de-AT" dirty="0"/>
          </a:p>
        </p:txBody>
      </p:sp>
    </p:spTree>
    <p:extLst>
      <p:ext uri="{BB962C8B-B14F-4D97-AF65-F5344CB8AC3E}">
        <p14:creationId xmlns:p14="http://schemas.microsoft.com/office/powerpoint/2010/main" val="18997783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err="1" smtClean="0"/>
              <a:t>Example</a:t>
            </a:r>
            <a:r>
              <a:rPr lang="de-AT" dirty="0" smtClean="0"/>
              <a:t> </a:t>
            </a:r>
            <a:r>
              <a:rPr lang="de-AT" dirty="0" err="1" smtClean="0"/>
              <a:t>for</a:t>
            </a:r>
            <a:r>
              <a:rPr lang="de-AT" dirty="0" smtClean="0"/>
              <a:t> 95%CI</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a:t>
            </a:r>
            <a:r>
              <a:rPr lang="de-AT" sz="2800" dirty="0" err="1" smtClean="0"/>
              <a:t>events</a:t>
            </a:r>
            <a:r>
              <a:rPr lang="de-AT" sz="2800" dirty="0" smtClean="0"/>
              <a:t> in </a:t>
            </a:r>
            <a:r>
              <a:rPr lang="de-AT" sz="2800" dirty="0" err="1" smtClean="0"/>
              <a:t>drug</a:t>
            </a:r>
            <a:r>
              <a:rPr lang="de-AT" sz="2800" dirty="0" smtClean="0"/>
              <a:t> </a:t>
            </a:r>
            <a:r>
              <a:rPr lang="de-AT" sz="2800" dirty="0" err="1" smtClean="0"/>
              <a:t>testing</a:t>
            </a:r>
            <a:r>
              <a:rPr lang="de-AT" sz="2800" dirty="0" smtClean="0"/>
              <a:t>)</a:t>
            </a:r>
          </a:p>
          <a:p>
            <a:endParaRPr lang="de-AT" dirty="0" smtClean="0"/>
          </a:p>
          <a:p>
            <a:r>
              <a:rPr lang="de-AT" dirty="0" smtClean="0"/>
              <a:t>Phase I </a:t>
            </a:r>
            <a:r>
              <a:rPr lang="de-AT" dirty="0" err="1" smtClean="0"/>
              <a:t>study</a:t>
            </a:r>
            <a:r>
              <a:rPr lang="de-AT" dirty="0" smtClean="0"/>
              <a:t>:</a:t>
            </a:r>
            <a:br>
              <a:rPr lang="de-AT" dirty="0" smtClean="0"/>
            </a:br>
            <a:r>
              <a:rPr lang="de-AT" dirty="0" err="1" smtClean="0"/>
              <a:t>no</a:t>
            </a:r>
            <a:r>
              <a:rPr lang="de-AT" dirty="0" smtClean="0"/>
              <a:t> </a:t>
            </a:r>
            <a:r>
              <a:rPr lang="de-AT" dirty="0" err="1" smtClean="0"/>
              <a:t>adverse</a:t>
            </a:r>
            <a:r>
              <a:rPr lang="de-AT" dirty="0" smtClean="0"/>
              <a:t> </a:t>
            </a:r>
            <a:r>
              <a:rPr lang="de-AT" dirty="0" err="1" smtClean="0"/>
              <a:t>events</a:t>
            </a:r>
            <a:r>
              <a:rPr lang="de-AT" dirty="0" smtClean="0"/>
              <a:t> in n=10 </a:t>
            </a:r>
            <a:r>
              <a:rPr lang="de-AT" dirty="0" err="1" smtClean="0"/>
              <a:t>patients</a:t>
            </a:r>
            <a:r>
              <a:rPr lang="de-AT" dirty="0" smtClean="0"/>
              <a:t> (</a:t>
            </a:r>
            <a:r>
              <a:rPr lang="de-AT" dirty="0" err="1" smtClean="0"/>
              <a:t>study</a:t>
            </a:r>
            <a:r>
              <a:rPr lang="de-AT" dirty="0" smtClean="0"/>
              <a:t> sample)</a:t>
            </a:r>
            <a:br>
              <a:rPr lang="de-AT" dirty="0" smtClean="0"/>
            </a:br>
            <a:r>
              <a:rPr lang="de-AT" dirty="0" smtClean="0"/>
              <a:t>--&gt; 95%CI (0-30%) (</a:t>
            </a:r>
            <a:r>
              <a:rPr lang="de-AT" dirty="0" err="1" smtClean="0"/>
              <a:t>population</a:t>
            </a:r>
            <a:r>
              <a:rPr lang="de-AT" dirty="0" smtClean="0"/>
              <a:t> </a:t>
            </a:r>
            <a:r>
              <a:rPr lang="de-AT" dirty="0" err="1" smtClean="0"/>
              <a:t>estimate</a:t>
            </a:r>
            <a:r>
              <a:rPr lang="de-AT" dirty="0" smtClean="0"/>
              <a:t>)</a:t>
            </a:r>
          </a:p>
          <a:p>
            <a:r>
              <a:rPr lang="de-AT" dirty="0" smtClean="0"/>
              <a:t>Phase 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 </a:t>
            </a:r>
            <a:r>
              <a:rPr lang="de-AT" dirty="0" err="1"/>
              <a:t>patients</a:t>
            </a:r>
            <a:r>
              <a:rPr lang="de-AT" dirty="0"/>
              <a:t/>
            </a:r>
            <a:br>
              <a:rPr lang="de-AT" dirty="0"/>
            </a:br>
            <a:r>
              <a:rPr lang="de-AT" dirty="0" smtClean="0"/>
              <a:t>--&gt; 95%CI (0-3%)</a:t>
            </a:r>
          </a:p>
          <a:p>
            <a:r>
              <a:rPr lang="de-AT" dirty="0" smtClean="0"/>
              <a:t>Phase III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n=1000 </a:t>
            </a:r>
            <a:r>
              <a:rPr lang="de-AT" dirty="0" err="1"/>
              <a:t>patients</a:t>
            </a:r>
            <a:r>
              <a:rPr lang="de-AT" dirty="0"/>
              <a:t/>
            </a:r>
            <a:br>
              <a:rPr lang="de-AT" dirty="0"/>
            </a:br>
            <a:r>
              <a:rPr lang="de-AT" dirty="0" smtClean="0"/>
              <a:t>--&gt; 95%CI (0-0.3%)  </a:t>
            </a:r>
            <a:endParaRPr lang="en-US"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ED6C31F-5497-44E1-841C-F7FDC60EEFF0}"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4544806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a:t>
            </a:r>
            <a:r>
              <a:rPr lang="de-AT" dirty="0" smtClean="0"/>
              <a:t> </a:t>
            </a:r>
            <a:r>
              <a:rPr lang="de-AT" dirty="0" err="1" smtClean="0"/>
              <a:t>relates</a:t>
            </a:r>
            <a:r>
              <a:rPr lang="de-AT" dirty="0" smtClean="0"/>
              <a:t> </a:t>
            </a:r>
            <a:r>
              <a:rPr lang="de-AT" dirty="0" err="1" smtClean="0"/>
              <a:t>to</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C49A059-5BBD-4016-963F-575DF910BA80}"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1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52" y="1772817"/>
            <a:ext cx="7882780" cy="277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5538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92F86AF-B85A-4847-A9AF-6CA7D3DEC9E7}"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2816"/>
            <a:ext cx="772443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9250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D6A04D8-5D23-4296-9408-A4A0D6F23B3A}"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968875"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541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83BE6E3-89B9-4602-82A7-95F542043D8C}" type="datetime1">
              <a:rPr kumimoji="0" lang="de-AT"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dirty="0">
                <a:ln>
                  <a:noFill/>
                </a:ln>
                <a:solidFill>
                  <a:prstClr val="black">
                    <a:tint val="75000"/>
                  </a:prstClr>
                </a:solidFill>
                <a:effectLst/>
                <a:uLnTx/>
                <a:uFillTx/>
                <a:latin typeface="Arial" charset="0"/>
                <a:ea typeface="+mn-ea"/>
                <a:cs typeface="+mn-cs"/>
              </a:rPr>
              <a:t>hanno.ulmer@i-med.ac.at</a:t>
            </a:r>
          </a:p>
        </p:txBody>
      </p:sp>
      <p:sp>
        <p:nvSpPr>
          <p:cNvPr id="2" name="Foliennummernplatzhalter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BE0F3011-52C4-4BC1-A5CB-FF9A0F79CDD4}"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6629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7343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Formulating hypothesis  &amp; statistical tests</a:t>
            </a:r>
            <a:endParaRPr lang="en-US" sz="2400" dirty="0"/>
          </a:p>
        </p:txBody>
      </p:sp>
      <p:sp>
        <p:nvSpPr>
          <p:cNvPr id="3" name="Inhaltsplatzhalter 2"/>
          <p:cNvSpPr>
            <a:spLocks noGrp="1"/>
          </p:cNvSpPr>
          <p:nvPr>
            <p:ph idx="1"/>
          </p:nvPr>
        </p:nvSpPr>
        <p:spPr>
          <a:xfrm>
            <a:off x="323528" y="1916832"/>
            <a:ext cx="8524875" cy="4313238"/>
          </a:xfrm>
        </p:spPr>
        <p:txBody>
          <a:bodyPr>
            <a:normAutofit fontScale="92500" lnSpcReduction="20000"/>
          </a:bodyPr>
          <a:lstStyle/>
          <a:p>
            <a:pPr eaLnBrk="1" hangingPunct="1">
              <a:spcBef>
                <a:spcPts val="0"/>
              </a:spcBef>
              <a:spcAft>
                <a:spcPts val="0"/>
              </a:spcAft>
              <a:buSzPct val="150000"/>
              <a:buNone/>
            </a:pPr>
            <a:r>
              <a:rPr lang="en-US" sz="2000" b="1" dirty="0" smtClean="0"/>
              <a:t>Steps in conducting a statistical test:</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a:t>Quantify the scientific problem from a clinical / biological perspective</a:t>
            </a:r>
          </a:p>
          <a:p>
            <a:pPr>
              <a:spcBef>
                <a:spcPts val="600"/>
              </a:spcBef>
              <a:spcAft>
                <a:spcPts val="0"/>
              </a:spcAft>
            </a:pPr>
            <a:endParaRPr lang="en-US" sz="2000" dirty="0"/>
          </a:p>
          <a:p>
            <a:pPr>
              <a:spcBef>
                <a:spcPts val="600"/>
              </a:spcBef>
              <a:spcAft>
                <a:spcPts val="0"/>
              </a:spcAft>
            </a:pPr>
            <a:r>
              <a:rPr lang="en-US" sz="2000" dirty="0"/>
              <a:t>Formulate the model assumptions (distribution of the variable of interest)</a:t>
            </a:r>
          </a:p>
          <a:p>
            <a:pPr>
              <a:spcBef>
                <a:spcPts val="600"/>
              </a:spcBef>
              <a:spcAft>
                <a:spcPts val="0"/>
              </a:spcAft>
            </a:pPr>
            <a:endParaRPr lang="en-US" sz="2000" dirty="0"/>
          </a:p>
          <a:p>
            <a:pPr>
              <a:spcBef>
                <a:spcPts val="600"/>
              </a:spcBef>
              <a:spcAft>
                <a:spcPts val="0"/>
              </a:spcAft>
            </a:pPr>
            <a:r>
              <a:rPr lang="en-US" sz="2000" dirty="0"/>
              <a:t>Formulate the problem as a statistical testing problem:</a:t>
            </a:r>
          </a:p>
          <a:p>
            <a:pPr>
              <a:spcBef>
                <a:spcPts val="600"/>
              </a:spcBef>
              <a:spcAft>
                <a:spcPts val="0"/>
              </a:spcAft>
              <a:buNone/>
            </a:pPr>
            <a:r>
              <a:rPr lang="en-US" sz="2000" dirty="0" smtClean="0"/>
              <a:t>	Nullhypothesis </a:t>
            </a:r>
            <a:r>
              <a:rPr lang="en-US" sz="2000" dirty="0"/>
              <a:t>versus </a:t>
            </a:r>
            <a:r>
              <a:rPr lang="en-US" sz="2000" dirty="0" smtClean="0"/>
              <a:t>alternative hypothesis</a:t>
            </a:r>
            <a:endParaRPr lang="en-US" sz="2000" dirty="0"/>
          </a:p>
          <a:p>
            <a:pPr>
              <a:spcBef>
                <a:spcPts val="600"/>
              </a:spcBef>
              <a:spcAft>
                <a:spcPts val="0"/>
              </a:spcAft>
            </a:pPr>
            <a:endParaRPr lang="en-US" sz="2000" dirty="0"/>
          </a:p>
          <a:p>
            <a:pPr>
              <a:spcBef>
                <a:spcPts val="600"/>
              </a:spcBef>
              <a:spcAft>
                <a:spcPts val="0"/>
              </a:spcAft>
            </a:pPr>
            <a:r>
              <a:rPr lang="en-US" sz="2000" dirty="0"/>
              <a:t>Define the „error“ you are willing to tolerate</a:t>
            </a:r>
          </a:p>
          <a:p>
            <a:pPr>
              <a:spcBef>
                <a:spcPts val="600"/>
              </a:spcBef>
              <a:spcAft>
                <a:spcPts val="0"/>
              </a:spcAft>
            </a:pPr>
            <a:endParaRPr lang="en-US" sz="2000" dirty="0"/>
          </a:p>
          <a:p>
            <a:pPr>
              <a:spcBef>
                <a:spcPts val="600"/>
              </a:spcBef>
              <a:spcAft>
                <a:spcPts val="0"/>
              </a:spcAft>
            </a:pPr>
            <a:r>
              <a:rPr lang="en-US" sz="2000" dirty="0"/>
              <a:t>Calculate the appropriate test statistic</a:t>
            </a:r>
          </a:p>
          <a:p>
            <a:pPr>
              <a:spcBef>
                <a:spcPts val="600"/>
              </a:spcBef>
              <a:spcAft>
                <a:spcPts val="0"/>
              </a:spcAft>
            </a:pPr>
            <a:endParaRPr lang="en-US" sz="2000" dirty="0"/>
          </a:p>
          <a:p>
            <a:pPr>
              <a:spcBef>
                <a:spcPts val="600"/>
              </a:spcBef>
              <a:spcAft>
                <a:spcPts val="0"/>
              </a:spcAft>
            </a:pPr>
            <a:r>
              <a:rPr lang="en-US" sz="2000" dirty="0"/>
              <a:t>Decide for the </a:t>
            </a:r>
            <a:r>
              <a:rPr lang="en-US" sz="2000" dirty="0" smtClean="0"/>
              <a:t>null hypothesis </a:t>
            </a:r>
            <a:r>
              <a:rPr lang="en-US" sz="2000" dirty="0"/>
              <a:t>or against it</a:t>
            </a:r>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4" name="Titel 1"/>
          <p:cNvSpPr txBox="1">
            <a:spLocks/>
          </p:cNvSpPr>
          <p:nvPr/>
        </p:nvSpPr>
        <p:spPr>
          <a:xfrm>
            <a:off x="5436096" y="4509120"/>
            <a:ext cx="3312368" cy="1512168"/>
          </a:xfrm>
          <a:prstGeom prst="rect">
            <a:avLst/>
          </a:prstGeom>
          <a:solidFill>
            <a:schemeClr val="accent2"/>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Formulating Hypothesis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&amp;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Test statistics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&amp;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p-values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umsplatzhalter 4"/>
          <p:cNvSpPr>
            <a:spLocks noGrp="1"/>
          </p:cNvSpPr>
          <p:nvPr>
            <p:ph type="dt" sz="half" idx="10"/>
          </p:nvPr>
        </p:nvSpPr>
        <p:spPr/>
        <p:txBody>
          <a:bodyPr/>
          <a:lstStyle/>
          <a:p>
            <a:fld id="{1E7F9386-B858-482D-9746-10255947ADA8}" type="datetime1">
              <a:rPr lang="de-AT" smtClean="0"/>
              <a:t>26.02.2025</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95</a:t>
            </a:fld>
            <a:endParaRPr lang="de-DE" altLang="en-US"/>
          </a:p>
        </p:txBody>
      </p:sp>
    </p:spTree>
    <p:extLst>
      <p:ext uri="{BB962C8B-B14F-4D97-AF65-F5344CB8AC3E}">
        <p14:creationId xmlns:p14="http://schemas.microsoft.com/office/powerpoint/2010/main" val="22088837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Principles of statistical testing</a:t>
            </a:r>
            <a:endParaRPr lang="en-US" sz="2400" dirty="0"/>
          </a:p>
        </p:txBody>
      </p:sp>
      <p:sp>
        <p:nvSpPr>
          <p:cNvPr id="3" name="Inhaltsplatzhalter 2"/>
          <p:cNvSpPr>
            <a:spLocks noGrp="1"/>
          </p:cNvSpPr>
          <p:nvPr>
            <p:ph idx="1"/>
          </p:nvPr>
        </p:nvSpPr>
        <p:spPr>
          <a:xfrm>
            <a:off x="323528" y="1916832"/>
            <a:ext cx="8524875" cy="4313238"/>
          </a:xfrm>
        </p:spPr>
        <p:txBody>
          <a:bodyPr>
            <a:normAutofit lnSpcReduction="10000"/>
          </a:bodyPr>
          <a:lstStyle/>
          <a:p>
            <a:pPr eaLnBrk="1" hangingPunct="1">
              <a:spcBef>
                <a:spcPts val="0"/>
              </a:spcBef>
              <a:spcAft>
                <a:spcPts val="0"/>
              </a:spcAft>
              <a:buSzPct val="150000"/>
              <a:buNone/>
            </a:pPr>
            <a:r>
              <a:rPr lang="en-US" sz="2000" b="1" dirty="0" smtClean="0"/>
              <a:t>Different approaches:</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smtClean="0"/>
              <a:t>Test for superiority,</a:t>
            </a:r>
            <a:br>
              <a:rPr lang="en-US" sz="2000" dirty="0" smtClean="0"/>
            </a:br>
            <a:r>
              <a:rPr lang="en-US" sz="2000" dirty="0" smtClean="0"/>
              <a:t>standard hypothesis testing</a:t>
            </a:r>
            <a:br>
              <a:rPr lang="en-US" sz="2000" dirty="0" smtClean="0"/>
            </a:br>
            <a:endParaRPr lang="en-US" sz="2000" dirty="0"/>
          </a:p>
          <a:p>
            <a:pPr>
              <a:spcBef>
                <a:spcPts val="0"/>
              </a:spcBef>
              <a:spcAft>
                <a:spcPts val="0"/>
              </a:spcAft>
            </a:pPr>
            <a:r>
              <a:rPr lang="en-US" sz="2000" dirty="0" smtClean="0"/>
              <a:t>Test for non-inferiority</a:t>
            </a:r>
            <a:br>
              <a:rPr lang="en-US" sz="2000" dirty="0" smtClean="0"/>
            </a:br>
            <a:r>
              <a:rPr lang="en-US" sz="2000" dirty="0" smtClean="0"/>
              <a:t/>
            </a:r>
            <a:br>
              <a:rPr lang="en-US" sz="2000" dirty="0" smtClean="0"/>
            </a:br>
            <a:r>
              <a:rPr lang="en-US" sz="2000" dirty="0" smtClean="0"/>
              <a:t>the </a:t>
            </a:r>
            <a:r>
              <a:rPr lang="en-US" sz="2000" dirty="0"/>
              <a:t>difference between the new treatment and the standard </a:t>
            </a:r>
            <a:r>
              <a:rPr lang="en-US" sz="2000" dirty="0" smtClean="0"/>
              <a:t>is less </a:t>
            </a:r>
            <a:r>
              <a:rPr lang="en-US" sz="2000" dirty="0"/>
              <a:t>than the smallest clinically meaningful </a:t>
            </a:r>
            <a:r>
              <a:rPr lang="en-US" sz="2000" dirty="0" smtClean="0"/>
              <a:t>difference, define delta, use confidence intervals</a:t>
            </a:r>
          </a:p>
          <a:p>
            <a:pPr>
              <a:spcBef>
                <a:spcPts val="0"/>
              </a:spcBef>
              <a:spcAft>
                <a:spcPts val="0"/>
              </a:spcAft>
            </a:pPr>
            <a:endParaRPr lang="en-US" sz="2000" dirty="0"/>
          </a:p>
          <a:p>
            <a:pPr>
              <a:spcBef>
                <a:spcPts val="600"/>
              </a:spcBef>
              <a:spcAft>
                <a:spcPts val="0"/>
              </a:spcAft>
            </a:pPr>
            <a:r>
              <a:rPr lang="en-US" sz="2000" dirty="0" smtClean="0"/>
              <a:t>Test for </a:t>
            </a:r>
            <a:r>
              <a:rPr lang="en-US" sz="2000" dirty="0"/>
              <a:t>equivalence </a:t>
            </a:r>
            <a:br>
              <a:rPr lang="en-US" sz="2000" dirty="0"/>
            </a:br>
            <a:r>
              <a:rPr lang="en-US" sz="2000" dirty="0"/>
              <a:t/>
            </a:r>
            <a:br>
              <a:rPr lang="en-US" sz="2000" dirty="0"/>
            </a:br>
            <a:r>
              <a:rPr lang="en-US" sz="2000" dirty="0"/>
              <a:t>To demonstrate the difference between the new treatment </a:t>
            </a:r>
            <a:r>
              <a:rPr lang="en-US" sz="2000" dirty="0" smtClean="0"/>
              <a:t>and standard </a:t>
            </a:r>
            <a:r>
              <a:rPr lang="en-US" sz="2000" dirty="0"/>
              <a:t>treatment has no clinical </a:t>
            </a:r>
            <a:r>
              <a:rPr lang="en-US" sz="2000" dirty="0" smtClean="0"/>
              <a:t>importance, define delta</a:t>
            </a:r>
            <a:endParaRPr lang="en-US" sz="2000" dirty="0"/>
          </a:p>
          <a:p>
            <a:pPr>
              <a:spcBef>
                <a:spcPts val="600"/>
              </a:spcBef>
              <a:spcAft>
                <a:spcPts val="0"/>
              </a:spcAft>
            </a:pPr>
            <a:endParaRPr lang="en-US" sz="2000" dirty="0"/>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5" name="Titel 1"/>
          <p:cNvSpPr txBox="1">
            <a:spLocks/>
          </p:cNvSpPr>
          <p:nvPr/>
        </p:nvSpPr>
        <p:spPr>
          <a:xfrm>
            <a:off x="5508104" y="1772816"/>
            <a:ext cx="3312368" cy="1512168"/>
          </a:xfrm>
          <a:prstGeom prst="rect">
            <a:avLst/>
          </a:prstGeom>
          <a:solidFill>
            <a:schemeClr val="accent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Three primary measures of interest:</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 point estimate,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 confidence interval, and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 p-value</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Datumsplatzhalter 3"/>
          <p:cNvSpPr>
            <a:spLocks noGrp="1"/>
          </p:cNvSpPr>
          <p:nvPr>
            <p:ph type="dt" sz="half" idx="10"/>
          </p:nvPr>
        </p:nvSpPr>
        <p:spPr/>
        <p:txBody>
          <a:bodyPr/>
          <a:lstStyle/>
          <a:p>
            <a:fld id="{3CB4C840-F4FD-46B1-A994-7B453E498904}" type="datetime1">
              <a:rPr lang="de-AT" smtClean="0"/>
              <a:t>26.02.2025</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96</a:t>
            </a:fld>
            <a:endParaRPr lang="de-DE" altLang="en-US"/>
          </a:p>
        </p:txBody>
      </p:sp>
    </p:spTree>
    <p:extLst>
      <p:ext uri="{BB962C8B-B14F-4D97-AF65-F5344CB8AC3E}">
        <p14:creationId xmlns:p14="http://schemas.microsoft.com/office/powerpoint/2010/main" val="22851666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3E9A550-5730-4364-9D4F-E956EFCD618E}" type="datetime1">
              <a:rPr kumimoji="0" lang="de-AT" sz="1200" b="0" i="0" u="none" strike="noStrike" kern="1200" cap="none" spc="0" normalizeH="0" baseline="0" noProof="0" smtClean="0">
                <a:ln>
                  <a:noFill/>
                </a:ln>
                <a:solidFill>
                  <a:prstClr val="black">
                    <a:tint val="75000"/>
                  </a:prstClr>
                </a:solidFill>
                <a:effectLst/>
                <a:uLnTx/>
                <a:uFillTx/>
                <a:latin typeface="Arial" charset="0"/>
                <a:ea typeface="+mn-ea"/>
                <a:cs typeface="+mn-cs"/>
              </a:rPr>
              <a:t>26.02.2025</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hanno.ulmer@i-med.ac.at</a:t>
            </a:r>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t>Seite </a:t>
            </a:r>
            <a:fld id="{EE29F858-1221-4A12-AB43-D242F2C02AC7}" type="slidenum">
              <a:rPr kumimoji="0" lang="de-DE" alt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de-DE" alt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5900"/>
            <a:ext cx="84963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80503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Type I versus Type II Error</a:t>
            </a:r>
            <a:endParaRPr lang="en-US" sz="2400" dirty="0"/>
          </a:p>
        </p:txBody>
      </p:sp>
      <p:graphicFrame>
        <p:nvGraphicFramePr>
          <p:cNvPr id="6" name="Tabelle 5"/>
          <p:cNvGraphicFramePr>
            <a:graphicFrameLocks noGrp="1"/>
          </p:cNvGraphicFramePr>
          <p:nvPr>
            <p:extLst/>
          </p:nvPr>
        </p:nvGraphicFramePr>
        <p:xfrm>
          <a:off x="611560" y="1988840"/>
          <a:ext cx="8136904" cy="3456384"/>
        </p:xfrm>
        <a:graphic>
          <a:graphicData uri="http://schemas.openxmlformats.org/drawingml/2006/table">
            <a:tbl>
              <a:tblPr firstRow="1" bandRow="1">
                <a:tableStyleId>{F5AB1C69-6EDB-4FF4-983F-18BD219EF322}</a:tableStyleId>
              </a:tblPr>
              <a:tblGrid>
                <a:gridCol w="1334970">
                  <a:extLst>
                    <a:ext uri="{9D8B030D-6E8A-4147-A177-3AD203B41FA5}">
                      <a16:colId xmlns:a16="http://schemas.microsoft.com/office/drawing/2014/main" val="20000"/>
                    </a:ext>
                  </a:extLst>
                </a:gridCol>
                <a:gridCol w="667485">
                  <a:extLst>
                    <a:ext uri="{9D8B030D-6E8A-4147-A177-3AD203B41FA5}">
                      <a16:colId xmlns:a16="http://schemas.microsoft.com/office/drawing/2014/main" val="20001"/>
                    </a:ext>
                  </a:extLst>
                </a:gridCol>
                <a:gridCol w="2669940">
                  <a:extLst>
                    <a:ext uri="{9D8B030D-6E8A-4147-A177-3AD203B41FA5}">
                      <a16:colId xmlns:a16="http://schemas.microsoft.com/office/drawing/2014/main" val="20002"/>
                    </a:ext>
                  </a:extLst>
                </a:gridCol>
                <a:gridCol w="3464509">
                  <a:extLst>
                    <a:ext uri="{9D8B030D-6E8A-4147-A177-3AD203B41FA5}">
                      <a16:colId xmlns:a16="http://schemas.microsoft.com/office/drawing/2014/main" val="20003"/>
                    </a:ext>
                  </a:extLst>
                </a:gridCol>
              </a:tblGrid>
              <a:tr h="633960">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gridSpan="2">
                  <a:txBody>
                    <a:bodyPr/>
                    <a:lstStyle/>
                    <a:p>
                      <a:r>
                        <a:rPr lang="en-US" b="0" noProof="0" smtClean="0">
                          <a:solidFill>
                            <a:schemeClr val="tx1"/>
                          </a:solidFill>
                        </a:rPr>
                        <a:t>Decide for</a:t>
                      </a:r>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hMerge="1">
                  <a:txBody>
                    <a:bodyPr/>
                    <a:lstStyle/>
                    <a:p>
                      <a:endParaRPr lang="de-DE" b="0" dirty="0">
                        <a:solidFill>
                          <a:schemeClr val="tx1"/>
                        </a:solidFill>
                      </a:endParaRPr>
                    </a:p>
                  </a:txBody>
                  <a:tcPr/>
                </a:tc>
                <a:extLst>
                  <a:ext uri="{0D108BD9-81ED-4DB2-BD59-A6C34878D82A}">
                    <a16:rowId xmlns:a16="http://schemas.microsoft.com/office/drawing/2014/main" val="10000"/>
                  </a:ext>
                </a:extLst>
              </a:tr>
              <a:tr h="633960">
                <a:tc>
                  <a:txBody>
                    <a:bodyPr/>
                    <a:lstStyle/>
                    <a:p>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H</a:t>
                      </a:r>
                      <a:r>
                        <a:rPr lang="en-US" sz="1800" baseline="-25000" noProof="0" dirty="0" smtClean="0"/>
                        <a:t>0</a:t>
                      </a:r>
                      <a:endParaRPr lang="en-US"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H</a:t>
                      </a:r>
                      <a:r>
                        <a:rPr lang="en-US" sz="1800" baseline="-25000" noProof="0" dirty="0" smtClean="0"/>
                        <a:t>1</a:t>
                      </a:r>
                      <a:endParaRPr lang="en-US"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extLst>
                  <a:ext uri="{0D108BD9-81ED-4DB2-BD59-A6C34878D82A}">
                    <a16:rowId xmlns:a16="http://schemas.microsoft.com/office/drawing/2014/main" val="10001"/>
                  </a:ext>
                </a:extLst>
              </a:tr>
              <a:tr h="10942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Reality</a:t>
                      </a:r>
                    </a:p>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Correct decision</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smtClean="0"/>
                        <a:t>Wrong decision:</a:t>
                      </a:r>
                    </a:p>
                    <a:p>
                      <a:r>
                        <a:rPr lang="en-US" noProof="0" smtClean="0"/>
                        <a:t>Type I error (</a:t>
                      </a:r>
                      <a:r>
                        <a:rPr lang="en-US" noProof="0" smtClean="0">
                          <a:latin typeface="Symbol" pitchFamily="18" charset="2"/>
                        </a:rPr>
                        <a:t>a</a:t>
                      </a:r>
                      <a:r>
                        <a:rPr lang="en-US" noProof="0" smtClean="0"/>
                        <a:t>)</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94232">
                <a:tc vMerge="1">
                  <a:txBody>
                    <a:bodyPr/>
                    <a:lstStyle/>
                    <a:p>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1</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Wrong decision:</a:t>
                      </a:r>
                    </a:p>
                    <a:p>
                      <a:r>
                        <a:rPr lang="en-US" noProof="0" smtClean="0"/>
                        <a:t>Type II error (</a:t>
                      </a:r>
                      <a:r>
                        <a:rPr lang="en-US" noProof="0" smtClean="0">
                          <a:latin typeface="Symbol" pitchFamily="18" charset="2"/>
                        </a:rPr>
                        <a:t>b</a:t>
                      </a:r>
                      <a:r>
                        <a:rPr lang="en-US" noProof="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dirty="0" smtClean="0"/>
                        <a:t>Correct decision:</a:t>
                      </a:r>
                    </a:p>
                    <a:p>
                      <a:r>
                        <a:rPr lang="en-US" noProof="0" dirty="0" smtClean="0"/>
                        <a:t>Power</a:t>
                      </a:r>
                      <a:r>
                        <a:rPr lang="en-US" baseline="0" noProof="0" dirty="0" smtClean="0"/>
                        <a:t> (1-</a:t>
                      </a:r>
                      <a:r>
                        <a:rPr lang="en-US" noProof="0" dirty="0" smtClean="0">
                          <a:latin typeface="Symbol" pitchFamily="18" charset="2"/>
                        </a:rPr>
                        <a:t>b</a:t>
                      </a:r>
                      <a:r>
                        <a:rPr lang="en-US" baseline="0" noProof="0" dirty="0" smtClean="0"/>
                        <a:t>)</a:t>
                      </a:r>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Datumsplatzhalter 2"/>
          <p:cNvSpPr>
            <a:spLocks noGrp="1"/>
          </p:cNvSpPr>
          <p:nvPr>
            <p:ph type="dt" sz="half" idx="10"/>
          </p:nvPr>
        </p:nvSpPr>
        <p:spPr/>
        <p:txBody>
          <a:bodyPr/>
          <a:lstStyle/>
          <a:p>
            <a:fld id="{A74F0341-C79D-484E-A538-B906E14593EE}" type="datetime1">
              <a:rPr lang="de-AT" smtClean="0"/>
              <a:t>26.02.2025</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BE0F3011-52C4-4BC1-A5CB-FF9A0F79CDD4}" type="slidenum">
              <a:rPr lang="de-DE" altLang="en-US" smtClean="0"/>
              <a:pPr/>
              <a:t>98</a:t>
            </a:fld>
            <a:endParaRPr lang="de-DE" altLang="en-US"/>
          </a:p>
        </p:txBody>
      </p:sp>
    </p:spTree>
    <p:extLst>
      <p:ext uri="{BB962C8B-B14F-4D97-AF65-F5344CB8AC3E}">
        <p14:creationId xmlns:p14="http://schemas.microsoft.com/office/powerpoint/2010/main" val="20060827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p:cNvGraphicFramePr>
            <a:graphicFrameLocks noGrp="1"/>
          </p:cNvGraphicFramePr>
          <p:nvPr>
            <p:extLst>
              <p:ext uri="{D42A27DB-BD31-4B8C-83A1-F6EECF244321}">
                <p14:modId xmlns:p14="http://schemas.microsoft.com/office/powerpoint/2010/main" val="936568739"/>
              </p:ext>
            </p:extLst>
          </p:nvPr>
        </p:nvGraphicFramePr>
        <p:xfrm>
          <a:off x="209550" y="930274"/>
          <a:ext cx="8743950" cy="3691759"/>
        </p:xfrm>
        <a:graphic>
          <a:graphicData uri="http://schemas.openxmlformats.org/drawingml/2006/table">
            <a:tbl>
              <a:tblPr firstRow="1" bandRow="1">
                <a:tableStyleId>{16D9F66E-5EB9-4882-86FB-DCBF35E3C3E4}</a:tableStyleId>
              </a:tblPr>
              <a:tblGrid>
                <a:gridCol w="1343025">
                  <a:extLst>
                    <a:ext uri="{9D8B030D-6E8A-4147-A177-3AD203B41FA5}">
                      <a16:colId xmlns:a16="http://schemas.microsoft.com/office/drawing/2014/main" val="20000"/>
                    </a:ext>
                  </a:extLst>
                </a:gridCol>
                <a:gridCol w="146685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gridCol w="1962150">
                  <a:extLst>
                    <a:ext uri="{9D8B030D-6E8A-4147-A177-3AD203B41FA5}">
                      <a16:colId xmlns:a16="http://schemas.microsoft.com/office/drawing/2014/main" val="20004"/>
                    </a:ext>
                  </a:extLst>
                </a:gridCol>
              </a:tblGrid>
              <a:tr h="423678">
                <a:tc>
                  <a:txBody>
                    <a:bodyPr/>
                    <a:lstStyle/>
                    <a:p>
                      <a:endParaRPr lang="de-DE" dirty="0"/>
                    </a:p>
                  </a:txBody>
                  <a:tcPr>
                    <a:solidFill>
                      <a:srgbClr val="A1C0EE"/>
                    </a:solidFill>
                  </a:tcPr>
                </a:tc>
                <a:tc gridSpan="2">
                  <a:txBody>
                    <a:bodyPr/>
                    <a:lstStyle/>
                    <a:p>
                      <a:r>
                        <a:rPr lang="de-AT" dirty="0" smtClean="0"/>
                        <a:t>Quantitative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tc gridSpan="2">
                  <a:txBody>
                    <a:bodyPr/>
                    <a:lstStyle/>
                    <a:p>
                      <a:r>
                        <a:rPr lang="de-AT" dirty="0" smtClean="0"/>
                        <a:t>Qualitative </a:t>
                      </a:r>
                      <a:r>
                        <a:rPr lang="de-AT" dirty="0" err="1" smtClean="0"/>
                        <a:t>outcome</a:t>
                      </a:r>
                      <a:r>
                        <a:rPr lang="de-AT" baseline="0" dirty="0" smtClean="0"/>
                        <a:t> variable</a:t>
                      </a:r>
                      <a:endParaRPr lang="de-DE" dirty="0"/>
                    </a:p>
                  </a:txBody>
                  <a:tcPr>
                    <a:solidFill>
                      <a:srgbClr val="A1C0EE"/>
                    </a:solidFill>
                  </a:tcPr>
                </a:tc>
                <a:tc hMerge="1">
                  <a:txBody>
                    <a:bodyPr/>
                    <a:lstStyle/>
                    <a:p>
                      <a:endParaRPr lang="de-DE" dirty="0"/>
                    </a:p>
                  </a:txBody>
                  <a:tcPr/>
                </a:tc>
                <a:extLst>
                  <a:ext uri="{0D108BD9-81ED-4DB2-BD59-A6C34878D82A}">
                    <a16:rowId xmlns:a16="http://schemas.microsoft.com/office/drawing/2014/main" val="10000"/>
                  </a:ext>
                </a:extLst>
              </a:tr>
              <a:tr h="1274948">
                <a:tc>
                  <a:txBody>
                    <a:bodyPr/>
                    <a:lstStyle/>
                    <a:p>
                      <a:endParaRPr lang="de-DE" dirty="0"/>
                    </a:p>
                  </a:txBody>
                  <a:tcPr>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smtClean="0">
                          <a:solidFill>
                            <a:schemeClr val="dk1"/>
                          </a:solidFill>
                          <a:latin typeface="+mn-lt"/>
                          <a:ea typeface="+mn-ea"/>
                          <a:cs typeface="+mn-cs"/>
                        </a:rPr>
                        <a:t>Normal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Any</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other</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high</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low</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extLst>
                  <a:ext uri="{0D108BD9-81ED-4DB2-BD59-A6C34878D82A}">
                    <a16:rowId xmlns:a16="http://schemas.microsoft.com/office/drawing/2014/main" val="10001"/>
                  </a:ext>
                </a:extLst>
              </a:tr>
              <a:tr h="1078733">
                <a:tc>
                  <a:txBody>
                    <a:bodyPr/>
                    <a:lstStyle/>
                    <a:p>
                      <a:r>
                        <a:rPr lang="de-AT" b="1" dirty="0" err="1" smtClean="0"/>
                        <a:t>Compare</a:t>
                      </a:r>
                      <a:r>
                        <a:rPr lang="de-AT" b="1" dirty="0" smtClean="0"/>
                        <a:t> 2 groups</a:t>
                      </a:r>
                      <a:endParaRPr lang="de-DE" b="1" dirty="0"/>
                    </a:p>
                  </a:txBody>
                  <a:tcPr>
                    <a:solidFill>
                      <a:srgbClr val="A1C0EE"/>
                    </a:solidFill>
                  </a:tcPr>
                </a:tc>
                <a:tc>
                  <a:txBody>
                    <a:bodyPr/>
                    <a:lstStyle/>
                    <a:p>
                      <a:r>
                        <a:rPr lang="de-AT" dirty="0" smtClean="0"/>
                        <a:t>t-</a:t>
                      </a:r>
                      <a:r>
                        <a:rPr lang="de-AT" dirty="0" err="1" smtClean="0"/>
                        <a:t>test</a:t>
                      </a:r>
                      <a:endParaRPr lang="de-AT" dirty="0" smtClean="0"/>
                    </a:p>
                  </a:txBody>
                  <a:tcPr>
                    <a:solidFill>
                      <a:schemeClr val="bg1">
                        <a:lumMod val="95000"/>
                      </a:schemeClr>
                    </a:solidFill>
                  </a:tcPr>
                </a:tc>
                <a:tc>
                  <a:txBody>
                    <a:bodyPr/>
                    <a:lstStyle/>
                    <a:p>
                      <a:r>
                        <a:rPr lang="de-AT" dirty="0" err="1" smtClean="0"/>
                        <a:t>Wilcoxon</a:t>
                      </a:r>
                      <a:r>
                        <a:rPr lang="de-AT" dirty="0" smtClean="0"/>
                        <a:t>-test / Mann-Whitney U-test</a:t>
                      </a:r>
                      <a:endParaRPr lang="de-DE" dirty="0"/>
                    </a:p>
                  </a:txBody>
                  <a:tcPr>
                    <a:solidFill>
                      <a:schemeClr val="bg1">
                        <a:lumMod val="95000"/>
                      </a:schemeClr>
                    </a:solidFill>
                  </a:tcPr>
                </a:tc>
                <a:tc>
                  <a:txBody>
                    <a:bodyPr/>
                    <a:lstStyle/>
                    <a:p>
                      <a:r>
                        <a:rPr lang="de-AT" dirty="0" smtClean="0"/>
                        <a:t>Chi-Square </a:t>
                      </a:r>
                      <a:r>
                        <a:rPr lang="de-AT" dirty="0" err="1" smtClean="0"/>
                        <a:t>test</a:t>
                      </a:r>
                      <a:endParaRPr lang="de-DE" dirty="0"/>
                    </a:p>
                  </a:txBody>
                  <a:tcPr>
                    <a:solidFill>
                      <a:schemeClr val="bg1">
                        <a:lumMod val="95000"/>
                      </a:schemeClr>
                    </a:solidFill>
                  </a:tcPr>
                </a:tc>
                <a:tc>
                  <a:txBody>
                    <a:bodyPr/>
                    <a:lstStyle/>
                    <a:p>
                      <a:r>
                        <a:rPr lang="de-AT" dirty="0" smtClean="0"/>
                        <a:t>Fishers </a:t>
                      </a:r>
                      <a:r>
                        <a:rPr lang="de-AT" dirty="0" err="1" smtClean="0"/>
                        <a:t>exact</a:t>
                      </a:r>
                      <a:r>
                        <a:rPr lang="de-AT" dirty="0" smtClean="0"/>
                        <a:t> </a:t>
                      </a:r>
                      <a:r>
                        <a:rPr lang="de-AT" dirty="0" err="1" smtClean="0"/>
                        <a:t>test</a:t>
                      </a:r>
                      <a:endParaRPr lang="de-DE" dirty="0"/>
                    </a:p>
                  </a:txBody>
                  <a:tcPr>
                    <a:solidFill>
                      <a:schemeClr val="bg1">
                        <a:lumMod val="95000"/>
                      </a:schemeClr>
                    </a:solidFill>
                  </a:tcPr>
                </a:tc>
                <a:extLst>
                  <a:ext uri="{0D108BD9-81ED-4DB2-BD59-A6C34878D82A}">
                    <a16:rowId xmlns:a16="http://schemas.microsoft.com/office/drawing/2014/main" val="10002"/>
                  </a:ext>
                </a:extLst>
              </a:tr>
              <a:tr h="882970">
                <a:tc>
                  <a:txBody>
                    <a:bodyPr/>
                    <a:lstStyle/>
                    <a:p>
                      <a:r>
                        <a:rPr lang="de-AT" b="1" dirty="0" err="1" smtClean="0"/>
                        <a:t>Compare</a:t>
                      </a:r>
                      <a:r>
                        <a:rPr lang="de-AT" b="1" dirty="0" smtClean="0"/>
                        <a:t> &gt;2</a:t>
                      </a:r>
                      <a:r>
                        <a:rPr lang="de-AT" b="1" baseline="0" dirty="0" smtClean="0"/>
                        <a:t> </a:t>
                      </a:r>
                      <a:r>
                        <a:rPr lang="de-AT" b="1" dirty="0" smtClean="0"/>
                        <a:t>groups</a:t>
                      </a:r>
                      <a:endParaRPr lang="de-DE" b="1" dirty="0"/>
                    </a:p>
                  </a:txBody>
                  <a:tcPr>
                    <a:solidFill>
                      <a:srgbClr val="A1C0EE"/>
                    </a:solidFill>
                  </a:tcPr>
                </a:tc>
                <a:tc>
                  <a:txBody>
                    <a:bodyPr/>
                    <a:lstStyle/>
                    <a:p>
                      <a:r>
                        <a:rPr lang="de-AT" dirty="0" smtClean="0"/>
                        <a:t>Analysis </a:t>
                      </a:r>
                      <a:r>
                        <a:rPr lang="de-AT" dirty="0" err="1" smtClean="0"/>
                        <a:t>of</a:t>
                      </a:r>
                      <a:r>
                        <a:rPr lang="de-AT" dirty="0" smtClean="0"/>
                        <a:t> </a:t>
                      </a:r>
                      <a:r>
                        <a:rPr lang="de-AT" dirty="0" err="1" smtClean="0"/>
                        <a:t>Variance</a:t>
                      </a:r>
                      <a:r>
                        <a:rPr lang="de-AT" dirty="0" smtClean="0"/>
                        <a:t> (ANOVA)</a:t>
                      </a:r>
                      <a:endParaRPr lang="de-DE" dirty="0"/>
                    </a:p>
                  </a:txBody>
                  <a:tcPr>
                    <a:solidFill>
                      <a:schemeClr val="bg1">
                        <a:lumMod val="95000"/>
                      </a:schemeClr>
                    </a:solidFill>
                  </a:tcPr>
                </a:tc>
                <a:tc>
                  <a:txBody>
                    <a:bodyPr/>
                    <a:lstStyle/>
                    <a:p>
                      <a:r>
                        <a:rPr lang="de-AT" dirty="0" smtClean="0"/>
                        <a:t>Kruskal-Wallis-test</a:t>
                      </a:r>
                      <a:endParaRPr lang="de-DE"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Chi-Square </a:t>
                      </a:r>
                      <a:r>
                        <a:rPr lang="de-AT" dirty="0" err="1" smtClean="0"/>
                        <a:t>test</a:t>
                      </a:r>
                      <a:endParaRPr lang="de-DE" dirty="0" smtClean="0"/>
                    </a:p>
                    <a:p>
                      <a:endParaRPr lang="de-DE" dirty="0"/>
                    </a:p>
                  </a:txBody>
                  <a:tcPr>
                    <a:solidFill>
                      <a:schemeClr val="bg1">
                        <a:lumMod val="95000"/>
                      </a:schemeClr>
                    </a:solidFill>
                  </a:tcPr>
                </a:tc>
                <a:tc>
                  <a:txBody>
                    <a:bodyPr/>
                    <a:lstStyle/>
                    <a:p>
                      <a:endParaRPr lang="de-DE" dirty="0"/>
                    </a:p>
                  </a:txBody>
                  <a:tcPr>
                    <a:solidFill>
                      <a:schemeClr val="bg1">
                        <a:lumMod val="95000"/>
                      </a:schemeClr>
                    </a:solidFill>
                  </a:tcPr>
                </a:tc>
                <a:extLst>
                  <a:ext uri="{0D108BD9-81ED-4DB2-BD59-A6C34878D82A}">
                    <a16:rowId xmlns:a16="http://schemas.microsoft.com/office/drawing/2014/main" val="10003"/>
                  </a:ext>
                </a:extLst>
              </a:tr>
            </a:tbl>
          </a:graphicData>
        </a:graphic>
      </p:graphicFrame>
      <p:sp>
        <p:nvSpPr>
          <p:cNvPr id="9" name="Titel 1"/>
          <p:cNvSpPr>
            <a:spLocks noGrp="1"/>
          </p:cNvSpPr>
          <p:nvPr>
            <p:ph type="title"/>
          </p:nvPr>
        </p:nvSpPr>
        <p:spPr>
          <a:xfrm>
            <a:off x="220663" y="114300"/>
            <a:ext cx="8105775" cy="501650"/>
          </a:xfrm>
        </p:spPr>
        <p:txBody>
          <a:bodyPr/>
          <a:lstStyle/>
          <a:p>
            <a:r>
              <a:rPr lang="en-US" sz="2400" dirty="0" smtClean="0"/>
              <a:t>Common statistical tests</a:t>
            </a:r>
            <a:endParaRPr lang="en-US" sz="2400" dirty="0"/>
          </a:p>
        </p:txBody>
      </p:sp>
      <p:sp>
        <p:nvSpPr>
          <p:cNvPr id="10" name="Geschweifte Klammer links 9"/>
          <p:cNvSpPr/>
          <p:nvPr/>
        </p:nvSpPr>
        <p:spPr bwMode="auto">
          <a:xfrm rot="16200000">
            <a:off x="6865144" y="3021805"/>
            <a:ext cx="323850" cy="3833811"/>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6" name="Textfeld 5"/>
          <p:cNvSpPr txBox="1"/>
          <p:nvPr/>
        </p:nvSpPr>
        <p:spPr bwMode="auto">
          <a:xfrm>
            <a:off x="5238750" y="5172075"/>
            <a:ext cx="3762375" cy="1311128"/>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Testing frequencies in a </a:t>
            </a:r>
            <a:r>
              <a:rPr kumimoji="0" lang="en-US" sz="1800" b="1" i="0" u="none" strike="noStrike" kern="1200" cap="none" spc="0" normalizeH="0" baseline="0" noProof="0" dirty="0" err="1" smtClean="0">
                <a:ln>
                  <a:noFill/>
                </a:ln>
                <a:solidFill>
                  <a:prstClr val="black"/>
                </a:solidFill>
                <a:effectLst/>
                <a:uLnTx/>
                <a:uFillTx/>
                <a:latin typeface="Arial" charset="0"/>
                <a:ea typeface="+mn-ea"/>
                <a:cs typeface="+mn-cs"/>
              </a:rPr>
              <a:t>crosstable</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Are the rows and columns independent from each other?</a:t>
            </a:r>
          </a:p>
        </p:txBody>
      </p:sp>
      <p:sp>
        <p:nvSpPr>
          <p:cNvPr id="8" name="Textfeld 7"/>
          <p:cNvSpPr txBox="1"/>
          <p:nvPr/>
        </p:nvSpPr>
        <p:spPr bwMode="auto">
          <a:xfrm>
            <a:off x="1228725" y="5200650"/>
            <a:ext cx="3762375" cy="1034129"/>
          </a:xfrm>
          <a:prstGeom prst="rect">
            <a:avLst/>
          </a:prstGeom>
          <a:noFill/>
          <a:ln w="9525">
            <a:noFill/>
            <a:miter lim="800000"/>
            <a:headEnd/>
            <a:tailEnd/>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Testing measures of location: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Does the mean/median differ between groups</a:t>
            </a:r>
          </a:p>
        </p:txBody>
      </p:sp>
      <p:sp>
        <p:nvSpPr>
          <p:cNvPr id="11" name="Geschweifte Klammer links 10"/>
          <p:cNvSpPr/>
          <p:nvPr/>
        </p:nvSpPr>
        <p:spPr bwMode="auto">
          <a:xfrm rot="16200000">
            <a:off x="3131346" y="3193254"/>
            <a:ext cx="323850" cy="3471864"/>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2400" b="0" i="0" u="none" strike="noStrike" kern="1200" cap="none" spc="0" normalizeH="0" baseline="0" noProof="0" smtClean="0">
              <a:ln>
                <a:noFill/>
              </a:ln>
              <a:solidFill>
                <a:prstClr val="white"/>
              </a:solidFill>
              <a:effectLst/>
              <a:uLnTx/>
              <a:uFillTx/>
              <a:latin typeface="Arial" charset="0"/>
              <a:ea typeface="+mn-ea"/>
              <a:cs typeface="Arial" charset="0"/>
            </a:endParaRPr>
          </a:p>
        </p:txBody>
      </p:sp>
      <p:sp>
        <p:nvSpPr>
          <p:cNvPr id="2" name="Datumsplatzhalter 1"/>
          <p:cNvSpPr>
            <a:spLocks noGrp="1"/>
          </p:cNvSpPr>
          <p:nvPr>
            <p:ph type="dt" sz="half" idx="10"/>
          </p:nvPr>
        </p:nvSpPr>
        <p:spPr/>
        <p:txBody>
          <a:bodyPr/>
          <a:lstStyle/>
          <a:p>
            <a:fld id="{F622DAC3-0EE5-4FEF-873A-51BD7B6B86D7}" type="datetime1">
              <a:rPr lang="de-AT" smtClean="0"/>
              <a:t>26.02.2025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BE0F3011-52C4-4BC1-A5CB-FF9A0F79CDD4}" type="slidenum">
              <a:rPr lang="de-DE" altLang="en-US" smtClean="0"/>
              <a:pPr/>
              <a:t>99</a:t>
            </a:fld>
            <a:endParaRPr lang="de-DE" altLang="en-US"/>
          </a:p>
        </p:txBody>
      </p:sp>
    </p:spTree>
    <p:extLst>
      <p:ext uri="{BB962C8B-B14F-4D97-AF65-F5344CB8AC3E}">
        <p14:creationId xmlns:p14="http://schemas.microsoft.com/office/powerpoint/2010/main" val="19188207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Template_MSIG</Template>
  <TotalTime>0</TotalTime>
  <Words>4830</Words>
  <Application>Microsoft Office PowerPoint</Application>
  <PresentationFormat>Bildschirmpräsentation (4:3)</PresentationFormat>
  <Paragraphs>1297</Paragraphs>
  <Slides>126</Slides>
  <Notes>85</Notes>
  <HiddenSlides>0</HiddenSlides>
  <MMClips>0</MMClips>
  <ScaleCrop>false</ScaleCrop>
  <HeadingPairs>
    <vt:vector size="8" baseType="variant">
      <vt:variant>
        <vt:lpstr>Verwendete Schriftarten</vt:lpstr>
      </vt:variant>
      <vt:variant>
        <vt:i4>14</vt:i4>
      </vt:variant>
      <vt:variant>
        <vt:lpstr>Design</vt:lpstr>
      </vt:variant>
      <vt:variant>
        <vt:i4>3</vt:i4>
      </vt:variant>
      <vt:variant>
        <vt:lpstr>Eingebettete OLE-Server</vt:lpstr>
      </vt:variant>
      <vt:variant>
        <vt:i4>5</vt:i4>
      </vt:variant>
      <vt:variant>
        <vt:lpstr>Folientitel</vt:lpstr>
      </vt:variant>
      <vt:variant>
        <vt:i4>126</vt:i4>
      </vt:variant>
    </vt:vector>
  </HeadingPairs>
  <TitlesOfParts>
    <vt:vector size="148" baseType="lpstr">
      <vt:lpstr>Arial</vt:lpstr>
      <vt:lpstr>Arial Black</vt:lpstr>
      <vt:lpstr>Arial Narrow</vt:lpstr>
      <vt:lpstr>Calibri</vt:lpstr>
      <vt:lpstr>Cambria Math</vt:lpstr>
      <vt:lpstr>Century</vt:lpstr>
      <vt:lpstr>Comic Sans MS</vt:lpstr>
      <vt:lpstr>Garamond</vt:lpstr>
      <vt:lpstr>Helvetica</vt:lpstr>
      <vt:lpstr>Helvetica Condensed</vt:lpstr>
      <vt:lpstr>StarMath</vt:lpstr>
      <vt:lpstr>Symbol</vt:lpstr>
      <vt:lpstr>Times New Roman</vt:lpstr>
      <vt:lpstr>Wingdings</vt:lpstr>
      <vt:lpstr>Template_MSIG</vt:lpstr>
      <vt:lpstr>1_Template_MSIG</vt:lpstr>
      <vt:lpstr>2_Template_MSIG</vt:lpstr>
      <vt:lpstr>Formel</vt:lpstr>
      <vt:lpstr>Diagramm</vt:lpstr>
      <vt:lpstr>Equation</vt:lpstr>
      <vt:lpstr>Bild</vt:lpstr>
      <vt:lpstr>Arbeitsblatt</vt:lpstr>
      <vt:lpstr>PowerPoint-Präsentation</vt:lpstr>
      <vt:lpstr>Organizational</vt:lpstr>
      <vt:lpstr>Department portfolio</vt:lpstr>
      <vt:lpstr>Statistical consulting for research projects</vt:lpstr>
      <vt:lpstr>Cooperation partners / Network (excerpt)</vt:lpstr>
      <vt:lpstr>Literature</vt:lpstr>
      <vt:lpstr>Internet, software</vt:lpstr>
      <vt:lpstr>Case study: clinical trial</vt:lpstr>
      <vt:lpstr>Case study: clinical trial</vt:lpstr>
      <vt:lpstr>„How to read a study in 10 minutes“ </vt:lpstr>
      <vt:lpstr>Consort statement, participant flow </vt:lpstr>
      <vt:lpstr>PowerPoint-Präsentation</vt:lpstr>
      <vt:lpstr>Case study: clinical trial (medical device)</vt:lpstr>
      <vt:lpstr>Case study: clinical trial (medical device)</vt:lpstr>
      <vt:lpstr>Case study: clinical trial (medical device)</vt:lpstr>
      <vt:lpstr>Case study: clinical trial (medical device)</vt:lpstr>
      <vt:lpstr>Case study: clinical trial (medical device)</vt:lpstr>
      <vt:lpstr>Case study: clinical trial (drug)</vt:lpstr>
      <vt:lpstr>Case study: clinical trial (drug)</vt:lpstr>
      <vt:lpstr>Case study: clinical trial (drug)</vt:lpstr>
      <vt:lpstr>Case study: clinical trial (drug)</vt:lpstr>
      <vt:lpstr>Case study: clinical trial (drug)</vt:lpstr>
      <vt:lpstr>Case study: meta-analysis</vt:lpstr>
      <vt:lpstr>Case study: meta-analysis</vt:lpstr>
      <vt:lpstr>Case study: meta-analysis</vt:lpstr>
      <vt:lpstr>Case study: meta-analysis</vt:lpstr>
      <vt:lpstr>Case study: meta-analysis</vt:lpstr>
      <vt:lpstr>Types of research studies  </vt:lpstr>
      <vt:lpstr>PowerPoint-Präsentation</vt:lpstr>
      <vt:lpstr>PowerPoint-Präsentation</vt:lpstr>
      <vt:lpstr>Strength of evidence</vt:lpstr>
      <vt:lpstr>Clinical trial</vt:lpstr>
      <vt:lpstr> Cohort studies </vt:lpstr>
      <vt:lpstr>PowerPoint-Präsentation</vt:lpstr>
      <vt:lpstr>Case control study </vt:lpstr>
      <vt:lpstr>PowerPoint-Präsentation</vt:lpstr>
      <vt:lpstr>PowerPoint-Präsentation</vt:lpstr>
      <vt:lpstr>Risk assessment and 2x2 tables </vt:lpstr>
      <vt:lpstr>2x2 table</vt:lpstr>
      <vt:lpstr>Absolute risk</vt:lpstr>
      <vt:lpstr>Relative risk</vt:lpstr>
      <vt:lpstr>Odds ratio</vt:lpstr>
      <vt:lpstr>Attributable risk = absolute risk reduction</vt:lpstr>
      <vt:lpstr>Summary of risk measures</vt:lpstr>
      <vt:lpstr>Practice: Calculate RR, OR, ARR and NNT for primary outcome </vt:lpstr>
      <vt:lpstr>Practice: Calculate RR, OR, ARR and NNT for primary outcome</vt:lpstr>
      <vt:lpstr> Statistics in the medical and  pharmaceutical sciences  </vt:lpstr>
      <vt:lpstr>Objectives of the lecture</vt:lpstr>
      <vt:lpstr>Medical research</vt:lpstr>
      <vt:lpstr>Clinicial Trials.gov</vt:lpstr>
      <vt:lpstr>Randomized controlled (clinical) trial (RCT)</vt:lpstr>
      <vt:lpstr>Randomization</vt:lpstr>
      <vt:lpstr>Blinding</vt:lpstr>
      <vt:lpstr>Validity</vt:lpstr>
      <vt:lpstr>Statistical Analysis: Basic concepts and  Descriptive Statistics </vt:lpstr>
      <vt:lpstr>Basic statistical terms</vt:lpstr>
      <vt:lpstr>Types of variables, scaling</vt:lpstr>
      <vt:lpstr>Descriptive statistics</vt:lpstr>
      <vt:lpstr>Frequency</vt:lpstr>
      <vt:lpstr>Arithmetic mean and median</vt:lpstr>
      <vt:lpstr>Median, mode, quartiles, extreme values</vt:lpstr>
      <vt:lpstr>Relationship between arithmetic mean, median and mode </vt:lpstr>
      <vt:lpstr>Measures of variation</vt:lpstr>
      <vt:lpstr>Statistical graphics</vt:lpstr>
      <vt:lpstr>Histogram</vt:lpstr>
      <vt:lpstr>Comparing two groups</vt:lpstr>
      <vt:lpstr>Statistical measures exercise</vt:lpstr>
      <vt:lpstr>PowerPoint-Präsentation</vt:lpstr>
      <vt:lpstr>PowerPoint-Präsentation</vt:lpstr>
      <vt:lpstr>PowerPoint-Präsentation</vt:lpstr>
      <vt:lpstr>Gaussian or normal distribution</vt:lpstr>
      <vt:lpstr>               For all normal distributions: ≈ 68% of all observations lie within one standard deviation around the mean (between μ - σ and μ + σ )  ≈ 95% of all observations lie within two standard deviations (between μ - 2σ and μ + 2σ )   ≈ 99% of all observations lie within three standard deviation (between μ - 3σ and μ + 3σ) </vt:lpstr>
      <vt:lpstr>The 2X2 table continued: Diagnostic study </vt:lpstr>
      <vt:lpstr>Diagnostic study</vt:lpstr>
      <vt:lpstr>Diagnostic study</vt:lpstr>
      <vt:lpstr>PowerPoint-Präsentation</vt:lpstr>
      <vt:lpstr>Statistical analyses  in clinical trials</vt:lpstr>
      <vt:lpstr>Basic principles of statistical analyses in clinical trials</vt:lpstr>
      <vt:lpstr>Use of statistics in top journals</vt:lpstr>
      <vt:lpstr>PowerPoint-Präsentation</vt:lpstr>
      <vt:lpstr>Design and analysis</vt:lpstr>
      <vt:lpstr>Statistical errors in medical research </vt:lpstr>
      <vt:lpstr>Appendix (SMW-Artikel)</vt:lpstr>
      <vt:lpstr>PowerPoint-Präsentation</vt:lpstr>
      <vt:lpstr>PowerPoint-Präsentation</vt:lpstr>
      <vt:lpstr>PowerPoint-Präsentation</vt:lpstr>
      <vt:lpstr>PowerPoint-Präsentation</vt:lpstr>
      <vt:lpstr>Day 3: Confidence intervals and  significance testing </vt:lpstr>
      <vt:lpstr>Confidence intervals</vt:lpstr>
      <vt:lpstr>Example for 95%CI</vt:lpstr>
      <vt:lpstr>Confidence interval relates to significance testing</vt:lpstr>
      <vt:lpstr>Significance testing</vt:lpstr>
      <vt:lpstr>Significance testing</vt:lpstr>
      <vt:lpstr>Significance testing</vt:lpstr>
      <vt:lpstr>Formulating hypothesis  &amp; statistical tests</vt:lpstr>
      <vt:lpstr>Principles of statistical testing</vt:lpstr>
      <vt:lpstr>Example</vt:lpstr>
      <vt:lpstr>Type I versus Type II Error</vt:lpstr>
      <vt:lpstr>Common statistical tests</vt:lpstr>
      <vt:lpstr>Overview of statistical significance testing</vt:lpstr>
      <vt:lpstr>Overview of statistical significance testing</vt:lpstr>
      <vt:lpstr>2008: 100 years Student`s t-test:  William Sealy Gosset </vt:lpstr>
      <vt:lpstr>T-test</vt:lpstr>
      <vt:lpstr>PowerPoint-Präsentation</vt:lpstr>
      <vt:lpstr>Analysis of Variance (ANOVA)</vt:lpstr>
      <vt:lpstr>Why Not Use Lots of t-Tests?</vt:lpstr>
      <vt:lpstr>Multiple testing</vt:lpstr>
      <vt:lpstr>Sample size estimation</vt:lpstr>
      <vt:lpstr>Sample size estimation</vt:lpstr>
      <vt:lpstr>The multiple testing problem</vt:lpstr>
      <vt:lpstr>The multiple testing problem</vt:lpstr>
      <vt:lpstr>The multiple testing problem</vt:lpstr>
      <vt:lpstr>Controlling procedures </vt:lpstr>
      <vt:lpstr>The multiple testing problem</vt:lpstr>
      <vt:lpstr>The multiple testing problem</vt:lpstr>
      <vt:lpstr>Multiplicity issues in clinical trials</vt:lpstr>
      <vt:lpstr>Simple example for type I error adjusting in interim analyses </vt:lpstr>
      <vt:lpstr>Commonly used alpha spending procedures in interim analyses</vt:lpstr>
      <vt:lpstr>Subgroup analysis (forest plots)</vt:lpstr>
      <vt:lpstr>Subgroup analysis (forest plots)</vt:lpstr>
      <vt:lpstr>Multiple primary variables</vt:lpstr>
      <vt:lpstr>Multiple primary variables</vt:lpstr>
      <vt:lpstr>Multiplicity issues in clinical trials</vt:lpstr>
      <vt:lpstr>Multiplicity issues in clinical trials</vt:lpstr>
      <vt:lpstr>Multiplicity issues in clinical trials</vt:lpstr>
      <vt:lpstr>A pooled subgroup-analysis</vt:lpstr>
    </vt:vector>
  </TitlesOfParts>
  <Company>Universität Innsbruck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Medizinische Wissenschaften: Medizinische Statistik Medizinische Informatik</dc:title>
  <dc:creator>Karl Peter Pfeiffer</dc:creator>
  <cp:keywords>, docId:AE1C7F1C0812517958BD0CD056A1D263</cp:keywords>
  <cp:lastModifiedBy>Ulmer Hanno</cp:lastModifiedBy>
  <cp:revision>372</cp:revision>
  <cp:lastPrinted>2019-09-23T10:52:14Z</cp:lastPrinted>
  <dcterms:created xsi:type="dcterms:W3CDTF">2002-11-11T16:19:31Z</dcterms:created>
  <dcterms:modified xsi:type="dcterms:W3CDTF">2025-02-26T16:12:19Z</dcterms:modified>
</cp:coreProperties>
</file>