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0" r:id="rId4"/>
    <p:sldId id="261" r:id="rId5"/>
    <p:sldId id="257" r:id="rId6"/>
    <p:sldId id="263" r:id="rId7"/>
    <p:sldId id="258" r:id="rId8"/>
    <p:sldId id="259" r:id="rId9"/>
  </p:sldIdLst>
  <p:sldSz cx="12192000" cy="6858000"/>
  <p:notesSz cx="6797675" cy="987266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94660"/>
  </p:normalViewPr>
  <p:slideViewPr>
    <p:cSldViewPr snapToGrid="0">
      <p:cViewPr varScale="1">
        <p:scale>
          <a:sx n="73" d="100"/>
          <a:sy n="73" d="100"/>
        </p:scale>
        <p:origin x="881" y="5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B628F1-80F8-B2BE-78DA-987232974DB8}"/>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2643C679-32AD-121B-A188-4E1368B677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B221579B-E6DB-DFCD-697C-EAA8A46270E6}"/>
              </a:ext>
            </a:extLst>
          </p:cNvPr>
          <p:cNvSpPr>
            <a:spLocks noGrp="1"/>
          </p:cNvSpPr>
          <p:nvPr>
            <p:ph type="dt" sz="half" idx="10"/>
          </p:nvPr>
        </p:nvSpPr>
        <p:spPr/>
        <p:txBody>
          <a:bodyPr/>
          <a:lstStyle/>
          <a:p>
            <a:fld id="{41E6FD35-1181-4647-AA2D-6313986BE02F}" type="datetimeFigureOut">
              <a:rPr lang="de-DE" smtClean="0"/>
              <a:t>17.09.2026</a:t>
            </a:fld>
            <a:endParaRPr lang="de-DE"/>
          </a:p>
        </p:txBody>
      </p:sp>
      <p:sp>
        <p:nvSpPr>
          <p:cNvPr id="5" name="Fußzeilenplatzhalter 4">
            <a:extLst>
              <a:ext uri="{FF2B5EF4-FFF2-40B4-BE49-F238E27FC236}">
                <a16:creationId xmlns:a16="http://schemas.microsoft.com/office/drawing/2014/main" id="{E501F83E-E2EE-A977-0B45-751AA9980A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15E5A02-B620-28BB-E509-E44BBF1A2133}"/>
              </a:ext>
            </a:extLst>
          </p:cNvPr>
          <p:cNvSpPr>
            <a:spLocks noGrp="1"/>
          </p:cNvSpPr>
          <p:nvPr>
            <p:ph type="sldNum" sz="quarter" idx="12"/>
          </p:nvPr>
        </p:nvSpPr>
        <p:spPr/>
        <p:txBody>
          <a:bodyPr/>
          <a:lstStyle/>
          <a:p>
            <a:fld id="{871354C8-9495-46E1-ADC0-905B1BCFAEF0}" type="slidenum">
              <a:rPr lang="de-DE" smtClean="0"/>
              <a:t>‹Nr.›</a:t>
            </a:fld>
            <a:endParaRPr lang="de-DE"/>
          </a:p>
        </p:txBody>
      </p:sp>
    </p:spTree>
    <p:extLst>
      <p:ext uri="{BB962C8B-B14F-4D97-AF65-F5344CB8AC3E}">
        <p14:creationId xmlns:p14="http://schemas.microsoft.com/office/powerpoint/2010/main" val="180680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4D1BE5-9C53-20D4-96A8-A57F4EB6FD0F}"/>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1472B13-87C6-5A51-9328-BA35A2543B8C}"/>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F2AA502-1B27-7C4F-93C3-C63320081D27}"/>
              </a:ext>
            </a:extLst>
          </p:cNvPr>
          <p:cNvSpPr>
            <a:spLocks noGrp="1"/>
          </p:cNvSpPr>
          <p:nvPr>
            <p:ph type="dt" sz="half" idx="10"/>
          </p:nvPr>
        </p:nvSpPr>
        <p:spPr/>
        <p:txBody>
          <a:bodyPr/>
          <a:lstStyle/>
          <a:p>
            <a:fld id="{41E6FD35-1181-4647-AA2D-6313986BE02F}" type="datetimeFigureOut">
              <a:rPr lang="de-DE" smtClean="0"/>
              <a:t>17.09.2026</a:t>
            </a:fld>
            <a:endParaRPr lang="de-DE"/>
          </a:p>
        </p:txBody>
      </p:sp>
      <p:sp>
        <p:nvSpPr>
          <p:cNvPr id="5" name="Fußzeilenplatzhalter 4">
            <a:extLst>
              <a:ext uri="{FF2B5EF4-FFF2-40B4-BE49-F238E27FC236}">
                <a16:creationId xmlns:a16="http://schemas.microsoft.com/office/drawing/2014/main" id="{EFEB389C-8D16-DCE0-2406-6AC59FC59D0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5624FD4-C7BF-E640-7C5E-85DE8815A143}"/>
              </a:ext>
            </a:extLst>
          </p:cNvPr>
          <p:cNvSpPr>
            <a:spLocks noGrp="1"/>
          </p:cNvSpPr>
          <p:nvPr>
            <p:ph type="sldNum" sz="quarter" idx="12"/>
          </p:nvPr>
        </p:nvSpPr>
        <p:spPr/>
        <p:txBody>
          <a:bodyPr/>
          <a:lstStyle/>
          <a:p>
            <a:fld id="{871354C8-9495-46E1-ADC0-905B1BCFAEF0}" type="slidenum">
              <a:rPr lang="de-DE" smtClean="0"/>
              <a:t>‹Nr.›</a:t>
            </a:fld>
            <a:endParaRPr lang="de-DE"/>
          </a:p>
        </p:txBody>
      </p:sp>
    </p:spTree>
    <p:extLst>
      <p:ext uri="{BB962C8B-B14F-4D97-AF65-F5344CB8AC3E}">
        <p14:creationId xmlns:p14="http://schemas.microsoft.com/office/powerpoint/2010/main" val="853660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E4B6C4-060C-F771-3D76-8FC8DA556A55}"/>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D7865602-2B59-EB68-5CB5-3E36A47038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D4B14FE0-FF0F-26D4-4770-4763E99A4B24}"/>
              </a:ext>
            </a:extLst>
          </p:cNvPr>
          <p:cNvSpPr>
            <a:spLocks noGrp="1"/>
          </p:cNvSpPr>
          <p:nvPr>
            <p:ph type="dt" sz="half" idx="10"/>
          </p:nvPr>
        </p:nvSpPr>
        <p:spPr/>
        <p:txBody>
          <a:bodyPr/>
          <a:lstStyle/>
          <a:p>
            <a:fld id="{41E6FD35-1181-4647-AA2D-6313986BE02F}" type="datetimeFigureOut">
              <a:rPr lang="de-DE" smtClean="0"/>
              <a:t>17.09.2026</a:t>
            </a:fld>
            <a:endParaRPr lang="de-DE"/>
          </a:p>
        </p:txBody>
      </p:sp>
      <p:sp>
        <p:nvSpPr>
          <p:cNvPr id="5" name="Fußzeilenplatzhalter 4">
            <a:extLst>
              <a:ext uri="{FF2B5EF4-FFF2-40B4-BE49-F238E27FC236}">
                <a16:creationId xmlns:a16="http://schemas.microsoft.com/office/drawing/2014/main" id="{BE5E3ED4-BC68-64A9-2D46-AEEC2DB523F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CC0566E-93C4-DB38-B66B-9AF71B36A7CD}"/>
              </a:ext>
            </a:extLst>
          </p:cNvPr>
          <p:cNvSpPr>
            <a:spLocks noGrp="1"/>
          </p:cNvSpPr>
          <p:nvPr>
            <p:ph type="sldNum" sz="quarter" idx="12"/>
          </p:nvPr>
        </p:nvSpPr>
        <p:spPr/>
        <p:txBody>
          <a:bodyPr/>
          <a:lstStyle/>
          <a:p>
            <a:fld id="{871354C8-9495-46E1-ADC0-905B1BCFAEF0}" type="slidenum">
              <a:rPr lang="de-DE" smtClean="0"/>
              <a:t>‹Nr.›</a:t>
            </a:fld>
            <a:endParaRPr lang="de-DE"/>
          </a:p>
        </p:txBody>
      </p:sp>
    </p:spTree>
    <p:extLst>
      <p:ext uri="{BB962C8B-B14F-4D97-AF65-F5344CB8AC3E}">
        <p14:creationId xmlns:p14="http://schemas.microsoft.com/office/powerpoint/2010/main" val="41950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A78E6A-64FE-601B-141D-5850BEEED75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06E025E-8D58-6A51-6D4F-3E4A0BA3BAA3}"/>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D2DEA35-3556-F148-AC69-F7333301CA5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505B2988-AF0E-3EB3-BA18-188759B66CAC}"/>
              </a:ext>
            </a:extLst>
          </p:cNvPr>
          <p:cNvSpPr>
            <a:spLocks noGrp="1"/>
          </p:cNvSpPr>
          <p:nvPr>
            <p:ph type="dt" sz="half" idx="10"/>
          </p:nvPr>
        </p:nvSpPr>
        <p:spPr/>
        <p:txBody>
          <a:bodyPr/>
          <a:lstStyle/>
          <a:p>
            <a:fld id="{41E6FD35-1181-4647-AA2D-6313986BE02F}" type="datetimeFigureOut">
              <a:rPr lang="de-DE" smtClean="0"/>
              <a:t>17.09.2026</a:t>
            </a:fld>
            <a:endParaRPr lang="de-DE"/>
          </a:p>
        </p:txBody>
      </p:sp>
      <p:sp>
        <p:nvSpPr>
          <p:cNvPr id="6" name="Fußzeilenplatzhalter 5">
            <a:extLst>
              <a:ext uri="{FF2B5EF4-FFF2-40B4-BE49-F238E27FC236}">
                <a16:creationId xmlns:a16="http://schemas.microsoft.com/office/drawing/2014/main" id="{F2ED503A-4098-86AF-1E8F-11742B0C778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6E06D38-2499-4735-B063-4FF4D0B99078}"/>
              </a:ext>
            </a:extLst>
          </p:cNvPr>
          <p:cNvSpPr>
            <a:spLocks noGrp="1"/>
          </p:cNvSpPr>
          <p:nvPr>
            <p:ph type="sldNum" sz="quarter" idx="12"/>
          </p:nvPr>
        </p:nvSpPr>
        <p:spPr/>
        <p:txBody>
          <a:bodyPr/>
          <a:lstStyle/>
          <a:p>
            <a:fld id="{871354C8-9495-46E1-ADC0-905B1BCFAEF0}" type="slidenum">
              <a:rPr lang="de-DE" smtClean="0"/>
              <a:t>‹Nr.›</a:t>
            </a:fld>
            <a:endParaRPr lang="de-DE"/>
          </a:p>
        </p:txBody>
      </p:sp>
    </p:spTree>
    <p:extLst>
      <p:ext uri="{BB962C8B-B14F-4D97-AF65-F5344CB8AC3E}">
        <p14:creationId xmlns:p14="http://schemas.microsoft.com/office/powerpoint/2010/main" val="2356345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3D6454-C504-B409-1326-007D0E917699}"/>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67EC2CA-8677-4612-0A61-BA25BBD672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3D643205-498E-F262-F6EF-60DCDF3934F7}"/>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86C95548-2A16-23C3-7804-A39E9E4562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4B7B1D9-E2FA-6744-6371-72730285596D}"/>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8E9B2C2C-0241-9D5F-BB48-2481D1B14F34}"/>
              </a:ext>
            </a:extLst>
          </p:cNvPr>
          <p:cNvSpPr>
            <a:spLocks noGrp="1"/>
          </p:cNvSpPr>
          <p:nvPr>
            <p:ph type="dt" sz="half" idx="10"/>
          </p:nvPr>
        </p:nvSpPr>
        <p:spPr/>
        <p:txBody>
          <a:bodyPr/>
          <a:lstStyle/>
          <a:p>
            <a:fld id="{41E6FD35-1181-4647-AA2D-6313986BE02F}" type="datetimeFigureOut">
              <a:rPr lang="de-DE" smtClean="0"/>
              <a:t>17.09.2026</a:t>
            </a:fld>
            <a:endParaRPr lang="de-DE"/>
          </a:p>
        </p:txBody>
      </p:sp>
      <p:sp>
        <p:nvSpPr>
          <p:cNvPr id="8" name="Fußzeilenplatzhalter 7">
            <a:extLst>
              <a:ext uri="{FF2B5EF4-FFF2-40B4-BE49-F238E27FC236}">
                <a16:creationId xmlns:a16="http://schemas.microsoft.com/office/drawing/2014/main" id="{EFF4E7B2-2150-AEF6-AA39-B655F76A22D8}"/>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270E109B-FC8D-BB47-31D5-A3B448B97062}"/>
              </a:ext>
            </a:extLst>
          </p:cNvPr>
          <p:cNvSpPr>
            <a:spLocks noGrp="1"/>
          </p:cNvSpPr>
          <p:nvPr>
            <p:ph type="sldNum" sz="quarter" idx="12"/>
          </p:nvPr>
        </p:nvSpPr>
        <p:spPr/>
        <p:txBody>
          <a:bodyPr/>
          <a:lstStyle/>
          <a:p>
            <a:fld id="{871354C8-9495-46E1-ADC0-905B1BCFAEF0}" type="slidenum">
              <a:rPr lang="de-DE" smtClean="0"/>
              <a:t>‹Nr.›</a:t>
            </a:fld>
            <a:endParaRPr lang="de-DE"/>
          </a:p>
        </p:txBody>
      </p:sp>
    </p:spTree>
    <p:extLst>
      <p:ext uri="{BB962C8B-B14F-4D97-AF65-F5344CB8AC3E}">
        <p14:creationId xmlns:p14="http://schemas.microsoft.com/office/powerpoint/2010/main" val="1149844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6C171F-AB87-524A-8A7A-A6B5C19D929D}"/>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4ABD48D9-9B82-37DE-74CE-21B9224A2AAC}"/>
              </a:ext>
            </a:extLst>
          </p:cNvPr>
          <p:cNvSpPr>
            <a:spLocks noGrp="1"/>
          </p:cNvSpPr>
          <p:nvPr>
            <p:ph type="dt" sz="half" idx="10"/>
          </p:nvPr>
        </p:nvSpPr>
        <p:spPr/>
        <p:txBody>
          <a:bodyPr/>
          <a:lstStyle/>
          <a:p>
            <a:fld id="{41E6FD35-1181-4647-AA2D-6313986BE02F}" type="datetimeFigureOut">
              <a:rPr lang="de-DE" smtClean="0"/>
              <a:t>17.09.2026</a:t>
            </a:fld>
            <a:endParaRPr lang="de-DE"/>
          </a:p>
        </p:txBody>
      </p:sp>
      <p:sp>
        <p:nvSpPr>
          <p:cNvPr id="4" name="Fußzeilenplatzhalter 3">
            <a:extLst>
              <a:ext uri="{FF2B5EF4-FFF2-40B4-BE49-F238E27FC236}">
                <a16:creationId xmlns:a16="http://schemas.microsoft.com/office/drawing/2014/main" id="{801D0D01-F7C7-9603-FA7C-EF1E0D69E5AC}"/>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E5A4299-6BB4-AF8D-5BFF-3A152A36649D}"/>
              </a:ext>
            </a:extLst>
          </p:cNvPr>
          <p:cNvSpPr>
            <a:spLocks noGrp="1"/>
          </p:cNvSpPr>
          <p:nvPr>
            <p:ph type="sldNum" sz="quarter" idx="12"/>
          </p:nvPr>
        </p:nvSpPr>
        <p:spPr/>
        <p:txBody>
          <a:bodyPr/>
          <a:lstStyle/>
          <a:p>
            <a:fld id="{871354C8-9495-46E1-ADC0-905B1BCFAEF0}" type="slidenum">
              <a:rPr lang="de-DE" smtClean="0"/>
              <a:t>‹Nr.›</a:t>
            </a:fld>
            <a:endParaRPr lang="de-DE"/>
          </a:p>
        </p:txBody>
      </p:sp>
    </p:spTree>
    <p:extLst>
      <p:ext uri="{BB962C8B-B14F-4D97-AF65-F5344CB8AC3E}">
        <p14:creationId xmlns:p14="http://schemas.microsoft.com/office/powerpoint/2010/main" val="423036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7127402-252F-E7C0-6677-3C03F8FB6951}"/>
              </a:ext>
            </a:extLst>
          </p:cNvPr>
          <p:cNvSpPr>
            <a:spLocks noGrp="1"/>
          </p:cNvSpPr>
          <p:nvPr>
            <p:ph type="dt" sz="half" idx="10"/>
          </p:nvPr>
        </p:nvSpPr>
        <p:spPr/>
        <p:txBody>
          <a:bodyPr/>
          <a:lstStyle/>
          <a:p>
            <a:fld id="{41E6FD35-1181-4647-AA2D-6313986BE02F}" type="datetimeFigureOut">
              <a:rPr lang="de-DE" smtClean="0"/>
              <a:t>17.09.2026</a:t>
            </a:fld>
            <a:endParaRPr lang="de-DE"/>
          </a:p>
        </p:txBody>
      </p:sp>
      <p:sp>
        <p:nvSpPr>
          <p:cNvPr id="3" name="Fußzeilenplatzhalter 2">
            <a:extLst>
              <a:ext uri="{FF2B5EF4-FFF2-40B4-BE49-F238E27FC236}">
                <a16:creationId xmlns:a16="http://schemas.microsoft.com/office/drawing/2014/main" id="{4CA597C4-1088-A3D4-B2A2-BF57B987BCA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233B935B-A334-4378-E5AF-9BE8353E34EC}"/>
              </a:ext>
            </a:extLst>
          </p:cNvPr>
          <p:cNvSpPr>
            <a:spLocks noGrp="1"/>
          </p:cNvSpPr>
          <p:nvPr>
            <p:ph type="sldNum" sz="quarter" idx="12"/>
          </p:nvPr>
        </p:nvSpPr>
        <p:spPr/>
        <p:txBody>
          <a:bodyPr/>
          <a:lstStyle/>
          <a:p>
            <a:fld id="{871354C8-9495-46E1-ADC0-905B1BCFAEF0}" type="slidenum">
              <a:rPr lang="de-DE" smtClean="0"/>
              <a:t>‹Nr.›</a:t>
            </a:fld>
            <a:endParaRPr lang="de-DE"/>
          </a:p>
        </p:txBody>
      </p:sp>
    </p:spTree>
    <p:extLst>
      <p:ext uri="{BB962C8B-B14F-4D97-AF65-F5344CB8AC3E}">
        <p14:creationId xmlns:p14="http://schemas.microsoft.com/office/powerpoint/2010/main" val="2520420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E72E52-E931-BABC-24DB-59E7EF0DE35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04F3EF0A-2786-5EDF-449E-AD334BAD12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01D8BC5-E987-DDE8-1C2A-2062DFE4C6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0F6A4EA-90BC-CB90-F629-E51CA3FBDAE5}"/>
              </a:ext>
            </a:extLst>
          </p:cNvPr>
          <p:cNvSpPr>
            <a:spLocks noGrp="1"/>
          </p:cNvSpPr>
          <p:nvPr>
            <p:ph type="dt" sz="half" idx="10"/>
          </p:nvPr>
        </p:nvSpPr>
        <p:spPr/>
        <p:txBody>
          <a:bodyPr/>
          <a:lstStyle/>
          <a:p>
            <a:fld id="{41E6FD35-1181-4647-AA2D-6313986BE02F}" type="datetimeFigureOut">
              <a:rPr lang="de-DE" smtClean="0"/>
              <a:t>17.09.2026</a:t>
            </a:fld>
            <a:endParaRPr lang="de-DE"/>
          </a:p>
        </p:txBody>
      </p:sp>
      <p:sp>
        <p:nvSpPr>
          <p:cNvPr id="6" name="Fußzeilenplatzhalter 5">
            <a:extLst>
              <a:ext uri="{FF2B5EF4-FFF2-40B4-BE49-F238E27FC236}">
                <a16:creationId xmlns:a16="http://schemas.microsoft.com/office/drawing/2014/main" id="{355FF840-9B81-6F1D-BBCE-05280AD0CB9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1375D81-8265-5163-95EB-8D1D6D0EF6AF}"/>
              </a:ext>
            </a:extLst>
          </p:cNvPr>
          <p:cNvSpPr>
            <a:spLocks noGrp="1"/>
          </p:cNvSpPr>
          <p:nvPr>
            <p:ph type="sldNum" sz="quarter" idx="12"/>
          </p:nvPr>
        </p:nvSpPr>
        <p:spPr/>
        <p:txBody>
          <a:bodyPr/>
          <a:lstStyle/>
          <a:p>
            <a:fld id="{871354C8-9495-46E1-ADC0-905B1BCFAEF0}" type="slidenum">
              <a:rPr lang="de-DE" smtClean="0"/>
              <a:t>‹Nr.›</a:t>
            </a:fld>
            <a:endParaRPr lang="de-DE"/>
          </a:p>
        </p:txBody>
      </p:sp>
    </p:spTree>
    <p:extLst>
      <p:ext uri="{BB962C8B-B14F-4D97-AF65-F5344CB8AC3E}">
        <p14:creationId xmlns:p14="http://schemas.microsoft.com/office/powerpoint/2010/main" val="1361786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EC344D-A6FC-B1A0-64FB-3DBE7802FB7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72F1D0C-F58E-9DDF-C18F-30E2333001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0BE30387-80B2-4772-FFD6-558CBC9D0D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C7560A6-DE93-E713-F511-32276E10C836}"/>
              </a:ext>
            </a:extLst>
          </p:cNvPr>
          <p:cNvSpPr>
            <a:spLocks noGrp="1"/>
          </p:cNvSpPr>
          <p:nvPr>
            <p:ph type="dt" sz="half" idx="10"/>
          </p:nvPr>
        </p:nvSpPr>
        <p:spPr/>
        <p:txBody>
          <a:bodyPr/>
          <a:lstStyle/>
          <a:p>
            <a:fld id="{41E6FD35-1181-4647-AA2D-6313986BE02F}" type="datetimeFigureOut">
              <a:rPr lang="de-DE" smtClean="0"/>
              <a:t>17.09.2026</a:t>
            </a:fld>
            <a:endParaRPr lang="de-DE"/>
          </a:p>
        </p:txBody>
      </p:sp>
      <p:sp>
        <p:nvSpPr>
          <p:cNvPr id="6" name="Fußzeilenplatzhalter 5">
            <a:extLst>
              <a:ext uri="{FF2B5EF4-FFF2-40B4-BE49-F238E27FC236}">
                <a16:creationId xmlns:a16="http://schemas.microsoft.com/office/drawing/2014/main" id="{6228F6FA-6070-671D-6E3B-EA7492BD81E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7BDD1909-6A40-5930-652E-368BA141DF97}"/>
              </a:ext>
            </a:extLst>
          </p:cNvPr>
          <p:cNvSpPr>
            <a:spLocks noGrp="1"/>
          </p:cNvSpPr>
          <p:nvPr>
            <p:ph type="sldNum" sz="quarter" idx="12"/>
          </p:nvPr>
        </p:nvSpPr>
        <p:spPr/>
        <p:txBody>
          <a:bodyPr/>
          <a:lstStyle/>
          <a:p>
            <a:fld id="{871354C8-9495-46E1-ADC0-905B1BCFAEF0}" type="slidenum">
              <a:rPr lang="de-DE" smtClean="0"/>
              <a:t>‹Nr.›</a:t>
            </a:fld>
            <a:endParaRPr lang="de-DE"/>
          </a:p>
        </p:txBody>
      </p:sp>
    </p:spTree>
    <p:extLst>
      <p:ext uri="{BB962C8B-B14F-4D97-AF65-F5344CB8AC3E}">
        <p14:creationId xmlns:p14="http://schemas.microsoft.com/office/powerpoint/2010/main" val="2980556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DA68F9-E1E6-97CD-E8BE-8BD73AC345BF}"/>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A4074A1-1687-0E46-A89E-574589894DB8}"/>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FAEEE13-FE33-6412-08F0-DE699619F27F}"/>
              </a:ext>
            </a:extLst>
          </p:cNvPr>
          <p:cNvSpPr>
            <a:spLocks noGrp="1"/>
          </p:cNvSpPr>
          <p:nvPr>
            <p:ph type="dt" sz="half" idx="10"/>
          </p:nvPr>
        </p:nvSpPr>
        <p:spPr/>
        <p:txBody>
          <a:bodyPr/>
          <a:lstStyle/>
          <a:p>
            <a:fld id="{41E6FD35-1181-4647-AA2D-6313986BE02F}" type="datetimeFigureOut">
              <a:rPr lang="de-DE" smtClean="0"/>
              <a:t>17.09.2026</a:t>
            </a:fld>
            <a:endParaRPr lang="de-DE"/>
          </a:p>
        </p:txBody>
      </p:sp>
      <p:sp>
        <p:nvSpPr>
          <p:cNvPr id="5" name="Fußzeilenplatzhalter 4">
            <a:extLst>
              <a:ext uri="{FF2B5EF4-FFF2-40B4-BE49-F238E27FC236}">
                <a16:creationId xmlns:a16="http://schemas.microsoft.com/office/drawing/2014/main" id="{CFC42E80-F29D-050F-779E-AE8FE1A1C4A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3E9C0F0-DB79-BDD3-EED9-33A93DE09E69}"/>
              </a:ext>
            </a:extLst>
          </p:cNvPr>
          <p:cNvSpPr>
            <a:spLocks noGrp="1"/>
          </p:cNvSpPr>
          <p:nvPr>
            <p:ph type="sldNum" sz="quarter" idx="12"/>
          </p:nvPr>
        </p:nvSpPr>
        <p:spPr/>
        <p:txBody>
          <a:bodyPr/>
          <a:lstStyle/>
          <a:p>
            <a:fld id="{871354C8-9495-46E1-ADC0-905B1BCFAEF0}" type="slidenum">
              <a:rPr lang="de-DE" smtClean="0"/>
              <a:t>‹Nr.›</a:t>
            </a:fld>
            <a:endParaRPr lang="de-DE"/>
          </a:p>
        </p:txBody>
      </p:sp>
    </p:spTree>
    <p:extLst>
      <p:ext uri="{BB962C8B-B14F-4D97-AF65-F5344CB8AC3E}">
        <p14:creationId xmlns:p14="http://schemas.microsoft.com/office/powerpoint/2010/main" val="756846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192B71B0-8BBF-A136-7B55-21163BBA2A50}"/>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2196157-7F6D-F8CD-F512-53A12D4CE5B7}"/>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F7E4F0E-E511-97FC-AC3E-96977543AF57}"/>
              </a:ext>
            </a:extLst>
          </p:cNvPr>
          <p:cNvSpPr>
            <a:spLocks noGrp="1"/>
          </p:cNvSpPr>
          <p:nvPr>
            <p:ph type="dt" sz="half" idx="10"/>
          </p:nvPr>
        </p:nvSpPr>
        <p:spPr/>
        <p:txBody>
          <a:bodyPr/>
          <a:lstStyle/>
          <a:p>
            <a:fld id="{41E6FD35-1181-4647-AA2D-6313986BE02F}" type="datetimeFigureOut">
              <a:rPr lang="de-DE" smtClean="0"/>
              <a:t>17.09.2026</a:t>
            </a:fld>
            <a:endParaRPr lang="de-DE"/>
          </a:p>
        </p:txBody>
      </p:sp>
      <p:sp>
        <p:nvSpPr>
          <p:cNvPr id="5" name="Fußzeilenplatzhalter 4">
            <a:extLst>
              <a:ext uri="{FF2B5EF4-FFF2-40B4-BE49-F238E27FC236}">
                <a16:creationId xmlns:a16="http://schemas.microsoft.com/office/drawing/2014/main" id="{923B39D0-BE46-7466-6245-29488A55F99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75F6479-D252-1DBE-9DC1-8B8A7B6D0067}"/>
              </a:ext>
            </a:extLst>
          </p:cNvPr>
          <p:cNvSpPr>
            <a:spLocks noGrp="1"/>
          </p:cNvSpPr>
          <p:nvPr>
            <p:ph type="sldNum" sz="quarter" idx="12"/>
          </p:nvPr>
        </p:nvSpPr>
        <p:spPr/>
        <p:txBody>
          <a:bodyPr/>
          <a:lstStyle/>
          <a:p>
            <a:fld id="{871354C8-9495-46E1-ADC0-905B1BCFAEF0}" type="slidenum">
              <a:rPr lang="de-DE" smtClean="0"/>
              <a:t>‹Nr.›</a:t>
            </a:fld>
            <a:endParaRPr lang="de-DE"/>
          </a:p>
        </p:txBody>
      </p:sp>
    </p:spTree>
    <p:extLst>
      <p:ext uri="{BB962C8B-B14F-4D97-AF65-F5344CB8AC3E}">
        <p14:creationId xmlns:p14="http://schemas.microsoft.com/office/powerpoint/2010/main" val="3998524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EB40DA4-983E-4A68-6EC9-A22BDDB648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1171F454-03BE-E9BF-7B35-17AE0D43CC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1E4DB71-45D6-A408-55FD-53E2BE4C92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1E6FD35-1181-4647-AA2D-6313986BE02F}" type="datetimeFigureOut">
              <a:rPr lang="de-DE" smtClean="0"/>
              <a:t>17.09.2026</a:t>
            </a:fld>
            <a:endParaRPr lang="de-DE"/>
          </a:p>
        </p:txBody>
      </p:sp>
      <p:sp>
        <p:nvSpPr>
          <p:cNvPr id="5" name="Fußzeilenplatzhalter 4">
            <a:extLst>
              <a:ext uri="{FF2B5EF4-FFF2-40B4-BE49-F238E27FC236}">
                <a16:creationId xmlns:a16="http://schemas.microsoft.com/office/drawing/2014/main" id="{C07116E7-BCAF-1A17-84E5-AA2A9A8449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2C75FE62-9169-DECB-9F31-FEDB9E7E45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71354C8-9495-46E1-ADC0-905B1BCFAEF0}" type="slidenum">
              <a:rPr lang="de-DE" smtClean="0"/>
              <a:t>‹Nr.›</a:t>
            </a:fld>
            <a:endParaRPr lang="de-DE"/>
          </a:p>
        </p:txBody>
      </p:sp>
    </p:spTree>
    <p:extLst>
      <p:ext uri="{BB962C8B-B14F-4D97-AF65-F5344CB8AC3E}">
        <p14:creationId xmlns:p14="http://schemas.microsoft.com/office/powerpoint/2010/main" val="2489433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11798C-13EF-F85A-5F05-EA4A501B5BE3}"/>
              </a:ext>
            </a:extLst>
          </p:cNvPr>
          <p:cNvSpPr>
            <a:spLocks noGrp="1"/>
          </p:cNvSpPr>
          <p:nvPr>
            <p:ph type="ctrTitle"/>
          </p:nvPr>
        </p:nvSpPr>
        <p:spPr/>
        <p:txBody>
          <a:bodyPr/>
          <a:lstStyle/>
          <a:p>
            <a:r>
              <a:rPr lang="de-DE" dirty="0" err="1"/>
              <a:t>Linkage</a:t>
            </a:r>
            <a:r>
              <a:rPr lang="de-DE" dirty="0"/>
              <a:t> mit Outcomes und Insurance Daten</a:t>
            </a:r>
          </a:p>
        </p:txBody>
      </p:sp>
      <p:sp>
        <p:nvSpPr>
          <p:cNvPr id="3" name="Untertitel 2">
            <a:extLst>
              <a:ext uri="{FF2B5EF4-FFF2-40B4-BE49-F238E27FC236}">
                <a16:creationId xmlns:a16="http://schemas.microsoft.com/office/drawing/2014/main" id="{3E6C6E29-D84D-D532-4162-3CBBE0CA7560}"/>
              </a:ext>
            </a:extLst>
          </p:cNvPr>
          <p:cNvSpPr>
            <a:spLocks noGrp="1"/>
          </p:cNvSpPr>
          <p:nvPr>
            <p:ph type="subTitle" idx="1"/>
          </p:nvPr>
        </p:nvSpPr>
        <p:spPr/>
        <p:txBody>
          <a:bodyPr>
            <a:normAutofit lnSpcReduction="10000"/>
          </a:bodyPr>
          <a:lstStyle/>
          <a:p>
            <a:r>
              <a:rPr lang="de-DE" dirty="0"/>
              <a:t>Hanno Ulmer</a:t>
            </a:r>
          </a:p>
          <a:p>
            <a:endParaRPr lang="de-DE" dirty="0"/>
          </a:p>
          <a:p>
            <a:r>
              <a:rPr lang="de-DE" dirty="0"/>
              <a:t>5. ATCI Project Meeting</a:t>
            </a:r>
          </a:p>
          <a:p>
            <a:r>
              <a:rPr lang="de-DE" dirty="0"/>
              <a:t>Wien, 22.9,2026</a:t>
            </a:r>
          </a:p>
        </p:txBody>
      </p:sp>
    </p:spTree>
    <p:extLst>
      <p:ext uri="{BB962C8B-B14F-4D97-AF65-F5344CB8AC3E}">
        <p14:creationId xmlns:p14="http://schemas.microsoft.com/office/powerpoint/2010/main" val="2138956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FCC59D78-8C12-3EDD-4EDB-64D255472D7F}"/>
              </a:ext>
            </a:extLst>
          </p:cNvPr>
          <p:cNvSpPr txBox="1"/>
          <p:nvPr/>
        </p:nvSpPr>
        <p:spPr>
          <a:xfrm>
            <a:off x="6788046" y="683941"/>
            <a:ext cx="5076669" cy="3067506"/>
          </a:xfrm>
          <a:prstGeom prst="rect">
            <a:avLst/>
          </a:prstGeom>
          <a:noFill/>
        </p:spPr>
        <p:txBody>
          <a:bodyPr wrap="square">
            <a:spAutoFit/>
          </a:bodyPr>
          <a:lstStyle/>
          <a:p>
            <a:pPr>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The Vorarlberg Health Monitoring &amp; Promotion </a:t>
            </a:r>
            <a:r>
              <a:rPr lang="en-US" sz="1800" kern="100" dirty="0" err="1">
                <a:effectLst/>
                <a:latin typeface="+mn-lt"/>
                <a:ea typeface="Aptos" panose="020B0004020202020204" pitchFamily="34" charset="0"/>
                <a:cs typeface="Times New Roman" panose="02020603050405020304" pitchFamily="18" charset="0"/>
              </a:rPr>
              <a:t>Programme</a:t>
            </a:r>
            <a:r>
              <a:rPr lang="en-US" sz="1800" kern="100" dirty="0">
                <a:effectLst/>
                <a:latin typeface="+mn-lt"/>
                <a:ea typeface="Aptos" panose="020B0004020202020204" pitchFamily="34" charset="0"/>
                <a:cs typeface="Times New Roman" panose="02020603050405020304" pitchFamily="18" charset="0"/>
              </a:rPr>
              <a:t> (VHM&amp;PP) offered population-based general and gynecological health examinations from 1985, with mammography screening added from 1989.</a:t>
            </a:r>
          </a:p>
          <a:p>
            <a:pPr>
              <a:lnSpc>
                <a:spcPct val="100000"/>
              </a:lnSpc>
              <a:spcAft>
                <a:spcPts val="800"/>
              </a:spcAft>
              <a:buNone/>
            </a:pPr>
            <a:endParaRPr lang="en-US"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The new study therefore investigates if the addition of </a:t>
            </a:r>
            <a:r>
              <a:rPr lang="en-US" sz="1800" b="1" kern="100" dirty="0">
                <a:effectLst/>
                <a:latin typeface="+mn-lt"/>
                <a:ea typeface="Aptos" panose="020B0004020202020204" pitchFamily="34" charset="0"/>
                <a:cs typeface="Times New Roman" panose="02020603050405020304" pitchFamily="18" charset="0"/>
              </a:rPr>
              <a:t>mammography</a:t>
            </a:r>
            <a:r>
              <a:rPr lang="en-US" sz="1800" kern="100" dirty="0">
                <a:effectLst/>
                <a:latin typeface="+mn-lt"/>
                <a:ea typeface="Aptos" panose="020B0004020202020204" pitchFamily="34" charset="0"/>
                <a:cs typeface="Times New Roman" panose="02020603050405020304" pitchFamily="18" charset="0"/>
              </a:rPr>
              <a:t> to regular gynecological and health examinations </a:t>
            </a:r>
            <a:r>
              <a:rPr lang="en-US" sz="1800" b="1" kern="100" dirty="0">
                <a:effectLst/>
                <a:latin typeface="+mn-lt"/>
                <a:ea typeface="Aptos" panose="020B0004020202020204" pitchFamily="34" charset="0"/>
                <a:cs typeface="Times New Roman" panose="02020603050405020304" pitchFamily="18" charset="0"/>
              </a:rPr>
              <a:t>reduces breast cancer mortality</a:t>
            </a:r>
            <a:r>
              <a:rPr lang="en-US" sz="1800" kern="100" dirty="0">
                <a:effectLst/>
                <a:latin typeface="+mn-lt"/>
                <a:ea typeface="Aptos" panose="020B0004020202020204" pitchFamily="34" charset="0"/>
                <a:cs typeface="Times New Roman" panose="02020603050405020304" pitchFamily="18" charset="0"/>
              </a:rPr>
              <a:t> in this cohort.</a:t>
            </a:r>
            <a:endParaRPr lang="de-DE"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6868E215-39AA-F555-73E0-57721C1F7253}"/>
              </a:ext>
            </a:extLst>
          </p:cNvPr>
          <p:cNvSpPr txBox="1"/>
          <p:nvPr/>
        </p:nvSpPr>
        <p:spPr>
          <a:xfrm>
            <a:off x="3005527" y="4777564"/>
            <a:ext cx="8292059" cy="1477328"/>
          </a:xfrm>
          <a:prstGeom prst="rect">
            <a:avLst/>
          </a:prstGeom>
          <a:noFill/>
        </p:spPr>
        <p:txBody>
          <a:bodyPr wrap="square">
            <a:spAutoFit/>
          </a:bodyPr>
          <a:lstStyle/>
          <a:p>
            <a:r>
              <a:rPr lang="en-US" sz="1800" dirty="0">
                <a:effectLst/>
                <a:latin typeface="+mn-lt"/>
                <a:ea typeface="Aptos" panose="020B0004020202020204" pitchFamily="34" charset="0"/>
                <a:cs typeface="Times New Roman" panose="02020603050405020304" pitchFamily="18" charset="0"/>
              </a:rPr>
              <a:t>We analyze data from a cohort of 138,600 women aged 18+ years participating in the VHM&amp;PP between 1985 and 2005.</a:t>
            </a:r>
            <a:r>
              <a:rPr lang="en-US" sz="1800" dirty="0">
                <a:solidFill>
                  <a:schemeClr val="tx1"/>
                </a:solidFill>
                <a:effectLst/>
                <a:latin typeface="+mn-lt"/>
                <a:ea typeface="Aptos" panose="020B0004020202020204" pitchFamily="34" charset="0"/>
              </a:rPr>
              <a:t> </a:t>
            </a:r>
            <a:r>
              <a:rPr lang="en-US" sz="1800" dirty="0">
                <a:effectLst/>
                <a:latin typeface="+mn-lt"/>
                <a:ea typeface="Aptos" panose="020B0004020202020204" pitchFamily="34" charset="0"/>
                <a:cs typeface="Times New Roman" panose="02020603050405020304" pitchFamily="18" charset="0"/>
              </a:rPr>
              <a:t>This overall cohort includes women who underwent general health examinations (n=99,868), gynecological checks (n=119,580), and/or mammography screening (n=53,180), with frequent repeat visits common. </a:t>
            </a:r>
            <a:endParaRPr lang="de-DE" dirty="0"/>
          </a:p>
        </p:txBody>
      </p:sp>
      <p:sp>
        <p:nvSpPr>
          <p:cNvPr id="7" name="Textfeld 6">
            <a:extLst>
              <a:ext uri="{FF2B5EF4-FFF2-40B4-BE49-F238E27FC236}">
                <a16:creationId xmlns:a16="http://schemas.microsoft.com/office/drawing/2014/main" id="{33BA150C-04A2-3E06-2682-F4BD7727AFE4}"/>
              </a:ext>
            </a:extLst>
          </p:cNvPr>
          <p:cNvSpPr txBox="1"/>
          <p:nvPr/>
        </p:nvSpPr>
        <p:spPr>
          <a:xfrm>
            <a:off x="327285" y="3589302"/>
            <a:ext cx="6097248" cy="923330"/>
          </a:xfrm>
          <a:prstGeom prst="rect">
            <a:avLst/>
          </a:prstGeom>
          <a:noFill/>
        </p:spPr>
        <p:txBody>
          <a:bodyPr wrap="square">
            <a:spAutoFit/>
          </a:bodyPr>
          <a:lstStyle/>
          <a:p>
            <a:pPr>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The program has previously been described (Nagel G et al. </a:t>
            </a:r>
            <a:r>
              <a:rPr lang="en-US" sz="1800" i="1" kern="100" dirty="0">
                <a:effectLst/>
                <a:latin typeface="+mn-lt"/>
                <a:ea typeface="Aptos" panose="020B0004020202020204" pitchFamily="34" charset="0"/>
                <a:cs typeface="Times New Roman" panose="02020603050405020304" pitchFamily="18" charset="0"/>
              </a:rPr>
              <a:t>Cancer Epidemiol</a:t>
            </a:r>
            <a:r>
              <a:rPr lang="en-US" sz="1800" kern="100" dirty="0">
                <a:effectLst/>
                <a:latin typeface="+mn-lt"/>
                <a:ea typeface="Aptos" panose="020B0004020202020204" pitchFamily="34" charset="0"/>
                <a:cs typeface="Times New Roman" panose="02020603050405020304" pitchFamily="18" charset="0"/>
              </a:rPr>
              <a:t>. 2015;40:11-6), however,  </a:t>
            </a:r>
            <a:r>
              <a:rPr lang="en-US" sz="1800" b="1" kern="100" dirty="0">
                <a:effectLst/>
                <a:latin typeface="+mn-lt"/>
                <a:ea typeface="Aptos" panose="020B0004020202020204" pitchFamily="34" charset="0"/>
                <a:cs typeface="Times New Roman" panose="02020603050405020304" pitchFamily="18" charset="0"/>
              </a:rPr>
              <a:t>mortality outcomes have not been evaluated </a:t>
            </a:r>
            <a:r>
              <a:rPr lang="en-US" sz="1800" kern="100" dirty="0">
                <a:effectLst/>
                <a:latin typeface="+mn-lt"/>
                <a:ea typeface="Aptos" panose="020B0004020202020204" pitchFamily="34" charset="0"/>
                <a:cs typeface="Times New Roman" panose="02020603050405020304" pitchFamily="18" charset="0"/>
              </a:rPr>
              <a:t>so far</a:t>
            </a:r>
            <a:r>
              <a:rPr lang="en-US" sz="1800" b="1" kern="100" dirty="0">
                <a:effectLst/>
                <a:latin typeface="+mn-lt"/>
                <a:ea typeface="Aptos" panose="020B0004020202020204" pitchFamily="34" charset="0"/>
                <a:cs typeface="Times New Roman" panose="02020603050405020304" pitchFamily="18" charset="0"/>
              </a:rPr>
              <a:t>. </a:t>
            </a:r>
          </a:p>
        </p:txBody>
      </p:sp>
      <p:pic>
        <p:nvPicPr>
          <p:cNvPr id="9" name="Grafik 8">
            <a:extLst>
              <a:ext uri="{FF2B5EF4-FFF2-40B4-BE49-F238E27FC236}">
                <a16:creationId xmlns:a16="http://schemas.microsoft.com/office/drawing/2014/main" id="{5E501BCE-662A-0568-9C21-3AE2A54D4DFF}"/>
              </a:ext>
            </a:extLst>
          </p:cNvPr>
          <p:cNvPicPr>
            <a:picLocks noChangeAspect="1"/>
          </p:cNvPicPr>
          <p:nvPr/>
        </p:nvPicPr>
        <p:blipFill>
          <a:blip r:embed="rId2"/>
          <a:stretch>
            <a:fillRect/>
          </a:stretch>
        </p:blipFill>
        <p:spPr>
          <a:xfrm>
            <a:off x="327285" y="543827"/>
            <a:ext cx="6151185" cy="2691144"/>
          </a:xfrm>
          <a:prstGeom prst="rect">
            <a:avLst/>
          </a:prstGeom>
        </p:spPr>
      </p:pic>
    </p:spTree>
    <p:extLst>
      <p:ext uri="{BB962C8B-B14F-4D97-AF65-F5344CB8AC3E}">
        <p14:creationId xmlns:p14="http://schemas.microsoft.com/office/powerpoint/2010/main" val="603690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2579B45B-D21A-F111-319B-BC04C47787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2090" y="936887"/>
            <a:ext cx="7143035" cy="5194934"/>
          </a:xfrm>
          <a:prstGeom prst="rect">
            <a:avLst/>
          </a:prstGeom>
        </p:spPr>
      </p:pic>
      <p:sp>
        <p:nvSpPr>
          <p:cNvPr id="6" name="Textfeld 5">
            <a:extLst>
              <a:ext uri="{FF2B5EF4-FFF2-40B4-BE49-F238E27FC236}">
                <a16:creationId xmlns:a16="http://schemas.microsoft.com/office/drawing/2014/main" id="{61D20097-15C2-531B-0928-1733A6E7DBD1}"/>
              </a:ext>
            </a:extLst>
          </p:cNvPr>
          <p:cNvSpPr txBox="1"/>
          <p:nvPr/>
        </p:nvSpPr>
        <p:spPr>
          <a:xfrm>
            <a:off x="364761" y="508823"/>
            <a:ext cx="2753193" cy="2339102"/>
          </a:xfrm>
          <a:prstGeom prst="rect">
            <a:avLst/>
          </a:prstGeom>
          <a:noFill/>
        </p:spPr>
        <p:txBody>
          <a:bodyPr wrap="square">
            <a:spAutoFit/>
          </a:bodyPr>
          <a:lstStyle/>
          <a:p>
            <a:pPr>
              <a:lnSpc>
                <a:spcPct val="100000"/>
              </a:lnSpc>
              <a:spcAft>
                <a:spcPts val="800"/>
              </a:spcAft>
              <a:buNone/>
            </a:pPr>
            <a:r>
              <a:rPr lang="en-US" kern="100" dirty="0">
                <a:ea typeface="Aptos" panose="020B0004020202020204" pitchFamily="34" charset="0"/>
                <a:cs typeface="Times New Roman" panose="02020603050405020304" pitchFamily="18" charset="0"/>
              </a:rPr>
              <a:t>Survival curves estimated from a Cox model:</a:t>
            </a:r>
          </a:p>
          <a:p>
            <a:pPr>
              <a:lnSpc>
                <a:spcPct val="100000"/>
              </a:lnSpc>
              <a:spcAft>
                <a:spcPts val="800"/>
              </a:spcAft>
              <a:buNone/>
            </a:pPr>
            <a:r>
              <a:rPr lang="en-US" kern="100" dirty="0">
                <a:ea typeface="Aptos" panose="020B0004020202020204" pitchFamily="34" charset="0"/>
                <a:cs typeface="Times New Roman" panose="02020603050405020304" pitchFamily="18" charset="0"/>
              </a:rPr>
              <a:t>a very preliminary analysis </a:t>
            </a:r>
          </a:p>
          <a:p>
            <a:pPr>
              <a:lnSpc>
                <a:spcPct val="100000"/>
              </a:lnSpc>
              <a:spcAft>
                <a:spcPts val="800"/>
              </a:spcAft>
              <a:buNone/>
            </a:pPr>
            <a:r>
              <a:rPr lang="en-US" kern="100" dirty="0">
                <a:ea typeface="Aptos" panose="020B0004020202020204" pitchFamily="34" charset="0"/>
                <a:cs typeface="Times New Roman" panose="02020603050405020304" pitchFamily="18" charset="0"/>
              </a:rPr>
              <a:t>regarding breast cancer mortality</a:t>
            </a:r>
          </a:p>
          <a:p>
            <a:pPr>
              <a:lnSpc>
                <a:spcPct val="100000"/>
              </a:lnSpc>
              <a:spcAft>
                <a:spcPts val="800"/>
              </a:spcAft>
              <a:buNone/>
            </a:pPr>
            <a:endParaRPr lang="en-US" sz="1800" b="1" kern="100" dirty="0">
              <a:effectLst/>
              <a:latin typeface="+mn-lt"/>
              <a:ea typeface="Aptos" panose="020B000402020202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2D478F73-8A61-1E28-94DF-15F49A2489B7}"/>
              </a:ext>
            </a:extLst>
          </p:cNvPr>
          <p:cNvSpPr txBox="1"/>
          <p:nvPr/>
        </p:nvSpPr>
        <p:spPr>
          <a:xfrm flipH="1">
            <a:off x="9229295" y="3690886"/>
            <a:ext cx="1525829" cy="369332"/>
          </a:xfrm>
          <a:prstGeom prst="rect">
            <a:avLst/>
          </a:prstGeom>
          <a:noFill/>
        </p:spPr>
        <p:txBody>
          <a:bodyPr wrap="square" rtlCol="0">
            <a:spAutoFit/>
          </a:bodyPr>
          <a:lstStyle/>
          <a:p>
            <a:r>
              <a:rPr lang="de-DE" b="1" dirty="0" err="1"/>
              <a:t>Immortals</a:t>
            </a:r>
            <a:r>
              <a:rPr lang="de-DE" b="1" dirty="0"/>
              <a:t>?</a:t>
            </a:r>
          </a:p>
        </p:txBody>
      </p:sp>
      <p:cxnSp>
        <p:nvCxnSpPr>
          <p:cNvPr id="12" name="Gerade Verbindung mit Pfeil 11">
            <a:extLst>
              <a:ext uri="{FF2B5EF4-FFF2-40B4-BE49-F238E27FC236}">
                <a16:creationId xmlns:a16="http://schemas.microsoft.com/office/drawing/2014/main" id="{97B1A0A7-7D50-2A0C-6190-DD4C29FF86D6}"/>
              </a:ext>
            </a:extLst>
          </p:cNvPr>
          <p:cNvCxnSpPr>
            <a:cxnSpLocks/>
          </p:cNvCxnSpPr>
          <p:nvPr/>
        </p:nvCxnSpPr>
        <p:spPr>
          <a:xfrm flipH="1" flipV="1">
            <a:off x="9398833" y="3155430"/>
            <a:ext cx="239842" cy="39416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Gerade Verbindung mit Pfeil 16">
            <a:extLst>
              <a:ext uri="{FF2B5EF4-FFF2-40B4-BE49-F238E27FC236}">
                <a16:creationId xmlns:a16="http://schemas.microsoft.com/office/drawing/2014/main" id="{E88C9F56-87CB-D7DD-D937-1BFAAF88446F}"/>
              </a:ext>
            </a:extLst>
          </p:cNvPr>
          <p:cNvCxnSpPr>
            <a:cxnSpLocks/>
          </p:cNvCxnSpPr>
          <p:nvPr/>
        </p:nvCxnSpPr>
        <p:spPr>
          <a:xfrm flipH="1">
            <a:off x="9518754" y="4163188"/>
            <a:ext cx="306656" cy="29980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1" name="Textfeld 20">
            <a:extLst>
              <a:ext uri="{FF2B5EF4-FFF2-40B4-BE49-F238E27FC236}">
                <a16:creationId xmlns:a16="http://schemas.microsoft.com/office/drawing/2014/main" id="{93611622-FBD2-EC15-C5B1-FE959957F643}"/>
              </a:ext>
            </a:extLst>
          </p:cNvPr>
          <p:cNvSpPr txBox="1"/>
          <p:nvPr/>
        </p:nvSpPr>
        <p:spPr>
          <a:xfrm>
            <a:off x="364759" y="2738753"/>
            <a:ext cx="2696625" cy="1754326"/>
          </a:xfrm>
          <a:prstGeom prst="rect">
            <a:avLst/>
          </a:prstGeom>
          <a:noFill/>
        </p:spPr>
        <p:txBody>
          <a:bodyPr wrap="square">
            <a:spAutoFit/>
          </a:bodyPr>
          <a:lstStyle/>
          <a:p>
            <a:pPr rtl="0">
              <a:buNone/>
            </a:pPr>
            <a:r>
              <a:rPr lang="de-DE" sz="1800" b="1" dirty="0"/>
              <a:t>"</a:t>
            </a:r>
            <a:r>
              <a:rPr lang="de-DE" sz="1800" b="1" dirty="0" err="1"/>
              <a:t>Immortals</a:t>
            </a:r>
            <a:r>
              <a:rPr lang="de-DE" sz="1800" b="1" dirty="0"/>
              <a:t>" = Personen ohne Sterbedatum, obwohl bereits verstorben</a:t>
            </a:r>
            <a:endParaRPr lang="de-DE" sz="1800" dirty="0"/>
          </a:p>
          <a:p>
            <a:pPr>
              <a:buNone/>
            </a:pPr>
            <a:br>
              <a:rPr lang="de-DE" sz="1800" dirty="0"/>
            </a:br>
            <a:endParaRPr lang="de-DE" dirty="0"/>
          </a:p>
        </p:txBody>
      </p:sp>
      <p:sp>
        <p:nvSpPr>
          <p:cNvPr id="23" name="Textfeld 22">
            <a:extLst>
              <a:ext uri="{FF2B5EF4-FFF2-40B4-BE49-F238E27FC236}">
                <a16:creationId xmlns:a16="http://schemas.microsoft.com/office/drawing/2014/main" id="{0FB78447-BFDD-2F39-CAC9-4E2CF860E7E8}"/>
              </a:ext>
            </a:extLst>
          </p:cNvPr>
          <p:cNvSpPr txBox="1"/>
          <p:nvPr/>
        </p:nvSpPr>
        <p:spPr>
          <a:xfrm>
            <a:off x="364760" y="4383906"/>
            <a:ext cx="2696625" cy="1754326"/>
          </a:xfrm>
          <a:prstGeom prst="rect">
            <a:avLst/>
          </a:prstGeom>
          <a:noFill/>
        </p:spPr>
        <p:txBody>
          <a:bodyPr wrap="square">
            <a:spAutoFit/>
          </a:bodyPr>
          <a:lstStyle/>
          <a:p>
            <a:pPr rtl="0">
              <a:buNone/>
            </a:pPr>
            <a:r>
              <a:rPr lang="de-DE" sz="1800" b="1" dirty="0" err="1"/>
              <a:t>Immortal</a:t>
            </a:r>
            <a:r>
              <a:rPr lang="de-DE" sz="1800" b="1" dirty="0"/>
              <a:t> Time Bias vermeiden:</a:t>
            </a:r>
            <a:endParaRPr lang="de-DE" sz="1800" dirty="0"/>
          </a:p>
          <a:p>
            <a:pPr lvl="0" rtl="0"/>
            <a:r>
              <a:rPr lang="de-DE" sz="1800" dirty="0"/>
              <a:t>Fehlende Sterbedaten führen zu Überlebenszeit-verlängerung</a:t>
            </a:r>
            <a:endParaRPr lang="de-DE" dirty="0"/>
          </a:p>
        </p:txBody>
      </p:sp>
    </p:spTree>
    <p:extLst>
      <p:ext uri="{BB962C8B-B14F-4D97-AF65-F5344CB8AC3E}">
        <p14:creationId xmlns:p14="http://schemas.microsoft.com/office/powerpoint/2010/main" val="1200840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641CC8A6-84B3-32B2-130A-87534E2E7F31}"/>
              </a:ext>
            </a:extLst>
          </p:cNvPr>
          <p:cNvSpPr txBox="1"/>
          <p:nvPr/>
        </p:nvSpPr>
        <p:spPr>
          <a:xfrm>
            <a:off x="1019330" y="698931"/>
            <a:ext cx="9938479" cy="5652830"/>
          </a:xfrm>
          <a:prstGeom prst="rect">
            <a:avLst/>
          </a:prstGeom>
          <a:noFill/>
        </p:spPr>
        <p:txBody>
          <a:bodyPr wrap="square">
            <a:spAutoFit/>
          </a:bodyPr>
          <a:lstStyle/>
          <a:p>
            <a:pPr>
              <a:lnSpc>
                <a:spcPct val="100000"/>
              </a:lnSpc>
              <a:spcAft>
                <a:spcPts val="800"/>
              </a:spcAft>
              <a:buNone/>
            </a:pPr>
            <a:r>
              <a:rPr lang="en-US" sz="1800" b="1" kern="100" dirty="0">
                <a:effectLst/>
                <a:latin typeface="+mn-lt"/>
                <a:ea typeface="Aptos" panose="020B0004020202020204" pitchFamily="34" charset="0"/>
                <a:cs typeface="Times New Roman" panose="02020603050405020304" pitchFamily="18" charset="0"/>
              </a:rPr>
              <a:t>Wie </a:t>
            </a:r>
            <a:r>
              <a:rPr lang="en-US" sz="1800" b="1" kern="100" dirty="0" err="1">
                <a:effectLst/>
                <a:latin typeface="+mn-lt"/>
                <a:ea typeface="Aptos" panose="020B0004020202020204" pitchFamily="34" charset="0"/>
                <a:cs typeface="Times New Roman" panose="02020603050405020304" pitchFamily="18" charset="0"/>
              </a:rPr>
              <a:t>wird</a:t>
            </a:r>
            <a:r>
              <a:rPr lang="en-US" sz="1800" b="1" kern="100" dirty="0">
                <a:effectLst/>
                <a:latin typeface="+mn-lt"/>
                <a:ea typeface="Aptos" panose="020B0004020202020204" pitchFamily="34" charset="0"/>
                <a:cs typeface="Times New Roman" panose="02020603050405020304" pitchFamily="18" charset="0"/>
              </a:rPr>
              <a:t> der </a:t>
            </a:r>
            <a:r>
              <a:rPr lang="en-US" sz="1800" b="1" kern="100" dirty="0" err="1">
                <a:effectLst/>
                <a:latin typeface="+mn-lt"/>
                <a:ea typeface="Aptos" panose="020B0004020202020204" pitchFamily="34" charset="0"/>
                <a:cs typeface="Times New Roman" panose="02020603050405020304" pitchFamily="18" charset="0"/>
              </a:rPr>
              <a:t>Sterbedaten</a:t>
            </a:r>
            <a:r>
              <a:rPr lang="en-US" b="1" kern="100" dirty="0" err="1">
                <a:ea typeface="Aptos" panose="020B0004020202020204" pitchFamily="34" charset="0"/>
                <a:cs typeface="Times New Roman" panose="02020603050405020304" pitchFamily="18" charset="0"/>
              </a:rPr>
              <a:t>abgleich</a:t>
            </a:r>
            <a:r>
              <a:rPr lang="en-US" b="1" kern="100" dirty="0">
                <a:ea typeface="Aptos" panose="020B0004020202020204" pitchFamily="34" charset="0"/>
                <a:cs typeface="Times New Roman" panose="02020603050405020304" pitchFamily="18" charset="0"/>
              </a:rPr>
              <a:t> für die </a:t>
            </a:r>
            <a:r>
              <a:rPr lang="en-US" sz="1800" b="1" kern="100" dirty="0">
                <a:effectLst/>
                <a:latin typeface="+mn-lt"/>
                <a:ea typeface="Aptos" panose="020B0004020202020204" pitchFamily="34" charset="0"/>
                <a:cs typeface="Times New Roman" panose="02020603050405020304" pitchFamily="18" charset="0"/>
              </a:rPr>
              <a:t>VHM&amp;PP </a:t>
            </a:r>
            <a:r>
              <a:rPr lang="en-US" sz="1800" b="1" kern="100" dirty="0" err="1">
                <a:effectLst/>
                <a:latin typeface="+mn-lt"/>
                <a:ea typeface="Aptos" panose="020B0004020202020204" pitchFamily="34" charset="0"/>
                <a:cs typeface="Times New Roman" panose="02020603050405020304" pitchFamily="18" charset="0"/>
              </a:rPr>
              <a:t>Kohorte</a:t>
            </a:r>
            <a:r>
              <a:rPr lang="en-US" sz="1800" b="1" kern="100" dirty="0">
                <a:effectLst/>
                <a:latin typeface="+mn-lt"/>
                <a:ea typeface="Aptos" panose="020B0004020202020204" pitchFamily="34" charset="0"/>
                <a:cs typeface="Times New Roman" panose="02020603050405020304" pitchFamily="18" charset="0"/>
              </a:rPr>
              <a:t> </a:t>
            </a:r>
            <a:r>
              <a:rPr lang="en-US" sz="1800" b="1" kern="100" dirty="0" err="1">
                <a:effectLst/>
                <a:latin typeface="+mn-lt"/>
                <a:ea typeface="Aptos" panose="020B0004020202020204" pitchFamily="34" charset="0"/>
                <a:cs typeface="Times New Roman" panose="02020603050405020304" pitchFamily="18" charset="0"/>
              </a:rPr>
              <a:t>durchgeführt</a:t>
            </a:r>
            <a:r>
              <a:rPr lang="en-US" sz="1800" b="1" kern="100" dirty="0">
                <a:effectLst/>
                <a:latin typeface="+mn-lt"/>
                <a:ea typeface="Aptos" panose="020B0004020202020204" pitchFamily="34" charset="0"/>
                <a:cs typeface="Times New Roman" panose="02020603050405020304" pitchFamily="18" charset="0"/>
              </a:rPr>
              <a:t>?</a:t>
            </a:r>
          </a:p>
          <a:p>
            <a:pPr>
              <a:lnSpc>
                <a:spcPct val="100000"/>
              </a:lnSpc>
              <a:spcAft>
                <a:spcPts val="800"/>
              </a:spcAft>
              <a:buNone/>
            </a:pPr>
            <a:endParaRPr lang="en-US" kern="100" dirty="0">
              <a:ea typeface="Aptos" panose="020B0004020202020204" pitchFamily="34" charset="0"/>
              <a:cs typeface="Times New Roman" panose="02020603050405020304" pitchFamily="18" charset="0"/>
            </a:endParaRPr>
          </a:p>
          <a:p>
            <a:pPr>
              <a:lnSpc>
                <a:spcPct val="100000"/>
              </a:lnSpc>
              <a:spcAft>
                <a:spcPts val="800"/>
              </a:spcAft>
              <a:buNone/>
            </a:pPr>
            <a:r>
              <a:rPr lang="en-US" kern="100" dirty="0">
                <a:ea typeface="Aptos" panose="020B0004020202020204" pitchFamily="34" charset="0"/>
                <a:cs typeface="Times New Roman" panose="02020603050405020304" pitchFamily="18" charset="0"/>
              </a:rPr>
              <a:t>Bis Ende 2014 </a:t>
            </a:r>
            <a:r>
              <a:rPr lang="en-US" kern="100" dirty="0" err="1">
                <a:ea typeface="Aptos" panose="020B0004020202020204" pitchFamily="34" charset="0"/>
                <a:cs typeface="Times New Roman" panose="02020603050405020304" pitchFamily="18" charset="0"/>
              </a:rPr>
              <a:t>wurde</a:t>
            </a:r>
            <a:r>
              <a:rPr lang="en-US" kern="100" dirty="0">
                <a:ea typeface="Aptos" panose="020B0004020202020204" pitchFamily="34" charset="0"/>
                <a:cs typeface="Times New Roman" panose="02020603050405020304" pitchFamily="18" charset="0"/>
              </a:rPr>
              <a:t> der </a:t>
            </a:r>
            <a:r>
              <a:rPr lang="en-US" kern="100" dirty="0" err="1">
                <a:ea typeface="Aptos" panose="020B0004020202020204" pitchFamily="34" charset="0"/>
                <a:cs typeface="Times New Roman" panose="02020603050405020304" pitchFamily="18" charset="0"/>
              </a:rPr>
              <a:t>Abgleich</a:t>
            </a:r>
            <a:r>
              <a:rPr lang="en-US" kern="100" dirty="0">
                <a:ea typeface="Aptos" panose="020B0004020202020204" pitchFamily="34" charset="0"/>
                <a:cs typeface="Times New Roman" panose="02020603050405020304" pitchFamily="18" charset="0"/>
              </a:rPr>
              <a:t> in Zusammenarbeit </a:t>
            </a:r>
            <a:r>
              <a:rPr lang="en-US" kern="100" dirty="0" err="1">
                <a:ea typeface="Aptos" panose="020B0004020202020204" pitchFamily="34" charset="0"/>
                <a:cs typeface="Times New Roman" panose="02020603050405020304" pitchFamily="18" charset="0"/>
              </a:rPr>
              <a:t>mit</a:t>
            </a:r>
            <a:r>
              <a:rPr lang="en-US" kern="100" dirty="0">
                <a:ea typeface="Aptos" panose="020B0004020202020204" pitchFamily="34" charset="0"/>
                <a:cs typeface="Times New Roman" panose="02020603050405020304" pitchFamily="18" charset="0"/>
              </a:rPr>
              <a:t> der </a:t>
            </a:r>
            <a:r>
              <a:rPr lang="en-US" kern="100" dirty="0" err="1">
                <a:ea typeface="Aptos" panose="020B0004020202020204" pitchFamily="34" charset="0"/>
                <a:cs typeface="Times New Roman" panose="02020603050405020304" pitchFamily="18" charset="0"/>
              </a:rPr>
              <a:t>Abteilung</a:t>
            </a:r>
            <a:r>
              <a:rPr lang="en-US" kern="100" dirty="0">
                <a:ea typeface="Aptos" panose="020B0004020202020204" pitchFamily="34" charset="0"/>
                <a:cs typeface="Times New Roman" panose="02020603050405020304" pitchFamily="18" charset="0"/>
              </a:rPr>
              <a:t> </a:t>
            </a:r>
            <a:r>
              <a:rPr lang="en-US" kern="100" dirty="0" err="1">
                <a:ea typeface="Aptos" panose="020B0004020202020204" pitchFamily="34" charset="0"/>
                <a:cs typeface="Times New Roman" panose="02020603050405020304" pitchFamily="18" charset="0"/>
              </a:rPr>
              <a:t>Landesstelle</a:t>
            </a:r>
            <a:r>
              <a:rPr lang="en-US" kern="100" dirty="0">
                <a:ea typeface="Aptos" panose="020B0004020202020204" pitchFamily="34" charset="0"/>
                <a:cs typeface="Times New Roman" panose="02020603050405020304" pitchFamily="18" charset="0"/>
              </a:rPr>
              <a:t> für </a:t>
            </a:r>
            <a:r>
              <a:rPr lang="en-US" kern="100" dirty="0" err="1">
                <a:ea typeface="Aptos" panose="020B0004020202020204" pitchFamily="34" charset="0"/>
                <a:cs typeface="Times New Roman" panose="02020603050405020304" pitchFamily="18" charset="0"/>
              </a:rPr>
              <a:t>Statistik</a:t>
            </a:r>
            <a:r>
              <a:rPr lang="en-US" kern="100" dirty="0">
                <a:ea typeface="Aptos" panose="020B0004020202020204" pitchFamily="34" charset="0"/>
                <a:cs typeface="Times New Roman" panose="02020603050405020304" pitchFamily="18" charset="0"/>
              </a:rPr>
              <a:t>, Amt der </a:t>
            </a:r>
            <a:r>
              <a:rPr lang="en-US" kern="100" dirty="0" err="1">
                <a:ea typeface="Aptos" panose="020B0004020202020204" pitchFamily="34" charset="0"/>
                <a:cs typeface="Times New Roman" panose="02020603050405020304" pitchFamily="18" charset="0"/>
              </a:rPr>
              <a:t>Vorarlberger</a:t>
            </a:r>
            <a:r>
              <a:rPr lang="en-US" kern="100" dirty="0">
                <a:ea typeface="Aptos" panose="020B0004020202020204" pitchFamily="34" charset="0"/>
                <a:cs typeface="Times New Roman" panose="02020603050405020304" pitchFamily="18" charset="0"/>
              </a:rPr>
              <a:t> </a:t>
            </a:r>
            <a:r>
              <a:rPr lang="en-US" kern="100" dirty="0" err="1">
                <a:ea typeface="Aptos" panose="020B0004020202020204" pitchFamily="34" charset="0"/>
                <a:cs typeface="Times New Roman" panose="02020603050405020304" pitchFamily="18" charset="0"/>
              </a:rPr>
              <a:t>Landesregierung</a:t>
            </a:r>
            <a:r>
              <a:rPr lang="en-US" kern="100" dirty="0">
                <a:ea typeface="Aptos" panose="020B0004020202020204" pitchFamily="34" charset="0"/>
                <a:cs typeface="Times New Roman" panose="02020603050405020304" pitchFamily="18" charset="0"/>
              </a:rPr>
              <a:t> </a:t>
            </a:r>
            <a:r>
              <a:rPr lang="en-US" kern="100" dirty="0" err="1">
                <a:ea typeface="Aptos" panose="020B0004020202020204" pitchFamily="34" charset="0"/>
                <a:cs typeface="Times New Roman" panose="02020603050405020304" pitchFamily="18" charset="0"/>
              </a:rPr>
              <a:t>durchgeführt</a:t>
            </a:r>
            <a:r>
              <a:rPr lang="en-US" kern="100" dirty="0">
                <a:ea typeface="Aptos" panose="020B0004020202020204" pitchFamily="34" charset="0"/>
                <a:cs typeface="Times New Roman" panose="02020603050405020304" pitchFamily="18" charset="0"/>
              </a:rPr>
              <a:t>.</a:t>
            </a:r>
          </a:p>
          <a:p>
            <a:pPr>
              <a:lnSpc>
                <a:spcPct val="100000"/>
              </a:lnSpc>
              <a:spcAft>
                <a:spcPts val="800"/>
              </a:spcAft>
              <a:buNone/>
            </a:pPr>
            <a:endParaRPr lang="en-US" kern="100" dirty="0">
              <a:ea typeface="Aptos" panose="020B0004020202020204" pitchFamily="34" charset="0"/>
              <a:cs typeface="Times New Roman" panose="02020603050405020304" pitchFamily="18" charset="0"/>
            </a:endParaRPr>
          </a:p>
          <a:p>
            <a:pPr>
              <a:lnSpc>
                <a:spcPct val="100000"/>
              </a:lnSpc>
              <a:spcAft>
                <a:spcPts val="800"/>
              </a:spcAft>
              <a:buNone/>
            </a:pPr>
            <a:endParaRPr lang="en-US" kern="100" dirty="0">
              <a:ea typeface="Aptos" panose="020B0004020202020204" pitchFamily="34" charset="0"/>
              <a:cs typeface="Times New Roman" panose="02020603050405020304" pitchFamily="18" charset="0"/>
            </a:endParaRPr>
          </a:p>
          <a:p>
            <a:pPr>
              <a:lnSpc>
                <a:spcPct val="100000"/>
              </a:lnSpc>
              <a:spcAft>
                <a:spcPts val="800"/>
              </a:spcAft>
              <a:buNone/>
            </a:pPr>
            <a:r>
              <a:rPr lang="en-US" kern="100" dirty="0" err="1">
                <a:ea typeface="Aptos" panose="020B0004020202020204" pitchFamily="34" charset="0"/>
                <a:cs typeface="Times New Roman" panose="02020603050405020304" pitchFamily="18" charset="0"/>
              </a:rPr>
              <a:t>Zusätzlich</a:t>
            </a:r>
            <a:r>
              <a:rPr lang="en-US" kern="100" dirty="0">
                <a:ea typeface="Aptos" panose="020B0004020202020204" pitchFamily="34" charset="0"/>
                <a:cs typeface="Times New Roman" panose="02020603050405020304" pitchFamily="18" charset="0"/>
              </a:rPr>
              <a:t> </a:t>
            </a:r>
            <a:r>
              <a:rPr lang="en-US" kern="100" dirty="0" err="1">
                <a:ea typeface="Aptos" panose="020B0004020202020204" pitchFamily="34" charset="0"/>
                <a:cs typeface="Times New Roman" panose="02020603050405020304" pitchFamily="18" charset="0"/>
              </a:rPr>
              <a:t>zum</a:t>
            </a:r>
            <a:r>
              <a:rPr lang="en-US" kern="100" dirty="0">
                <a:ea typeface="Aptos" panose="020B0004020202020204" pitchFamily="34" charset="0"/>
                <a:cs typeface="Times New Roman" panose="02020603050405020304" pitchFamily="18" charset="0"/>
              </a:rPr>
              <a:t> </a:t>
            </a:r>
            <a:r>
              <a:rPr lang="en-US" kern="100" dirty="0" err="1">
                <a:ea typeface="Aptos" panose="020B0004020202020204" pitchFamily="34" charset="0"/>
                <a:cs typeface="Times New Roman" panose="02020603050405020304" pitchFamily="18" charset="0"/>
              </a:rPr>
              <a:t>Abgleich</a:t>
            </a:r>
            <a:r>
              <a:rPr lang="en-US" kern="100" dirty="0">
                <a:ea typeface="Aptos" panose="020B0004020202020204" pitchFamily="34" charset="0"/>
                <a:cs typeface="Times New Roman" panose="02020603050405020304" pitchFamily="18" charset="0"/>
              </a:rPr>
              <a:t> </a:t>
            </a:r>
            <a:r>
              <a:rPr lang="en-US" kern="100" dirty="0" err="1">
                <a:ea typeface="Aptos" panose="020B0004020202020204" pitchFamily="34" charset="0"/>
                <a:cs typeface="Times New Roman" panose="02020603050405020304" pitchFamily="18" charset="0"/>
              </a:rPr>
              <a:t>mit</a:t>
            </a:r>
            <a:r>
              <a:rPr lang="en-US" kern="100" dirty="0">
                <a:ea typeface="Aptos" panose="020B0004020202020204" pitchFamily="34" charset="0"/>
                <a:cs typeface="Times New Roman" panose="02020603050405020304" pitchFamily="18" charset="0"/>
              </a:rPr>
              <a:t> der </a:t>
            </a:r>
            <a:r>
              <a:rPr lang="en-US" kern="100" dirty="0" err="1">
                <a:ea typeface="Aptos" panose="020B0004020202020204" pitchFamily="34" charset="0"/>
                <a:cs typeface="Times New Roman" panose="02020603050405020304" pitchFamily="18" charset="0"/>
              </a:rPr>
              <a:t>Landesstelle</a:t>
            </a:r>
            <a:r>
              <a:rPr lang="en-US" kern="100" dirty="0">
                <a:ea typeface="Aptos" panose="020B0004020202020204" pitchFamily="34" charset="0"/>
                <a:cs typeface="Times New Roman" panose="02020603050405020304" pitchFamily="18" charset="0"/>
              </a:rPr>
              <a:t> </a:t>
            </a:r>
            <a:br>
              <a:rPr lang="en-US" kern="100" dirty="0">
                <a:ea typeface="Aptos" panose="020B0004020202020204" pitchFamily="34" charset="0"/>
                <a:cs typeface="Times New Roman" panose="02020603050405020304" pitchFamily="18" charset="0"/>
              </a:rPr>
            </a:br>
            <a:r>
              <a:rPr lang="en-US" kern="100" dirty="0" err="1">
                <a:ea typeface="Aptos" panose="020B0004020202020204" pitchFamily="34" charset="0"/>
                <a:cs typeface="Times New Roman" panose="02020603050405020304" pitchFamily="18" charset="0"/>
              </a:rPr>
              <a:t>kam</a:t>
            </a:r>
            <a:r>
              <a:rPr lang="en-US" kern="100" dirty="0">
                <a:ea typeface="Aptos" panose="020B0004020202020204" pitchFamily="34" charset="0"/>
                <a:cs typeface="Times New Roman" panose="02020603050405020304" pitchFamily="18" charset="0"/>
              </a:rPr>
              <a:t> </a:t>
            </a:r>
            <a:r>
              <a:rPr lang="en-US" kern="100" dirty="0" err="1">
                <a:ea typeface="Aptos" panose="020B0004020202020204" pitchFamily="34" charset="0"/>
                <a:cs typeface="Times New Roman" panose="02020603050405020304" pitchFamily="18" charset="0"/>
              </a:rPr>
              <a:t>eine</a:t>
            </a:r>
            <a:r>
              <a:rPr lang="en-US" kern="100" dirty="0">
                <a:ea typeface="Aptos" panose="020B0004020202020204" pitchFamily="34" charset="0"/>
                <a:cs typeface="Times New Roman" panose="02020603050405020304" pitchFamily="18" charset="0"/>
              </a:rPr>
              <a:t> Software für probabilistic linkage, </a:t>
            </a:r>
            <a:br>
              <a:rPr lang="en-US" kern="100" dirty="0">
                <a:ea typeface="Aptos" panose="020B0004020202020204" pitchFamily="34" charset="0"/>
                <a:cs typeface="Times New Roman" panose="02020603050405020304" pitchFamily="18" charset="0"/>
              </a:rPr>
            </a:br>
            <a:r>
              <a:rPr lang="en-US" kern="100" dirty="0" err="1">
                <a:ea typeface="Aptos" panose="020B0004020202020204" pitchFamily="34" charset="0"/>
                <a:cs typeface="Times New Roman" panose="02020603050405020304" pitchFamily="18" charset="0"/>
              </a:rPr>
              <a:t>entwickelt</a:t>
            </a:r>
            <a:r>
              <a:rPr lang="en-US" kern="100" dirty="0">
                <a:ea typeface="Aptos" panose="020B0004020202020204" pitchFamily="34" charset="0"/>
                <a:cs typeface="Times New Roman" panose="02020603050405020304" pitchFamily="18" charset="0"/>
              </a:rPr>
              <a:t> von Willi </a:t>
            </a:r>
            <a:r>
              <a:rPr lang="en-US" kern="100" dirty="0" err="1">
                <a:ea typeface="Aptos" panose="020B0004020202020204" pitchFamily="34" charset="0"/>
                <a:cs typeface="Times New Roman" panose="02020603050405020304" pitchFamily="18" charset="0"/>
              </a:rPr>
              <a:t>Oberaigner</a:t>
            </a:r>
            <a:r>
              <a:rPr lang="en-US" kern="100" dirty="0">
                <a:ea typeface="Aptos" panose="020B0004020202020204" pitchFamily="34" charset="0"/>
                <a:cs typeface="Times New Roman" panose="02020603050405020304" pitchFamily="18" charset="0"/>
              </a:rPr>
              <a:t>, </a:t>
            </a:r>
            <a:r>
              <a:rPr lang="en-US" kern="100" dirty="0" err="1">
                <a:ea typeface="Aptos" panose="020B0004020202020204" pitchFamily="34" charset="0"/>
                <a:cs typeface="Times New Roman" panose="02020603050405020304" pitchFamily="18" charset="0"/>
              </a:rPr>
              <a:t>zum</a:t>
            </a:r>
            <a:r>
              <a:rPr lang="en-US" kern="100" dirty="0">
                <a:ea typeface="Aptos" panose="020B0004020202020204" pitchFamily="34" charset="0"/>
                <a:cs typeface="Times New Roman" panose="02020603050405020304" pitchFamily="18" charset="0"/>
              </a:rPr>
              <a:t> </a:t>
            </a:r>
            <a:r>
              <a:rPr lang="en-US" kern="100" dirty="0" err="1">
                <a:ea typeface="Aptos" panose="020B0004020202020204" pitchFamily="34" charset="0"/>
                <a:cs typeface="Times New Roman" panose="02020603050405020304" pitchFamily="18" charset="0"/>
              </a:rPr>
              <a:t>Einsatz</a:t>
            </a:r>
            <a:endParaRPr lang="en-US" kern="100" dirty="0">
              <a:ea typeface="Aptos" panose="020B0004020202020204" pitchFamily="34" charset="0"/>
              <a:cs typeface="Times New Roman" panose="02020603050405020304" pitchFamily="18" charset="0"/>
            </a:endParaRPr>
          </a:p>
          <a:p>
            <a:pPr>
              <a:lnSpc>
                <a:spcPct val="100000"/>
              </a:lnSpc>
              <a:spcAft>
                <a:spcPts val="800"/>
              </a:spcAft>
              <a:buNone/>
            </a:pPr>
            <a:endParaRPr lang="en-US" kern="100" dirty="0">
              <a:ea typeface="Aptos" panose="020B0004020202020204" pitchFamily="34" charset="0"/>
              <a:cs typeface="Times New Roman" panose="02020603050405020304" pitchFamily="18" charset="0"/>
            </a:endParaRPr>
          </a:p>
          <a:p>
            <a:pPr>
              <a:lnSpc>
                <a:spcPct val="100000"/>
              </a:lnSpc>
              <a:spcAft>
                <a:spcPts val="800"/>
              </a:spcAft>
              <a:buNone/>
            </a:pPr>
            <a:r>
              <a:rPr lang="en-US" kern="100" dirty="0">
                <a:ea typeface="Aptos" panose="020B0004020202020204" pitchFamily="34" charset="0"/>
                <a:cs typeface="Times New Roman" panose="02020603050405020304" pitchFamily="18" charset="0"/>
              </a:rPr>
              <a:t> </a:t>
            </a:r>
          </a:p>
          <a:p>
            <a:pPr>
              <a:lnSpc>
                <a:spcPct val="100000"/>
              </a:lnSpc>
              <a:spcAft>
                <a:spcPts val="800"/>
              </a:spcAft>
              <a:buNone/>
            </a:pPr>
            <a:r>
              <a:rPr lang="en-US" sz="1800" kern="100" dirty="0">
                <a:effectLst/>
                <a:latin typeface="+mn-lt"/>
                <a:ea typeface="Aptos" panose="020B0004020202020204" pitchFamily="34" charset="0"/>
                <a:cs typeface="Times New Roman" panose="02020603050405020304" pitchFamily="18" charset="0"/>
              </a:rPr>
              <a:t> Ab 2015 </a:t>
            </a:r>
            <a:r>
              <a:rPr lang="en-US" sz="1800" kern="100" dirty="0" err="1">
                <a:effectLst/>
                <a:latin typeface="+mn-lt"/>
                <a:ea typeface="Aptos" panose="020B0004020202020204" pitchFamily="34" charset="0"/>
                <a:cs typeface="Times New Roman" panose="02020603050405020304" pitchFamily="18" charset="0"/>
              </a:rPr>
              <a:t>erfolgt</a:t>
            </a:r>
            <a:r>
              <a:rPr lang="en-US" sz="1800" kern="100" dirty="0">
                <a:effectLst/>
                <a:latin typeface="+mn-lt"/>
                <a:ea typeface="Aptos" panose="020B0004020202020204" pitchFamily="34" charset="0"/>
                <a:cs typeface="Times New Roman" panose="02020603050405020304" pitchFamily="18" charset="0"/>
              </a:rPr>
              <a:t> der </a:t>
            </a:r>
            <a:r>
              <a:rPr lang="en-US" sz="1800" kern="100" dirty="0" err="1">
                <a:effectLst/>
                <a:latin typeface="+mn-lt"/>
                <a:ea typeface="Aptos" panose="020B0004020202020204" pitchFamily="34" charset="0"/>
                <a:cs typeface="Times New Roman" panose="02020603050405020304" pitchFamily="18" charset="0"/>
              </a:rPr>
              <a:t>Sterbedatenabgleich</a:t>
            </a:r>
            <a:r>
              <a:rPr lang="en-US" sz="1800" kern="100" dirty="0">
                <a:effectLst/>
                <a:latin typeface="+mn-lt"/>
                <a:ea typeface="Aptos" panose="020B0004020202020204" pitchFamily="34" charset="0"/>
                <a:cs typeface="Times New Roman" panose="02020603050405020304" pitchFamily="18" charset="0"/>
              </a:rPr>
              <a:t> </a:t>
            </a:r>
            <a:r>
              <a:rPr lang="en-US" sz="1800" kern="100" dirty="0" err="1">
                <a:effectLst/>
                <a:latin typeface="+mn-lt"/>
                <a:ea typeface="Aptos" panose="020B0004020202020204" pitchFamily="34" charset="0"/>
                <a:cs typeface="Times New Roman" panose="02020603050405020304" pitchFamily="18" charset="0"/>
              </a:rPr>
              <a:t>nur</a:t>
            </a:r>
            <a:r>
              <a:rPr lang="en-US" sz="1800" kern="100" dirty="0">
                <a:effectLst/>
                <a:latin typeface="+mn-lt"/>
                <a:ea typeface="Aptos" panose="020B0004020202020204" pitchFamily="34" charset="0"/>
                <a:cs typeface="Times New Roman" panose="02020603050405020304" pitchFamily="18" charset="0"/>
              </a:rPr>
              <a:t> </a:t>
            </a:r>
            <a:r>
              <a:rPr lang="en-US" sz="1800" kern="100" dirty="0" err="1">
                <a:effectLst/>
                <a:latin typeface="+mn-lt"/>
                <a:ea typeface="Aptos" panose="020B0004020202020204" pitchFamily="34" charset="0"/>
                <a:cs typeface="Times New Roman" panose="02020603050405020304" pitchFamily="18" charset="0"/>
              </a:rPr>
              <a:t>mehr</a:t>
            </a:r>
            <a:r>
              <a:rPr lang="en-US" sz="1800" kern="100" dirty="0">
                <a:effectLst/>
                <a:latin typeface="+mn-lt"/>
                <a:ea typeface="Aptos" panose="020B0004020202020204" pitchFamily="34" charset="0"/>
                <a:cs typeface="Times New Roman" panose="02020603050405020304" pitchFamily="18" charset="0"/>
              </a:rPr>
              <a:t> für das </a:t>
            </a:r>
            <a:r>
              <a:rPr lang="en-US" sz="1800" kern="100" dirty="0" err="1">
                <a:effectLst/>
                <a:latin typeface="+mn-lt"/>
                <a:ea typeface="Aptos" panose="020B0004020202020204" pitchFamily="34" charset="0"/>
                <a:cs typeface="Times New Roman" panose="02020603050405020304" pitchFamily="18" charset="0"/>
              </a:rPr>
              <a:t>Vorarlberger</a:t>
            </a:r>
            <a:r>
              <a:rPr lang="en-US" sz="1800" kern="100" dirty="0">
                <a:effectLst/>
                <a:latin typeface="+mn-lt"/>
                <a:ea typeface="Aptos" panose="020B0004020202020204" pitchFamily="34" charset="0"/>
                <a:cs typeface="Times New Roman" panose="02020603050405020304" pitchFamily="18" charset="0"/>
              </a:rPr>
              <a:t> </a:t>
            </a:r>
            <a:r>
              <a:rPr lang="en-US" kern="100" dirty="0" err="1">
                <a:ea typeface="Aptos" panose="020B0004020202020204" pitchFamily="34" charset="0"/>
                <a:cs typeface="Times New Roman" panose="02020603050405020304" pitchFamily="18" charset="0"/>
              </a:rPr>
              <a:t>Krebsregister</a:t>
            </a:r>
            <a:r>
              <a:rPr lang="en-US" kern="100" dirty="0">
                <a:ea typeface="Aptos" panose="020B0004020202020204" pitchFamily="34" charset="0"/>
                <a:cs typeface="Times New Roman" panose="02020603050405020304" pitchFamily="18" charset="0"/>
              </a:rPr>
              <a:t> </a:t>
            </a:r>
            <a:r>
              <a:rPr lang="en-US" kern="100" dirty="0" err="1">
                <a:ea typeface="Aptos" panose="020B0004020202020204" pitchFamily="34" charset="0"/>
                <a:cs typeface="Times New Roman" panose="02020603050405020304" pitchFamily="18" charset="0"/>
              </a:rPr>
              <a:t>über</a:t>
            </a:r>
            <a:r>
              <a:rPr lang="en-US" kern="100" dirty="0">
                <a:ea typeface="Aptos" panose="020B0004020202020204" pitchFamily="34" charset="0"/>
                <a:cs typeface="Times New Roman" panose="02020603050405020304" pitchFamily="18" charset="0"/>
              </a:rPr>
              <a:t> die </a:t>
            </a:r>
            <a:r>
              <a:rPr lang="en-US" kern="100" dirty="0" err="1">
                <a:ea typeface="Aptos" panose="020B0004020202020204" pitchFamily="34" charset="0"/>
                <a:cs typeface="Times New Roman" panose="02020603050405020304" pitchFamily="18" charset="0"/>
              </a:rPr>
              <a:t>Statistik</a:t>
            </a:r>
            <a:r>
              <a:rPr lang="en-US" kern="100" dirty="0">
                <a:ea typeface="Aptos" panose="020B0004020202020204" pitchFamily="34" charset="0"/>
                <a:cs typeface="Times New Roman" panose="02020603050405020304" pitchFamily="18" charset="0"/>
              </a:rPr>
              <a:t> Austria und </a:t>
            </a:r>
            <a:r>
              <a:rPr lang="en-US" kern="100" dirty="0" err="1">
                <a:ea typeface="Aptos" panose="020B0004020202020204" pitchFamily="34" charset="0"/>
                <a:cs typeface="Times New Roman" panose="02020603050405020304" pitchFamily="18" charset="0"/>
              </a:rPr>
              <a:t>über</a:t>
            </a:r>
            <a:r>
              <a:rPr lang="en-US" kern="100" dirty="0">
                <a:ea typeface="Aptos" panose="020B0004020202020204" pitchFamily="34" charset="0"/>
                <a:cs typeface="Times New Roman" panose="02020603050405020304" pitchFamily="18" charset="0"/>
              </a:rPr>
              <a:t> die </a:t>
            </a:r>
            <a:r>
              <a:rPr lang="en-US" kern="100" dirty="0" err="1">
                <a:ea typeface="Aptos" panose="020B0004020202020204" pitchFamily="34" charset="0"/>
                <a:cs typeface="Times New Roman" panose="02020603050405020304" pitchFamily="18" charset="0"/>
              </a:rPr>
              <a:t>Vorarlberger</a:t>
            </a:r>
            <a:r>
              <a:rPr lang="en-US" kern="100" dirty="0">
                <a:ea typeface="Aptos" panose="020B0004020202020204" pitchFamily="34" charset="0"/>
                <a:cs typeface="Times New Roman" panose="02020603050405020304" pitchFamily="18" charset="0"/>
              </a:rPr>
              <a:t> </a:t>
            </a:r>
            <a:r>
              <a:rPr lang="en-US" kern="100" dirty="0" err="1">
                <a:ea typeface="Aptos" panose="020B0004020202020204" pitchFamily="34" charset="0"/>
                <a:cs typeface="Times New Roman" panose="02020603050405020304" pitchFamily="18" charset="0"/>
              </a:rPr>
              <a:t>Nachrichten</a:t>
            </a:r>
            <a:r>
              <a:rPr lang="en-US" kern="100" dirty="0">
                <a:ea typeface="Aptos" panose="020B0004020202020204" pitchFamily="34" charset="0"/>
                <a:cs typeface="Times New Roman" panose="02020603050405020304" pitchFamily="18" charset="0"/>
              </a:rPr>
              <a:t> (</a:t>
            </a:r>
            <a:r>
              <a:rPr lang="en-US" kern="100" dirty="0" err="1">
                <a:ea typeface="Aptos" panose="020B0004020202020204" pitchFamily="34" charset="0"/>
                <a:cs typeface="Times New Roman" panose="02020603050405020304" pitchFamily="18" charset="0"/>
              </a:rPr>
              <a:t>Todesanzeigen</a:t>
            </a:r>
            <a:r>
              <a:rPr lang="en-US" kern="100" dirty="0">
                <a:ea typeface="Aptos" panose="020B0004020202020204" pitchFamily="34" charset="0"/>
                <a:cs typeface="Times New Roman" panose="02020603050405020304" pitchFamily="18" charset="0"/>
              </a:rPr>
              <a:t>).</a:t>
            </a:r>
          </a:p>
          <a:p>
            <a:pPr>
              <a:lnSpc>
                <a:spcPct val="100000"/>
              </a:lnSpc>
              <a:spcAft>
                <a:spcPts val="800"/>
              </a:spcAft>
              <a:buNone/>
            </a:pPr>
            <a:endParaRPr lang="en-US" kern="100" dirty="0">
              <a:ea typeface="Aptos" panose="020B0004020202020204" pitchFamily="34" charset="0"/>
              <a:cs typeface="Times New Roman" panose="02020603050405020304" pitchFamily="18" charset="0"/>
            </a:endParaRPr>
          </a:p>
          <a:p>
            <a:pPr>
              <a:lnSpc>
                <a:spcPct val="100000"/>
              </a:lnSpc>
              <a:spcAft>
                <a:spcPts val="800"/>
              </a:spcAft>
              <a:buNone/>
            </a:pPr>
            <a:r>
              <a:rPr lang="en-US" kern="100" dirty="0">
                <a:ea typeface="Aptos" panose="020B0004020202020204" pitchFamily="34" charset="0"/>
                <a:cs typeface="Times New Roman" panose="02020603050405020304" pitchFamily="18" charset="0"/>
              </a:rPr>
              <a:t>Ein </a:t>
            </a:r>
            <a:r>
              <a:rPr lang="en-US" kern="100" dirty="0" err="1">
                <a:ea typeface="Aptos" panose="020B0004020202020204" pitchFamily="34" charset="0"/>
                <a:cs typeface="Times New Roman" panose="02020603050405020304" pitchFamily="18" charset="0"/>
              </a:rPr>
              <a:t>aktueller</a:t>
            </a:r>
            <a:r>
              <a:rPr lang="en-US" kern="100" dirty="0">
                <a:ea typeface="Aptos" panose="020B0004020202020204" pitchFamily="34" charset="0"/>
                <a:cs typeface="Times New Roman" panose="02020603050405020304" pitchFamily="18" charset="0"/>
              </a:rPr>
              <a:t>, </a:t>
            </a:r>
            <a:r>
              <a:rPr lang="en-US" kern="100" dirty="0" err="1">
                <a:ea typeface="Aptos" panose="020B0004020202020204" pitchFamily="34" charset="0"/>
                <a:cs typeface="Times New Roman" panose="02020603050405020304" pitchFamily="18" charset="0"/>
              </a:rPr>
              <a:t>vollständiger</a:t>
            </a:r>
            <a:r>
              <a:rPr lang="en-US" kern="100" dirty="0">
                <a:ea typeface="Aptos" panose="020B0004020202020204" pitchFamily="34" charset="0"/>
                <a:cs typeface="Times New Roman" panose="02020603050405020304" pitchFamily="18" charset="0"/>
              </a:rPr>
              <a:t> </a:t>
            </a:r>
            <a:r>
              <a:rPr lang="en-US" kern="100" dirty="0" err="1">
                <a:ea typeface="Aptos" panose="020B0004020202020204" pitchFamily="34" charset="0"/>
                <a:cs typeface="Times New Roman" panose="02020603050405020304" pitchFamily="18" charset="0"/>
              </a:rPr>
              <a:t>Sterbedatenabgleich</a:t>
            </a:r>
            <a:r>
              <a:rPr lang="en-US" kern="100" dirty="0">
                <a:ea typeface="Aptos" panose="020B0004020202020204" pitchFamily="34" charset="0"/>
                <a:cs typeface="Times New Roman" panose="02020603050405020304" pitchFamily="18" charset="0"/>
              </a:rPr>
              <a:t> </a:t>
            </a:r>
            <a:r>
              <a:rPr lang="en-US" kern="100" dirty="0" err="1">
                <a:ea typeface="Aptos" panose="020B0004020202020204" pitchFamily="34" charset="0"/>
                <a:cs typeface="Times New Roman" panose="02020603050405020304" pitchFamily="18" charset="0"/>
              </a:rPr>
              <a:t>ist</a:t>
            </a:r>
            <a:r>
              <a:rPr lang="en-US" kern="100" dirty="0">
                <a:ea typeface="Aptos" panose="020B0004020202020204" pitchFamily="34" charset="0"/>
                <a:cs typeface="Times New Roman" panose="02020603050405020304" pitchFamily="18" charset="0"/>
              </a:rPr>
              <a:t> </a:t>
            </a:r>
            <a:r>
              <a:rPr lang="en-US" kern="100" dirty="0" err="1">
                <a:ea typeface="Aptos" panose="020B0004020202020204" pitchFamily="34" charset="0"/>
                <a:cs typeface="Times New Roman" panose="02020603050405020304" pitchFamily="18" charset="0"/>
              </a:rPr>
              <a:t>ausständig</a:t>
            </a:r>
            <a:r>
              <a:rPr lang="en-US" kern="100" dirty="0">
                <a:ea typeface="Aptos" panose="020B0004020202020204" pitchFamily="34" charset="0"/>
                <a:cs typeface="Times New Roman" panose="02020603050405020304" pitchFamily="18" charset="0"/>
              </a:rPr>
              <a:t>.</a:t>
            </a:r>
          </a:p>
          <a:p>
            <a:pPr>
              <a:lnSpc>
                <a:spcPct val="100000"/>
              </a:lnSpc>
              <a:spcAft>
                <a:spcPts val="800"/>
              </a:spcAft>
              <a:buNone/>
            </a:pPr>
            <a:endParaRPr lang="en-US" sz="1800" kern="100" dirty="0">
              <a:effectLst/>
              <a:latin typeface="+mn-lt"/>
              <a:ea typeface="Aptos" panose="020B000402020202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6365B5F9-02FE-2677-C510-EE98116BBF66}"/>
              </a:ext>
            </a:extLst>
          </p:cNvPr>
          <p:cNvPicPr>
            <a:picLocks noChangeAspect="1"/>
          </p:cNvPicPr>
          <p:nvPr/>
        </p:nvPicPr>
        <p:blipFill>
          <a:blip r:embed="rId2"/>
          <a:stretch>
            <a:fillRect/>
          </a:stretch>
        </p:blipFill>
        <p:spPr>
          <a:xfrm rot="10800000" flipV="1">
            <a:off x="8947871" y="1862137"/>
            <a:ext cx="1600967" cy="553403"/>
          </a:xfrm>
          <a:prstGeom prst="rect">
            <a:avLst/>
          </a:prstGeom>
        </p:spPr>
      </p:pic>
      <p:pic>
        <p:nvPicPr>
          <p:cNvPr id="9" name="Grafik 8">
            <a:extLst>
              <a:ext uri="{FF2B5EF4-FFF2-40B4-BE49-F238E27FC236}">
                <a16:creationId xmlns:a16="http://schemas.microsoft.com/office/drawing/2014/main" id="{56D5183D-0A76-C564-37B8-124A358B879C}"/>
              </a:ext>
            </a:extLst>
          </p:cNvPr>
          <p:cNvPicPr>
            <a:picLocks noChangeAspect="1"/>
          </p:cNvPicPr>
          <p:nvPr/>
        </p:nvPicPr>
        <p:blipFill>
          <a:blip r:embed="rId3"/>
          <a:stretch>
            <a:fillRect/>
          </a:stretch>
        </p:blipFill>
        <p:spPr>
          <a:xfrm>
            <a:off x="6450214" y="2138838"/>
            <a:ext cx="1662845" cy="2341722"/>
          </a:xfrm>
          <a:prstGeom prst="rect">
            <a:avLst/>
          </a:prstGeom>
        </p:spPr>
      </p:pic>
    </p:spTree>
    <p:extLst>
      <p:ext uri="{BB962C8B-B14F-4D97-AF65-F5344CB8AC3E}">
        <p14:creationId xmlns:p14="http://schemas.microsoft.com/office/powerpoint/2010/main" val="1467015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B22A46C-DCF8-3C3C-A17C-F06B54D5F964}"/>
              </a:ext>
            </a:extLst>
          </p:cNvPr>
          <p:cNvPicPr>
            <a:picLocks noChangeAspect="1"/>
          </p:cNvPicPr>
          <p:nvPr/>
        </p:nvPicPr>
        <p:blipFill>
          <a:blip r:embed="rId2"/>
          <a:stretch>
            <a:fillRect/>
          </a:stretch>
        </p:blipFill>
        <p:spPr>
          <a:xfrm>
            <a:off x="3343983" y="99060"/>
            <a:ext cx="5504033" cy="6659880"/>
          </a:xfrm>
          <a:prstGeom prst="rect">
            <a:avLst/>
          </a:prstGeom>
        </p:spPr>
      </p:pic>
      <p:graphicFrame>
        <p:nvGraphicFramePr>
          <p:cNvPr id="4" name="Tabelle 3">
            <a:extLst>
              <a:ext uri="{FF2B5EF4-FFF2-40B4-BE49-F238E27FC236}">
                <a16:creationId xmlns:a16="http://schemas.microsoft.com/office/drawing/2014/main" id="{1689C2AD-F71F-B62B-9433-939584C8ACC1}"/>
              </a:ext>
            </a:extLst>
          </p:cNvPr>
          <p:cNvGraphicFramePr>
            <a:graphicFrameLocks noGrp="1"/>
          </p:cNvGraphicFramePr>
          <p:nvPr>
            <p:extLst>
              <p:ext uri="{D42A27DB-BD31-4B8C-83A1-F6EECF244321}">
                <p14:modId xmlns:p14="http://schemas.microsoft.com/office/powerpoint/2010/main" val="881419208"/>
              </p:ext>
            </p:extLst>
          </p:nvPr>
        </p:nvGraphicFramePr>
        <p:xfrm>
          <a:off x="311331" y="3255917"/>
          <a:ext cx="4724400" cy="173083"/>
        </p:xfrm>
        <a:graphic>
          <a:graphicData uri="http://schemas.openxmlformats.org/drawingml/2006/table">
            <a:tbl>
              <a:tblPr>
                <a:tableStyleId>{5C22544A-7EE6-4342-B048-85BDC9FD1C3A}</a:tableStyleId>
              </a:tblPr>
              <a:tblGrid>
                <a:gridCol w="787400">
                  <a:extLst>
                    <a:ext uri="{9D8B030D-6E8A-4147-A177-3AD203B41FA5}">
                      <a16:colId xmlns:a16="http://schemas.microsoft.com/office/drawing/2014/main" val="1010762812"/>
                    </a:ext>
                  </a:extLst>
                </a:gridCol>
                <a:gridCol w="787400">
                  <a:extLst>
                    <a:ext uri="{9D8B030D-6E8A-4147-A177-3AD203B41FA5}">
                      <a16:colId xmlns:a16="http://schemas.microsoft.com/office/drawing/2014/main" val="796910555"/>
                    </a:ext>
                  </a:extLst>
                </a:gridCol>
                <a:gridCol w="787400">
                  <a:extLst>
                    <a:ext uri="{9D8B030D-6E8A-4147-A177-3AD203B41FA5}">
                      <a16:colId xmlns:a16="http://schemas.microsoft.com/office/drawing/2014/main" val="747422564"/>
                    </a:ext>
                  </a:extLst>
                </a:gridCol>
                <a:gridCol w="787400">
                  <a:extLst>
                    <a:ext uri="{9D8B030D-6E8A-4147-A177-3AD203B41FA5}">
                      <a16:colId xmlns:a16="http://schemas.microsoft.com/office/drawing/2014/main" val="289176107"/>
                    </a:ext>
                  </a:extLst>
                </a:gridCol>
                <a:gridCol w="787400">
                  <a:extLst>
                    <a:ext uri="{9D8B030D-6E8A-4147-A177-3AD203B41FA5}">
                      <a16:colId xmlns:a16="http://schemas.microsoft.com/office/drawing/2014/main" val="2354991362"/>
                    </a:ext>
                  </a:extLst>
                </a:gridCol>
                <a:gridCol w="787400">
                  <a:extLst>
                    <a:ext uri="{9D8B030D-6E8A-4147-A177-3AD203B41FA5}">
                      <a16:colId xmlns:a16="http://schemas.microsoft.com/office/drawing/2014/main" val="4035698355"/>
                    </a:ext>
                  </a:extLst>
                </a:gridCol>
              </a:tblGrid>
              <a:tr h="0">
                <a:tc>
                  <a:txBody>
                    <a:bodyPr/>
                    <a:lstStyle/>
                    <a:p>
                      <a:pPr algn="r" fontAlgn="b">
                        <a:buNone/>
                      </a:pPr>
                      <a:r>
                        <a:rPr lang="de-DE" sz="1100" u="none" strike="noStrike">
                          <a:effectLst/>
                        </a:rPr>
                        <a:t>372368</a:t>
                      </a:r>
                      <a:endParaRPr lang="de-DE" sz="1100" b="0" i="0" u="none" strike="noStrike">
                        <a:solidFill>
                          <a:srgbClr val="000000"/>
                        </a:solidFill>
                        <a:effectLst/>
                        <a:latin typeface="Calibri" panose="020F0502020204030204" pitchFamily="34" charset="0"/>
                      </a:endParaRPr>
                    </a:p>
                  </a:txBody>
                  <a:tcPr marL="5443" marR="5443" marT="5443" marB="0" anchor="b"/>
                </a:tc>
                <a:tc>
                  <a:txBody>
                    <a:bodyPr/>
                    <a:lstStyle/>
                    <a:p>
                      <a:pPr algn="r" fontAlgn="b">
                        <a:buNone/>
                      </a:pPr>
                      <a:r>
                        <a:rPr lang="de-DE" sz="1100" u="none" strike="noStrike">
                          <a:effectLst/>
                        </a:rPr>
                        <a:t>3752300325</a:t>
                      </a:r>
                      <a:endParaRPr lang="de-DE" sz="1100" b="0" i="0" u="none" strike="noStrike">
                        <a:solidFill>
                          <a:srgbClr val="000000"/>
                        </a:solidFill>
                        <a:effectLst/>
                        <a:latin typeface="Calibri" panose="020F0502020204030204" pitchFamily="34" charset="0"/>
                      </a:endParaRPr>
                    </a:p>
                  </a:txBody>
                  <a:tcPr marL="5443" marR="5443" marT="5443" marB="0" anchor="b"/>
                </a:tc>
                <a:tc>
                  <a:txBody>
                    <a:bodyPr/>
                    <a:lstStyle/>
                    <a:p>
                      <a:pPr algn="r" fontAlgn="b">
                        <a:buNone/>
                      </a:pPr>
                      <a:r>
                        <a:rPr lang="de-DE" sz="1100" u="none" strike="noStrike">
                          <a:effectLst/>
                        </a:rPr>
                        <a:t>30.03.1925</a:t>
                      </a:r>
                      <a:endParaRPr lang="de-DE" sz="1100" b="0" i="0" u="none" strike="noStrike">
                        <a:solidFill>
                          <a:srgbClr val="000000"/>
                        </a:solidFill>
                        <a:effectLst/>
                        <a:latin typeface="Calibri" panose="020F0502020204030204" pitchFamily="34" charset="0"/>
                      </a:endParaRPr>
                    </a:p>
                  </a:txBody>
                  <a:tcPr marL="5443" marR="5443" marT="5443" marB="0" anchor="b"/>
                </a:tc>
                <a:tc>
                  <a:txBody>
                    <a:bodyPr/>
                    <a:lstStyle/>
                    <a:p>
                      <a:pPr algn="r" fontAlgn="b">
                        <a:buNone/>
                      </a:pPr>
                      <a:r>
                        <a:rPr lang="de-DE" sz="1100" u="none" strike="noStrike">
                          <a:effectLst/>
                        </a:rPr>
                        <a:t>101</a:t>
                      </a:r>
                      <a:endParaRPr lang="de-DE" sz="1100" b="0" i="0" u="none" strike="noStrike">
                        <a:solidFill>
                          <a:srgbClr val="000000"/>
                        </a:solidFill>
                        <a:effectLst/>
                        <a:latin typeface="Calibri" panose="020F0502020204030204" pitchFamily="34" charset="0"/>
                      </a:endParaRPr>
                    </a:p>
                  </a:txBody>
                  <a:tcPr marL="5443" marR="5443" marT="5443" marB="0" anchor="b"/>
                </a:tc>
                <a:tc>
                  <a:txBody>
                    <a:bodyPr/>
                    <a:lstStyle/>
                    <a:p>
                      <a:pPr algn="l" fontAlgn="b">
                        <a:buNone/>
                      </a:pPr>
                      <a:r>
                        <a:rPr lang="de-DE" sz="1100" u="none" strike="noStrike">
                          <a:effectLst/>
                        </a:rPr>
                        <a:t>Flatz</a:t>
                      </a:r>
                      <a:endParaRPr lang="de-DE" sz="1100" b="0" i="0" u="none" strike="noStrike">
                        <a:solidFill>
                          <a:srgbClr val="000000"/>
                        </a:solidFill>
                        <a:effectLst/>
                        <a:latin typeface="Calibri" panose="020F0502020204030204" pitchFamily="34" charset="0"/>
                      </a:endParaRPr>
                    </a:p>
                  </a:txBody>
                  <a:tcPr marL="5443" marR="5443" marT="5443" marB="0" anchor="b"/>
                </a:tc>
                <a:tc>
                  <a:txBody>
                    <a:bodyPr/>
                    <a:lstStyle/>
                    <a:p>
                      <a:pPr algn="l" fontAlgn="b">
                        <a:buNone/>
                      </a:pPr>
                      <a:r>
                        <a:rPr lang="de-DE" sz="1100" u="none" strike="noStrike" dirty="0">
                          <a:effectLst/>
                        </a:rPr>
                        <a:t>Trudi</a:t>
                      </a:r>
                      <a:endParaRPr lang="de-DE" sz="1100" b="0" i="0" u="none" strike="noStrike" dirty="0">
                        <a:solidFill>
                          <a:srgbClr val="000000"/>
                        </a:solidFill>
                        <a:effectLst/>
                        <a:latin typeface="Calibri" panose="020F0502020204030204" pitchFamily="34" charset="0"/>
                      </a:endParaRPr>
                    </a:p>
                  </a:txBody>
                  <a:tcPr marL="5443" marR="5443" marT="5443" marB="0" anchor="b"/>
                </a:tc>
                <a:extLst>
                  <a:ext uri="{0D108BD9-81ED-4DB2-BD59-A6C34878D82A}">
                    <a16:rowId xmlns:a16="http://schemas.microsoft.com/office/drawing/2014/main" val="4288020219"/>
                  </a:ext>
                </a:extLst>
              </a:tr>
            </a:tbl>
          </a:graphicData>
        </a:graphic>
      </p:graphicFrame>
    </p:spTree>
    <p:extLst>
      <p:ext uri="{BB962C8B-B14F-4D97-AF65-F5344CB8AC3E}">
        <p14:creationId xmlns:p14="http://schemas.microsoft.com/office/powerpoint/2010/main" val="1453100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53D2D-0F82-EE07-C6F7-3615DF17F755}"/>
            </a:ext>
          </a:extLst>
        </p:cNvPr>
        <p:cNvGrpSpPr/>
        <p:nvPr/>
      </p:nvGrpSpPr>
      <p:grpSpPr>
        <a:xfrm>
          <a:off x="0" y="0"/>
          <a:ext cx="0" cy="0"/>
          <a:chOff x="0" y="0"/>
          <a:chExt cx="0" cy="0"/>
        </a:xfrm>
      </p:grpSpPr>
      <p:sp>
        <p:nvSpPr>
          <p:cNvPr id="4" name="Textfeld 3">
            <a:extLst>
              <a:ext uri="{FF2B5EF4-FFF2-40B4-BE49-F238E27FC236}">
                <a16:creationId xmlns:a16="http://schemas.microsoft.com/office/drawing/2014/main" id="{F6E3EB89-F50B-B5FE-28E6-FE4F24D40641}"/>
              </a:ext>
            </a:extLst>
          </p:cNvPr>
          <p:cNvSpPr txBox="1"/>
          <p:nvPr/>
        </p:nvSpPr>
        <p:spPr>
          <a:xfrm>
            <a:off x="1114893" y="570910"/>
            <a:ext cx="6425160" cy="646331"/>
          </a:xfrm>
          <a:prstGeom prst="rect">
            <a:avLst/>
          </a:prstGeom>
          <a:noFill/>
        </p:spPr>
        <p:txBody>
          <a:bodyPr wrap="square">
            <a:spAutoFit/>
          </a:bodyPr>
          <a:lstStyle/>
          <a:p>
            <a:pPr>
              <a:lnSpc>
                <a:spcPct val="100000"/>
              </a:lnSpc>
              <a:spcAft>
                <a:spcPts val="800"/>
              </a:spcAft>
              <a:buNone/>
            </a:pPr>
            <a:r>
              <a:rPr lang="en-US" sz="1800" b="1" kern="100" dirty="0" err="1">
                <a:effectLst/>
                <a:latin typeface="+mn-lt"/>
                <a:ea typeface="Aptos" panose="020B0004020202020204" pitchFamily="34" charset="0"/>
                <a:cs typeface="Times New Roman" panose="02020603050405020304" pitchFamily="18" charset="0"/>
              </a:rPr>
              <a:t>Statistische</a:t>
            </a:r>
            <a:r>
              <a:rPr lang="en-US" sz="1800" b="1" kern="100" dirty="0">
                <a:effectLst/>
                <a:latin typeface="+mn-lt"/>
                <a:ea typeface="Aptos" panose="020B0004020202020204" pitchFamily="34" charset="0"/>
                <a:cs typeface="Times New Roman" panose="02020603050405020304" pitchFamily="18" charset="0"/>
              </a:rPr>
              <a:t> </a:t>
            </a:r>
            <a:r>
              <a:rPr lang="en-US" sz="1800" b="1" kern="100" dirty="0" err="1">
                <a:effectLst/>
                <a:latin typeface="+mn-lt"/>
                <a:ea typeface="Aptos" panose="020B0004020202020204" pitchFamily="34" charset="0"/>
                <a:cs typeface="Times New Roman" panose="02020603050405020304" pitchFamily="18" charset="0"/>
              </a:rPr>
              <a:t>Methoden</a:t>
            </a:r>
            <a:r>
              <a:rPr lang="en-US" sz="1800" b="1" kern="100" dirty="0">
                <a:effectLst/>
                <a:latin typeface="+mn-lt"/>
                <a:ea typeface="Aptos" panose="020B0004020202020204" pitchFamily="34" charset="0"/>
                <a:cs typeface="Times New Roman" panose="02020603050405020304" pitchFamily="18" charset="0"/>
              </a:rPr>
              <a:t> um </a:t>
            </a:r>
            <a:r>
              <a:rPr lang="en-US" sz="1800" b="1" kern="100" dirty="0" err="1">
                <a:effectLst/>
                <a:latin typeface="+mn-lt"/>
                <a:ea typeface="Aptos" panose="020B0004020202020204" pitchFamily="34" charset="0"/>
                <a:cs typeface="Times New Roman" panose="02020603050405020304" pitchFamily="18" charset="0"/>
              </a:rPr>
              <a:t>mit</a:t>
            </a:r>
            <a:r>
              <a:rPr lang="en-US" sz="1800" b="1" kern="100" dirty="0">
                <a:effectLst/>
                <a:latin typeface="+mn-lt"/>
                <a:ea typeface="Aptos" panose="020B0004020202020204" pitchFamily="34" charset="0"/>
                <a:cs typeface="Times New Roman" panose="02020603050405020304" pitchFamily="18" charset="0"/>
              </a:rPr>
              <a:t> </a:t>
            </a:r>
            <a:r>
              <a:rPr lang="en-US" b="1" kern="100" dirty="0">
                <a:ea typeface="Aptos" panose="020B0004020202020204" pitchFamily="34" charset="0"/>
                <a:cs typeface="Times New Roman" panose="02020603050405020304" pitchFamily="18" charset="0"/>
              </a:rPr>
              <a:t>Immortals und Immortal Bias in </a:t>
            </a:r>
            <a:r>
              <a:rPr lang="en-US" b="1" kern="100" dirty="0" err="1">
                <a:ea typeface="Aptos" panose="020B0004020202020204" pitchFamily="34" charset="0"/>
                <a:cs typeface="Times New Roman" panose="02020603050405020304" pitchFamily="18" charset="0"/>
              </a:rPr>
              <a:t>Kohortenstudien</a:t>
            </a:r>
            <a:r>
              <a:rPr lang="en-US" b="1" kern="100" dirty="0">
                <a:ea typeface="Aptos" panose="020B0004020202020204" pitchFamily="34" charset="0"/>
                <a:cs typeface="Times New Roman" panose="02020603050405020304" pitchFamily="18" charset="0"/>
              </a:rPr>
              <a:t> </a:t>
            </a:r>
            <a:r>
              <a:rPr lang="en-US" b="1" kern="100" dirty="0" err="1">
                <a:ea typeface="Aptos" panose="020B0004020202020204" pitchFamily="34" charset="0"/>
                <a:cs typeface="Times New Roman" panose="02020603050405020304" pitchFamily="18" charset="0"/>
              </a:rPr>
              <a:t>umzugehen</a:t>
            </a:r>
            <a:endParaRPr lang="en-US" sz="1800" b="1" kern="100" dirty="0">
              <a:effectLst/>
              <a:latin typeface="+mn-lt"/>
              <a:ea typeface="Aptos" panose="020B000402020202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C3EAD638-7488-744B-3C23-0C07BB5C26AD}"/>
              </a:ext>
            </a:extLst>
          </p:cNvPr>
          <p:cNvSpPr txBox="1"/>
          <p:nvPr/>
        </p:nvSpPr>
        <p:spPr>
          <a:xfrm>
            <a:off x="1114893" y="3344754"/>
            <a:ext cx="8718653" cy="1077218"/>
          </a:xfrm>
          <a:prstGeom prst="rect">
            <a:avLst/>
          </a:prstGeom>
          <a:noFill/>
        </p:spPr>
        <p:txBody>
          <a:bodyPr wrap="square">
            <a:spAutoFit/>
          </a:bodyPr>
          <a:lstStyle/>
          <a:p>
            <a:pPr marR="0" lvl="0" algn="l"/>
            <a:r>
              <a:rPr lang="de-DE" sz="1600" b="1" i="0" dirty="0">
                <a:solidFill>
                  <a:schemeClr val="tx1"/>
                </a:solidFill>
                <a:effectLst/>
                <a:latin typeface="+mn-lt"/>
              </a:rPr>
              <a:t>Analyse mit </a:t>
            </a:r>
            <a:r>
              <a:rPr lang="de-DE" sz="1600" b="1" i="0" dirty="0" err="1">
                <a:solidFill>
                  <a:schemeClr val="tx1"/>
                </a:solidFill>
                <a:effectLst/>
                <a:latin typeface="+mn-lt"/>
              </a:rPr>
              <a:t>Linkstrunkierung</a:t>
            </a:r>
            <a:r>
              <a:rPr lang="de-DE" sz="1600" b="1" i="0" dirty="0">
                <a:solidFill>
                  <a:schemeClr val="tx1"/>
                </a:solidFill>
                <a:effectLst/>
                <a:latin typeface="+mn-lt"/>
              </a:rPr>
              <a:t> (</a:t>
            </a:r>
            <a:r>
              <a:rPr lang="de-DE" sz="1600" b="1" i="0" dirty="0" err="1">
                <a:solidFill>
                  <a:schemeClr val="tx1"/>
                </a:solidFill>
                <a:effectLst/>
                <a:latin typeface="+mn-lt"/>
              </a:rPr>
              <a:t>Delayed</a:t>
            </a:r>
            <a:r>
              <a:rPr lang="de-DE" sz="1600" b="1" i="0" dirty="0">
                <a:solidFill>
                  <a:schemeClr val="tx1"/>
                </a:solidFill>
                <a:effectLst/>
                <a:latin typeface="+mn-lt"/>
              </a:rPr>
              <a:t> Entry):</a:t>
            </a:r>
            <a:br>
              <a:rPr lang="de-DE" sz="1600" b="1" i="0" dirty="0">
                <a:solidFill>
                  <a:schemeClr val="tx1"/>
                </a:solidFill>
                <a:effectLst/>
                <a:latin typeface="+mn-lt"/>
              </a:rPr>
            </a:br>
            <a:r>
              <a:rPr lang="de-DE" sz="1600" b="0" i="0" dirty="0">
                <a:solidFill>
                  <a:schemeClr val="tx1"/>
                </a:solidFill>
                <a:effectLst/>
                <a:latin typeface="+mn-lt"/>
              </a:rPr>
              <a:t> Die Beobachtungszeit einer Person für die Risikoberechnung beginnt erst zum Zeitpunkt des tatsächlichen Ereigniseintritts (z. B. Behandlungsbeginn), wodurch die "unsterbliche" Zeit davor korrekt aus der Analyse ausgeschlossen wird.</a:t>
            </a:r>
            <a:endParaRPr lang="de-DE" sz="1600" b="0" i="0" dirty="0">
              <a:solidFill>
                <a:srgbClr val="000000"/>
              </a:solidFill>
              <a:effectLst/>
              <a:latin typeface="ui-sans-serif"/>
            </a:endParaRPr>
          </a:p>
        </p:txBody>
      </p:sp>
      <p:sp>
        <p:nvSpPr>
          <p:cNvPr id="9" name="Textfeld 8">
            <a:extLst>
              <a:ext uri="{FF2B5EF4-FFF2-40B4-BE49-F238E27FC236}">
                <a16:creationId xmlns:a16="http://schemas.microsoft.com/office/drawing/2014/main" id="{969BBB20-FEFF-E328-5A08-FE17BA9C8727}"/>
              </a:ext>
            </a:extLst>
          </p:cNvPr>
          <p:cNvSpPr txBox="1"/>
          <p:nvPr/>
        </p:nvSpPr>
        <p:spPr>
          <a:xfrm>
            <a:off x="1047436" y="4675353"/>
            <a:ext cx="9318260" cy="830997"/>
          </a:xfrm>
          <a:prstGeom prst="rect">
            <a:avLst/>
          </a:prstGeom>
          <a:noFill/>
        </p:spPr>
        <p:txBody>
          <a:bodyPr wrap="square">
            <a:spAutoFit/>
          </a:bodyPr>
          <a:lstStyle/>
          <a:p>
            <a:pPr marR="0" lvl="0" algn="l"/>
            <a:r>
              <a:rPr lang="de-DE" sz="1600" b="1" i="0" dirty="0">
                <a:solidFill>
                  <a:schemeClr val="tx1"/>
                </a:solidFill>
                <a:effectLst/>
                <a:latin typeface="+mn-lt"/>
              </a:rPr>
              <a:t>Verwendung von zeitabhängigen </a:t>
            </a:r>
            <a:r>
              <a:rPr lang="de-DE" sz="1600" b="1" i="0" dirty="0" err="1">
                <a:solidFill>
                  <a:schemeClr val="tx1"/>
                </a:solidFill>
                <a:effectLst/>
                <a:latin typeface="+mn-lt"/>
              </a:rPr>
              <a:t>Kovariaten</a:t>
            </a:r>
            <a:r>
              <a:rPr lang="de-DE" sz="1600" b="1" i="0" dirty="0">
                <a:solidFill>
                  <a:schemeClr val="tx1"/>
                </a:solidFill>
                <a:effectLst/>
                <a:latin typeface="+mn-lt"/>
              </a:rPr>
              <a:t>:</a:t>
            </a:r>
            <a:r>
              <a:rPr lang="de-DE" sz="1600" b="0" i="0" dirty="0">
                <a:solidFill>
                  <a:schemeClr val="tx1"/>
                </a:solidFill>
                <a:effectLst/>
                <a:latin typeface="+mn-lt"/>
              </a:rPr>
              <a:t> Personen werden bis zum Expositionszeitpunkt (z. B. Mammografie) in der Kontrollgruppe belassen und wechseln erst dann in die Behandlungsgruppe. Ein Überlebenszeitmodell (z. B. Cox-Regression) verarbeitet diesen Statuswechsel im Zeitverlauf korrekt.</a:t>
            </a:r>
            <a:endParaRPr lang="de-DE" sz="1600" b="0" i="0" dirty="0">
              <a:solidFill>
                <a:srgbClr val="000000"/>
              </a:solidFill>
              <a:effectLst/>
              <a:latin typeface="ui-sans-serif"/>
            </a:endParaRPr>
          </a:p>
        </p:txBody>
      </p:sp>
      <p:sp>
        <p:nvSpPr>
          <p:cNvPr id="11" name="Textfeld 10">
            <a:extLst>
              <a:ext uri="{FF2B5EF4-FFF2-40B4-BE49-F238E27FC236}">
                <a16:creationId xmlns:a16="http://schemas.microsoft.com/office/drawing/2014/main" id="{8F36CBAA-CE18-5410-4C40-C2FB4A504BBD}"/>
              </a:ext>
            </a:extLst>
          </p:cNvPr>
          <p:cNvSpPr txBox="1"/>
          <p:nvPr/>
        </p:nvSpPr>
        <p:spPr>
          <a:xfrm>
            <a:off x="1032448" y="5759731"/>
            <a:ext cx="9318259" cy="338554"/>
          </a:xfrm>
          <a:prstGeom prst="rect">
            <a:avLst/>
          </a:prstGeom>
          <a:noFill/>
        </p:spPr>
        <p:txBody>
          <a:bodyPr wrap="square">
            <a:spAutoFit/>
          </a:bodyPr>
          <a:lstStyle/>
          <a:p>
            <a:pPr marR="0" lvl="0" algn="l"/>
            <a:r>
              <a:rPr lang="de-DE" sz="1600" b="1" i="0" dirty="0">
                <a:solidFill>
                  <a:schemeClr val="tx1"/>
                </a:solidFill>
                <a:effectLst/>
                <a:latin typeface="+mn-lt"/>
              </a:rPr>
              <a:t>Target Trial </a:t>
            </a:r>
            <a:r>
              <a:rPr lang="de-DE" sz="1600" b="1" dirty="0"/>
              <a:t>Framework: </a:t>
            </a:r>
            <a:r>
              <a:rPr lang="de-DE" sz="1600" dirty="0" err="1"/>
              <a:t>Emulierung</a:t>
            </a:r>
            <a:r>
              <a:rPr lang="de-DE" sz="1600" dirty="0"/>
              <a:t> einer randomisierten Studie aus Beobachtungsdaten </a:t>
            </a:r>
            <a:endParaRPr lang="de-DE" sz="1600" i="0" dirty="0">
              <a:solidFill>
                <a:srgbClr val="000000"/>
              </a:solidFill>
              <a:effectLst/>
              <a:latin typeface="ui-sans-serif"/>
            </a:endParaRPr>
          </a:p>
        </p:txBody>
      </p:sp>
      <p:sp>
        <p:nvSpPr>
          <p:cNvPr id="13" name="Textfeld 12">
            <a:extLst>
              <a:ext uri="{FF2B5EF4-FFF2-40B4-BE49-F238E27FC236}">
                <a16:creationId xmlns:a16="http://schemas.microsoft.com/office/drawing/2014/main" id="{02F28ABB-340F-2227-F993-6C9BFE6F7CF2}"/>
              </a:ext>
            </a:extLst>
          </p:cNvPr>
          <p:cNvSpPr txBox="1"/>
          <p:nvPr/>
        </p:nvSpPr>
        <p:spPr>
          <a:xfrm>
            <a:off x="1114893" y="1490008"/>
            <a:ext cx="9153370" cy="1938992"/>
          </a:xfrm>
          <a:prstGeom prst="rect">
            <a:avLst/>
          </a:prstGeom>
          <a:noFill/>
        </p:spPr>
        <p:txBody>
          <a:bodyPr wrap="square">
            <a:spAutoFit/>
          </a:bodyPr>
          <a:lstStyle/>
          <a:p>
            <a:r>
              <a:rPr lang="de-DE" sz="1600" b="1" dirty="0"/>
              <a:t>Anwendung der Rechtszensierung (Right </a:t>
            </a:r>
            <a:r>
              <a:rPr lang="de-DE" sz="1600" b="1" dirty="0" err="1"/>
              <a:t>Censoring</a:t>
            </a:r>
            <a:r>
              <a:rPr lang="de-DE" sz="1600" b="1" dirty="0"/>
              <a:t>):</a:t>
            </a:r>
            <a:r>
              <a:rPr lang="de-DE" sz="1600" dirty="0"/>
              <a:t> Rechtszensierung bezeichnet unvollständige Beobachtungen, bei denen nur bekannt ist, dass eine Person bis zu einem bestimmten Zeitpunkt ereignisfrei überlebt hat. Der Zensierungszeitpunkt ist der letzte Tag mit gesicherter Information über den Vitalstatus (z. B. Datum der Emigration, letzter dokumentierter Kontakt oder Stichtag des Studienendes). Überlebenszeitanalysen (Kaplan-Meier, Cox-Regression) nutzen diese Teilinformation korrekt, statt die betroffenen Personen auszuschließen.</a:t>
            </a:r>
          </a:p>
          <a:p>
            <a:br>
              <a:rPr lang="de-DE" sz="1200" dirty="0"/>
            </a:br>
            <a:endParaRPr lang="de-DE" sz="1200" dirty="0"/>
          </a:p>
        </p:txBody>
      </p:sp>
    </p:spTree>
    <p:extLst>
      <p:ext uri="{BB962C8B-B14F-4D97-AF65-F5344CB8AC3E}">
        <p14:creationId xmlns:p14="http://schemas.microsoft.com/office/powerpoint/2010/main" val="1469281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0BE38285-4743-993B-E128-9F588B34EF09}"/>
              </a:ext>
            </a:extLst>
          </p:cNvPr>
          <p:cNvSpPr txBox="1"/>
          <p:nvPr/>
        </p:nvSpPr>
        <p:spPr>
          <a:xfrm>
            <a:off x="1354736" y="4994076"/>
            <a:ext cx="6096000" cy="646331"/>
          </a:xfrm>
          <a:prstGeom prst="rect">
            <a:avLst/>
          </a:prstGeom>
          <a:noFill/>
        </p:spPr>
        <p:txBody>
          <a:bodyPr wrap="square">
            <a:spAutoFit/>
          </a:bodyPr>
          <a:lstStyle/>
          <a:p>
            <a:r>
              <a:rPr lang="de-DE" b="1" dirty="0"/>
              <a:t>Die DSGVO gilt NICHT direkt für Verstorbene</a:t>
            </a:r>
            <a:r>
              <a:rPr lang="de-DE" dirty="0"/>
              <a:t>, da sie sich nur auf "identifizierbare natürliche Personen" bezieht.</a:t>
            </a:r>
          </a:p>
        </p:txBody>
      </p:sp>
      <p:sp>
        <p:nvSpPr>
          <p:cNvPr id="5" name="Textfeld 4">
            <a:extLst>
              <a:ext uri="{FF2B5EF4-FFF2-40B4-BE49-F238E27FC236}">
                <a16:creationId xmlns:a16="http://schemas.microsoft.com/office/drawing/2014/main" id="{C0B4CFF2-AA03-ECFE-C10D-D3FCBCEFA5F0}"/>
              </a:ext>
            </a:extLst>
          </p:cNvPr>
          <p:cNvSpPr txBox="1"/>
          <p:nvPr/>
        </p:nvSpPr>
        <p:spPr>
          <a:xfrm>
            <a:off x="1354736" y="3488457"/>
            <a:ext cx="6096000" cy="923330"/>
          </a:xfrm>
          <a:prstGeom prst="rect">
            <a:avLst/>
          </a:prstGeom>
          <a:noFill/>
        </p:spPr>
        <p:txBody>
          <a:bodyPr wrap="square">
            <a:spAutoFit/>
          </a:bodyPr>
          <a:lstStyle/>
          <a:p>
            <a:r>
              <a:rPr lang="de-DE" b="1" dirty="0"/>
              <a:t>die DSGVO verlangt, Sterbefälle zu dokumentieren!</a:t>
            </a:r>
            <a:r>
              <a:rPr lang="de-DE" dirty="0"/>
              <a:t> Das ist nicht nur ethisch richtig, sondern auch DSGVO-konform (Art. 5 Datengenauigkeit).</a:t>
            </a:r>
          </a:p>
        </p:txBody>
      </p:sp>
      <p:sp>
        <p:nvSpPr>
          <p:cNvPr id="7" name="Textfeld 6">
            <a:extLst>
              <a:ext uri="{FF2B5EF4-FFF2-40B4-BE49-F238E27FC236}">
                <a16:creationId xmlns:a16="http://schemas.microsoft.com/office/drawing/2014/main" id="{4687BD6F-F218-A4B9-0957-1658BACB1B27}"/>
              </a:ext>
            </a:extLst>
          </p:cNvPr>
          <p:cNvSpPr txBox="1"/>
          <p:nvPr/>
        </p:nvSpPr>
        <p:spPr>
          <a:xfrm>
            <a:off x="1354736" y="1902586"/>
            <a:ext cx="6096000" cy="1200329"/>
          </a:xfrm>
          <a:prstGeom prst="rect">
            <a:avLst/>
          </a:prstGeom>
          <a:noFill/>
        </p:spPr>
        <p:txBody>
          <a:bodyPr wrap="square">
            <a:spAutoFit/>
          </a:bodyPr>
          <a:lstStyle/>
          <a:p>
            <a:pPr rtl="0">
              <a:buNone/>
            </a:pPr>
            <a:r>
              <a:rPr lang="de-DE" b="1" dirty="0"/>
              <a:t>Art. 5 (1) d) - Datenintegrität:</a:t>
            </a:r>
            <a:endParaRPr lang="de-DE" dirty="0"/>
          </a:p>
          <a:p>
            <a:pPr marL="342900" lvl="0" indent="-342900" rtl="0">
              <a:buFont typeface="Arial" panose="020B0604020202020204" pitchFamily="34" charset="0"/>
              <a:buChar char="•"/>
            </a:pPr>
            <a:r>
              <a:rPr lang="de-DE" dirty="0"/>
              <a:t>Daten müssen "korrekt und aktuell" sein</a:t>
            </a:r>
          </a:p>
          <a:p>
            <a:pPr marL="342900" lvl="0" indent="-342900" rtl="0">
              <a:buFont typeface="Arial" panose="020B0604020202020204" pitchFamily="34" charset="0"/>
              <a:buChar char="•"/>
            </a:pPr>
            <a:r>
              <a:rPr lang="de-DE" dirty="0"/>
              <a:t>Unrichtige Daten müssen gelöscht oder berichtigt werden</a:t>
            </a:r>
          </a:p>
        </p:txBody>
      </p:sp>
      <p:sp>
        <p:nvSpPr>
          <p:cNvPr id="4" name="Textfeld 3">
            <a:extLst>
              <a:ext uri="{FF2B5EF4-FFF2-40B4-BE49-F238E27FC236}">
                <a16:creationId xmlns:a16="http://schemas.microsoft.com/office/drawing/2014/main" id="{89C82EE4-BA93-C71B-25F1-8C699E451671}"/>
              </a:ext>
            </a:extLst>
          </p:cNvPr>
          <p:cNvSpPr txBox="1"/>
          <p:nvPr/>
        </p:nvSpPr>
        <p:spPr>
          <a:xfrm>
            <a:off x="1272290" y="578405"/>
            <a:ext cx="8036601" cy="646331"/>
          </a:xfrm>
          <a:prstGeom prst="rect">
            <a:avLst/>
          </a:prstGeom>
          <a:noFill/>
        </p:spPr>
        <p:txBody>
          <a:bodyPr wrap="square">
            <a:spAutoFit/>
          </a:bodyPr>
          <a:lstStyle/>
          <a:p>
            <a:pPr>
              <a:lnSpc>
                <a:spcPct val="100000"/>
              </a:lnSpc>
              <a:spcAft>
                <a:spcPts val="800"/>
              </a:spcAft>
              <a:buNone/>
            </a:pPr>
            <a:r>
              <a:rPr lang="en-US" sz="1800" b="1" kern="100" dirty="0" err="1">
                <a:effectLst/>
                <a:latin typeface="+mn-lt"/>
                <a:ea typeface="Aptos" panose="020B0004020202020204" pitchFamily="34" charset="0"/>
                <a:cs typeface="Times New Roman" panose="02020603050405020304" pitchFamily="18" charset="0"/>
              </a:rPr>
              <a:t>Ist</a:t>
            </a:r>
            <a:r>
              <a:rPr lang="en-US" sz="1800" b="1" kern="100" dirty="0">
                <a:effectLst/>
                <a:latin typeface="+mn-lt"/>
                <a:ea typeface="Aptos" panose="020B0004020202020204" pitchFamily="34" charset="0"/>
                <a:cs typeface="Times New Roman" panose="02020603050405020304" pitchFamily="18" charset="0"/>
              </a:rPr>
              <a:t> die </a:t>
            </a:r>
            <a:r>
              <a:rPr lang="en-US" sz="1800" b="1" kern="100" dirty="0" err="1">
                <a:effectLst/>
                <a:latin typeface="+mn-lt"/>
                <a:ea typeface="Aptos" panose="020B0004020202020204" pitchFamily="34" charset="0"/>
                <a:cs typeface="Times New Roman" panose="02020603050405020304" pitchFamily="18" charset="0"/>
              </a:rPr>
              <a:t>Korrektheit</a:t>
            </a:r>
            <a:r>
              <a:rPr lang="en-US" sz="1800" b="1" kern="100" dirty="0">
                <a:effectLst/>
                <a:latin typeface="+mn-lt"/>
                <a:ea typeface="Aptos" panose="020B0004020202020204" pitchFamily="34" charset="0"/>
                <a:cs typeface="Times New Roman" panose="02020603050405020304" pitchFamily="18" charset="0"/>
              </a:rPr>
              <a:t> von </a:t>
            </a:r>
            <a:r>
              <a:rPr lang="en-US" sz="1800" b="1" kern="100" dirty="0" err="1">
                <a:effectLst/>
                <a:latin typeface="+mn-lt"/>
                <a:ea typeface="Aptos" panose="020B0004020202020204" pitchFamily="34" charset="0"/>
                <a:cs typeface="Times New Roman" panose="02020603050405020304" pitchFamily="18" charset="0"/>
              </a:rPr>
              <a:t>Sterbedaten</a:t>
            </a:r>
            <a:r>
              <a:rPr lang="en-US" sz="1800" b="1" kern="100" dirty="0">
                <a:effectLst/>
                <a:latin typeface="+mn-lt"/>
                <a:ea typeface="Aptos" panose="020B0004020202020204" pitchFamily="34" charset="0"/>
                <a:cs typeface="Times New Roman" panose="02020603050405020304" pitchFamily="18" charset="0"/>
              </a:rPr>
              <a:t> </a:t>
            </a:r>
            <a:r>
              <a:rPr lang="en-US" sz="1800" b="1" kern="100" dirty="0" err="1">
                <a:effectLst/>
                <a:latin typeface="+mn-lt"/>
                <a:ea typeface="Aptos" panose="020B0004020202020204" pitchFamily="34" charset="0"/>
                <a:cs typeface="Times New Roman" panose="02020603050405020304" pitchFamily="18" charset="0"/>
              </a:rPr>
              <a:t>ein</a:t>
            </a:r>
            <a:r>
              <a:rPr lang="en-US" sz="1800" b="1" kern="100" dirty="0">
                <a:effectLst/>
                <a:latin typeface="+mn-lt"/>
                <a:ea typeface="Aptos" panose="020B0004020202020204" pitchFamily="34" charset="0"/>
                <a:cs typeface="Times New Roman" panose="02020603050405020304" pitchFamily="18" charset="0"/>
              </a:rPr>
              <a:t> rein </a:t>
            </a:r>
            <a:r>
              <a:rPr lang="en-US" sz="1800" b="1" kern="100" dirty="0" err="1">
                <a:effectLst/>
                <a:latin typeface="+mn-lt"/>
                <a:ea typeface="Aptos" panose="020B0004020202020204" pitchFamily="34" charset="0"/>
                <a:cs typeface="Times New Roman" panose="02020603050405020304" pitchFamily="18" charset="0"/>
              </a:rPr>
              <a:t>statistisches</a:t>
            </a:r>
            <a:r>
              <a:rPr lang="en-US" sz="1800" b="1" kern="100" dirty="0">
                <a:effectLst/>
                <a:latin typeface="+mn-lt"/>
                <a:ea typeface="Aptos" panose="020B0004020202020204" pitchFamily="34" charset="0"/>
                <a:cs typeface="Times New Roman" panose="02020603050405020304" pitchFamily="18" charset="0"/>
              </a:rPr>
              <a:t> Problem, </a:t>
            </a:r>
            <a:r>
              <a:rPr lang="en-US" sz="1800" b="1" kern="100" dirty="0" err="1">
                <a:effectLst/>
                <a:latin typeface="+mn-lt"/>
                <a:ea typeface="Aptos" panose="020B0004020202020204" pitchFamily="34" charset="0"/>
                <a:cs typeface="Times New Roman" panose="02020603050405020304" pitchFamily="18" charset="0"/>
              </a:rPr>
              <a:t>nein</a:t>
            </a:r>
            <a:r>
              <a:rPr lang="en-US" sz="1800" b="1" kern="100" dirty="0">
                <a:effectLst/>
                <a:latin typeface="+mn-lt"/>
                <a:ea typeface="Aptos" panose="020B0004020202020204" pitchFamily="34" charset="0"/>
                <a:cs typeface="Times New Roman" panose="02020603050405020304" pitchFamily="18" charset="0"/>
              </a:rPr>
              <a:t>, </a:t>
            </a:r>
            <a:r>
              <a:rPr lang="en-US" sz="1800" b="1" kern="100" dirty="0" err="1">
                <a:effectLst/>
                <a:latin typeface="+mn-lt"/>
                <a:ea typeface="Aptos" panose="020B0004020202020204" pitchFamily="34" charset="0"/>
                <a:cs typeface="Times New Roman" panose="02020603050405020304" pitchFamily="18" charset="0"/>
              </a:rPr>
              <a:t>auch</a:t>
            </a:r>
            <a:r>
              <a:rPr lang="en-US" sz="1800" b="1" kern="100" dirty="0">
                <a:effectLst/>
                <a:latin typeface="+mn-lt"/>
                <a:ea typeface="Aptos" panose="020B0004020202020204" pitchFamily="34" charset="0"/>
                <a:cs typeface="Times New Roman" panose="02020603050405020304" pitchFamily="18" charset="0"/>
              </a:rPr>
              <a:t> die DSGVO </a:t>
            </a:r>
            <a:r>
              <a:rPr lang="en-US" sz="1800" b="1" kern="100" dirty="0" err="1">
                <a:effectLst/>
                <a:latin typeface="+mn-lt"/>
                <a:ea typeface="Aptos" panose="020B0004020202020204" pitchFamily="34" charset="0"/>
                <a:cs typeface="Times New Roman" panose="02020603050405020304" pitchFamily="18" charset="0"/>
              </a:rPr>
              <a:t>verlangt</a:t>
            </a:r>
            <a:r>
              <a:rPr lang="en-US" sz="1800" b="1" kern="100" dirty="0">
                <a:effectLst/>
                <a:latin typeface="+mn-lt"/>
                <a:ea typeface="Aptos" panose="020B0004020202020204" pitchFamily="34" charset="0"/>
                <a:cs typeface="Times New Roman" panose="02020603050405020304" pitchFamily="18" charset="0"/>
              </a:rPr>
              <a:t> </a:t>
            </a:r>
            <a:r>
              <a:rPr lang="en-US" sz="1800" b="1" kern="100" dirty="0" err="1">
                <a:effectLst/>
                <a:latin typeface="+mn-lt"/>
                <a:ea typeface="Aptos" panose="020B0004020202020204" pitchFamily="34" charset="0"/>
                <a:cs typeface="Times New Roman" panose="02020603050405020304" pitchFamily="18" charset="0"/>
              </a:rPr>
              <a:t>korrekte</a:t>
            </a:r>
            <a:r>
              <a:rPr lang="en-US" sz="1800" b="1" kern="100" dirty="0">
                <a:effectLst/>
                <a:latin typeface="+mn-lt"/>
                <a:ea typeface="Aptos" panose="020B0004020202020204" pitchFamily="34" charset="0"/>
                <a:cs typeface="Times New Roman" panose="02020603050405020304" pitchFamily="18" charset="0"/>
              </a:rPr>
              <a:t> und </a:t>
            </a:r>
            <a:r>
              <a:rPr lang="en-US" sz="1800" b="1" kern="100" dirty="0" err="1">
                <a:effectLst/>
                <a:latin typeface="+mn-lt"/>
                <a:ea typeface="Aptos" panose="020B0004020202020204" pitchFamily="34" charset="0"/>
                <a:cs typeface="Times New Roman" panose="02020603050405020304" pitchFamily="18" charset="0"/>
              </a:rPr>
              <a:t>aktuelle</a:t>
            </a:r>
            <a:r>
              <a:rPr lang="en-US" sz="1800" b="1" kern="100" dirty="0">
                <a:effectLst/>
                <a:latin typeface="+mn-lt"/>
                <a:ea typeface="Aptos" panose="020B0004020202020204" pitchFamily="34" charset="0"/>
                <a:cs typeface="Times New Roman" panose="02020603050405020304" pitchFamily="18" charset="0"/>
              </a:rPr>
              <a:t> </a:t>
            </a:r>
            <a:r>
              <a:rPr lang="en-US" sz="1800" b="1" kern="100" dirty="0" err="1">
                <a:effectLst/>
                <a:latin typeface="+mn-lt"/>
                <a:ea typeface="Aptos" panose="020B0004020202020204" pitchFamily="34" charset="0"/>
                <a:cs typeface="Times New Roman" panose="02020603050405020304" pitchFamily="18" charset="0"/>
              </a:rPr>
              <a:t>Daten</a:t>
            </a:r>
            <a:r>
              <a:rPr lang="en-US" sz="1800" b="1" kern="100" dirty="0">
                <a:effectLst/>
                <a:latin typeface="+mn-lt"/>
                <a:ea typeface="Aptos" panose="020B0004020202020204" pitchFamily="34" charset="0"/>
                <a:cs typeface="Times New Roman" panose="02020603050405020304" pitchFamily="18" charset="0"/>
              </a:rPr>
              <a:t>!</a:t>
            </a:r>
          </a:p>
        </p:txBody>
      </p:sp>
    </p:spTree>
    <p:extLst>
      <p:ext uri="{BB962C8B-B14F-4D97-AF65-F5344CB8AC3E}">
        <p14:creationId xmlns:p14="http://schemas.microsoft.com/office/powerpoint/2010/main" val="2432614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9ABB7031-4FA9-5AA2-C0A6-B2538C9D35F3}"/>
              </a:ext>
            </a:extLst>
          </p:cNvPr>
          <p:cNvSpPr txBox="1"/>
          <p:nvPr/>
        </p:nvSpPr>
        <p:spPr>
          <a:xfrm>
            <a:off x="319095" y="443932"/>
            <a:ext cx="10648155" cy="5632311"/>
          </a:xfrm>
          <a:prstGeom prst="rect">
            <a:avLst/>
          </a:prstGeom>
          <a:noFill/>
        </p:spPr>
        <p:txBody>
          <a:bodyPr wrap="square">
            <a:spAutoFit/>
          </a:bodyPr>
          <a:lstStyle/>
          <a:p>
            <a:pPr rtl="0">
              <a:buNone/>
            </a:pPr>
            <a:r>
              <a:rPr lang="de-DE" b="1" dirty="0"/>
              <a:t>DSGVO unterstützt Sie:</a:t>
            </a:r>
          </a:p>
          <a:p>
            <a:pPr rtl="0">
              <a:buNone/>
            </a:pPr>
            <a:r>
              <a:rPr lang="de-DE" dirty="0"/>
              <a:t>✅ </a:t>
            </a:r>
            <a:r>
              <a:rPr lang="de-DE" b="1" dirty="0"/>
              <a:t>Art. 5 (1) d):</a:t>
            </a:r>
            <a:r>
              <a:rPr lang="de-DE" dirty="0"/>
              <a:t> Verpflichtung zur Korrektheit der Daten</a:t>
            </a:r>
          </a:p>
          <a:p>
            <a:pPr marL="342900" lvl="0" indent="-342900" rtl="0">
              <a:buFont typeface="Arial" panose="020B0604020202020204" pitchFamily="34" charset="0"/>
              <a:buChar char="•"/>
            </a:pPr>
            <a:r>
              <a:rPr lang="de-DE" dirty="0"/>
              <a:t>Fehlende/veraltete Sterbedaten = </a:t>
            </a:r>
            <a:r>
              <a:rPr lang="de-DE" b="1" dirty="0"/>
              <a:t>Verstoß gegen Datengenauigkeit</a:t>
            </a:r>
            <a:endParaRPr lang="de-DE" dirty="0"/>
          </a:p>
          <a:p>
            <a:pPr marL="342900" lvl="0" indent="-342900" rtl="0">
              <a:buFont typeface="Arial" panose="020B0604020202020204" pitchFamily="34" charset="0"/>
              <a:buChar char="•"/>
            </a:pPr>
            <a:r>
              <a:rPr lang="de-DE" dirty="0"/>
              <a:t>Sie sind </a:t>
            </a:r>
            <a:r>
              <a:rPr lang="de-DE" b="1" dirty="0"/>
              <a:t>berechtigt</a:t>
            </a:r>
            <a:r>
              <a:rPr lang="de-DE" dirty="0"/>
              <a:t>, diese Informationen zu beschaffen</a:t>
            </a:r>
          </a:p>
          <a:p>
            <a:pPr marL="342900" lvl="0" indent="-342900" rtl="0">
              <a:buFont typeface="Arial" panose="020B0604020202020204" pitchFamily="34" charset="0"/>
              <a:buChar char="•"/>
            </a:pPr>
            <a:r>
              <a:rPr lang="de-DE" dirty="0"/>
              <a:t>Können Behörden um Daten bitten</a:t>
            </a:r>
          </a:p>
          <a:p>
            <a:pPr rtl="0">
              <a:buNone/>
            </a:pPr>
            <a:r>
              <a:rPr lang="de-DE" dirty="0"/>
              <a:t>✅ </a:t>
            </a:r>
            <a:r>
              <a:rPr lang="de-DE" b="1" dirty="0"/>
              <a:t>Art. 6 (1) c):</a:t>
            </a:r>
            <a:r>
              <a:rPr lang="de-DE" dirty="0"/>
              <a:t> Rechtliche Verpflichtung erfüllen</a:t>
            </a:r>
          </a:p>
          <a:p>
            <a:pPr marL="342900" lvl="0" indent="-342900" rtl="0">
              <a:buFont typeface="Arial" panose="020B0604020202020204" pitchFamily="34" charset="0"/>
              <a:buChar char="•"/>
            </a:pPr>
            <a:r>
              <a:rPr lang="de-DE" dirty="0"/>
              <a:t>Register-, Kohortenstudien Update ist eine Pflicht</a:t>
            </a:r>
          </a:p>
          <a:p>
            <a:pPr marL="342900" lvl="0" indent="-342900" rtl="0">
              <a:buFont typeface="Arial" panose="020B0604020202020204" pitchFamily="34" charset="0"/>
              <a:buChar char="•"/>
            </a:pPr>
            <a:r>
              <a:rPr lang="de-DE" dirty="0"/>
              <a:t>Sterbedaten beschaffen ist legitim</a:t>
            </a:r>
          </a:p>
          <a:p>
            <a:pPr>
              <a:buNone/>
            </a:pPr>
            <a:br>
              <a:rPr lang="de-DE" dirty="0"/>
            </a:br>
            <a:r>
              <a:rPr lang="de-DE" b="1" dirty="0"/>
              <a:t>Praktische Lösungen:</a:t>
            </a:r>
          </a:p>
          <a:p>
            <a:pPr rtl="0">
              <a:buNone/>
            </a:pPr>
            <a:r>
              <a:rPr lang="de-DE" b="1" dirty="0"/>
              <a:t>Datenquellen für Sterbedaten:</a:t>
            </a:r>
            <a:endParaRPr lang="de-DE" dirty="0"/>
          </a:p>
          <a:p>
            <a:pPr marL="342900" lvl="0" indent="-342900" rtl="0">
              <a:buFont typeface="+mj-lt"/>
              <a:buAutoNum type="arabicPeriod"/>
            </a:pPr>
            <a:r>
              <a:rPr lang="de-DE" b="1" dirty="0"/>
              <a:t>Zentrale Melderegister</a:t>
            </a:r>
            <a:r>
              <a:rPr lang="de-DE" dirty="0"/>
              <a:t> (Stadt/Gemeinde)</a:t>
            </a:r>
          </a:p>
          <a:p>
            <a:pPr marL="342900" lvl="0" indent="-342900" rtl="0">
              <a:buFont typeface="+mj-lt"/>
              <a:buAutoNum type="arabicPeriod"/>
            </a:pPr>
            <a:r>
              <a:rPr lang="de-DE" b="1" dirty="0"/>
              <a:t>Statistik Austria</a:t>
            </a:r>
            <a:r>
              <a:rPr lang="de-DE" dirty="0"/>
              <a:t> (Todesfallmeldungen)</a:t>
            </a:r>
          </a:p>
          <a:p>
            <a:pPr marL="342900" lvl="0" indent="-342900" rtl="0">
              <a:buFont typeface="+mj-lt"/>
              <a:buAutoNum type="arabicPeriod"/>
            </a:pPr>
            <a:r>
              <a:rPr lang="de-DE" b="1" dirty="0"/>
              <a:t>Krankenhausinformationssysteme</a:t>
            </a:r>
            <a:r>
              <a:rPr lang="de-DE" dirty="0"/>
              <a:t> (Entlassungsdaten)</a:t>
            </a:r>
          </a:p>
          <a:p>
            <a:pPr marL="342900" lvl="0" indent="-342900" rtl="0">
              <a:buFont typeface="+mj-lt"/>
              <a:buAutoNum type="arabicPeriod"/>
            </a:pPr>
            <a:r>
              <a:rPr lang="de-DE" b="1" dirty="0"/>
              <a:t>Abgleich mit Krankenkassendaten</a:t>
            </a:r>
            <a:endParaRPr lang="de-DE" dirty="0"/>
          </a:p>
          <a:p>
            <a:pPr marL="342900" lvl="0" indent="-342900" rtl="0">
              <a:buFont typeface="+mj-lt"/>
              <a:buAutoNum type="arabicPeriod"/>
            </a:pPr>
            <a:r>
              <a:rPr lang="de-DE" b="1" dirty="0"/>
              <a:t>Friedhofsverwaltungen</a:t>
            </a:r>
            <a:r>
              <a:rPr lang="de-DE" dirty="0"/>
              <a:t> (für Ihre Region)</a:t>
            </a:r>
          </a:p>
          <a:p>
            <a:pPr marL="342900" lvl="0" indent="-342900" rtl="0">
              <a:buFont typeface="+mj-lt"/>
              <a:buAutoNum type="arabicPeriod"/>
            </a:pPr>
            <a:r>
              <a:rPr lang="de-DE" b="1" dirty="0"/>
              <a:t>Ethikkomitee-Anfrage</a:t>
            </a:r>
            <a:r>
              <a:rPr lang="de-DE" dirty="0"/>
              <a:t> für Datenbeschaffung</a:t>
            </a:r>
          </a:p>
          <a:p>
            <a:pPr>
              <a:buNone/>
            </a:pPr>
            <a:br>
              <a:rPr lang="de-DE" dirty="0"/>
            </a:br>
            <a:r>
              <a:rPr lang="de-DE" b="1" dirty="0">
                <a:solidFill>
                  <a:srgbClr val="FF0000"/>
                </a:solidFill>
              </a:rPr>
              <a:t>7. Darf KI zum Einsatz kommen und wenn ja in welchem Ausmaß um Sterbedaten zu aktualisieren?</a:t>
            </a:r>
          </a:p>
          <a:p>
            <a:pPr>
              <a:buNone/>
            </a:pPr>
            <a:endParaRPr lang="de-DE" dirty="0"/>
          </a:p>
        </p:txBody>
      </p:sp>
      <p:sp>
        <p:nvSpPr>
          <p:cNvPr id="5" name="Textfeld 4">
            <a:extLst>
              <a:ext uri="{FF2B5EF4-FFF2-40B4-BE49-F238E27FC236}">
                <a16:creationId xmlns:a16="http://schemas.microsoft.com/office/drawing/2014/main" id="{0EB3A7BD-3041-1AEB-A21E-64B9F1A8755E}"/>
              </a:ext>
            </a:extLst>
          </p:cNvPr>
          <p:cNvSpPr txBox="1"/>
          <p:nvPr/>
        </p:nvSpPr>
        <p:spPr>
          <a:xfrm>
            <a:off x="6548828" y="1971127"/>
            <a:ext cx="6097248" cy="2031325"/>
          </a:xfrm>
          <a:prstGeom prst="rect">
            <a:avLst/>
          </a:prstGeom>
          <a:noFill/>
        </p:spPr>
        <p:txBody>
          <a:bodyPr wrap="square">
            <a:spAutoFit/>
          </a:bodyPr>
          <a:lstStyle/>
          <a:p>
            <a:pPr rtl="0">
              <a:buNone/>
            </a:pPr>
            <a:r>
              <a:rPr lang="de-DE" sz="1800" b="1" dirty="0"/>
              <a:t>Im Register dokumentieren:</a:t>
            </a:r>
            <a:endParaRPr lang="de-DE" sz="1800" dirty="0"/>
          </a:p>
          <a:p>
            <a:pPr marL="342900" lvl="0" indent="-342900" rtl="0">
              <a:buFont typeface="Arial" panose="020B0604020202020204" pitchFamily="34" charset="0"/>
              <a:buChar char="•"/>
            </a:pPr>
            <a:r>
              <a:rPr lang="de-DE" sz="1800" dirty="0"/>
              <a:t>Sterbedatum, Todesursache</a:t>
            </a:r>
          </a:p>
          <a:p>
            <a:pPr marL="342900" lvl="0" indent="-342900" rtl="0">
              <a:buFont typeface="Arial" panose="020B0604020202020204" pitchFamily="34" charset="0"/>
              <a:buChar char="•"/>
            </a:pPr>
            <a:r>
              <a:rPr lang="de-DE" sz="1800" dirty="0"/>
              <a:t>Datenquelle (woher die Info)</a:t>
            </a:r>
          </a:p>
          <a:p>
            <a:pPr marL="342900" lvl="0" indent="-342900" rtl="0">
              <a:buFont typeface="Arial" panose="020B0604020202020204" pitchFamily="34" charset="0"/>
              <a:buChar char="•"/>
            </a:pPr>
            <a:r>
              <a:rPr lang="de-DE" sz="1800" dirty="0"/>
              <a:t>Datum der Aktualisierung</a:t>
            </a:r>
          </a:p>
          <a:p>
            <a:pPr marL="342900" lvl="0" indent="-342900" rtl="0">
              <a:buFont typeface="Arial" panose="020B0604020202020204" pitchFamily="34" charset="0"/>
              <a:buChar char="•"/>
            </a:pPr>
            <a:r>
              <a:rPr lang="de-DE" sz="1800" dirty="0"/>
              <a:t>Status: "überprüft" vs. "nicht überprüft"</a:t>
            </a:r>
          </a:p>
          <a:p>
            <a:pPr>
              <a:buNone/>
            </a:pPr>
            <a:br>
              <a:rPr lang="de-DE" sz="1800" dirty="0"/>
            </a:br>
            <a:endParaRPr lang="de-DE" sz="1800" dirty="0"/>
          </a:p>
        </p:txBody>
      </p:sp>
      <p:pic>
        <p:nvPicPr>
          <p:cNvPr id="7" name="Grafik 6">
            <a:extLst>
              <a:ext uri="{FF2B5EF4-FFF2-40B4-BE49-F238E27FC236}">
                <a16:creationId xmlns:a16="http://schemas.microsoft.com/office/drawing/2014/main" id="{AAD16EFA-28C0-FBE2-3DC7-4354D6CEEF67}"/>
              </a:ext>
            </a:extLst>
          </p:cNvPr>
          <p:cNvPicPr>
            <a:picLocks noChangeAspect="1"/>
          </p:cNvPicPr>
          <p:nvPr/>
        </p:nvPicPr>
        <p:blipFill>
          <a:blip r:embed="rId2"/>
          <a:stretch>
            <a:fillRect/>
          </a:stretch>
        </p:blipFill>
        <p:spPr>
          <a:xfrm>
            <a:off x="8753775" y="5784740"/>
            <a:ext cx="1687354" cy="934071"/>
          </a:xfrm>
          <a:prstGeom prst="rect">
            <a:avLst/>
          </a:prstGeom>
        </p:spPr>
      </p:pic>
      <p:pic>
        <p:nvPicPr>
          <p:cNvPr id="9" name="Grafik 8">
            <a:extLst>
              <a:ext uri="{FF2B5EF4-FFF2-40B4-BE49-F238E27FC236}">
                <a16:creationId xmlns:a16="http://schemas.microsoft.com/office/drawing/2014/main" id="{41DC8FFB-21F4-EAD9-38E5-58AA50A83C76}"/>
              </a:ext>
            </a:extLst>
          </p:cNvPr>
          <p:cNvPicPr>
            <a:picLocks noChangeAspect="1"/>
          </p:cNvPicPr>
          <p:nvPr/>
        </p:nvPicPr>
        <p:blipFill>
          <a:blip r:embed="rId3"/>
          <a:stretch>
            <a:fillRect/>
          </a:stretch>
        </p:blipFill>
        <p:spPr>
          <a:xfrm>
            <a:off x="554924" y="5792270"/>
            <a:ext cx="1761345" cy="926541"/>
          </a:xfrm>
          <a:prstGeom prst="rect">
            <a:avLst/>
          </a:prstGeom>
        </p:spPr>
      </p:pic>
      <p:pic>
        <p:nvPicPr>
          <p:cNvPr id="11" name="Grafik 10">
            <a:extLst>
              <a:ext uri="{FF2B5EF4-FFF2-40B4-BE49-F238E27FC236}">
                <a16:creationId xmlns:a16="http://schemas.microsoft.com/office/drawing/2014/main" id="{A5CEACA6-27E8-6BCD-96BD-1624E23D26AD}"/>
              </a:ext>
            </a:extLst>
          </p:cNvPr>
          <p:cNvPicPr>
            <a:picLocks noChangeAspect="1"/>
          </p:cNvPicPr>
          <p:nvPr/>
        </p:nvPicPr>
        <p:blipFill>
          <a:blip r:embed="rId4"/>
          <a:stretch>
            <a:fillRect/>
          </a:stretch>
        </p:blipFill>
        <p:spPr>
          <a:xfrm>
            <a:off x="2837982" y="5749138"/>
            <a:ext cx="1838950" cy="1031606"/>
          </a:xfrm>
          <a:prstGeom prst="rect">
            <a:avLst/>
          </a:prstGeom>
        </p:spPr>
      </p:pic>
      <p:pic>
        <p:nvPicPr>
          <p:cNvPr id="13" name="Grafik 12">
            <a:extLst>
              <a:ext uri="{FF2B5EF4-FFF2-40B4-BE49-F238E27FC236}">
                <a16:creationId xmlns:a16="http://schemas.microsoft.com/office/drawing/2014/main" id="{7AA9A750-A1C4-3873-19DB-12B4CC21C190}"/>
              </a:ext>
            </a:extLst>
          </p:cNvPr>
          <p:cNvPicPr>
            <a:picLocks noChangeAspect="1"/>
          </p:cNvPicPr>
          <p:nvPr/>
        </p:nvPicPr>
        <p:blipFill>
          <a:blip r:embed="rId5"/>
          <a:stretch>
            <a:fillRect/>
          </a:stretch>
        </p:blipFill>
        <p:spPr>
          <a:xfrm>
            <a:off x="6063991" y="5904791"/>
            <a:ext cx="1451079" cy="814020"/>
          </a:xfrm>
          <a:prstGeom prst="rect">
            <a:avLst/>
          </a:prstGeom>
        </p:spPr>
      </p:pic>
    </p:spTree>
    <p:extLst>
      <p:ext uri="{BB962C8B-B14F-4D97-AF65-F5344CB8AC3E}">
        <p14:creationId xmlns:p14="http://schemas.microsoft.com/office/powerpoint/2010/main" val="60387245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716</Words>
  <Application>Microsoft Office PowerPoint</Application>
  <PresentationFormat>Breitbild</PresentationFormat>
  <Paragraphs>70</Paragraphs>
  <Slides>8</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8</vt:i4>
      </vt:variant>
    </vt:vector>
  </HeadingPairs>
  <TitlesOfParts>
    <vt:vector size="14" baseType="lpstr">
      <vt:lpstr>Aptos</vt:lpstr>
      <vt:lpstr>Aptos Display</vt:lpstr>
      <vt:lpstr>Arial</vt:lpstr>
      <vt:lpstr>Calibri</vt:lpstr>
      <vt:lpstr>ui-sans-serif</vt:lpstr>
      <vt:lpstr>Office</vt:lpstr>
      <vt:lpstr>Linkage mit Outcomes und Insurance Daten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Medizinische Universitaet Innsbruck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Ulmer Hanno</dc:creator>
  <cp:lastModifiedBy>Ulmer Hanno</cp:lastModifiedBy>
  <cp:revision>28</cp:revision>
  <cp:lastPrinted>2026-09-17T13:35:59Z</cp:lastPrinted>
  <dcterms:created xsi:type="dcterms:W3CDTF">2026-08-06T10:13:14Z</dcterms:created>
  <dcterms:modified xsi:type="dcterms:W3CDTF">2026-09-17T13:36:01Z</dcterms:modified>
</cp:coreProperties>
</file>