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1.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7" r:id="rId1"/>
    <p:sldMasterId id="2147483733" r:id="rId2"/>
    <p:sldMasterId id="2147483739" r:id="rId3"/>
    <p:sldMasterId id="2147483751" r:id="rId4"/>
    <p:sldMasterId id="2147483763" r:id="rId5"/>
    <p:sldMasterId id="2147483769" r:id="rId6"/>
    <p:sldMasterId id="2147483778" r:id="rId7"/>
  </p:sldMasterIdLst>
  <p:notesMasterIdLst>
    <p:notesMasterId r:id="rId192"/>
  </p:notesMasterIdLst>
  <p:handoutMasterIdLst>
    <p:handoutMasterId r:id="rId193"/>
  </p:handoutMasterIdLst>
  <p:sldIdLst>
    <p:sldId id="780" r:id="rId8"/>
    <p:sldId id="550" r:id="rId9"/>
    <p:sldId id="783" r:id="rId10"/>
    <p:sldId id="781" r:id="rId11"/>
    <p:sldId id="782" r:id="rId12"/>
    <p:sldId id="784" r:id="rId13"/>
    <p:sldId id="785" r:id="rId14"/>
    <p:sldId id="786" r:id="rId15"/>
    <p:sldId id="787" r:id="rId16"/>
    <p:sldId id="788" r:id="rId17"/>
    <p:sldId id="789" r:id="rId18"/>
    <p:sldId id="545" r:id="rId19"/>
    <p:sldId id="812" r:id="rId20"/>
    <p:sldId id="720" r:id="rId21"/>
    <p:sldId id="790" r:id="rId22"/>
    <p:sldId id="791" r:id="rId23"/>
    <p:sldId id="792" r:id="rId24"/>
    <p:sldId id="793" r:id="rId25"/>
    <p:sldId id="794" r:id="rId26"/>
    <p:sldId id="795" r:id="rId27"/>
    <p:sldId id="796" r:id="rId28"/>
    <p:sldId id="797" r:id="rId29"/>
    <p:sldId id="798" r:id="rId30"/>
    <p:sldId id="799" r:id="rId31"/>
    <p:sldId id="800" r:id="rId32"/>
    <p:sldId id="801" r:id="rId33"/>
    <p:sldId id="802" r:id="rId34"/>
    <p:sldId id="803" r:id="rId35"/>
    <p:sldId id="804" r:id="rId36"/>
    <p:sldId id="805" r:id="rId37"/>
    <p:sldId id="806" r:id="rId38"/>
    <p:sldId id="807" r:id="rId39"/>
    <p:sldId id="808" r:id="rId40"/>
    <p:sldId id="809" r:id="rId41"/>
    <p:sldId id="810" r:id="rId42"/>
    <p:sldId id="811" r:id="rId43"/>
    <p:sldId id="721" r:id="rId44"/>
    <p:sldId id="722" r:id="rId45"/>
    <p:sldId id="723" r:id="rId46"/>
    <p:sldId id="577" r:id="rId47"/>
    <p:sldId id="724" r:id="rId48"/>
    <p:sldId id="725" r:id="rId49"/>
    <p:sldId id="726" r:id="rId50"/>
    <p:sldId id="727" r:id="rId51"/>
    <p:sldId id="728" r:id="rId52"/>
    <p:sldId id="729" r:id="rId53"/>
    <p:sldId id="730" r:id="rId54"/>
    <p:sldId id="731" r:id="rId55"/>
    <p:sldId id="732" r:id="rId56"/>
    <p:sldId id="733" r:id="rId57"/>
    <p:sldId id="734" r:id="rId58"/>
    <p:sldId id="735" r:id="rId59"/>
    <p:sldId id="736" r:id="rId60"/>
    <p:sldId id="737" r:id="rId61"/>
    <p:sldId id="738" r:id="rId62"/>
    <p:sldId id="739" r:id="rId63"/>
    <p:sldId id="740" r:id="rId64"/>
    <p:sldId id="741" r:id="rId65"/>
    <p:sldId id="742" r:id="rId66"/>
    <p:sldId id="743" r:id="rId67"/>
    <p:sldId id="744" r:id="rId68"/>
    <p:sldId id="813" r:id="rId69"/>
    <p:sldId id="814" r:id="rId70"/>
    <p:sldId id="815" r:id="rId71"/>
    <p:sldId id="816" r:id="rId72"/>
    <p:sldId id="817" r:id="rId73"/>
    <p:sldId id="745" r:id="rId74"/>
    <p:sldId id="746" r:id="rId75"/>
    <p:sldId id="748" r:id="rId76"/>
    <p:sldId id="749" r:id="rId77"/>
    <p:sldId id="750" r:id="rId78"/>
    <p:sldId id="751" r:id="rId79"/>
    <p:sldId id="752" r:id="rId80"/>
    <p:sldId id="753" r:id="rId81"/>
    <p:sldId id="754" r:id="rId82"/>
    <p:sldId id="755" r:id="rId83"/>
    <p:sldId id="756" r:id="rId84"/>
    <p:sldId id="757" r:id="rId85"/>
    <p:sldId id="758" r:id="rId86"/>
    <p:sldId id="759" r:id="rId87"/>
    <p:sldId id="706" r:id="rId88"/>
    <p:sldId id="707" r:id="rId89"/>
    <p:sldId id="708" r:id="rId90"/>
    <p:sldId id="709" r:id="rId91"/>
    <p:sldId id="710" r:id="rId92"/>
    <p:sldId id="711" r:id="rId93"/>
    <p:sldId id="712" r:id="rId94"/>
    <p:sldId id="579" r:id="rId95"/>
    <p:sldId id="580" r:id="rId96"/>
    <p:sldId id="581" r:id="rId97"/>
    <p:sldId id="582" r:id="rId98"/>
    <p:sldId id="583" r:id="rId99"/>
    <p:sldId id="713" r:id="rId100"/>
    <p:sldId id="779" r:id="rId101"/>
    <p:sldId id="585" r:id="rId102"/>
    <p:sldId id="586" r:id="rId103"/>
    <p:sldId id="587" r:id="rId104"/>
    <p:sldId id="588" r:id="rId105"/>
    <p:sldId id="589" r:id="rId106"/>
    <p:sldId id="590" r:id="rId107"/>
    <p:sldId id="595" r:id="rId108"/>
    <p:sldId id="596" r:id="rId109"/>
    <p:sldId id="602" r:id="rId110"/>
    <p:sldId id="603" r:id="rId111"/>
    <p:sldId id="604" r:id="rId112"/>
    <p:sldId id="605" r:id="rId113"/>
    <p:sldId id="606" r:id="rId114"/>
    <p:sldId id="607" r:id="rId115"/>
    <p:sldId id="608" r:id="rId116"/>
    <p:sldId id="609" r:id="rId117"/>
    <p:sldId id="610" r:id="rId118"/>
    <p:sldId id="615" r:id="rId119"/>
    <p:sldId id="616" r:id="rId120"/>
    <p:sldId id="617" r:id="rId121"/>
    <p:sldId id="618" r:id="rId122"/>
    <p:sldId id="760" r:id="rId123"/>
    <p:sldId id="761" r:id="rId124"/>
    <p:sldId id="762" r:id="rId125"/>
    <p:sldId id="624" r:id="rId126"/>
    <p:sldId id="763" r:id="rId127"/>
    <p:sldId id="687" r:id="rId128"/>
    <p:sldId id="688" r:id="rId129"/>
    <p:sldId id="764" r:id="rId130"/>
    <p:sldId id="765" r:id="rId131"/>
    <p:sldId id="766" r:id="rId132"/>
    <p:sldId id="767" r:id="rId133"/>
    <p:sldId id="768" r:id="rId134"/>
    <p:sldId id="769" r:id="rId135"/>
    <p:sldId id="770" r:id="rId136"/>
    <p:sldId id="771" r:id="rId137"/>
    <p:sldId id="772" r:id="rId138"/>
    <p:sldId id="773" r:id="rId139"/>
    <p:sldId id="774" r:id="rId140"/>
    <p:sldId id="775" r:id="rId141"/>
    <p:sldId id="776" r:id="rId142"/>
    <p:sldId id="777" r:id="rId143"/>
    <p:sldId id="778" r:id="rId144"/>
    <p:sldId id="591" r:id="rId145"/>
    <p:sldId id="592" r:id="rId146"/>
    <p:sldId id="594" r:id="rId147"/>
    <p:sldId id="693" r:id="rId148"/>
    <p:sldId id="694" r:id="rId149"/>
    <p:sldId id="695" r:id="rId150"/>
    <p:sldId id="696" r:id="rId151"/>
    <p:sldId id="697" r:id="rId152"/>
    <p:sldId id="698" r:id="rId153"/>
    <p:sldId id="699" r:id="rId154"/>
    <p:sldId id="700" r:id="rId155"/>
    <p:sldId id="701" r:id="rId156"/>
    <p:sldId id="702" r:id="rId157"/>
    <p:sldId id="703" r:id="rId158"/>
    <p:sldId id="704" r:id="rId159"/>
    <p:sldId id="705" r:id="rId160"/>
    <p:sldId id="714" r:id="rId161"/>
    <p:sldId id="715" r:id="rId162"/>
    <p:sldId id="716" r:id="rId163"/>
    <p:sldId id="717" r:id="rId164"/>
    <p:sldId id="718" r:id="rId165"/>
    <p:sldId id="719" r:id="rId166"/>
    <p:sldId id="646" r:id="rId167"/>
    <p:sldId id="647" r:id="rId168"/>
    <p:sldId id="648" r:id="rId169"/>
    <p:sldId id="649" r:id="rId170"/>
    <p:sldId id="650" r:id="rId171"/>
    <p:sldId id="651" r:id="rId172"/>
    <p:sldId id="652" r:id="rId173"/>
    <p:sldId id="653" r:id="rId174"/>
    <p:sldId id="654" r:id="rId175"/>
    <p:sldId id="655" r:id="rId176"/>
    <p:sldId id="656" r:id="rId177"/>
    <p:sldId id="657" r:id="rId178"/>
    <p:sldId id="658" r:id="rId179"/>
    <p:sldId id="659" r:id="rId180"/>
    <p:sldId id="660" r:id="rId181"/>
    <p:sldId id="661" r:id="rId182"/>
    <p:sldId id="662" r:id="rId183"/>
    <p:sldId id="663" r:id="rId184"/>
    <p:sldId id="664" r:id="rId185"/>
    <p:sldId id="665" r:id="rId186"/>
    <p:sldId id="666" r:id="rId187"/>
    <p:sldId id="667" r:id="rId188"/>
    <p:sldId id="668" r:id="rId189"/>
    <p:sldId id="669" r:id="rId190"/>
    <p:sldId id="670" r:id="rId191"/>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CC00"/>
    <a:srgbClr val="006600"/>
    <a:srgbClr val="FFFF00"/>
    <a:srgbClr val="00FF00"/>
    <a:srgbClr val="3399FF"/>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7" autoAdjust="0"/>
    <p:restoredTop sz="90932" autoAdjust="0"/>
  </p:normalViewPr>
  <p:slideViewPr>
    <p:cSldViewPr>
      <p:cViewPr varScale="1">
        <p:scale>
          <a:sx n="71" d="100"/>
          <a:sy n="71" d="100"/>
        </p:scale>
        <p:origin x="1594" y="48"/>
      </p:cViewPr>
      <p:guideLst>
        <p:guide orient="horz" pos="2160"/>
        <p:guide pos="2880"/>
      </p:guideLst>
    </p:cSldViewPr>
  </p:slideViewPr>
  <p:outlineViewPr>
    <p:cViewPr>
      <p:scale>
        <a:sx n="33" d="100"/>
        <a:sy n="33" d="100"/>
      </p:scale>
      <p:origin x="0" y="49290"/>
    </p:cViewPr>
    <p:sldLst>
      <p:sld r:id="rId1" collapse="1"/>
    </p:sldLst>
  </p:outlineViewPr>
  <p:notesTextViewPr>
    <p:cViewPr>
      <p:scale>
        <a:sx n="3" d="2"/>
        <a:sy n="3" d="2"/>
      </p:scale>
      <p:origin x="0" y="0"/>
    </p:cViewPr>
  </p:notesTextViewPr>
  <p:sorterViewPr>
    <p:cViewPr varScale="1">
      <p:scale>
        <a:sx n="1" d="1"/>
        <a:sy n="1" d="1"/>
      </p:scale>
      <p:origin x="0" y="-306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notesMaster" Target="notesMasters/notesMaster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handoutMaster" Target="handoutMasters/handoutMaster1.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viewProps" Target="viewProps.xml"/><Relationship Id="rId190" Type="http://schemas.openxmlformats.org/officeDocument/2006/relationships/slide" Target="slides/slide183.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theme" Target="theme/theme1.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tableStyles" Target="tableStyles.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s>
</file>

<file path=ppt/_rels/viewProps.xml.rels><?xml version="1.0" encoding="UTF-8" standalone="yes"?>
<Relationships xmlns="http://schemas.openxmlformats.org/package/2006/relationships"><Relationship Id="rId1"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2.wmf"/><Relationship Id="rId4"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7.wmf"/><Relationship Id="rId4" Type="http://schemas.openxmlformats.org/officeDocument/2006/relationships/image" Target="../media/image10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04451" name="Rectangle 3"/>
          <p:cNvSpPr>
            <a:spLocks noGrp="1" noChangeArrowheads="1"/>
          </p:cNvSpPr>
          <p:nvPr>
            <p:ph type="dt" sz="quarter"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1B8C8823-6A19-4885-8196-885605E53012}" type="datetime1">
              <a:rPr lang="de-AT" smtClean="0"/>
              <a:t>20.06.2023</a:t>
            </a:fld>
            <a:endParaRPr lang="de-AT"/>
          </a:p>
        </p:txBody>
      </p:sp>
      <p:sp>
        <p:nvSpPr>
          <p:cNvPr id="104452" name="Rectangle 4"/>
          <p:cNvSpPr>
            <a:spLocks noGrp="1" noChangeArrowheads="1"/>
          </p:cNvSpPr>
          <p:nvPr>
            <p:ph type="ftr" sz="quarter" idx="2"/>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04453" name="Rectangle 5"/>
          <p:cNvSpPr>
            <a:spLocks noGrp="1" noChangeArrowheads="1"/>
          </p:cNvSpPr>
          <p:nvPr>
            <p:ph type="sldNum" sz="quarter" idx="3"/>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D3B52248-8529-4357-9A16-8BCF0BA120B6}" type="slidenum">
              <a:rPr lang="de-AT"/>
              <a:pPr>
                <a:defRPr/>
              </a:pPr>
              <a:t>‹Nr.›</a:t>
            </a:fld>
            <a:endParaRPr lang="de-AT"/>
          </a:p>
        </p:txBody>
      </p:sp>
    </p:spTree>
    <p:extLst>
      <p:ext uri="{BB962C8B-B14F-4D97-AF65-F5344CB8AC3E}">
        <p14:creationId xmlns:p14="http://schemas.microsoft.com/office/powerpoint/2010/main" val="36637349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16739" name="Rectangle 3"/>
          <p:cNvSpPr>
            <a:spLocks noGrp="1" noChangeArrowheads="1"/>
          </p:cNvSpPr>
          <p:nvPr>
            <p:ph type="dt"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202A156E-B9ED-4B00-9924-2841AC5CA94F}" type="datetime1">
              <a:rPr lang="de-AT" smtClean="0"/>
              <a:t>20.06.2023</a:t>
            </a:fld>
            <a:endParaRPr lang="de-AT"/>
          </a:p>
        </p:txBody>
      </p:sp>
      <p:sp>
        <p:nvSpPr>
          <p:cNvPr id="10244" name="Rectangle 4"/>
          <p:cNvSpPr>
            <a:spLocks noGrp="1" noRot="1" noChangeAspect="1" noChangeArrowheads="1" noTextEdit="1"/>
          </p:cNvSpPr>
          <p:nvPr>
            <p:ph type="sldImg" idx="2"/>
          </p:nvPr>
        </p:nvSpPr>
        <p:spPr bwMode="auto">
          <a:xfrm>
            <a:off x="990600" y="768350"/>
            <a:ext cx="5116513" cy="3838575"/>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946575" y="4860065"/>
            <a:ext cx="5206153" cy="460402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p>
            <a:pPr lvl="0"/>
            <a:r>
              <a:rPr lang="en-US" noProof="0"/>
              <a:t>Click to edit the formats of the template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16743" name="Rectangle 7"/>
          <p:cNvSpPr>
            <a:spLocks noGrp="1" noChangeArrowheads="1"/>
          </p:cNvSpPr>
          <p:nvPr>
            <p:ph type="sldNum" sz="quarter" idx="5"/>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99175DD5-AA00-4CC4-B5B2-2577F3A5AC61}" type="slidenum">
              <a:rPr lang="de-AT"/>
              <a:t>‹Nr.›</a:t>
            </a:fld>
            <a:endParaRPr lang="de-AT"/>
          </a:p>
        </p:txBody>
      </p:sp>
    </p:spTree>
    <p:extLst>
      <p:ext uri="{BB962C8B-B14F-4D97-AF65-F5344CB8AC3E}">
        <p14:creationId xmlns:p14="http://schemas.microsoft.com/office/powerpoint/2010/main" val="418942747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LI"/>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7479E-883D-45AB-8C66-25F2230D9AA5}" type="slidenum">
              <a:rPr kumimoji="0" lang="de-L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de-L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03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A9E7BD-2879-4078-8900-16907DA17809}"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076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6DD102-CD83-4DFE-B53D-46E1365CF6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760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5801115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B7FDD-F3D7-4762-9A43-B83A8EAB9A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9651" name="Rectangle 2"/>
          <p:cNvSpPr>
            <a:spLocks noGrp="1" noRot="1" noChangeAspect="1" noChangeArrowheads="1" noTextEdit="1"/>
          </p:cNvSpPr>
          <p:nvPr>
            <p:ph type="sldImg"/>
          </p:nvPr>
        </p:nvSpPr>
        <p:spPr>
          <a:ln/>
        </p:spPr>
      </p:sp>
      <p:sp>
        <p:nvSpPr>
          <p:cNvPr id="539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965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8645199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1854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7F20E-2AB4-496E-BE25-8AE8A787657B}"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77427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A2445B-9A5A-4349-AD69-2F9500F9DE34}"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76264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05675-D048-4C59-AF2C-87C3E4414AB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70137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05675-D048-4C59-AF2C-87C3E4414AB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22953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705675-D048-4C59-AF2C-87C3E4414AB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03785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271A25-4D8E-4375-89CF-825B52F94C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168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7914202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2BC68-70C3-4C94-A56C-D7A0DD69D2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373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78931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3EE1E-4F47-4C47-A0D0-17A08E78A334}"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749874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9F29AF-FD2B-47A7-B8C4-1336ED2A6A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578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1351255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65AD1A-8DE5-41F7-AEC4-0984F17928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782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4249182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FF362A-4B47-406B-8D06-43FAD50082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7987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9324952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7FC3F2-731A-4020-9A26-EDA053AE0A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192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9915059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151D50-88CE-4D9C-A250-8465D02D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397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2323352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0D9E21-4466-45FD-A3BC-7C6241AE99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602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8667365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A8A9A-38D5-4126-A7C5-7C0B5FF9F4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8806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3428517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3A597-41D8-4E4F-BD55-C43CCFA35F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011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8934724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8CCC4D-981F-4F06-997B-D0CBE153CB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216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7500576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382045-410B-47F9-A5F0-4C83DA0DA7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421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52645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t>12</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39DF42-D59C-44A3-B7A9-EE3D08753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626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0946321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89E4B-FBD7-47DD-ADB3-36FEA3CB5B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9830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2638223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41E9A5-21C7-47E6-B40D-D13797CC02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035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5417637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5CFC46-1E1E-401D-9DB3-7450C93E8C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240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155836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FC3070-E35C-456C-8FB1-7D8FC42C95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445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9624253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B7D820-8176-4E7A-882C-2EFBC02424E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650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3922678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05D86B-D782-4427-8610-71E38ABDD1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0854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7979865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B99234-BC13-4775-A70E-72B925FF57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059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2454018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A8C1C7-9AF9-4CC6-B4A4-7DDF2B4964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264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5857793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45C868-57D0-462D-9718-A0E26D46FD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469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442436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fld id="{098E705F-FF3F-4504-A0BD-995293096B0B}" type="slidenum">
              <a:rPr lang="de-DE" altLang="de-DE" smtClean="0">
                <a:latin typeface="Times New Roman" pitchFamily="18" charset="0"/>
              </a:rPr>
              <a:pPr/>
              <a:t>13</a:t>
            </a:fld>
            <a:endParaRPr lang="de-DE" altLang="de-DE" smtClean="0">
              <a:latin typeface="Times New Roman" pitchFamily="18" charset="0"/>
            </a:endParaRPr>
          </a:p>
        </p:txBody>
      </p:sp>
    </p:spTree>
    <p:extLst>
      <p:ext uri="{BB962C8B-B14F-4D97-AF65-F5344CB8AC3E}">
        <p14:creationId xmlns:p14="http://schemas.microsoft.com/office/powerpoint/2010/main" val="30085080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010962-064B-43A2-B942-9F087B3C10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674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8742627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D7DE1-7DA8-4F52-A3ED-8CBC3051A7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1878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0036744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E3CD85-EB5A-40C4-BD83-78ED51523D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12083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06258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14</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5668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pPr defTabSz="985812"/>
            <a:fld id="{75479F72-FA67-4B72-9879-F9FBC881B025}" type="slidenum">
              <a:rPr lang="de-DE" smtClean="0"/>
              <a:t>15</a:t>
            </a:fld>
            <a:endParaRPr lang="de-DE"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655808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pPr defTabSz="985812"/>
            <a:fld id="{38BF453C-D68C-400B-8951-AC525307EA47}" type="slidenum">
              <a:rPr lang="de-AT" smtClean="0"/>
              <a:t>16</a:t>
            </a:fld>
            <a:endParaRPr lang="de-AT" dirty="0"/>
          </a:p>
        </p:txBody>
      </p:sp>
      <p:sp>
        <p:nvSpPr>
          <p:cNvPr id="102402" name="Rectangle 2"/>
          <p:cNvSpPr>
            <a:spLocks noGrp="1" noRot="1" noChangeAspect="1" noChangeArrowheads="1" noTextEdit="1"/>
          </p:cNvSpPr>
          <p:nvPr>
            <p:ph type="sldImg"/>
          </p:nvPr>
        </p:nvSpPr>
        <p:spPr>
          <a:xfrm>
            <a:off x="990600" y="768350"/>
            <a:ext cx="5118100" cy="3838575"/>
          </a:xfrm>
          <a:ln/>
        </p:spPr>
      </p:sp>
      <p:sp>
        <p:nvSpPr>
          <p:cNvPr id="102403"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3989300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3629592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pPr defTabSz="985812"/>
            <a:fld id="{D4815006-5D4C-4BA3-9708-C3EFA81689AB}" type="slidenum">
              <a:rPr lang="de-AT" smtClean="0"/>
              <a:t>19</a:t>
            </a:fld>
            <a:endParaRPr lang="de-AT" dirty="0"/>
          </a:p>
        </p:txBody>
      </p:sp>
      <p:sp>
        <p:nvSpPr>
          <p:cNvPr id="109570" name="Rectangle 2"/>
          <p:cNvSpPr>
            <a:spLocks noGrp="1" noRot="1" noChangeAspect="1" noChangeArrowheads="1" noTextEdit="1"/>
          </p:cNvSpPr>
          <p:nvPr>
            <p:ph type="sldImg"/>
          </p:nvPr>
        </p:nvSpPr>
        <p:spPr>
          <a:xfrm>
            <a:off x="990600" y="768350"/>
            <a:ext cx="5118100" cy="3838575"/>
          </a:xfrm>
          <a:ln/>
        </p:spPr>
      </p:sp>
      <p:sp>
        <p:nvSpPr>
          <p:cNvPr id="109571"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1645141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pPr defTabSz="985812"/>
            <a:fld id="{EC745933-D2CC-4835-B1AF-BC3410E427ED}" type="slidenum">
              <a:rPr lang="de-AT" smtClean="0"/>
              <a:t>20</a:t>
            </a:fld>
            <a:endParaRPr lang="de-AT" dirty="0"/>
          </a:p>
        </p:txBody>
      </p:sp>
      <p:sp>
        <p:nvSpPr>
          <p:cNvPr id="112642" name="Rectangle 2"/>
          <p:cNvSpPr>
            <a:spLocks noGrp="1" noRot="1" noChangeAspect="1" noChangeArrowheads="1" noTextEdit="1"/>
          </p:cNvSpPr>
          <p:nvPr>
            <p:ph type="sldImg"/>
          </p:nvPr>
        </p:nvSpPr>
        <p:spPr>
          <a:xfrm>
            <a:off x="990600" y="768350"/>
            <a:ext cx="5118100" cy="3838575"/>
          </a:xfrm>
          <a:ln/>
        </p:spPr>
      </p:sp>
      <p:sp>
        <p:nvSpPr>
          <p:cNvPr id="112643" name="Rectangle 3"/>
          <p:cNvSpPr>
            <a:spLocks noGrp="1" noChangeArrowheads="1"/>
          </p:cNvSpPr>
          <p:nvPr>
            <p:ph type="body" idx="1"/>
          </p:nvPr>
        </p:nvSpPr>
        <p:spPr>
          <a:noFill/>
          <a:ln/>
        </p:spPr>
        <p:txBody>
          <a:bodyPr/>
          <a:lstStyle/>
          <a:p>
            <a:pPr eaLnBrk="1" hangingPunct="1"/>
            <a:endParaRPr lang="de-DE" dirty="0"/>
          </a:p>
        </p:txBody>
      </p:sp>
    </p:spTree>
    <p:extLst>
      <p:ext uri="{BB962C8B-B14F-4D97-AF65-F5344CB8AC3E}">
        <p14:creationId xmlns:p14="http://schemas.microsoft.com/office/powerpoint/2010/main" val="184689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p:cNvSpPr>
            <a:spLocks noGrp="1" noChangeArrowheads="1"/>
          </p:cNvSpPr>
          <p:nvPr>
            <p:ph type="dt" sz="quarter" idx="1"/>
          </p:nvPr>
        </p:nvSpPr>
        <p:spPr>
          <a:noFill/>
        </p:spPr>
        <p:txBody>
          <a:bodyPr/>
          <a:lstStyle/>
          <a:p>
            <a:pPr defTabSz="985812"/>
            <a:fld id="{57C74F54-E7A4-4BE4-B9FC-2CF07872872E}" type="datetime1">
              <a:rPr lang="de-AT" smtClean="0"/>
              <a:t>20.06.2023</a:t>
            </a:fld>
            <a:endParaRPr lang="de-AT" dirty="0"/>
          </a:p>
        </p:txBody>
      </p:sp>
      <p:sp>
        <p:nvSpPr>
          <p:cNvPr id="192514" name="Rectangle 7"/>
          <p:cNvSpPr>
            <a:spLocks noGrp="1" noChangeArrowheads="1"/>
          </p:cNvSpPr>
          <p:nvPr>
            <p:ph type="sldNum" sz="quarter" idx="5"/>
          </p:nvPr>
        </p:nvSpPr>
        <p:spPr>
          <a:noFill/>
        </p:spPr>
        <p:txBody>
          <a:bodyPr/>
          <a:lstStyle/>
          <a:p>
            <a:pPr defTabSz="985812"/>
            <a:fld id="{C72390E3-F611-4298-8676-B4C82281AAF5}" type="slidenum">
              <a:rPr lang="de-AT" smtClean="0"/>
              <a:t>2</a:t>
            </a:fld>
            <a:endParaRPr lang="de-AT" dirty="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pPr defTabSz="985812"/>
            <a:fld id="{CDD5E84D-EF5C-4670-A89F-0E1BB710A64D}" type="slidenum">
              <a:rPr lang="de-AT" smtClean="0"/>
              <a:t>21</a:t>
            </a:fld>
            <a:endParaRPr lang="de-AT" dirty="0"/>
          </a:p>
        </p:txBody>
      </p:sp>
      <p:sp>
        <p:nvSpPr>
          <p:cNvPr id="117762" name="Rectangle 2"/>
          <p:cNvSpPr>
            <a:spLocks noGrp="1" noRot="1" noChangeAspect="1" noChangeArrowheads="1" noTextEdit="1"/>
          </p:cNvSpPr>
          <p:nvPr>
            <p:ph type="sldImg"/>
          </p:nvPr>
        </p:nvSpPr>
        <p:spPr>
          <a:xfrm>
            <a:off x="990600" y="768350"/>
            <a:ext cx="5118100" cy="3838575"/>
          </a:xfrm>
          <a:ln/>
        </p:spPr>
      </p:sp>
      <p:sp>
        <p:nvSpPr>
          <p:cNvPr id="117763"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67210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544886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pPr defTabSz="985812"/>
            <a:fld id="{DE5E3D3E-58E1-4CD9-85D8-0D6CBC0D145D}" type="slidenum">
              <a:rPr lang="de-AT" smtClean="0"/>
              <a:t>23</a:t>
            </a:fld>
            <a:endParaRPr lang="de-AT" dirty="0"/>
          </a:p>
        </p:txBody>
      </p:sp>
      <p:sp>
        <p:nvSpPr>
          <p:cNvPr id="122882" name="Rectangle 2"/>
          <p:cNvSpPr>
            <a:spLocks noGrp="1" noRot="1" noChangeAspect="1" noChangeArrowheads="1" noTextEdit="1"/>
          </p:cNvSpPr>
          <p:nvPr>
            <p:ph type="sldImg"/>
          </p:nvPr>
        </p:nvSpPr>
        <p:spPr>
          <a:xfrm>
            <a:off x="990600" y="768350"/>
            <a:ext cx="5118100" cy="3838575"/>
          </a:xfrm>
          <a:ln/>
        </p:spPr>
      </p:sp>
      <p:sp>
        <p:nvSpPr>
          <p:cNvPr id="122883"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01078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pPr defTabSz="985812"/>
            <a:fld id="{4D68270D-57CC-48E6-AC9C-EF3513E26389}" type="slidenum">
              <a:rPr lang="de-AT" smtClean="0"/>
              <a:t>25</a:t>
            </a:fld>
            <a:endParaRPr lang="de-AT" dirty="0"/>
          </a:p>
        </p:txBody>
      </p:sp>
      <p:sp>
        <p:nvSpPr>
          <p:cNvPr id="131074" name="Rectangle 2"/>
          <p:cNvSpPr>
            <a:spLocks noGrp="1" noRot="1" noChangeAspect="1" noChangeArrowheads="1" noTextEdit="1"/>
          </p:cNvSpPr>
          <p:nvPr>
            <p:ph type="sldImg"/>
          </p:nvPr>
        </p:nvSpPr>
        <p:spPr>
          <a:xfrm>
            <a:off x="990600" y="768350"/>
            <a:ext cx="5118100" cy="3840163"/>
          </a:xfrm>
          <a:ln/>
        </p:spPr>
      </p:sp>
      <p:sp>
        <p:nvSpPr>
          <p:cNvPr id="131075" name="Rectangle 3"/>
          <p:cNvSpPr>
            <a:spLocks noGrp="1" noChangeArrowheads="1"/>
          </p:cNvSpPr>
          <p:nvPr>
            <p:ph type="body" idx="1"/>
          </p:nvPr>
        </p:nvSpPr>
        <p:spPr>
          <a:xfrm>
            <a:off x="947709" y="4862458"/>
            <a:ext cx="5203883" cy="4604020"/>
          </a:xfrm>
          <a:noFill/>
          <a:ln/>
        </p:spPr>
        <p:txBody>
          <a:bodyPr/>
          <a:lstStyle/>
          <a:p>
            <a:pPr eaLnBrk="1" hangingPunct="1"/>
            <a:endParaRPr lang="de-DE"/>
          </a:p>
        </p:txBody>
      </p:sp>
    </p:spTree>
    <p:extLst>
      <p:ext uri="{BB962C8B-B14F-4D97-AF65-F5344CB8AC3E}">
        <p14:creationId xmlns:p14="http://schemas.microsoft.com/office/powerpoint/2010/main" val="1072539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pPr defTabSz="985812"/>
            <a:fld id="{C77DAE73-0AB4-448D-9F9A-0E1F1632171A}" type="slidenum">
              <a:rPr lang="de-AT" smtClean="0"/>
              <a:t>26</a:t>
            </a:fld>
            <a:endParaRPr lang="de-AT" dirty="0"/>
          </a:p>
        </p:txBody>
      </p:sp>
      <p:sp>
        <p:nvSpPr>
          <p:cNvPr id="136194" name="Rectangle 2"/>
          <p:cNvSpPr>
            <a:spLocks noGrp="1" noRot="1" noChangeAspect="1" noChangeArrowheads="1" noTextEdit="1"/>
          </p:cNvSpPr>
          <p:nvPr>
            <p:ph type="sldImg"/>
          </p:nvPr>
        </p:nvSpPr>
        <p:spPr>
          <a:xfrm>
            <a:off x="990600" y="768350"/>
            <a:ext cx="5118100" cy="3838575"/>
          </a:xfrm>
          <a:ln/>
        </p:spPr>
      </p:sp>
      <p:sp>
        <p:nvSpPr>
          <p:cNvPr id="136195" name="Rectangle 3"/>
          <p:cNvSpPr>
            <a:spLocks noGrp="1" noChangeArrowheads="1"/>
          </p:cNvSpPr>
          <p:nvPr>
            <p:ph type="body" idx="1"/>
          </p:nvPr>
        </p:nvSpPr>
        <p:spPr>
          <a:xfrm>
            <a:off x="709363" y="4860067"/>
            <a:ext cx="5680575" cy="4606412"/>
          </a:xfrm>
          <a:noFill/>
          <a:ln/>
        </p:spPr>
        <p:txBody>
          <a:bodyPr/>
          <a:lstStyle/>
          <a:p>
            <a:pPr eaLnBrk="1" hangingPunct="1"/>
            <a:endParaRPr lang="de-DE"/>
          </a:p>
        </p:txBody>
      </p:sp>
    </p:spTree>
    <p:extLst>
      <p:ext uri="{BB962C8B-B14F-4D97-AF65-F5344CB8AC3E}">
        <p14:creationId xmlns:p14="http://schemas.microsoft.com/office/powerpoint/2010/main" val="3579301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t>31</a:t>
            </a:fld>
            <a:endParaRPr lang="de-DE"/>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a:p>
        </p:txBody>
      </p:sp>
    </p:spTree>
    <p:extLst>
      <p:ext uri="{BB962C8B-B14F-4D97-AF65-F5344CB8AC3E}">
        <p14:creationId xmlns:p14="http://schemas.microsoft.com/office/powerpoint/2010/main" val="1656018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t>32</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a:p>
        </p:txBody>
      </p:sp>
    </p:spTree>
    <p:extLst>
      <p:ext uri="{BB962C8B-B14F-4D97-AF65-F5344CB8AC3E}">
        <p14:creationId xmlns:p14="http://schemas.microsoft.com/office/powerpoint/2010/main" val="3821500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pPr defTabSz="985812"/>
            <a:fld id="{5D84847A-214D-4BA6-A309-6368F022F2BD}" type="slidenum">
              <a:rPr lang="de-DE" smtClean="0"/>
              <a:t>33</a:t>
            </a:fld>
            <a:endParaRPr lang="de-DE"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607811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pPr defTabSz="985812"/>
            <a:fld id="{D84220D6-F6A5-4788-B26A-8B4A3DE0569C}" type="slidenum">
              <a:rPr lang="de-DE" smtClean="0"/>
              <a:t>34</a:t>
            </a:fld>
            <a:endParaRPr lang="de-DE" dirty="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710497" y="4860067"/>
            <a:ext cx="5679440" cy="4606412"/>
          </a:xfrm>
          <a:noFill/>
          <a:ln/>
        </p:spPr>
        <p:txBody>
          <a:bodyPr/>
          <a:lstStyle/>
          <a:p>
            <a:endParaRPr lang="de-DE"/>
          </a:p>
        </p:txBody>
      </p:sp>
    </p:spTree>
    <p:extLst>
      <p:ext uri="{BB962C8B-B14F-4D97-AF65-F5344CB8AC3E}">
        <p14:creationId xmlns:p14="http://schemas.microsoft.com/office/powerpoint/2010/main" val="3909918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pPr defTabSz="985812"/>
            <a:fld id="{7AB97905-08F2-48B0-93FE-195D088CC501}" type="slidenum">
              <a:rPr lang="de-DE" smtClean="0"/>
              <a:t>35</a:t>
            </a:fld>
            <a:endParaRPr lang="de-DE"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710497" y="4860067"/>
            <a:ext cx="5679440" cy="4606412"/>
          </a:xfrm>
          <a:noFill/>
          <a:ln/>
        </p:spPr>
        <p:txBody>
          <a:bodyPr/>
          <a:lstStyle/>
          <a:p>
            <a:endParaRPr lang="de-DE"/>
          </a:p>
        </p:txBody>
      </p:sp>
    </p:spTree>
    <p:extLst>
      <p:ext uri="{BB962C8B-B14F-4D97-AF65-F5344CB8AC3E}">
        <p14:creationId xmlns:p14="http://schemas.microsoft.com/office/powerpoint/2010/main" val="188110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9450F-2605-43E4-B91B-42B53966EA8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7530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t>36</a:t>
            </a:fld>
            <a:endParaRPr lang="de-DE"/>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47128" y="4861769"/>
            <a:ext cx="5205048" cy="4604598"/>
          </a:xfrm>
        </p:spPr>
        <p:txBody>
          <a:bodyPr/>
          <a:lstStyle/>
          <a:p>
            <a:endParaRPr lang="en-US"/>
          </a:p>
        </p:txBody>
      </p:sp>
    </p:spTree>
    <p:extLst>
      <p:ext uri="{BB962C8B-B14F-4D97-AF65-F5344CB8AC3E}">
        <p14:creationId xmlns:p14="http://schemas.microsoft.com/office/powerpoint/2010/main" val="232545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39</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6853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2BFA6-A7F9-47D3-9143-F928479CE45D}"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33681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41</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1719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4112663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559489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984059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238788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324599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90973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4BBC4B-8646-4333-B06E-4FABAE5874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2415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235593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053556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08772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4278009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023574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182549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7909432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217702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780705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57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901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AF930-35AF-4960-9297-54194CBC2C87}"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4497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58</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3362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59</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95801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8931235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634915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2210311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830510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68</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258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70</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7951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71</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6192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72</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77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2B7503-6671-44CE-855A-D38DDE9186A5}"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63698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73</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3944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74</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1551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75</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4370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76</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965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77</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82495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78</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2068496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80</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4073216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7719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493414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588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96E715-A113-47B3-A37B-BB5E83123FD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6048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1888511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1439124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209173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12095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3409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3101212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2302086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423F4D-28A4-41DC-ABE5-7F51E4DC61E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44886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7C2F70-DE80-45E9-9CB4-941BBA67413E}"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780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5649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999EB-0B1D-46CC-B13B-19EA6F559D9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22261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32EFB5-24AA-428A-B166-0EE342CC0280}"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de-DE"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extLst>
      <p:ext uri="{BB962C8B-B14F-4D97-AF65-F5344CB8AC3E}">
        <p14:creationId xmlns:p14="http://schemas.microsoft.com/office/powerpoint/2010/main" val="18740968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E2C16-286E-481B-B60D-4FB0DAD36953}"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61959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E21548-0CB0-4D5B-9401-C28E7CA4BBD1}"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31979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745009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D1516-3F1F-4C5F-A764-269DCF8E7B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2662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0924732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F2D749-2773-43D7-9A8E-14C17A3E7D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45363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6453044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141393-5717-4FB0-A7B1-B7C69F1BF9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45568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601099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7F20E-2AB4-496E-BE25-8AE8A787657B}"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0451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7F20E-2AB4-496E-BE25-8AE8A787657B}"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59970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47E7D4-9549-4A9D-89D0-EF06F5B6B6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0688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13110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9A311-3A82-4F63-9A65-FA4BFA17F69F}"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39256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FCDB56-615A-4AB4-B7FA-024A57FEA9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1712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884648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D0C910-ED4B-4B4B-BFD8-B0A4509E74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1917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2788015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3BA0-BAB6-48CB-AABE-B61FB97DC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122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1452901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11C12B-C760-40D4-A905-FA1F9DA9B6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326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6112222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8AC538-2EF4-44A7-A30F-55C1E13BFCE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531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563886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6399D9-1EC8-4849-B083-509184A74A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7365"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39993764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3F2607-7C9E-43F6-8C62-66D97E01B6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29413"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17181287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F8182C-A3CD-42DF-A589-A7F27EF4A3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1461"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7449294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EE5FFB-08F1-425A-9FE5-51BAA18B857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3509"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2486277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F00214-5A9D-474C-A06F-C05FA1733A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ea typeface="ＭＳ Ｐゴシック" panose="020B0600070205080204" pitchFamily="34" charset="-128"/>
            </a:endParaRPr>
          </a:p>
        </p:txBody>
      </p:sp>
      <p:sp>
        <p:nvSpPr>
          <p:cNvPr id="535557" name="Fußzeilenplatzhalt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5813" indent="-227013">
              <a:defRPr sz="2400">
                <a:solidFill>
                  <a:schemeClr val="tx1"/>
                </a:solidFill>
                <a:latin typeface="Arial" panose="020B0604020202020204" pitchFamily="34" charset="0"/>
                <a:ea typeface="ＭＳ Ｐゴシック" panose="020B0600070205080204" pitchFamily="34"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Seminar</a:t>
            </a:r>
          </a:p>
        </p:txBody>
      </p:sp>
    </p:spTree>
    <p:extLst>
      <p:ext uri="{BB962C8B-B14F-4D97-AF65-F5344CB8AC3E}">
        <p14:creationId xmlns:p14="http://schemas.microsoft.com/office/powerpoint/2010/main" val="489422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Gerade Verbindung 8"/>
          <p:cNvCxnSpPr/>
          <p:nvPr/>
        </p:nvCxnSpPr>
        <p:spPr>
          <a:xfrm>
            <a:off x="714375" y="3571875"/>
            <a:ext cx="7715250"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6" name="Gerade Verbindung 9"/>
          <p:cNvCxnSpPr/>
          <p:nvPr/>
        </p:nvCxnSpPr>
        <p:spPr>
          <a:xfrm>
            <a:off x="642938" y="5429250"/>
            <a:ext cx="7715250"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Datumsplatzhalter 3"/>
          <p:cNvSpPr>
            <a:spLocks noGrp="1"/>
          </p:cNvSpPr>
          <p:nvPr>
            <p:ph type="dt" sz="half" idx="10"/>
          </p:nvPr>
        </p:nvSpPr>
        <p:spPr/>
        <p:txBody>
          <a:bodyPr/>
          <a:lstStyle>
            <a:lvl1pPr>
              <a:defRPr/>
            </a:lvl1pPr>
          </a:lstStyle>
          <a:p>
            <a:pPr>
              <a:defRPr/>
            </a:pPr>
            <a:fld id="{D2BD0B19-BF25-4FEF-A866-AC093767523E}" type="datetime1">
              <a:rPr lang="de-AT" smtClean="0"/>
              <a:t>20.06.2023</a:t>
            </a:fld>
            <a:endParaRPr lang="de-AT"/>
          </a:p>
        </p:txBody>
      </p:sp>
      <p:sp>
        <p:nvSpPr>
          <p:cNvPr id="8" name="Fußzeilenplatzhalter 4"/>
          <p:cNvSpPr>
            <a:spLocks noGrp="1"/>
          </p:cNvSpPr>
          <p:nvPr>
            <p:ph type="ftr" sz="quarter" idx="11"/>
          </p:nvPr>
        </p:nvSpPr>
        <p:spPr/>
        <p:txBody>
          <a:bodyPr/>
          <a:lstStyle>
            <a:lvl1pPr>
              <a:defRPr/>
            </a:lvl1pPr>
          </a:lstStyle>
          <a:p>
            <a:pPr>
              <a:defRPr/>
            </a:pPr>
            <a:r>
              <a:rPr lang="de-AT"/>
              <a:t>hanno.ulmer@i-med.ac.at</a:t>
            </a:r>
          </a:p>
        </p:txBody>
      </p:sp>
      <p:sp>
        <p:nvSpPr>
          <p:cNvPr id="9" name="Foliennummernplatzhalter 5"/>
          <p:cNvSpPr>
            <a:spLocks noGrp="1"/>
          </p:cNvSpPr>
          <p:nvPr>
            <p:ph type="sldNum" sz="quarter" idx="12"/>
          </p:nvPr>
        </p:nvSpPr>
        <p:spPr/>
        <p:txBody>
          <a:bodyPr/>
          <a:lstStyle>
            <a:lvl1pPr>
              <a:defRPr/>
            </a:lvl1pPr>
          </a:lstStyle>
          <a:p>
            <a:pPr>
              <a:defRPr/>
            </a:pPr>
            <a:fld id="{9382CEDE-1B30-42A0-90EF-46B27040B7AC}" type="slidenum">
              <a:rPr lang="de-AT"/>
              <a:pPr>
                <a:defRPr/>
              </a:pPr>
              <a:t>‹Nr.›</a:t>
            </a:fld>
            <a:endParaRPr lang="de-AT"/>
          </a:p>
        </p:txBody>
      </p:sp>
      <p:pic>
        <p:nvPicPr>
          <p:cNvPr id="11" name="Grafik 10">
            <a:extLst>
              <a:ext uri="{FF2B5EF4-FFF2-40B4-BE49-F238E27FC236}">
                <a16:creationId xmlns:a16="http://schemas.microsoft.com/office/drawing/2014/main" id="{7A49AB1C-5FF1-D26A-CE8C-38418C193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3260" y="1186255"/>
            <a:ext cx="2266365" cy="22663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A2E88057-E38A-4A41-B95D-318A04B411DD}" type="datetime1">
              <a:rPr lang="de-AT" smtClean="0"/>
              <a:t>20.06.2023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4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2E030904-3A4A-4ECF-98C6-7ADB1F263B04}" type="datetime1">
              <a:rPr lang="de-AT" smtClean="0"/>
              <a:t>20.06.2023</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802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4DEFF1B-DD09-4B9C-9265-06C66AA85105}" type="datetime1">
              <a:rPr lang="de-AT"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495891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212AB62A-BB93-4B77-AE26-CAFDCB9673E4}"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68FC77-00D8-4FE4-B390-042C3EBF217F}" type="slidenum">
              <a:rPr lang="en-US" altLang="en-US"/>
              <a:pPr>
                <a:defRPr/>
              </a:pPr>
              <a:t>‹Nr.›</a:t>
            </a:fld>
            <a:endParaRPr lang="en-US" altLang="en-US"/>
          </a:p>
        </p:txBody>
      </p:sp>
    </p:spTree>
    <p:extLst>
      <p:ext uri="{BB962C8B-B14F-4D97-AF65-F5344CB8AC3E}">
        <p14:creationId xmlns:p14="http://schemas.microsoft.com/office/powerpoint/2010/main" val="333053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4" name="Rectangle 4"/>
          <p:cNvSpPr>
            <a:spLocks noGrp="1" noChangeArrowheads="1"/>
          </p:cNvSpPr>
          <p:nvPr>
            <p:ph type="dt" sz="half" idx="10"/>
          </p:nvPr>
        </p:nvSpPr>
        <p:spPr>
          <a:xfrm>
            <a:off x="5724525" y="6564313"/>
            <a:ext cx="1905000" cy="152400"/>
          </a:xfrm>
        </p:spPr>
        <p:txBody>
          <a:bodyPr/>
          <a:lstStyle>
            <a:lvl1pPr>
              <a:defRPr/>
            </a:lvl1pPr>
          </a:lstStyle>
          <a:p>
            <a:pPr>
              <a:defRPr/>
            </a:pPr>
            <a:fld id="{78E5DB22-662F-45C2-AEA9-8A78AEAE272E}" type="datetime1">
              <a:rPr lang="de-AT" smtClean="0"/>
              <a:t>20.06.2023</a:t>
            </a:fld>
            <a:endParaRPr lang="en-US"/>
          </a:p>
        </p:txBody>
      </p:sp>
      <p:sp>
        <p:nvSpPr>
          <p:cNvPr id="5" name="Rectangle 5"/>
          <p:cNvSpPr>
            <a:spLocks noGrp="1" noChangeArrowheads="1"/>
          </p:cNvSpPr>
          <p:nvPr>
            <p:ph type="ftr" sz="quarter" idx="11"/>
          </p:nvPr>
        </p:nvSpPr>
        <p:spPr>
          <a:xfrm>
            <a:off x="25400" y="6634163"/>
            <a:ext cx="3810000" cy="152400"/>
          </a:xfrm>
        </p:spPr>
        <p:txBody>
          <a:bodyPr/>
          <a:lstStyle>
            <a:lvl1pPr algn="l">
              <a:defRPr>
                <a:latin typeface="Verdana" panose="020B0604030504040204" pitchFamily="34" charset="0"/>
                <a:ea typeface="Verdana" panose="020B0604030504040204" pitchFamily="34" charset="0"/>
              </a:defRPr>
            </a:lvl1pPr>
          </a:lstStyle>
          <a:p>
            <a:pPr>
              <a:defRPr/>
            </a:pPr>
            <a:r>
              <a:rPr lang="en-GB" smtClean="0"/>
              <a:t>hanno.ulmer@i-med.ac.at</a:t>
            </a: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C2641064-174D-42CC-AA4F-FB25044CD655}" type="slidenum">
              <a:rPr lang="en-US" altLang="en-US"/>
              <a:pPr>
                <a:defRPr/>
              </a:pPr>
              <a:t>‹Nr.›</a:t>
            </a:fld>
            <a:endParaRPr lang="en-US" altLang="en-US"/>
          </a:p>
        </p:txBody>
      </p:sp>
    </p:spTree>
    <p:extLst>
      <p:ext uri="{BB962C8B-B14F-4D97-AF65-F5344CB8AC3E}">
        <p14:creationId xmlns:p14="http://schemas.microsoft.com/office/powerpoint/2010/main" val="1958339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0D586115-1BBC-4E9D-A988-F6DAA06E92FC}"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CB70BD-2FCF-42D1-8011-603527CF905F}" type="slidenum">
              <a:rPr lang="en-US" altLang="en-US"/>
              <a:pPr>
                <a:defRPr/>
              </a:pPr>
              <a:t>‹Nr.›</a:t>
            </a:fld>
            <a:endParaRPr lang="en-US" altLang="en-US"/>
          </a:p>
        </p:txBody>
      </p:sp>
    </p:spTree>
    <p:extLst>
      <p:ext uri="{BB962C8B-B14F-4D97-AF65-F5344CB8AC3E}">
        <p14:creationId xmlns:p14="http://schemas.microsoft.com/office/powerpoint/2010/main" val="1769920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6858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4"/>
          <p:cNvSpPr>
            <a:spLocks noGrp="1" noChangeArrowheads="1"/>
          </p:cNvSpPr>
          <p:nvPr>
            <p:ph type="dt" sz="half" idx="10"/>
          </p:nvPr>
        </p:nvSpPr>
        <p:spPr>
          <a:ln/>
        </p:spPr>
        <p:txBody>
          <a:bodyPr/>
          <a:lstStyle>
            <a:lvl1pPr>
              <a:defRPr/>
            </a:lvl1pPr>
          </a:lstStyle>
          <a:p>
            <a:pPr>
              <a:defRPr/>
            </a:pPr>
            <a:fld id="{0A74AB4F-325A-42B8-8DF6-E2856BCACDE1}" type="datetime1">
              <a:rPr lang="de-AT" smtClean="0"/>
              <a:t>20.06.2023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525FF3-AC85-447A-B39E-34EF2CCA4B2F}" type="slidenum">
              <a:rPr lang="en-US" altLang="en-US"/>
              <a:pPr>
                <a:defRPr/>
              </a:pPr>
              <a:t>‹Nr.›</a:t>
            </a:fld>
            <a:endParaRPr lang="en-US" altLang="en-US"/>
          </a:p>
        </p:txBody>
      </p:sp>
    </p:spTree>
    <p:extLst>
      <p:ext uri="{BB962C8B-B14F-4D97-AF65-F5344CB8AC3E}">
        <p14:creationId xmlns:p14="http://schemas.microsoft.com/office/powerpoint/2010/main" val="3876104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fld id="{31B40ADD-D364-4EAE-948A-E9D888743743}" type="datetime1">
              <a:rPr lang="de-AT" smtClean="0"/>
              <a:t>20.06.2023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DADD81-7E68-4914-B4A2-FC0348D6DF2A}" type="slidenum">
              <a:rPr lang="en-US" altLang="en-US"/>
              <a:pPr>
                <a:defRPr/>
              </a:pPr>
              <a:t>‹Nr.›</a:t>
            </a:fld>
            <a:endParaRPr lang="en-US" altLang="en-US"/>
          </a:p>
        </p:txBody>
      </p:sp>
    </p:spTree>
    <p:extLst>
      <p:ext uri="{BB962C8B-B14F-4D97-AF65-F5344CB8AC3E}">
        <p14:creationId xmlns:p14="http://schemas.microsoft.com/office/powerpoint/2010/main" val="87015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Rectangle 4"/>
          <p:cNvSpPr>
            <a:spLocks noGrp="1" noChangeArrowheads="1"/>
          </p:cNvSpPr>
          <p:nvPr>
            <p:ph type="dt" sz="half" idx="10"/>
          </p:nvPr>
        </p:nvSpPr>
        <p:spPr>
          <a:ln/>
        </p:spPr>
        <p:txBody>
          <a:bodyPr/>
          <a:lstStyle>
            <a:lvl1pPr>
              <a:defRPr/>
            </a:lvl1pPr>
          </a:lstStyle>
          <a:p>
            <a:pPr>
              <a:defRPr/>
            </a:pPr>
            <a:fld id="{727EFED9-EFDF-40F0-BB99-3233C6917EE6}" type="datetime1">
              <a:rPr lang="de-AT" smtClean="0"/>
              <a:t>20.06.2023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FC8B2-AAAD-41FD-BDEB-31E2B3CFAF65}" type="slidenum">
              <a:rPr lang="en-US" altLang="en-US"/>
              <a:pPr>
                <a:defRPr/>
              </a:pPr>
              <a:t>‹Nr.›</a:t>
            </a:fld>
            <a:endParaRPr lang="en-US" altLang="en-US"/>
          </a:p>
        </p:txBody>
      </p:sp>
    </p:spTree>
    <p:extLst>
      <p:ext uri="{BB962C8B-B14F-4D97-AF65-F5344CB8AC3E}">
        <p14:creationId xmlns:p14="http://schemas.microsoft.com/office/powerpoint/2010/main" val="3239422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BFBCCC0-7B00-4EB1-950F-492ED34DAF4E}" type="datetime1">
              <a:rPr lang="de-AT" smtClean="0"/>
              <a:t>20.06.2023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753DEA-4EA0-4C43-A514-EA89B77BF2ED}" type="slidenum">
              <a:rPr lang="en-US" altLang="en-US"/>
              <a:pPr>
                <a:defRPr/>
              </a:pPr>
              <a:t>‹Nr.›</a:t>
            </a:fld>
            <a:endParaRPr lang="en-US" altLang="en-US"/>
          </a:p>
        </p:txBody>
      </p:sp>
    </p:spTree>
    <p:extLst>
      <p:ext uri="{BB962C8B-B14F-4D97-AF65-F5344CB8AC3E}">
        <p14:creationId xmlns:p14="http://schemas.microsoft.com/office/powerpoint/2010/main" val="307915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5" name="Gerade Verbindung 8"/>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635080"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3"/>
          <p:cNvSpPr>
            <a:spLocks noGrp="1"/>
          </p:cNvSpPr>
          <p:nvPr>
            <p:ph type="dt" sz="half" idx="10"/>
          </p:nvPr>
        </p:nvSpPr>
        <p:spPr/>
        <p:txBody>
          <a:bodyPr/>
          <a:lstStyle>
            <a:lvl1pPr>
              <a:defRPr sz="1200"/>
            </a:lvl1pPr>
          </a:lstStyle>
          <a:p>
            <a:pPr>
              <a:defRPr/>
            </a:pPr>
            <a:fld id="{3AD8FF43-5DB4-4F11-9887-E699C450935E}" type="datetime1">
              <a:rPr lang="de-AT" smtClean="0"/>
              <a:t>20.06.2023</a:t>
            </a:fld>
            <a:endParaRPr lang="de-AT" dirty="0"/>
          </a:p>
        </p:txBody>
      </p:sp>
      <p:sp>
        <p:nvSpPr>
          <p:cNvPr id="7" name="Fußzeilenplatzhalter 4"/>
          <p:cNvSpPr>
            <a:spLocks noGrp="1"/>
          </p:cNvSpPr>
          <p:nvPr>
            <p:ph type="ftr" sz="quarter" idx="11"/>
          </p:nvPr>
        </p:nvSpPr>
        <p:spPr/>
        <p:txBody>
          <a:bodyPr/>
          <a:lstStyle>
            <a:lvl1pPr>
              <a:defRPr smtClean="0">
                <a:latin typeface="+mj-lt"/>
              </a:defRPr>
            </a:lvl1pPr>
          </a:lstStyle>
          <a:p>
            <a:pPr>
              <a:defRPr/>
            </a:pPr>
            <a:r>
              <a:rPr lang="de-AT"/>
              <a:t>hanno.ulmer@i-med.ac.at</a:t>
            </a:r>
            <a:endParaRPr lang="de-AT" dirty="0"/>
          </a:p>
        </p:txBody>
      </p:sp>
      <p:sp>
        <p:nvSpPr>
          <p:cNvPr id="8" name="Foliennummernplatzhalter 5"/>
          <p:cNvSpPr>
            <a:spLocks noGrp="1"/>
          </p:cNvSpPr>
          <p:nvPr>
            <p:ph type="sldNum" sz="quarter" idx="12"/>
          </p:nvPr>
        </p:nvSpPr>
        <p:spPr/>
        <p:txBody>
          <a:bodyPr/>
          <a:lstStyle>
            <a:lvl1pPr>
              <a:defRPr/>
            </a:lvl1pPr>
          </a:lstStyle>
          <a:p>
            <a:pPr>
              <a:defRPr/>
            </a:pPr>
            <a:fld id="{73A17EA7-8282-4490-8342-3808E39E256B}" type="slidenum">
              <a:rPr lang="de-AT"/>
              <a:pPr>
                <a:defRPr/>
              </a:pPr>
              <a:t>‹Nr.›</a:t>
            </a:fld>
            <a:endParaRPr lang="de-AT"/>
          </a:p>
        </p:txBody>
      </p:sp>
      <p:pic>
        <p:nvPicPr>
          <p:cNvPr id="10" name="Grafik 9">
            <a:extLst>
              <a:ext uri="{FF2B5EF4-FFF2-40B4-BE49-F238E27FC236}">
                <a16:creationId xmlns:a16="http://schemas.microsoft.com/office/drawing/2014/main" id="{8E35D0B9-93C0-96D0-93D3-3C140714E7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46578"/>
            <a:ext cx="1335594" cy="133559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5801CC16-65C6-4447-815F-86B2E5593BFB}" type="datetime1">
              <a:rPr lang="de-AT" smtClean="0"/>
              <a:t>20.06.2023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F4AD94-2C6F-4305-A2D2-9CECC4B24FAA}" type="slidenum">
              <a:rPr lang="en-US" altLang="en-US"/>
              <a:pPr>
                <a:defRPr/>
              </a:pPr>
              <a:t>‹Nr.›</a:t>
            </a:fld>
            <a:endParaRPr lang="en-US" altLang="en-US"/>
          </a:p>
        </p:txBody>
      </p:sp>
    </p:spTree>
    <p:extLst>
      <p:ext uri="{BB962C8B-B14F-4D97-AF65-F5344CB8AC3E}">
        <p14:creationId xmlns:p14="http://schemas.microsoft.com/office/powerpoint/2010/main" val="2347876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E9D01AA2-BCDA-4036-A58B-03A893C39484}" type="datetime1">
              <a:rPr lang="de-AT" smtClean="0"/>
              <a:t>20.06.2023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880347-E353-4313-A42F-2C95629F02B1}" type="slidenum">
              <a:rPr lang="en-US" altLang="en-US"/>
              <a:pPr>
                <a:defRPr/>
              </a:pPr>
              <a:t>‹Nr.›</a:t>
            </a:fld>
            <a:endParaRPr lang="en-US" altLang="en-US"/>
          </a:p>
        </p:txBody>
      </p:sp>
    </p:spTree>
    <p:extLst>
      <p:ext uri="{BB962C8B-B14F-4D97-AF65-F5344CB8AC3E}">
        <p14:creationId xmlns:p14="http://schemas.microsoft.com/office/powerpoint/2010/main" val="3935647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B1C951FB-C98D-48E7-B8AC-AF7EDF08CBF0}"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2991E-09A7-405E-ADA6-463671E84E1D}" type="slidenum">
              <a:rPr lang="en-US" altLang="en-US"/>
              <a:pPr>
                <a:defRPr/>
              </a:pPr>
              <a:t>‹Nr.›</a:t>
            </a:fld>
            <a:endParaRPr lang="en-US" altLang="en-US"/>
          </a:p>
        </p:txBody>
      </p:sp>
    </p:spTree>
    <p:extLst>
      <p:ext uri="{BB962C8B-B14F-4D97-AF65-F5344CB8AC3E}">
        <p14:creationId xmlns:p14="http://schemas.microsoft.com/office/powerpoint/2010/main" val="4961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914400"/>
            <a:ext cx="1943100" cy="5486400"/>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685800" y="9144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FBF0E142-E938-46A6-936A-C1628B442389}"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63ACA-A310-4668-810F-7BDFD5C9BC4A}" type="slidenum">
              <a:rPr lang="en-US" altLang="en-US"/>
              <a:pPr>
                <a:defRPr/>
              </a:pPr>
              <a:t>‹Nr.›</a:t>
            </a:fld>
            <a:endParaRPr lang="en-US" altLang="en-US"/>
          </a:p>
        </p:txBody>
      </p:sp>
    </p:spTree>
    <p:extLst>
      <p:ext uri="{BB962C8B-B14F-4D97-AF65-F5344CB8AC3E}">
        <p14:creationId xmlns:p14="http://schemas.microsoft.com/office/powerpoint/2010/main" val="772458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1B46C32D-47FC-4BCF-A873-04BD385EE492}"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298C3-30D8-4B08-A33B-058700E1C125}" type="slidenum">
              <a:rPr lang="en-US" altLang="en-US"/>
              <a:pPr>
                <a:defRPr/>
              </a:pPr>
              <a:t>‹Nr.›</a:t>
            </a:fld>
            <a:endParaRPr lang="en-US" altLang="en-US"/>
          </a:p>
        </p:txBody>
      </p:sp>
    </p:spTree>
    <p:extLst>
      <p:ext uri="{BB962C8B-B14F-4D97-AF65-F5344CB8AC3E}">
        <p14:creationId xmlns:p14="http://schemas.microsoft.com/office/powerpoint/2010/main" val="246092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4" name="Rectangle 4"/>
          <p:cNvSpPr>
            <a:spLocks noGrp="1" noChangeArrowheads="1"/>
          </p:cNvSpPr>
          <p:nvPr>
            <p:ph type="dt" sz="half" idx="10"/>
          </p:nvPr>
        </p:nvSpPr>
        <p:spPr>
          <a:xfrm>
            <a:off x="5724525" y="6564313"/>
            <a:ext cx="1905000" cy="152400"/>
          </a:xfrm>
        </p:spPr>
        <p:txBody>
          <a:bodyPr/>
          <a:lstStyle>
            <a:lvl1pPr>
              <a:defRPr/>
            </a:lvl1pPr>
          </a:lstStyle>
          <a:p>
            <a:pPr>
              <a:defRPr/>
            </a:pPr>
            <a:fld id="{432A93C2-E705-495F-AE89-B93A39F7F328}" type="datetime1">
              <a:rPr lang="de-AT" smtClean="0"/>
              <a:t>20.06.2023</a:t>
            </a:fld>
            <a:endParaRPr lang="en-US"/>
          </a:p>
        </p:txBody>
      </p:sp>
      <p:sp>
        <p:nvSpPr>
          <p:cNvPr id="5" name="Rectangle 5"/>
          <p:cNvSpPr>
            <a:spLocks noGrp="1" noChangeArrowheads="1"/>
          </p:cNvSpPr>
          <p:nvPr>
            <p:ph type="ftr" sz="quarter" idx="11"/>
          </p:nvPr>
        </p:nvSpPr>
        <p:spPr>
          <a:xfrm>
            <a:off x="25400" y="6634163"/>
            <a:ext cx="3810000" cy="152400"/>
          </a:xfrm>
        </p:spPr>
        <p:txBody>
          <a:bodyPr/>
          <a:lstStyle>
            <a:lvl1pPr algn="l">
              <a:defRPr>
                <a:latin typeface="Verdana" panose="020B0604030504040204" pitchFamily="34" charset="0"/>
                <a:ea typeface="Verdana" panose="020B0604030504040204" pitchFamily="34" charset="0"/>
              </a:defRPr>
            </a:lvl1pPr>
          </a:lstStyle>
          <a:p>
            <a:pPr>
              <a:defRPr/>
            </a:pPr>
            <a:r>
              <a:rPr lang="en-GB" smtClean="0"/>
              <a:t>hanno.ulmer@i-med.ac.at</a:t>
            </a: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BBF4701C-9C35-4729-ABD6-5EA16892C6B1}" type="slidenum">
              <a:rPr lang="en-US" altLang="en-US"/>
              <a:pPr>
                <a:defRPr/>
              </a:pPr>
              <a:t>‹Nr.›</a:t>
            </a:fld>
            <a:endParaRPr lang="en-US" altLang="en-US"/>
          </a:p>
        </p:txBody>
      </p:sp>
    </p:spTree>
    <p:extLst>
      <p:ext uri="{BB962C8B-B14F-4D97-AF65-F5344CB8AC3E}">
        <p14:creationId xmlns:p14="http://schemas.microsoft.com/office/powerpoint/2010/main" val="1879065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D476AEAD-141C-42A2-A51E-656EB095615C}"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5B46BF-351E-4A03-AEA2-264B98359E42}" type="slidenum">
              <a:rPr lang="en-US" altLang="en-US"/>
              <a:pPr>
                <a:defRPr/>
              </a:pPr>
              <a:t>‹Nr.›</a:t>
            </a:fld>
            <a:endParaRPr lang="en-US" altLang="en-US"/>
          </a:p>
        </p:txBody>
      </p:sp>
    </p:spTree>
    <p:extLst>
      <p:ext uri="{BB962C8B-B14F-4D97-AF65-F5344CB8AC3E}">
        <p14:creationId xmlns:p14="http://schemas.microsoft.com/office/powerpoint/2010/main" val="2786636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6858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4"/>
          <p:cNvSpPr>
            <a:spLocks noGrp="1" noChangeArrowheads="1"/>
          </p:cNvSpPr>
          <p:nvPr>
            <p:ph type="dt" sz="half" idx="10"/>
          </p:nvPr>
        </p:nvSpPr>
        <p:spPr>
          <a:ln/>
        </p:spPr>
        <p:txBody>
          <a:bodyPr/>
          <a:lstStyle>
            <a:lvl1pPr>
              <a:defRPr/>
            </a:lvl1pPr>
          </a:lstStyle>
          <a:p>
            <a:pPr>
              <a:defRPr/>
            </a:pPr>
            <a:fld id="{D46A8382-1542-4DD4-AF8A-9802CA3DEBE5}" type="datetime1">
              <a:rPr lang="de-AT" smtClean="0"/>
              <a:t>20.06.2023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9AF5B-C3E6-4FCB-9C53-C6EFC8EDC2F7}" type="slidenum">
              <a:rPr lang="en-US" altLang="en-US"/>
              <a:pPr>
                <a:defRPr/>
              </a:pPr>
              <a:t>‹Nr.›</a:t>
            </a:fld>
            <a:endParaRPr lang="en-US" altLang="en-US"/>
          </a:p>
        </p:txBody>
      </p:sp>
    </p:spTree>
    <p:extLst>
      <p:ext uri="{BB962C8B-B14F-4D97-AF65-F5344CB8AC3E}">
        <p14:creationId xmlns:p14="http://schemas.microsoft.com/office/powerpoint/2010/main" val="1881666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fld id="{16F4B1AC-A69B-4E4C-AB2E-4C88F0568534}" type="datetime1">
              <a:rPr lang="de-AT" smtClean="0"/>
              <a:t>20.06.2023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CD4CD2-E3D9-4E77-B41B-927FC73D0B8D}" type="slidenum">
              <a:rPr lang="en-US" altLang="en-US"/>
              <a:pPr>
                <a:defRPr/>
              </a:pPr>
              <a:t>‹Nr.›</a:t>
            </a:fld>
            <a:endParaRPr lang="en-US" altLang="en-US"/>
          </a:p>
        </p:txBody>
      </p:sp>
    </p:spTree>
    <p:extLst>
      <p:ext uri="{BB962C8B-B14F-4D97-AF65-F5344CB8AC3E}">
        <p14:creationId xmlns:p14="http://schemas.microsoft.com/office/powerpoint/2010/main" val="155472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Rectangle 4"/>
          <p:cNvSpPr>
            <a:spLocks noGrp="1" noChangeArrowheads="1"/>
          </p:cNvSpPr>
          <p:nvPr>
            <p:ph type="dt" sz="half" idx="10"/>
          </p:nvPr>
        </p:nvSpPr>
        <p:spPr>
          <a:ln/>
        </p:spPr>
        <p:txBody>
          <a:bodyPr/>
          <a:lstStyle>
            <a:lvl1pPr>
              <a:defRPr/>
            </a:lvl1pPr>
          </a:lstStyle>
          <a:p>
            <a:pPr>
              <a:defRPr/>
            </a:pPr>
            <a:fld id="{558471EF-01D8-48A1-A6B2-E5DF52AD9B0D}" type="datetime1">
              <a:rPr lang="de-AT" smtClean="0"/>
              <a:t>20.06.2023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18A1A4-2F82-4C80-9E9C-F1638C495E27}" type="slidenum">
              <a:rPr lang="en-US" altLang="en-US"/>
              <a:pPr>
                <a:defRPr/>
              </a:pPr>
              <a:t>‹Nr.›</a:t>
            </a:fld>
            <a:endParaRPr lang="en-US" altLang="en-US"/>
          </a:p>
        </p:txBody>
      </p:sp>
    </p:spTree>
    <p:extLst>
      <p:ext uri="{BB962C8B-B14F-4D97-AF65-F5344CB8AC3E}">
        <p14:creationId xmlns:p14="http://schemas.microsoft.com/office/powerpoint/2010/main" val="123082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cxnSp>
        <p:nvCxnSpPr>
          <p:cNvPr id="3" name="Gerade Verbindung 2"/>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5" name="Datumsplatzhalter 2"/>
          <p:cNvSpPr>
            <a:spLocks noGrp="1"/>
          </p:cNvSpPr>
          <p:nvPr>
            <p:ph type="dt" sz="half" idx="10"/>
          </p:nvPr>
        </p:nvSpPr>
        <p:spPr/>
        <p:txBody>
          <a:bodyPr/>
          <a:lstStyle>
            <a:lvl1pPr>
              <a:defRPr/>
            </a:lvl1pPr>
          </a:lstStyle>
          <a:p>
            <a:pPr>
              <a:defRPr/>
            </a:pPr>
            <a:fld id="{EDAC85BA-99E9-4FE4-8ACA-5C60B6B9B01C}" type="datetime1">
              <a:rPr lang="de-AT" smtClean="0"/>
              <a:t>20.06.2023</a:t>
            </a:fld>
            <a:endParaRPr lang="de-AT"/>
          </a:p>
        </p:txBody>
      </p:sp>
      <p:sp>
        <p:nvSpPr>
          <p:cNvPr id="6" name="Fußzeilenplatzhalter 3"/>
          <p:cNvSpPr>
            <a:spLocks noGrp="1"/>
          </p:cNvSpPr>
          <p:nvPr>
            <p:ph type="ftr" sz="quarter" idx="11"/>
          </p:nvPr>
        </p:nvSpPr>
        <p:spPr/>
        <p:txBody>
          <a:bodyPr/>
          <a:lstStyle>
            <a:lvl1pPr>
              <a:defRPr/>
            </a:lvl1pPr>
          </a:lstStyle>
          <a:p>
            <a:pPr>
              <a:defRPr/>
            </a:pPr>
            <a:r>
              <a:rPr lang="de-AT"/>
              <a:t>hanno.ulmer@i-med.ac.at</a:t>
            </a:r>
          </a:p>
        </p:txBody>
      </p:sp>
      <p:sp>
        <p:nvSpPr>
          <p:cNvPr id="7" name="Foliennummernplatzhalter 4"/>
          <p:cNvSpPr>
            <a:spLocks noGrp="1"/>
          </p:cNvSpPr>
          <p:nvPr>
            <p:ph type="sldNum" sz="quarter" idx="12"/>
          </p:nvPr>
        </p:nvSpPr>
        <p:spPr/>
        <p:txBody>
          <a:bodyPr/>
          <a:lstStyle>
            <a:lvl1pPr>
              <a:defRPr/>
            </a:lvl1pPr>
          </a:lstStyle>
          <a:p>
            <a:pPr>
              <a:defRPr/>
            </a:pPr>
            <a:fld id="{54ABB6C4-B43D-4B00-9CD8-21110A4FBA18}" type="slidenum">
              <a:rPr lang="de-AT"/>
              <a:pPr>
                <a:defRPr/>
              </a:pPr>
              <a:t>‹Nr.›</a:t>
            </a:fld>
            <a:endParaRPr lang="de-AT"/>
          </a:p>
        </p:txBody>
      </p:sp>
      <p:pic>
        <p:nvPicPr>
          <p:cNvPr id="8" name="Grafik 7">
            <a:extLst>
              <a:ext uri="{FF2B5EF4-FFF2-40B4-BE49-F238E27FC236}">
                <a16:creationId xmlns:a16="http://schemas.microsoft.com/office/drawing/2014/main" id="{64FFB63A-CBBD-0375-E975-60ADDC5CDA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93142"/>
            <a:ext cx="1335594" cy="133559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ED6C704-2BCB-470D-BC07-1DA8B135F08D}" type="datetime1">
              <a:rPr lang="de-AT" smtClean="0"/>
              <a:t>20.06.2023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279716-588E-4CEC-BD6C-BD03F8198AE8}" type="slidenum">
              <a:rPr lang="en-US" altLang="en-US"/>
              <a:pPr>
                <a:defRPr/>
              </a:pPr>
              <a:t>‹Nr.›</a:t>
            </a:fld>
            <a:endParaRPr lang="en-US" altLang="en-US"/>
          </a:p>
        </p:txBody>
      </p:sp>
    </p:spTree>
    <p:extLst>
      <p:ext uri="{BB962C8B-B14F-4D97-AF65-F5344CB8AC3E}">
        <p14:creationId xmlns:p14="http://schemas.microsoft.com/office/powerpoint/2010/main" val="3118295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D94DBE19-AC8B-42C1-BCE1-CF31B42EC78E}" type="datetime1">
              <a:rPr lang="de-AT" smtClean="0"/>
              <a:t>20.06.2023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8E2BC4-8971-47C9-AE10-237F6D4FEB88}" type="slidenum">
              <a:rPr lang="en-US" altLang="en-US"/>
              <a:pPr>
                <a:defRPr/>
              </a:pPr>
              <a:t>‹Nr.›</a:t>
            </a:fld>
            <a:endParaRPr lang="en-US" altLang="en-US"/>
          </a:p>
        </p:txBody>
      </p:sp>
    </p:spTree>
    <p:extLst>
      <p:ext uri="{BB962C8B-B14F-4D97-AF65-F5344CB8AC3E}">
        <p14:creationId xmlns:p14="http://schemas.microsoft.com/office/powerpoint/2010/main" val="3148228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5E6AC800-B9B3-46B4-A67B-3B0457508499}" type="datetime1">
              <a:rPr lang="de-AT" smtClean="0"/>
              <a:t>20.06.2023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B16B1D-3577-427F-B107-52F684BD3BFB}" type="slidenum">
              <a:rPr lang="en-US" altLang="en-US"/>
              <a:pPr>
                <a:defRPr/>
              </a:pPr>
              <a:t>‹Nr.›</a:t>
            </a:fld>
            <a:endParaRPr lang="en-US" altLang="en-US"/>
          </a:p>
        </p:txBody>
      </p:sp>
    </p:spTree>
    <p:extLst>
      <p:ext uri="{BB962C8B-B14F-4D97-AF65-F5344CB8AC3E}">
        <p14:creationId xmlns:p14="http://schemas.microsoft.com/office/powerpoint/2010/main" val="447742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38035792-FF15-48D2-91EC-5B796BD8D9FE}"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257D75-DC68-4758-AC6B-4EE91DA07C71}" type="slidenum">
              <a:rPr lang="en-US" altLang="en-US"/>
              <a:pPr>
                <a:defRPr/>
              </a:pPr>
              <a:t>‹Nr.›</a:t>
            </a:fld>
            <a:endParaRPr lang="en-US" altLang="en-US"/>
          </a:p>
        </p:txBody>
      </p:sp>
    </p:spTree>
    <p:extLst>
      <p:ext uri="{BB962C8B-B14F-4D97-AF65-F5344CB8AC3E}">
        <p14:creationId xmlns:p14="http://schemas.microsoft.com/office/powerpoint/2010/main" val="204072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914400"/>
            <a:ext cx="1943100" cy="5486400"/>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685800" y="9144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43D8789C-701E-47A9-AB78-74C73427DE61}" type="datetime1">
              <a:rPr lang="de-AT" smtClean="0"/>
              <a:t>20.06.2023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hanno.ulmer@i-med.ac.at</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B5141-61C6-4D06-A8D1-40C933A4CE21}" type="slidenum">
              <a:rPr lang="en-US" altLang="en-US"/>
              <a:pPr>
                <a:defRPr/>
              </a:pPr>
              <a:t>‹Nr.›</a:t>
            </a:fld>
            <a:endParaRPr lang="en-US" altLang="en-US"/>
          </a:p>
        </p:txBody>
      </p:sp>
    </p:spTree>
    <p:extLst>
      <p:ext uri="{BB962C8B-B14F-4D97-AF65-F5344CB8AC3E}">
        <p14:creationId xmlns:p14="http://schemas.microsoft.com/office/powerpoint/2010/main" val="916169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8A54E792-07BE-4156-95F6-97BD0FD3AB4F}"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405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B5EDA659-5C19-4215-9C51-8FD3A6EC151D}"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051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4CA486AA-D656-4F2E-92E0-F1251EDA4864}" type="datetime1">
              <a:rPr lang="de-AT" altLang="en-US" smtClean="0"/>
              <a:t>20.06.2023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287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B4260B68-8E5B-42B6-BE2A-DE204AA9B520}" type="datetime1">
              <a:rPr lang="de-AT" altLang="en-US" smtClean="0"/>
              <a:t>20.06.2023</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3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49E495C-4A5D-4B86-9E21-EE35C4DC0259}" type="datetime1">
              <a:rPr lang="de-AT" altLang="en-US"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57125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38FA14C3-2B86-456A-A9BD-1F0E6116BCFB}" type="datetime1">
              <a:rPr lang="de-AT" smtClean="0"/>
              <a:t>20.06.2023</a:t>
            </a:fld>
            <a:endParaRPr lang="de-AT"/>
          </a:p>
        </p:txBody>
      </p:sp>
      <p:sp>
        <p:nvSpPr>
          <p:cNvPr id="3" name="Fußzeilenplatzhalter 4"/>
          <p:cNvSpPr>
            <a:spLocks noGrp="1"/>
          </p:cNvSpPr>
          <p:nvPr>
            <p:ph type="ftr" sz="quarter" idx="11"/>
          </p:nvPr>
        </p:nvSpPr>
        <p:spPr/>
        <p:txBody>
          <a:bodyPr/>
          <a:lstStyle>
            <a:lvl1pPr>
              <a:defRPr/>
            </a:lvl1pPr>
          </a:lstStyle>
          <a:p>
            <a:pPr>
              <a:defRPr/>
            </a:pPr>
            <a:r>
              <a:rPr lang="de-AT"/>
              <a:t>hanno.ulmer@i-med.ac.at</a:t>
            </a:r>
            <a:endParaRPr lang="de-AT" dirty="0"/>
          </a:p>
        </p:txBody>
      </p:sp>
      <p:sp>
        <p:nvSpPr>
          <p:cNvPr id="4" name="Foliennummernplatzhalter 5"/>
          <p:cNvSpPr>
            <a:spLocks noGrp="1"/>
          </p:cNvSpPr>
          <p:nvPr>
            <p:ph type="sldNum" sz="quarter" idx="12"/>
          </p:nvPr>
        </p:nvSpPr>
        <p:spPr/>
        <p:txBody>
          <a:bodyPr/>
          <a:lstStyle>
            <a:lvl1pPr>
              <a:defRPr/>
            </a:lvl1pPr>
          </a:lstStyle>
          <a:p>
            <a:pPr>
              <a:defRPr/>
            </a:pPr>
            <a:fld id="{CEC63418-B802-468F-9AC4-EBECD591D2EF}" type="slidenum">
              <a:rPr lang="de-AT"/>
              <a:pPr>
                <a:defRPr/>
              </a:pPr>
              <a:t>‹Nr.›</a:t>
            </a:fld>
            <a:endParaRPr lang="de-A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016CFB8E-E915-4FD2-B4B6-EF0518074F80}" type="datetime1">
              <a:rPr lang="de-AT" altLang="en-US" smtClean="0">
                <a:solidFill>
                  <a:prstClr val="black">
                    <a:tint val="75000"/>
                  </a:prstClr>
                </a:solidFill>
              </a:rPr>
              <a:t>20.06.2023</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914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DC8DC314-9BC4-4E0F-B869-6EBF2EAB05D5}" type="datetime1">
              <a:rPr lang="de-AT" altLang="en-US" smtClean="0">
                <a:solidFill>
                  <a:prstClr val="black">
                    <a:tint val="75000"/>
                  </a:prstClr>
                </a:solidFill>
              </a:rPr>
              <a:t>20.06.2023</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917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F25F0CA7-8A51-41D3-8D7D-23F525CA80A1}" type="datetime1">
              <a:rPr lang="de-AT" altLang="en-US" smtClean="0">
                <a:solidFill>
                  <a:prstClr val="black">
                    <a:tint val="75000"/>
                  </a:prstClr>
                </a:solidFill>
              </a:rPr>
              <a:t>20.06.2023</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20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787BB5A8-B562-4135-9C38-56DE315584F7}" type="datetime1">
              <a:rPr lang="de-AT" altLang="en-US" smtClean="0">
                <a:solidFill>
                  <a:prstClr val="black">
                    <a:tint val="75000"/>
                  </a:prstClr>
                </a:solidFill>
              </a:rPr>
              <a:t>20.06.2023</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705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17AFB2A-E8D5-4F1C-AC81-EB1E28D3B966}" type="datetime1">
              <a:rPr lang="de-AT" altLang="en-US" smtClean="0">
                <a:solidFill>
                  <a:prstClr val="black">
                    <a:tint val="75000"/>
                  </a:prstClr>
                </a:solidFill>
              </a:rPr>
              <a:t>20.06.2023</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785019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268C8257-F782-4C64-8A9B-7CF0ACC466EC}" type="datetime1">
              <a:rPr lang="de-AT" altLang="en-US" smtClean="0">
                <a:solidFill>
                  <a:prstClr val="black">
                    <a:tint val="75000"/>
                  </a:prstClr>
                </a:solidFill>
              </a:rPr>
              <a:t>20.06.2023</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3544219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fld id="{E06186C9-2660-46F4-B240-2C4DE954EEF1}" type="datetime1">
              <a:rPr lang="de-AT" altLang="de-DE" smtClean="0">
                <a:solidFill>
                  <a:prstClr val="black">
                    <a:tint val="75000"/>
                  </a:prstClr>
                </a:solidFill>
              </a:rPr>
              <a:t>20.06.2023</a:t>
            </a:fld>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r>
              <a:rPr lang="de-DE" altLang="de-DE" smtClean="0">
                <a:solidFill>
                  <a:prstClr val="black">
                    <a:tint val="75000"/>
                  </a:prstClr>
                </a:solidFill>
              </a:rPr>
              <a:t>hanno.ulmer@i-med.ac.at</a:t>
            </a:r>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3782400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567624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2569100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pPr/>
              <a:t>20.06.2023</a:t>
            </a:fld>
            <a:endParaRPr lang="de-DE" alt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pPr/>
              <a:t>‹Nr.›</a:t>
            </a:fld>
            <a:endParaRPr lang="de-DE" altLang="en-US"/>
          </a:p>
        </p:txBody>
      </p:sp>
    </p:spTree>
    <p:extLst>
      <p:ext uri="{BB962C8B-B14F-4D97-AF65-F5344CB8AC3E}">
        <p14:creationId xmlns:p14="http://schemas.microsoft.com/office/powerpoint/2010/main" val="447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5" name="Fußzeilenplatzhalter 4"/>
          <p:cNvSpPr txBox="1">
            <a:spLocks/>
          </p:cNvSpPr>
          <p:nvPr userDrawn="1"/>
        </p:nvSpPr>
        <p:spPr bwMode="auto">
          <a:xfrm>
            <a:off x="3203575" y="6237288"/>
            <a:ext cx="2895600" cy="457200"/>
          </a:xfrm>
          <a:prstGeom prst="rect">
            <a:avLst/>
          </a:prstGeom>
          <a:noFill/>
          <a:ln w="9525">
            <a:noFill/>
            <a:miter lim="800000"/>
            <a:headEnd/>
            <a:tailEnd/>
          </a:ln>
          <a:effectLst/>
        </p:spPr>
        <p:txBody>
          <a:bodyPr anchor="b"/>
          <a:lstStyle>
            <a:lvl1pPr>
              <a:defRPr/>
            </a:lvl1pPr>
          </a:lstStyle>
          <a:p>
            <a:pPr algn="ctr">
              <a:defRPr/>
            </a:pPr>
            <a:r>
              <a:rPr lang="de-DE" altLang="en-US" sz="1200" dirty="0">
                <a:latin typeface="Garamond" pitchFamily="18" charset="0"/>
              </a:rPr>
              <a:t>hanno.ulmer@i-med.ac.at</a:t>
            </a:r>
          </a:p>
        </p:txBody>
      </p:sp>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75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5"/>
          <p:cNvSpPr>
            <a:spLocks noGrp="1" noChangeArrowheads="1"/>
          </p:cNvSpPr>
          <p:nvPr>
            <p:ph type="dt" sz="half" idx="10"/>
          </p:nvPr>
        </p:nvSpPr>
        <p:spPr/>
        <p:txBody>
          <a:bodyPr/>
          <a:lstStyle>
            <a:lvl1pPr>
              <a:defRPr smtClean="0"/>
            </a:lvl1pPr>
          </a:lstStyle>
          <a:p>
            <a:pPr>
              <a:defRPr/>
            </a:pPr>
            <a:fld id="{D2D1BFA3-95BB-4A40-86D3-D09D25C231CC}" type="datetime1">
              <a:rPr lang="de-AT" smtClean="0"/>
              <a:t>20.06.2023</a:t>
            </a:fld>
            <a:endParaRPr lang="en-US"/>
          </a:p>
        </p:txBody>
      </p:sp>
      <p:sp>
        <p:nvSpPr>
          <p:cNvPr id="7" name="Rectangle 7"/>
          <p:cNvSpPr>
            <a:spLocks noGrp="1" noChangeArrowheads="1"/>
          </p:cNvSpPr>
          <p:nvPr>
            <p:ph type="sldNum" sz="quarter" idx="11"/>
          </p:nvPr>
        </p:nvSpPr>
        <p:spPr/>
        <p:txBody>
          <a:bodyPr/>
          <a:lstStyle>
            <a:lvl1pPr>
              <a:defRPr/>
            </a:lvl1pPr>
          </a:lstStyle>
          <a:p>
            <a:pPr>
              <a:defRPr/>
            </a:pPr>
            <a:fld id="{9F6F05EF-F977-42DF-A5E4-C53D2197C68D}" type="slidenum">
              <a:rPr lang="en-US"/>
              <a:pPr>
                <a:defRPr/>
              </a:pPr>
              <a:t>‹Nr.›</a:t>
            </a:fld>
            <a:endParaRPr lang="en-US"/>
          </a:p>
        </p:txBody>
      </p:sp>
    </p:spTree>
    <p:extLst>
      <p:ext uri="{BB962C8B-B14F-4D97-AF65-F5344CB8AC3E}">
        <p14:creationId xmlns:p14="http://schemas.microsoft.com/office/powerpoint/2010/main" val="4187138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ClipArt-Platzhalter 3"/>
          <p:cNvSpPr>
            <a:spLocks noGrp="1"/>
          </p:cNvSpPr>
          <p:nvPr>
            <p:ph type="clipArt" sz="half" idx="2"/>
          </p:nvPr>
        </p:nvSpPr>
        <p:spPr>
          <a:xfrm>
            <a:off x="4675188" y="1600200"/>
            <a:ext cx="4038600" cy="4525963"/>
          </a:xfrm>
        </p:spPr>
        <p:txBody>
          <a:bodyPr rtlCol="0">
            <a:normAutofit/>
          </a:bodyPr>
          <a:lstStyle/>
          <a:p>
            <a:pPr lvl="0"/>
            <a:endParaRPr lang="de-DE" noProof="0"/>
          </a:p>
        </p:txBody>
      </p:sp>
      <p:sp>
        <p:nvSpPr>
          <p:cNvPr id="5" name="Rectangle 5"/>
          <p:cNvSpPr>
            <a:spLocks noGrp="1" noChangeArrowheads="1"/>
          </p:cNvSpPr>
          <p:nvPr>
            <p:ph type="dt" sz="half" idx="10"/>
          </p:nvPr>
        </p:nvSpPr>
        <p:spPr/>
        <p:txBody>
          <a:bodyPr/>
          <a:lstStyle>
            <a:lvl1pPr>
              <a:defRPr smtClean="0"/>
            </a:lvl1pPr>
          </a:lstStyle>
          <a:p>
            <a:pPr>
              <a:defRPr/>
            </a:pPr>
            <a:fld id="{692CF3C2-7367-4E9E-AD8D-4C4C310AD6F8}" type="datetime1">
              <a:rPr lang="de-AT" smtClean="0"/>
              <a:t>20.06.2023</a:t>
            </a:fld>
            <a:endParaRPr lang="en-US"/>
          </a:p>
        </p:txBody>
      </p:sp>
      <p:sp>
        <p:nvSpPr>
          <p:cNvPr id="6" name="Rectangle 7"/>
          <p:cNvSpPr>
            <a:spLocks noGrp="1" noChangeArrowheads="1"/>
          </p:cNvSpPr>
          <p:nvPr>
            <p:ph type="sldNum" sz="quarter" idx="11"/>
          </p:nvPr>
        </p:nvSpPr>
        <p:spPr/>
        <p:txBody>
          <a:bodyPr/>
          <a:lstStyle>
            <a:lvl1pPr>
              <a:defRPr/>
            </a:lvl1pPr>
          </a:lstStyle>
          <a:p>
            <a:pPr>
              <a:defRPr/>
            </a:pPr>
            <a:fld id="{6FEEDA01-3EB2-429D-B928-4F4E4A0613EA}" type="slidenum">
              <a:rPr lang="en-US"/>
              <a:pPr>
                <a:defRPr/>
              </a:pPr>
              <a:t>‹Nr.›</a:t>
            </a:fld>
            <a:endParaRPr lang="en-US"/>
          </a:p>
        </p:txBody>
      </p:sp>
      <p:sp>
        <p:nvSpPr>
          <p:cNvPr id="7" name="Fußzeilenplatzhalter 6"/>
          <p:cNvSpPr>
            <a:spLocks noGrp="1"/>
          </p:cNvSpPr>
          <p:nvPr>
            <p:ph type="ftr" sz="quarter" idx="12"/>
          </p:nvPr>
        </p:nvSpPr>
        <p:spPr>
          <a:xfrm>
            <a:off x="3124200" y="6248400"/>
            <a:ext cx="2895600" cy="457200"/>
          </a:xfrm>
        </p:spPr>
        <p:txBody>
          <a:bodyPr/>
          <a:lstStyle>
            <a:lvl1pPr>
              <a:defRPr/>
            </a:lvl1pPr>
          </a:lstStyle>
          <a:p>
            <a:pPr>
              <a:defRPr/>
            </a:pPr>
            <a:r>
              <a:rPr lang="de-DE" altLang="en-US"/>
              <a:t>hanno.ulmer@i-med.ac.at</a:t>
            </a:r>
          </a:p>
        </p:txBody>
      </p:sp>
    </p:spTree>
    <p:extLst>
      <p:ext uri="{BB962C8B-B14F-4D97-AF65-F5344CB8AC3E}">
        <p14:creationId xmlns:p14="http://schemas.microsoft.com/office/powerpoint/2010/main" val="229815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167804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9C7B6367-EF4E-48F4-B184-DCD8B93F3BC8}" type="datetime1">
              <a:rPr lang="de-AT"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F66FBF14-79B6-4E33-926B-99460AC80F9D}" type="datetime1">
              <a:rPr lang="de-AT"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6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5.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8.jpeg"/><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Edit title master format by clicking</a:t>
            </a:r>
          </a:p>
        </p:txBody>
      </p:sp>
      <p:sp>
        <p:nvSpPr>
          <p:cNvPr id="55299"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Edit text master formats by clicking</a:t>
            </a:r>
          </a:p>
          <a:p>
            <a:pPr lvl="1"/>
            <a:r>
              <a:rPr lang="de-DE"/>
              <a:t>Second level</a:t>
            </a:r>
          </a:p>
          <a:p>
            <a:pPr lvl="2"/>
            <a:r>
              <a:rPr lang="de-DE"/>
              <a:t>Third level</a:t>
            </a:r>
          </a:p>
          <a:p>
            <a:pPr lvl="3"/>
            <a:r>
              <a:rPr lang="de-DE"/>
              <a:t>Fourth level</a:t>
            </a:r>
          </a:p>
          <a:p>
            <a:pPr lvl="4"/>
            <a:r>
              <a:rPr lang="de-DE"/>
              <a:t>Fifth level</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defRPr>
            </a:lvl1pPr>
          </a:lstStyle>
          <a:p>
            <a:pPr>
              <a:defRPr/>
            </a:pPr>
            <a:fld id="{E5583D9A-B34C-40F0-8992-1450E99E1D80}" type="datetime1">
              <a:rPr lang="de-AT" smtClean="0"/>
              <a:t>20.06.2023</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smtClean="0">
                <a:solidFill>
                  <a:schemeClr val="tx1">
                    <a:tint val="75000"/>
                  </a:schemeClr>
                </a:solidFill>
              </a:defRPr>
            </a:lvl1pPr>
          </a:lstStyle>
          <a:p>
            <a:pPr>
              <a:defRPr/>
            </a:pPr>
            <a:r>
              <a:rPr lang="de-AT"/>
              <a:t>hanno.ulmer@i-med.ac.at</a:t>
            </a:r>
            <a:endParaRPr lang="de-AT"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defRPr>
            </a:lvl1pPr>
          </a:lstStyle>
          <a:p>
            <a:pPr>
              <a:defRPr/>
            </a:pPr>
            <a:fld id="{E18B4076-1E7B-4125-9F22-35A22D877DB0}" type="slidenum">
              <a:rPr lang="de-AT"/>
              <a:t>‹Nr.›</a:t>
            </a:fld>
            <a:endParaRPr lang="de-AT"/>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5" r:id="rId4"/>
    <p:sldLayoutId id="2147483781" r:id="rId5"/>
    <p:sldLayoutId id="2147483782" r:id="rId6"/>
    <p:sldLayoutId id="2147483783" r:id="rId7"/>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14B78-6729-485A-8CCD-7B081935FF6C}" type="datetime1">
              <a:rPr lang="de-AT" smtClean="0"/>
              <a:t>20.06.2023</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10305836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bright="14000" contrast="24000"/>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14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2286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defRPr>
            </a:lvl1pPr>
          </a:lstStyle>
          <a:p>
            <a:pPr>
              <a:defRPr/>
            </a:pPr>
            <a:fld id="{7733BB8C-8BBC-4C88-B187-B5A996D3B88C}" type="datetime1">
              <a:rPr lang="de-AT" smtClean="0"/>
              <a:t>20.06.2023</a:t>
            </a:fld>
            <a:endParaRPr lang="en-US"/>
          </a:p>
        </p:txBody>
      </p:sp>
      <p:sp>
        <p:nvSpPr>
          <p:cNvPr id="1029" name="Rectangle 5"/>
          <p:cNvSpPr>
            <a:spLocks noGrp="1" noChangeArrowheads="1"/>
          </p:cNvSpPr>
          <p:nvPr>
            <p:ph type="ftr" sz="quarter" idx="3"/>
          </p:nvPr>
        </p:nvSpPr>
        <p:spPr bwMode="auto">
          <a:xfrm>
            <a:off x="4648200" y="6553200"/>
            <a:ext cx="3810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atin typeface="Arial" charset="0"/>
                <a:ea typeface="ＭＳ Ｐゴシック" pitchFamily="1" charset="-128"/>
              </a:defRPr>
            </a:lvl1pPr>
          </a:lstStyle>
          <a:p>
            <a:pPr>
              <a:defRPr/>
            </a:pPr>
            <a:r>
              <a:rPr lang="en-GB" smtClean="0"/>
              <a:t>hanno.ulmer@i-med.ac.at</a:t>
            </a:r>
            <a:endParaRPr lang="en-US"/>
          </a:p>
        </p:txBody>
      </p:sp>
      <p:sp>
        <p:nvSpPr>
          <p:cNvPr id="1030" name="Rectangle 6"/>
          <p:cNvSpPr>
            <a:spLocks noGrp="1" noChangeArrowheads="1"/>
          </p:cNvSpPr>
          <p:nvPr>
            <p:ph type="sldNum" sz="quarter" idx="4"/>
          </p:nvPr>
        </p:nvSpPr>
        <p:spPr bwMode="auto">
          <a:xfrm>
            <a:off x="26670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vl1pPr>
          </a:lstStyle>
          <a:p>
            <a:pPr>
              <a:defRPr/>
            </a:pPr>
            <a:fld id="{B43890E9-A0B7-491F-9F53-14E713D8A87A}" type="slidenum">
              <a:rPr lang="en-US" altLang="en-US"/>
              <a:pPr>
                <a:defRPr/>
              </a:pPr>
              <a:t>‹Nr.›</a:t>
            </a:fld>
            <a:endParaRPr lang="en-US" altLang="en-US"/>
          </a:p>
        </p:txBody>
      </p:sp>
    </p:spTree>
    <p:extLst>
      <p:ext uri="{BB962C8B-B14F-4D97-AF65-F5344CB8AC3E}">
        <p14:creationId xmlns:p14="http://schemas.microsoft.com/office/powerpoint/2010/main" val="52417671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bright="14000" contrast="24000"/>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14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2286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defRPr>
            </a:lvl1pPr>
          </a:lstStyle>
          <a:p>
            <a:pPr>
              <a:defRPr/>
            </a:pPr>
            <a:fld id="{E6A18A33-ED24-4AAD-ACEA-1C7A3C655C31}" type="datetime1">
              <a:rPr lang="de-AT" smtClean="0"/>
              <a:t>20.06.2023</a:t>
            </a:fld>
            <a:endParaRPr lang="en-US"/>
          </a:p>
        </p:txBody>
      </p:sp>
      <p:sp>
        <p:nvSpPr>
          <p:cNvPr id="1029" name="Rectangle 5"/>
          <p:cNvSpPr>
            <a:spLocks noGrp="1" noChangeArrowheads="1"/>
          </p:cNvSpPr>
          <p:nvPr>
            <p:ph type="ftr" sz="quarter" idx="3"/>
          </p:nvPr>
        </p:nvSpPr>
        <p:spPr bwMode="auto">
          <a:xfrm>
            <a:off x="4648200" y="6553200"/>
            <a:ext cx="3810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atin typeface="Arial" charset="0"/>
                <a:ea typeface="ＭＳ Ｐゴシック" pitchFamily="1" charset="-128"/>
              </a:defRPr>
            </a:lvl1pPr>
          </a:lstStyle>
          <a:p>
            <a:pPr>
              <a:defRPr/>
            </a:pPr>
            <a:r>
              <a:rPr lang="en-GB" smtClean="0"/>
              <a:t>hanno.ulmer@i-med.ac.at</a:t>
            </a:r>
            <a:endParaRPr lang="en-US"/>
          </a:p>
        </p:txBody>
      </p:sp>
      <p:sp>
        <p:nvSpPr>
          <p:cNvPr id="1030" name="Rectangle 6"/>
          <p:cNvSpPr>
            <a:spLocks noGrp="1" noChangeArrowheads="1"/>
          </p:cNvSpPr>
          <p:nvPr>
            <p:ph type="sldNum" sz="quarter" idx="4"/>
          </p:nvPr>
        </p:nvSpPr>
        <p:spPr bwMode="auto">
          <a:xfrm>
            <a:off x="2667000" y="6553200"/>
            <a:ext cx="1905000" cy="15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lvl1pPr>
          </a:lstStyle>
          <a:p>
            <a:pPr>
              <a:defRPr/>
            </a:pPr>
            <a:fld id="{573D0A89-1ED0-4E90-80F1-8EB38BC89D82}" type="slidenum">
              <a:rPr lang="en-US" altLang="en-US"/>
              <a:pPr>
                <a:defRPr/>
              </a:pPr>
              <a:t>‹Nr.›</a:t>
            </a:fld>
            <a:endParaRPr lang="en-US" altLang="en-US"/>
          </a:p>
        </p:txBody>
      </p:sp>
    </p:spTree>
    <p:extLst>
      <p:ext uri="{BB962C8B-B14F-4D97-AF65-F5344CB8AC3E}">
        <p14:creationId xmlns:p14="http://schemas.microsoft.com/office/powerpoint/2010/main" val="20829363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F4798-0166-4308-BE09-177729D0D1F0}" type="datetime1">
              <a:rPr lang="de-AT" altLang="en-US" smtClean="0"/>
              <a:t>20.06.2023</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63001855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fld id="{6B2A8BA9-088A-4FA8-8D05-EAFABCFAB08B}" type="datetime1">
              <a:rPr lang="de-AT" altLang="en-US" smtClean="0">
                <a:solidFill>
                  <a:prstClr val="black">
                    <a:tint val="75000"/>
                  </a:prstClr>
                </a:solidFill>
              </a:rPr>
              <a:t>20.06.2023</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69576300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48452205"/>
      </p:ext>
    </p:extLst>
  </p:cSld>
  <p:clrMap bg1="lt1" tx1="dk1" bg2="lt2" tx2="dk2" accent1="accent1" accent2="accent2" accent3="accent3" accent4="accent4" accent5="accent5" accent6="accent6" hlink="hlink" folHlink="folHlink"/>
  <p:sldLayoutIdLst>
    <p:sldLayoutId id="2147483779" r:id="rId1"/>
    <p:sldLayoutId id="2147483780"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19.wmf"/><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118.wmf"/><Relationship Id="rId4" Type="http://schemas.openxmlformats.org/officeDocument/2006/relationships/oleObject" Target="../embeddings/oleObject24.bin"/></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hyperlink" Target="https://en.wikipedia.org/wiki/Type_I_and_type_II_errors" TargetMode="Externa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25.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90.xml"/><Relationship Id="rId7" Type="http://schemas.openxmlformats.org/officeDocument/2006/relationships/image" Target="../media/image129.wmf"/><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oleObject" Target="../embeddings/oleObject26.bin"/><Relationship Id="rId11" Type="http://schemas.openxmlformats.org/officeDocument/2006/relationships/image" Target="../media/image131.wmf"/><Relationship Id="rId5" Type="http://schemas.openxmlformats.org/officeDocument/2006/relationships/image" Target="../media/image132.png"/><Relationship Id="rId10" Type="http://schemas.openxmlformats.org/officeDocument/2006/relationships/oleObject" Target="../embeddings/oleObject28.bin"/><Relationship Id="rId4" Type="http://schemas.openxmlformats.org/officeDocument/2006/relationships/hyperlink" Target="http://en.wikipedia.org/wiki/File:Logistic-curve.svg" TargetMode="External"/><Relationship Id="rId9" Type="http://schemas.openxmlformats.org/officeDocument/2006/relationships/image" Target="../media/image130.wmf"/></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05.xml"/><Relationship Id="rId1" Type="http://schemas.openxmlformats.org/officeDocument/2006/relationships/slideLayout" Target="../slideLayouts/slideLayout3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106.xml"/><Relationship Id="rId1" Type="http://schemas.openxmlformats.org/officeDocument/2006/relationships/slideLayout" Target="../slideLayouts/slideLayout3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07.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117.xml"/><Relationship Id="rId1" Type="http://schemas.openxmlformats.org/officeDocument/2006/relationships/slideLayout" Target="../slideLayouts/slideLayout1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8.xml"/><Relationship Id="rId1" Type="http://schemas.openxmlformats.org/officeDocument/2006/relationships/slideLayout" Target="../slideLayouts/slideLayout14.xml"/><Relationship Id="rId4" Type="http://schemas.openxmlformats.org/officeDocument/2006/relationships/image" Target="../media/image153.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5.xml"/><Relationship Id="rId1" Type="http://schemas.openxmlformats.org/officeDocument/2006/relationships/slideLayout" Target="../slideLayouts/slideLayout14.xml"/><Relationship Id="rId4" Type="http://schemas.openxmlformats.org/officeDocument/2006/relationships/image" Target="../media/image157.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91.png"/><Relationship Id="rId5" Type="http://schemas.openxmlformats.org/officeDocument/2006/relationships/image" Target="../media/image28.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22.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9.wmf"/><Relationship Id="rId5" Type="http://schemas.openxmlformats.org/officeDocument/2006/relationships/image" Target="../media/image38.e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50.w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8.xml"/><Relationship Id="rId7"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54.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9.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3.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57.wmf"/></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wmf"/><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5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65.xml"/><Relationship Id="rId7" Type="http://schemas.openxmlformats.org/officeDocument/2006/relationships/image" Target="../media/image98.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97.wmf"/><Relationship Id="rId4" Type="http://schemas.openxmlformats.org/officeDocument/2006/relationships/oleObject" Target="../embeddings/oleObject16.bin"/><Relationship Id="rId9" Type="http://schemas.openxmlformats.org/officeDocument/2006/relationships/image" Target="../media/image99.wmf"/></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66.xml"/><Relationship Id="rId7"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102.wmf"/><Relationship Id="rId5" Type="http://schemas.openxmlformats.org/officeDocument/2006/relationships/image" Target="../media/image97.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101.w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69.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70.xml"/><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9.xml"/><Relationship Id="rId5" Type="http://schemas.openxmlformats.org/officeDocument/2006/relationships/image" Target="../media/image112.wmf"/><Relationship Id="rId4" Type="http://schemas.openxmlformats.org/officeDocument/2006/relationships/image" Target="../media/image111.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jpe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hyperlink" Target="http://upload.wikimedia.org/wikipedia/en/4/46/R._A._Fischer.jpg" TargetMode="External"/><Relationship Id="rId5" Type="http://schemas.openxmlformats.org/officeDocument/2006/relationships/image" Target="../media/image114.jpeg"/><Relationship Id="rId4" Type="http://schemas.openxmlformats.org/officeDocument/2006/relationships/hyperlink" Target="http://en.wikipedia.org/wiki/Image:Karl_Pearson.jpg"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vmlDrawing" Target="../drawings/vmlDrawing10.vml"/><Relationship Id="rId4" Type="http://schemas.openxmlformats.org/officeDocument/2006/relationships/image" Target="../media/image1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653136"/>
            <a:ext cx="9144000" cy="1368152"/>
          </a:xfrm>
        </p:spPr>
        <p:txBody>
          <a:bodyPr>
            <a:normAutofit fontScale="90000"/>
          </a:bodyPr>
          <a:lstStyle/>
          <a:p>
            <a:r>
              <a:rPr lang="de-CH" sz="2700" dirty="0" smtClean="0"/>
              <a:t>Doktorats-Studium </a:t>
            </a:r>
            <a:r>
              <a:rPr lang="de-CH" sz="2700" dirty="0" smtClean="0"/>
              <a:t>Medizinische Wissenschaft (Dr. </a:t>
            </a:r>
            <a:r>
              <a:rPr lang="de-CH" sz="2700" dirty="0" err="1" smtClean="0"/>
              <a:t>scient</a:t>
            </a:r>
            <a:r>
              <a:rPr lang="de-CH" sz="2700" dirty="0" smtClean="0"/>
              <a:t>. med.)</a:t>
            </a:r>
            <a:br>
              <a:rPr lang="de-CH" sz="2700" dirty="0" smtClean="0"/>
            </a:br>
            <a:r>
              <a:rPr lang="de-DE" dirty="0" err="1"/>
              <a:t>Statistics</a:t>
            </a:r>
            <a:r>
              <a:rPr lang="de-DE" dirty="0"/>
              <a:t>, </a:t>
            </a:r>
            <a:r>
              <a:rPr lang="de-DE" dirty="0" err="1" smtClean="0"/>
              <a:t>Beyond</a:t>
            </a:r>
            <a:r>
              <a:rPr lang="de-DE" dirty="0" smtClean="0"/>
              <a:t> </a:t>
            </a:r>
            <a:r>
              <a:rPr lang="de-DE" dirty="0" err="1"/>
              <a:t>the</a:t>
            </a:r>
            <a:r>
              <a:rPr lang="de-DE"/>
              <a:t> </a:t>
            </a:r>
            <a:r>
              <a:rPr lang="de-DE" smtClean="0"/>
              <a:t>Basics</a:t>
            </a:r>
            <a:endParaRPr lang="de-LI" dirty="0"/>
          </a:p>
        </p:txBody>
      </p:sp>
    </p:spTree>
    <p:extLst>
      <p:ext uri="{BB962C8B-B14F-4D97-AF65-F5344CB8AC3E}">
        <p14:creationId xmlns:p14="http://schemas.microsoft.com/office/powerpoint/2010/main" val="3713549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16CB761-8BFC-4EB2-95F3-2B0746E62B6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7DD3825-5B20-4FAD-9985-760A7A3B73B0}"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extLst>
      <p:ext uri="{BB962C8B-B14F-4D97-AF65-F5344CB8AC3E}">
        <p14:creationId xmlns:p14="http://schemas.microsoft.com/office/powerpoint/2010/main" val="34029577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37FAC33-2B4F-4AC3-BE04-94BC2448D1F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endParaRPr>
          </a:p>
        </p:txBody>
      </p:sp>
      <p:sp>
        <p:nvSpPr>
          <p:cNvPr id="31750" name="Foliennummernplatzhalt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4C3080-0FA7-4423-8DA1-9A16D64948A0}"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endParaRPr>
          </a:p>
        </p:txBody>
      </p:sp>
      <p:sp>
        <p:nvSpPr>
          <p:cNvPr id="31751" name="Rectangle 2"/>
          <p:cNvSpPr>
            <a:spLocks noGrp="1" noChangeArrowheads="1"/>
          </p:cNvSpPr>
          <p:nvPr>
            <p:ph type="title"/>
          </p:nvPr>
        </p:nvSpPr>
        <p:spPr/>
        <p:txBody>
          <a:bodyPr/>
          <a:lstStyle/>
          <a:p>
            <a:pPr eaLnBrk="1" hangingPunct="1"/>
            <a:r>
              <a:rPr lang="de-AT" dirty="0" smtClean="0"/>
              <a:t>Multiple </a:t>
            </a:r>
            <a:r>
              <a:rPr lang="de-AT" dirty="0" err="1" smtClean="0"/>
              <a:t>testing</a:t>
            </a:r>
            <a:endParaRPr lang="de-DE" dirty="0"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(type I </a:t>
            </a:r>
            <a:r>
              <a:rPr lang="de-DE" sz="2000" dirty="0" err="1" smtClean="0"/>
              <a:t>error</a:t>
            </a:r>
            <a:r>
              <a:rPr lang="de-DE" sz="2000" dirty="0" smtClean="0"/>
              <a:t>) </a:t>
            </a:r>
          </a:p>
          <a:p>
            <a:pPr eaLnBrk="1" hangingPunct="1"/>
            <a:endParaRPr lang="de-AT" sz="2000" dirty="0" smtClean="0"/>
          </a:p>
          <a:p>
            <a:pPr eaLnBrk="1" hangingPunct="1"/>
            <a:r>
              <a:rPr lang="de-AT" sz="2000" dirty="0" err="1" smtClean="0"/>
              <a:t>Bonferroni-correction</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13442" name="Formel" r:id="rId4" imgW="1104900" imgH="241300" progId="Equation.3">
                  <p:embed/>
                </p:oleObj>
              </mc:Choice>
              <mc:Fallback>
                <p:oleObj name="Formel" r:id="rId4" imgW="1104900" imgH="241300" progId="Equation.3">
                  <p:embed/>
                  <p:pic>
                    <p:nvPicPr>
                      <p:cNvPr id="3174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13443" name="Formel" r:id="rId6" imgW="647419" imgH="393529" progId="Equation.3">
                  <p:embed/>
                </p:oleObj>
              </mc:Choice>
              <mc:Fallback>
                <p:oleObj name="Formel" r:id="rId6" imgW="647419" imgH="393529" progId="Equation.3">
                  <p:embed/>
                  <p:pic>
                    <p:nvPicPr>
                      <p:cNvPr id="3174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ußzeilenplatzhalter 1"/>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7773902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Sample size estimation</a:t>
            </a:r>
            <a:endParaRPr lang="en-US"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Power (typically set to 80% or 90%)</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Calibri"/>
                <a:ea typeface="+mn-ea"/>
                <a:cs typeface="+mn-cs"/>
              </a:rPr>
              <a:t>Type I error </a:t>
            </a:r>
            <a:r>
              <a:rPr kumimoji="0" lang="en-US" sz="1900" b="0" i="0" u="none" strike="noStrike" kern="1200" cap="none" spc="0" normalizeH="0" baseline="0" noProof="0" dirty="0" smtClean="0">
                <a:ln>
                  <a:noFill/>
                </a:ln>
                <a:solidFill>
                  <a:prstClr val="black"/>
                </a:solidFill>
                <a:effectLst/>
                <a:uLnTx/>
                <a:uFillTx/>
                <a:latin typeface="Symbol" pitchFamily="18" charset="2"/>
                <a:ea typeface="+mn-ea"/>
                <a:cs typeface="+mn-cs"/>
              </a:rPr>
              <a:t>a</a:t>
            </a: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 (typically set to </a:t>
            </a:r>
            <a:r>
              <a:rPr kumimoji="0" lang="en-US" sz="1900" b="0" i="0" u="none" strike="noStrike" kern="1200" cap="none" spc="0" normalizeH="0" baseline="0" noProof="0" dirty="0" smtClean="0">
                <a:ln>
                  <a:noFill/>
                </a:ln>
                <a:solidFill>
                  <a:prstClr val="black"/>
                </a:solidFill>
                <a:effectLst/>
                <a:uLnTx/>
                <a:uFillTx/>
                <a:latin typeface="Symbol" pitchFamily="18" charset="2"/>
                <a:ea typeface="+mn-ea"/>
                <a:cs typeface="+mn-cs"/>
              </a:rPr>
              <a:t>a = </a:t>
            </a: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0.05)</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The difference you want to find (for t-tests: the mean difference between groups)</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standard deviation / measure of variance</a:t>
            </a:r>
          </a:p>
        </p:txBody>
      </p:sp>
      <p:sp>
        <p:nvSpPr>
          <p:cNvPr id="4" name="Datumsplatzhalter 3"/>
          <p:cNvSpPr>
            <a:spLocks noGrp="1"/>
          </p:cNvSpPr>
          <p:nvPr>
            <p:ph type="dt" sz="half" idx="10"/>
          </p:nvPr>
        </p:nvSpPr>
        <p:spPr/>
        <p:txBody>
          <a:bodyPr/>
          <a:lstStyle/>
          <a:p>
            <a:fld id="{C77E2D88-7880-4BAB-BD3D-14DF1E82600F}" type="datetime1">
              <a:rPr lang="de-AT"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101</a:t>
            </a:fld>
            <a:endParaRPr lang="de-DE" altLang="en-US"/>
          </a:p>
        </p:txBody>
      </p:sp>
    </p:spTree>
    <p:extLst>
      <p:ext uri="{BB962C8B-B14F-4D97-AF65-F5344CB8AC3E}">
        <p14:creationId xmlns:p14="http://schemas.microsoft.com/office/powerpoint/2010/main" val="35181097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smtClean="0">
                <a:ln>
                  <a:noFill/>
                </a:ln>
                <a:solidFill>
                  <a:srgbClr val="0A3CA0"/>
                </a:solidFill>
                <a:effectLst/>
                <a:uLnTx/>
                <a:uFillTx/>
                <a:latin typeface="Arial" charset="0"/>
                <a:ea typeface="+mn-ea"/>
                <a:cs typeface="+mn-cs"/>
              </a:rPr>
              <a:t>http://campus.uni-muenster.de/fileadmin/einrichtung/imib/lehre/skripte/biomathe/bio/fallz.html</a:t>
            </a:r>
            <a:endParaRPr kumimoji="0" lang="de-DE" sz="1600" b="0" i="0" u="none" strike="noStrike" kern="1200" cap="none" spc="0" normalizeH="0" baseline="0" noProof="0" dirty="0">
              <a:ln>
                <a:noFill/>
              </a:ln>
              <a:solidFill>
                <a:srgbClr val="0A3CA0"/>
              </a:solidFill>
              <a:effectLst/>
              <a:uLnTx/>
              <a:uFillTx/>
              <a:latin typeface="Arial" charset="0"/>
              <a:ea typeface="+mn-ea"/>
              <a:cs typeface="+mn-cs"/>
            </a:endParaRPr>
          </a:p>
        </p:txBody>
      </p:sp>
      <p:sp>
        <p:nvSpPr>
          <p:cNvPr id="4" name="Datumsplatzhalter 3"/>
          <p:cNvSpPr>
            <a:spLocks noGrp="1"/>
          </p:cNvSpPr>
          <p:nvPr>
            <p:ph type="dt" sz="half" idx="10"/>
          </p:nvPr>
        </p:nvSpPr>
        <p:spPr/>
        <p:txBody>
          <a:bodyPr/>
          <a:lstStyle/>
          <a:p>
            <a:fld id="{A715C898-F75E-41E4-B0D8-4B93066FA002}" type="datetime1">
              <a:rPr lang="de-AT"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102</a:t>
            </a:fld>
            <a:endParaRPr lang="de-DE" altLang="en-US"/>
          </a:p>
        </p:txBody>
      </p:sp>
    </p:spTree>
    <p:extLst>
      <p:ext uri="{BB962C8B-B14F-4D97-AF65-F5344CB8AC3E}">
        <p14:creationId xmlns:p14="http://schemas.microsoft.com/office/powerpoint/2010/main" val="33077919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prstClr val="black"/>
                </a:solidFill>
                <a:effectLst/>
                <a:uLnTx/>
                <a:uFillTx/>
                <a:latin typeface="Calibri"/>
                <a:ea typeface="+mn-ea"/>
                <a:cs typeface="+mn-cs"/>
              </a:rPr>
              <a:t>The situation: </a:t>
            </a:r>
          </a:p>
          <a:p>
            <a:pPr marL="358775" marR="0" lvl="0" indent="-358775" algn="l" defTabSz="914400" rtl="0" eaLnBrk="1" fontAlgn="base" latinLnBrk="0" hangingPunct="1">
              <a:lnSpc>
                <a:spcPct val="100000"/>
              </a:lnSpc>
              <a:spcBef>
                <a:spcPts val="600"/>
              </a:spcBef>
              <a:spcAft>
                <a:spcPts val="900"/>
              </a:spcAft>
              <a:buClr>
                <a:srgbClr val="0A3CA0"/>
              </a:buClr>
              <a:buSzPct val="15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Calibri"/>
                <a:ea typeface="+mn-ea"/>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en-US" sz="1800" b="0" i="0" u="none" strike="noStrike" kern="0" cap="none" spc="0" normalizeH="0" baseline="0" noProof="0" dirty="0" smtClean="0">
                <a:ln>
                  <a:noFill/>
                </a:ln>
                <a:solidFill>
                  <a:prstClr val="black"/>
                </a:solidFill>
                <a:effectLst/>
                <a:uLnTx/>
                <a:uFillTx/>
                <a:latin typeface="Calibri"/>
                <a:ea typeface="+mn-ea"/>
                <a:cs typeface="+mn-cs"/>
              </a:rPr>
              <a:t>100 statistical tests are performed with a significance level of </a:t>
            </a:r>
            <a:r>
              <a:rPr kumimoji="0" lang="en-US" sz="1800" b="0" i="0" u="none" strike="noStrike" kern="0" cap="none" spc="0" normalizeH="0" baseline="0" noProof="0" dirty="0" smtClean="0">
                <a:ln>
                  <a:noFill/>
                </a:ln>
                <a:solidFill>
                  <a:prstClr val="black"/>
                </a:solidFill>
                <a:effectLst/>
                <a:uLnTx/>
                <a:uFillTx/>
                <a:latin typeface="Symbol" pitchFamily="18" charset="2"/>
                <a:ea typeface="+mn-ea"/>
                <a:cs typeface="+mn-cs"/>
              </a:rPr>
              <a:t>a</a:t>
            </a:r>
            <a:r>
              <a:rPr kumimoji="0" lang="en-US" sz="1800" b="0" i="0" u="none" strike="noStrike" kern="0" cap="none" spc="0" normalizeH="0" baseline="0" noProof="0" dirty="0" smtClean="0">
                <a:ln>
                  <a:noFill/>
                </a:ln>
                <a:solidFill>
                  <a:prstClr val="black"/>
                </a:solidFill>
                <a:effectLst/>
                <a:uLnTx/>
                <a:uFillTx/>
                <a:latin typeface="Calibri"/>
                <a:ea typeface="+mn-ea"/>
                <a:cs typeface="+mn-cs"/>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a16="http://schemas.microsoft.com/office/drawing/2014/main" val="20000"/>
                    </a:ext>
                  </a:extLst>
                </a:gridCol>
                <a:gridCol w="321471">
                  <a:extLst>
                    <a:ext uri="{9D8B030D-6E8A-4147-A177-3AD203B41FA5}">
                      <a16:colId xmlns:a16="http://schemas.microsoft.com/office/drawing/2014/main" val="20001"/>
                    </a:ext>
                  </a:extLst>
                </a:gridCol>
                <a:gridCol w="321471">
                  <a:extLst>
                    <a:ext uri="{9D8B030D-6E8A-4147-A177-3AD203B41FA5}">
                      <a16:colId xmlns:a16="http://schemas.microsoft.com/office/drawing/2014/main" val="20002"/>
                    </a:ext>
                  </a:extLst>
                </a:gridCol>
                <a:gridCol w="321471">
                  <a:extLst>
                    <a:ext uri="{9D8B030D-6E8A-4147-A177-3AD203B41FA5}">
                      <a16:colId xmlns:a16="http://schemas.microsoft.com/office/drawing/2014/main" val="20003"/>
                    </a:ext>
                  </a:extLst>
                </a:gridCol>
                <a:gridCol w="321471">
                  <a:extLst>
                    <a:ext uri="{9D8B030D-6E8A-4147-A177-3AD203B41FA5}">
                      <a16:colId xmlns:a16="http://schemas.microsoft.com/office/drawing/2014/main" val="20004"/>
                    </a:ext>
                  </a:extLst>
                </a:gridCol>
                <a:gridCol w="321471">
                  <a:extLst>
                    <a:ext uri="{9D8B030D-6E8A-4147-A177-3AD203B41FA5}">
                      <a16:colId xmlns:a16="http://schemas.microsoft.com/office/drawing/2014/main" val="20005"/>
                    </a:ext>
                  </a:extLst>
                </a:gridCol>
                <a:gridCol w="321471">
                  <a:extLst>
                    <a:ext uri="{9D8B030D-6E8A-4147-A177-3AD203B41FA5}">
                      <a16:colId xmlns:a16="http://schemas.microsoft.com/office/drawing/2014/main" val="20006"/>
                    </a:ext>
                  </a:extLst>
                </a:gridCol>
                <a:gridCol w="321471">
                  <a:extLst>
                    <a:ext uri="{9D8B030D-6E8A-4147-A177-3AD203B41FA5}">
                      <a16:colId xmlns:a16="http://schemas.microsoft.com/office/drawing/2014/main" val="20007"/>
                    </a:ext>
                  </a:extLst>
                </a:gridCol>
                <a:gridCol w="321471">
                  <a:extLst>
                    <a:ext uri="{9D8B030D-6E8A-4147-A177-3AD203B41FA5}">
                      <a16:colId xmlns:a16="http://schemas.microsoft.com/office/drawing/2014/main" val="20008"/>
                    </a:ext>
                  </a:extLst>
                </a:gridCol>
                <a:gridCol w="321471">
                  <a:extLst>
                    <a:ext uri="{9D8B030D-6E8A-4147-A177-3AD203B41FA5}">
                      <a16:colId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marR="0" lvl="0" indent="-342900" algn="l" defTabSz="914400" rtl="0" eaLnBrk="1" fontAlgn="base" latinLnBrk="0" hangingPunct="1">
              <a:lnSpc>
                <a:spcPct val="100000"/>
              </a:lnSpc>
              <a:spcBef>
                <a:spcPts val="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 </a:t>
            </a:r>
            <a:r>
              <a:rPr kumimoji="0" lang="en-US" sz="19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You expect 5 tests to be significant </a:t>
            </a:r>
            <a:r>
              <a:rPr kumimoji="0" lang="en-US" sz="19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just</a:t>
            </a:r>
            <a:r>
              <a:rPr kumimoji="0" lang="en-US" sz="19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 by chance</a:t>
            </a:r>
            <a:endParaRPr kumimoji="0" lang="en-US" sz="1800" b="0" i="0" u="none" strike="noStrike" kern="0" cap="none" spc="0" normalizeH="0" baseline="0" noProof="0" dirty="0" smtClean="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FF198124-1149-4146-A42E-A5C4E8350EC0}" type="datetime1">
              <a:rPr lang="de-AT"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3074115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feld 34"/>
          <p:cNvSpPr txBox="1"/>
          <p:nvPr/>
        </p:nvSpPr>
        <p:spPr>
          <a:xfrm>
            <a:off x="683568" y="3198097"/>
            <a:ext cx="2133918"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The probability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to get one or more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false discoveries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(Type I error)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6C10CDDA-C211-437F-96C5-DCC875668AD4}" type="datetime1">
              <a:rPr lang="de-AT"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0788486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4" name="Tabelle 33"/>
          <p:cNvGraphicFramePr>
            <a:graphicFrameLocks noGrp="1"/>
          </p:cNvGraphicFramePr>
          <p:nvPr>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0.05/5=0.01</a:t>
            </a:r>
          </a:p>
        </p:txBody>
      </p:sp>
      <p:sp>
        <p:nvSpPr>
          <p:cNvPr id="2" name="Datumsplatzhalter 1"/>
          <p:cNvSpPr>
            <a:spLocks noGrp="1"/>
          </p:cNvSpPr>
          <p:nvPr>
            <p:ph type="dt" sz="half" idx="10"/>
          </p:nvPr>
        </p:nvSpPr>
        <p:spPr/>
        <p:txBody>
          <a:bodyPr/>
          <a:lstStyle/>
          <a:p>
            <a:fld id="{2658E9A8-C1CA-4B2B-9721-855E98A5BD8E}" type="datetime1">
              <a:rPr lang="de-AT"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6835565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Controlling </a:t>
            </a:r>
            <a:r>
              <a:rPr lang="de-DE" dirty="0" err="1" smtClean="0"/>
              <a:t>procedures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r>
              <a:rPr lang="en-US" sz="2000" b="1" dirty="0" smtClean="0"/>
              <a:t>Family-wise </a:t>
            </a:r>
            <a:r>
              <a:rPr lang="en-US" sz="2000" b="1" dirty="0"/>
              <a:t>error rate (FWER)</a:t>
            </a:r>
            <a:r>
              <a:rPr lang="en-US" sz="2000" dirty="0"/>
              <a:t> </a:t>
            </a:r>
            <a:r>
              <a:rPr lang="en-US" sz="2000" b="1" dirty="0"/>
              <a:t>is the probability of making one or more false discoveries, or type I</a:t>
            </a:r>
            <a:r>
              <a:rPr lang="en-US" sz="2000" b="1" dirty="0">
                <a:hlinkClick r:id="rId3" tooltip="Type I and type II errors"/>
              </a:rPr>
              <a:t> </a:t>
            </a:r>
            <a:r>
              <a:rPr lang="en-US" sz="2000" b="1" dirty="0"/>
              <a:t>errors when performing multiple hypotheses tests.</a:t>
            </a:r>
            <a:endParaRPr lang="de-AT" sz="2000" b="1" dirty="0"/>
          </a:p>
          <a:p>
            <a:pPr eaLnBrk="1" hangingPunct="1"/>
            <a:endParaRPr lang="de-AT" sz="2000" dirty="0" smtClean="0"/>
          </a:p>
          <a:p>
            <a:pPr eaLnBrk="1" hangingPunct="1"/>
            <a:r>
              <a:rPr lang="de-AT" sz="2000" b="1" dirty="0" smtClean="0"/>
              <a:t>Alpha </a:t>
            </a:r>
            <a:r>
              <a:rPr lang="de-AT" sz="2000" b="1" dirty="0" err="1" smtClean="0"/>
              <a:t>controlling</a:t>
            </a:r>
            <a:r>
              <a:rPr lang="de-AT" sz="2000" b="1" dirty="0" smtClean="0"/>
              <a:t> </a:t>
            </a:r>
            <a:r>
              <a:rPr lang="de-AT" sz="2000" b="1" dirty="0" err="1" smtClean="0"/>
              <a:t>algorithms</a:t>
            </a:r>
            <a:r>
              <a:rPr lang="de-AT" sz="2000" b="1" dirty="0" smtClean="0"/>
              <a:t>:</a:t>
            </a:r>
            <a:br>
              <a:rPr lang="de-AT" sz="2000" b="1" dirty="0" smtClean="0"/>
            </a:br>
            <a:r>
              <a:rPr lang="de-AT" sz="2000" dirty="0" err="1" smtClean="0"/>
              <a:t>Bonferroni</a:t>
            </a:r>
            <a:r>
              <a:rPr lang="de-AT" sz="2000" dirty="0" smtClean="0"/>
              <a:t>, </a:t>
            </a:r>
            <a:r>
              <a:rPr lang="de-AT" sz="2000" dirty="0" err="1" smtClean="0"/>
              <a:t>Bonferroni</a:t>
            </a:r>
            <a:r>
              <a:rPr lang="de-AT" sz="2000" dirty="0" smtClean="0"/>
              <a:t>-Holm, </a:t>
            </a:r>
            <a:r>
              <a:rPr lang="de-AT" sz="2000" dirty="0" err="1" smtClean="0"/>
              <a:t>Hochberg</a:t>
            </a:r>
            <a:r>
              <a:rPr lang="de-AT" sz="2000" dirty="0" smtClean="0"/>
              <a:t>, </a:t>
            </a:r>
            <a:r>
              <a:rPr lang="de-AT" sz="2000" dirty="0" err="1" smtClean="0"/>
              <a:t>Prospective</a:t>
            </a:r>
            <a:r>
              <a:rPr lang="de-AT" sz="2000" dirty="0" smtClean="0"/>
              <a:t> Alpha </a:t>
            </a:r>
            <a:r>
              <a:rPr lang="de-AT" sz="2000" dirty="0" err="1" smtClean="0"/>
              <a:t>Allocation</a:t>
            </a:r>
            <a:r>
              <a:rPr lang="de-AT" sz="2000" dirty="0" smtClean="0"/>
              <a:t> </a:t>
            </a:r>
            <a:r>
              <a:rPr lang="de-AT" sz="2000" dirty="0" err="1" smtClean="0"/>
              <a:t>Scheme</a:t>
            </a:r>
            <a:r>
              <a:rPr lang="de-AT" sz="2000" dirty="0" smtClean="0"/>
              <a:t>, Fixed-</a:t>
            </a:r>
            <a:r>
              <a:rPr lang="de-AT" sz="2000" dirty="0" err="1" smtClean="0"/>
              <a:t>Sequence</a:t>
            </a:r>
            <a:r>
              <a:rPr lang="de-AT" sz="2000" dirty="0" smtClean="0"/>
              <a:t> </a:t>
            </a:r>
            <a:r>
              <a:rPr lang="de-AT" sz="2000" dirty="0" err="1" smtClean="0"/>
              <a:t>Method</a:t>
            </a:r>
            <a:r>
              <a:rPr lang="de-AT" sz="2000" dirty="0" smtClean="0"/>
              <a:t>, </a:t>
            </a:r>
            <a:r>
              <a:rPr lang="de-AT" sz="2000" dirty="0" err="1" smtClean="0"/>
              <a:t>Gatekeeping</a:t>
            </a:r>
            <a:r>
              <a:rPr lang="de-AT" sz="2000" dirty="0" smtClean="0"/>
              <a:t> </a:t>
            </a:r>
            <a:r>
              <a:rPr lang="de-AT" sz="2000" dirty="0" err="1" smtClean="0"/>
              <a:t>Testing</a:t>
            </a:r>
            <a:r>
              <a:rPr lang="de-AT" sz="2000" dirty="0" smtClean="0"/>
              <a:t> </a:t>
            </a:r>
            <a:r>
              <a:rPr lang="de-AT" sz="2000" dirty="0" err="1" smtClean="0"/>
              <a:t>Strategies</a:t>
            </a:r>
            <a:r>
              <a:rPr lang="de-AT" sz="2000" dirty="0" smtClean="0"/>
              <a:t>, </a:t>
            </a:r>
            <a:r>
              <a:rPr lang="de-AT" sz="2000" dirty="0" err="1" smtClean="0"/>
              <a:t>Resampling-based</a:t>
            </a:r>
            <a:r>
              <a:rPr lang="de-AT" sz="2000" dirty="0" smtClean="0"/>
              <a:t> multiple </a:t>
            </a:r>
            <a:r>
              <a:rPr lang="de-AT" sz="2000" dirty="0" err="1" smtClean="0"/>
              <a:t>testing</a:t>
            </a:r>
            <a:r>
              <a:rPr lang="de-AT" sz="2000" dirty="0" smtClean="0"/>
              <a:t> </a:t>
            </a:r>
            <a:r>
              <a:rPr lang="de-AT" sz="2000" dirty="0" err="1" smtClean="0"/>
              <a:t>strategies</a:t>
            </a:r>
            <a:endParaRPr lang="de-AT" sz="2000" dirty="0" smtClean="0"/>
          </a:p>
          <a:p>
            <a:pPr eaLnBrk="1" hangingPunct="1"/>
            <a:endParaRPr lang="de-AT" sz="2000" dirty="0" smtClean="0"/>
          </a:p>
          <a:p>
            <a:pPr eaLnBrk="1" hangingPunct="1"/>
            <a:r>
              <a:rPr lang="de-AT" sz="2000" dirty="0" smtClean="0"/>
              <a:t>ANOVA Post-hoc </a:t>
            </a:r>
            <a:r>
              <a:rPr lang="de-AT" sz="2000" dirty="0" err="1" smtClean="0"/>
              <a:t>tests</a:t>
            </a:r>
            <a:r>
              <a:rPr lang="de-AT" sz="2000" dirty="0" smtClean="0"/>
              <a:t>: </a:t>
            </a:r>
            <a:r>
              <a:rPr lang="de-AT" sz="2000" dirty="0" err="1" smtClean="0"/>
              <a:t>Bonferroni</a:t>
            </a:r>
            <a:r>
              <a:rPr lang="de-AT" sz="2000" dirty="0" smtClean="0"/>
              <a:t>, LSD, </a:t>
            </a:r>
            <a:r>
              <a:rPr lang="de-AT" sz="2000" dirty="0" err="1" smtClean="0"/>
              <a:t>Dunnett</a:t>
            </a:r>
            <a:r>
              <a:rPr lang="de-AT" sz="2000" dirty="0" smtClean="0"/>
              <a:t>, </a:t>
            </a:r>
            <a:r>
              <a:rPr lang="de-AT" sz="2000" dirty="0" err="1" smtClean="0"/>
              <a:t>Tukey</a:t>
            </a:r>
            <a:r>
              <a:rPr lang="de-AT" sz="2000" dirty="0" smtClean="0"/>
              <a:t>, </a:t>
            </a:r>
            <a:r>
              <a:rPr lang="de-AT" sz="2000" dirty="0" err="1" smtClean="0"/>
              <a:t>Scheffe</a:t>
            </a:r>
            <a:r>
              <a:rPr lang="de-AT" sz="2000" dirty="0" smtClean="0"/>
              <a:t>, etc</a:t>
            </a:r>
            <a:r>
              <a:rPr lang="de-AT" sz="2000" dirty="0"/>
              <a:t>.</a:t>
            </a:r>
            <a:r>
              <a:rPr lang="de-AT" sz="2000" dirty="0" smtClean="0"/>
              <a:t> </a:t>
            </a:r>
          </a:p>
        </p:txBody>
      </p:sp>
      <p:sp>
        <p:nvSpPr>
          <p:cNvPr id="9" name="Datumsplatzhalter 3"/>
          <p:cNvSpPr>
            <a:spLocks noGrp="1"/>
          </p:cNvSpPr>
          <p:nvPr>
            <p:ph type="dt" sz="half" idx="10"/>
          </p:nvPr>
        </p:nvSpPr>
        <p:spPr>
          <a:xfrm>
            <a:off x="457200" y="6356350"/>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A1D5F01-2058-4373-B134-AB7E312D969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a:xfrm>
            <a:off x="3124200" y="6356350"/>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1" name="Foliennummernplatzhalter 5"/>
          <p:cNvSpPr>
            <a:spLocks noGrp="1"/>
          </p:cNvSpPr>
          <p:nvPr>
            <p:ph type="sldNum" sz="quarter" idx="12"/>
          </p:nvPr>
        </p:nvSpPr>
        <p:spPr>
          <a:xfrm>
            <a:off x="65532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6297512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85720"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graphicFrame>
        <p:nvGraphicFramePr>
          <p:cNvPr id="36" name="Tabelle 35"/>
          <p:cNvGraphicFramePr>
            <a:graphicFrameLocks noGrp="1"/>
          </p:cNvGraphicFramePr>
          <p:nvPr>
            <p:extLst/>
          </p:nvPr>
        </p:nvGraphicFramePr>
        <p:xfrm>
          <a:off x="504795" y="4235424"/>
          <a:ext cx="3080077" cy="1986874"/>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60614">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a16="http://schemas.microsoft.com/office/drawing/2014/main" val="10000"/>
                  </a:ext>
                </a:extLst>
              </a:tr>
              <a:tr h="381565">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1"/>
                  </a:ext>
                </a:extLst>
              </a:tr>
              <a:tr h="381565">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err="1" smtClean="0"/>
                        <a:t>n.s</a:t>
                      </a:r>
                      <a:r>
                        <a:rPr lang="de-AT" dirty="0" smtClean="0"/>
                        <a:t>.</a:t>
                      </a:r>
                      <a:endParaRPr lang="de-DE" dirty="0"/>
                    </a:p>
                  </a:txBody>
                  <a:tcPr>
                    <a:solidFill>
                      <a:srgbClr val="00B0F0"/>
                    </a:solidFill>
                  </a:tcPr>
                </a:tc>
                <a:extLst>
                  <a:ext uri="{0D108BD9-81ED-4DB2-BD59-A6C34878D82A}">
                    <a16:rowId xmlns:a16="http://schemas.microsoft.com/office/drawing/2014/main" val="10003"/>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&lt;0.0001</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graphicFrame>
        <p:nvGraphicFramePr>
          <p:cNvPr id="40" name="Tabelle 39"/>
          <p:cNvGraphicFramePr>
            <a:graphicFrameLocks noGrp="1"/>
          </p:cNvGraphicFramePr>
          <p:nvPr>
            <p:extLst/>
          </p:nvPr>
        </p:nvGraphicFramePr>
        <p:xfrm>
          <a:off x="4352708" y="4328228"/>
          <a:ext cx="3080077" cy="189240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129543">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a16="http://schemas.microsoft.com/office/drawing/2014/main" val="10000"/>
                  </a:ext>
                </a:extLst>
              </a:tr>
              <a:tr h="381660">
                <a:tc>
                  <a:txBody>
                    <a:bodyPr/>
                    <a:lstStyle/>
                    <a:p>
                      <a:r>
                        <a:rPr lang="de-AT" dirty="0" smtClean="0"/>
                        <a:t>Test 1</a:t>
                      </a:r>
                    </a:p>
                  </a:txBody>
                  <a:tcPr>
                    <a:solidFill>
                      <a:srgbClr val="00B0F0"/>
                    </a:solidFill>
                  </a:tcPr>
                </a:tc>
                <a:tc>
                  <a:txBody>
                    <a:bodyPr/>
                    <a:lstStyle/>
                    <a:p>
                      <a:r>
                        <a:rPr lang="de-AT" dirty="0" smtClean="0"/>
                        <a:t>0.005</a:t>
                      </a:r>
                      <a:r>
                        <a:rPr lang="de-AT" sz="1800" dirty="0" smtClean="0">
                          <a:solidFill>
                            <a:schemeClr val="tx1"/>
                          </a:solidFill>
                        </a:rPr>
                        <a:t>*</a:t>
                      </a:r>
                      <a:endParaRPr lang="de-DE" dirty="0"/>
                    </a:p>
                  </a:txBody>
                  <a:tcPr>
                    <a:solidFill>
                      <a:srgbClr val="00B0F0"/>
                    </a:solidFill>
                  </a:tcPr>
                </a:tc>
                <a:extLst>
                  <a:ext uri="{0D108BD9-81ED-4DB2-BD59-A6C34878D82A}">
                    <a16:rowId xmlns:a16="http://schemas.microsoft.com/office/drawing/2014/main" val="10001"/>
                  </a:ext>
                </a:extLst>
              </a:tr>
              <a:tr h="38166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a16="http://schemas.microsoft.com/office/drawing/2014/main" val="10003"/>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0.00008</a:t>
                      </a:r>
                      <a:r>
                        <a:rPr lang="de-AT" sz="1800" dirty="0" smtClean="0">
                          <a:solidFill>
                            <a:schemeClr val="tx1"/>
                          </a:solidFill>
                        </a:rPr>
                        <a:t>*</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cxnSp>
        <p:nvCxnSpPr>
          <p:cNvPr id="41" name="Gerade Verbindung 40"/>
          <p:cNvCxnSpPr/>
          <p:nvPr/>
        </p:nvCxnSpPr>
        <p:spPr>
          <a:xfrm rot="5400000">
            <a:off x="528140" y="4099862"/>
            <a:ext cx="2643206"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549815" y="4005064"/>
            <a:ext cx="3143272"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5364088" y="6277615"/>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smtClean="0">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  correction for  multiple testing</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9CB66C06-C4E2-42FC-B9B1-A31FD15C8D4E}" type="datetime1">
              <a:rPr lang="de-AT"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371721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45011"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                           How it should be (2):</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graphicFrame>
        <p:nvGraphicFramePr>
          <p:cNvPr id="32" name="Tabelle 31"/>
          <p:cNvGraphicFramePr>
            <a:graphicFrameLocks noGrp="1"/>
          </p:cNvGraphicFramePr>
          <p:nvPr>
            <p:extLst/>
          </p:nvPr>
        </p:nvGraphicFramePr>
        <p:xfrm>
          <a:off x="274323" y="4246276"/>
          <a:ext cx="3080077" cy="1911978"/>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28618">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a:t>
                      </a:r>
                      <a:endParaRPr lang="en-US" b="0" noProof="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dirty="0" smtClean="0">
                          <a:solidFill>
                            <a:schemeClr val="dk1"/>
                          </a:solidFill>
                          <a:latin typeface="+mn-lt"/>
                          <a:ea typeface="+mn-ea"/>
                          <a:cs typeface="+mn-cs"/>
                        </a:rPr>
                        <a:t>Test 4</a:t>
                      </a:r>
                    </a:p>
                  </a:txBody>
                  <a:tcPr>
                    <a:solidFill>
                      <a:srgbClr val="0070C0"/>
                    </a:solidFill>
                  </a:tcPr>
                </a:tc>
                <a:tc>
                  <a:txBody>
                    <a:bodyPr/>
                    <a:lstStyle/>
                    <a:p>
                      <a:r>
                        <a:rPr lang="de-AT" sz="1800" kern="1200" dirty="0" smtClean="0">
                          <a:solidFill>
                            <a:schemeClr val="dk1"/>
                          </a:solidFill>
                          <a:latin typeface="+mn-lt"/>
                          <a:ea typeface="+mn-ea"/>
                          <a:cs typeface="+mn-cs"/>
                        </a:rPr>
                        <a:t>0.00008*</a:t>
                      </a:r>
                      <a:endParaRPr lang="de-DE" sz="1800" kern="1200" dirty="0">
                        <a:solidFill>
                          <a:schemeClr val="dk1"/>
                        </a:solidFill>
                        <a:latin typeface="+mn-lt"/>
                        <a:ea typeface="+mn-ea"/>
                        <a:cs typeface="+mn-cs"/>
                      </a:endParaRPr>
                    </a:p>
                  </a:txBody>
                  <a:tcPr>
                    <a:solidFill>
                      <a:srgbClr val="0070C0"/>
                    </a:solidFill>
                  </a:tcPr>
                </a:tc>
                <a:extLst>
                  <a:ext uri="{0D108BD9-81ED-4DB2-BD59-A6C34878D82A}">
                    <a16:rowId xmlns:a16="http://schemas.microsoft.com/office/drawing/2014/main" val="10004"/>
                  </a:ext>
                </a:extLst>
              </a:tr>
            </a:tbl>
          </a:graphicData>
        </a:graphic>
      </p:graphicFrame>
      <p:sp>
        <p:nvSpPr>
          <p:cNvPr id="37" name="Textfeld 36"/>
          <p:cNvSpPr txBox="1"/>
          <p:nvPr/>
        </p:nvSpPr>
        <p:spPr>
          <a:xfrm>
            <a:off x="259079" y="6150084"/>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smtClean="0">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  correction for  multiple testing</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34" name="Tabelle 33"/>
          <p:cNvGraphicFramePr>
            <a:graphicFrameLocks noGrp="1"/>
          </p:cNvGraphicFramePr>
          <p:nvPr>
            <p:extLst/>
          </p:nvPr>
        </p:nvGraphicFramePr>
        <p:xfrm>
          <a:off x="4355976" y="4288254"/>
          <a:ext cx="4436108" cy="212344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356111">
                  <a:extLst>
                    <a:ext uri="{9D8B030D-6E8A-4147-A177-3AD203B41FA5}">
                      <a16:colId xmlns:a16="http://schemas.microsoft.com/office/drawing/2014/main" val="20001"/>
                    </a:ext>
                  </a:extLst>
                </a:gridCol>
                <a:gridCol w="1423917">
                  <a:extLst>
                    <a:ext uri="{9D8B030D-6E8A-4147-A177-3AD203B41FA5}">
                      <a16:colId xmlns:a16="http://schemas.microsoft.com/office/drawing/2014/main" val="20002"/>
                    </a:ext>
                  </a:extLst>
                </a:gridCol>
              </a:tblGrid>
              <a:tr h="447668">
                <a:tc>
                  <a:txBody>
                    <a:bodyPr/>
                    <a:lstStyle/>
                    <a:p>
                      <a:r>
                        <a:rPr lang="en-US" b="0" noProof="0" dirty="0" smtClean="0">
                          <a:solidFill>
                            <a:schemeClr val="tx1"/>
                          </a:solidFill>
                        </a:rPr>
                        <a:t>Statistical</a:t>
                      </a:r>
                      <a:r>
                        <a:rPr lang="en-US" b="0" baseline="0" noProof="0" dirty="0" smtClean="0">
                          <a:solidFill>
                            <a:schemeClr val="tx1"/>
                          </a:solidFill>
                        </a:rPr>
                        <a:t> 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 corrected</a:t>
                      </a:r>
                      <a:endParaRPr lang="en-US" b="0" noProof="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en-US" noProof="0" smtClean="0"/>
                        <a:t>Test 1</a:t>
                      </a:r>
                    </a:p>
                  </a:txBody>
                  <a:tcPr>
                    <a:solidFill>
                      <a:srgbClr val="00B0F0"/>
                    </a:solidFill>
                  </a:tcPr>
                </a:tc>
                <a:tc>
                  <a:txBody>
                    <a:bodyPr/>
                    <a:lstStyle/>
                    <a:p>
                      <a:r>
                        <a:rPr lang="en-US" noProof="0" smtClean="0"/>
                        <a:t>0.005</a:t>
                      </a:r>
                      <a:endParaRPr lang="en-US" noProof="0"/>
                    </a:p>
                  </a:txBody>
                  <a:tcPr>
                    <a:solidFill>
                      <a:srgbClr val="00B0F0"/>
                    </a:solidFill>
                  </a:tcPr>
                </a:tc>
                <a:tc>
                  <a:txBody>
                    <a:bodyPr/>
                    <a:lstStyle/>
                    <a:p>
                      <a:r>
                        <a:rPr lang="en-US" noProof="0" smtClean="0"/>
                        <a:t>0.02</a:t>
                      </a:r>
                      <a:endParaRPr lang="en-US" noProof="0"/>
                    </a:p>
                  </a:txBody>
                  <a:tcPr>
                    <a:solidFill>
                      <a:srgbClr val="00B0F0"/>
                    </a:solidFill>
                  </a:tcPr>
                </a:tc>
                <a:extLst>
                  <a:ext uri="{0D108BD9-81ED-4DB2-BD59-A6C34878D82A}">
                    <a16:rowId xmlns:a16="http://schemas.microsoft.com/office/drawing/2014/main" val="10001"/>
                  </a:ext>
                </a:extLst>
              </a:tr>
              <a:tr h="370840">
                <a:tc>
                  <a:txBody>
                    <a:bodyPr/>
                    <a:lstStyle/>
                    <a:p>
                      <a:r>
                        <a:rPr lang="en-US" noProof="0" smtClean="0"/>
                        <a:t>Test 2</a:t>
                      </a:r>
                    </a:p>
                  </a:txBody>
                  <a:tcPr>
                    <a:solidFill>
                      <a:srgbClr val="0070C0"/>
                    </a:solidFill>
                  </a:tcPr>
                </a:tc>
                <a:tc>
                  <a:txBody>
                    <a:bodyPr/>
                    <a:lstStyle/>
                    <a:p>
                      <a:r>
                        <a:rPr lang="en-US" noProof="0" smtClean="0"/>
                        <a:t>0.02</a:t>
                      </a:r>
                      <a:endParaRPr lang="en-US" noProof="0"/>
                    </a:p>
                  </a:txBody>
                  <a:tcPr>
                    <a:solidFill>
                      <a:srgbClr val="0070C0"/>
                    </a:solidFill>
                  </a:tcPr>
                </a:tc>
                <a:tc>
                  <a:txBody>
                    <a:bodyPr/>
                    <a:lstStyle/>
                    <a:p>
                      <a:r>
                        <a:rPr lang="en-US" noProof="0" smtClean="0"/>
                        <a:t>0.08</a:t>
                      </a:r>
                      <a:endParaRPr lang="en-US" noProof="0"/>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3</a:t>
                      </a:r>
                    </a:p>
                  </a:txBody>
                  <a:tcPr>
                    <a:solidFill>
                      <a:srgbClr val="00B0F0"/>
                    </a:solidFill>
                  </a:tcPr>
                </a:tc>
                <a:tc>
                  <a:txBody>
                    <a:bodyPr/>
                    <a:lstStyle/>
                    <a:p>
                      <a:r>
                        <a:rPr lang="en-US" noProof="0" smtClean="0"/>
                        <a:t>0.2</a:t>
                      </a:r>
                      <a:endParaRPr lang="en-US" noProof="0"/>
                    </a:p>
                  </a:txBody>
                  <a:tcPr>
                    <a:solidFill>
                      <a:srgbClr val="00B0F0"/>
                    </a:solidFill>
                  </a:tcPr>
                </a:tc>
                <a:tc>
                  <a:txBody>
                    <a:bodyPr/>
                    <a:lstStyle/>
                    <a:p>
                      <a:r>
                        <a:rPr lang="en-US" noProof="0" smtClean="0"/>
                        <a:t>0.8</a:t>
                      </a:r>
                      <a:endParaRPr lang="en-US" noProof="0"/>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4</a:t>
                      </a:r>
                    </a:p>
                  </a:txBody>
                  <a:tcPr>
                    <a:solidFill>
                      <a:srgbClr val="0070C0"/>
                    </a:solidFill>
                  </a:tcPr>
                </a:tc>
                <a:tc>
                  <a:txBody>
                    <a:bodyPr/>
                    <a:lstStyle/>
                    <a:p>
                      <a:r>
                        <a:rPr lang="en-US" noProof="0" smtClean="0"/>
                        <a:t>0.00008</a:t>
                      </a:r>
                      <a:endParaRPr lang="en-US" noProof="0"/>
                    </a:p>
                  </a:txBody>
                  <a:tcPr>
                    <a:solidFill>
                      <a:srgbClr val="0070C0"/>
                    </a:solidFill>
                  </a:tcPr>
                </a:tc>
                <a:tc>
                  <a:txBody>
                    <a:bodyPr/>
                    <a:lstStyle/>
                    <a:p>
                      <a:r>
                        <a:rPr lang="en-US" noProof="0" dirty="0" smtClean="0"/>
                        <a:t>0.00032</a:t>
                      </a:r>
                      <a:endParaRPr lang="en-US" noProof="0" dirty="0"/>
                    </a:p>
                  </a:txBody>
                  <a:tcPr>
                    <a:solidFill>
                      <a:srgbClr val="0070C0"/>
                    </a:solidFill>
                  </a:tcPr>
                </a:tc>
                <a:extLst>
                  <a:ext uri="{0D108BD9-81ED-4DB2-BD59-A6C34878D82A}">
                    <a16:rowId xmlns:a16="http://schemas.microsoft.com/office/drawing/2014/main" val="10004"/>
                  </a:ext>
                </a:extLst>
              </a:tr>
            </a:tbl>
          </a:graphicData>
        </a:graphic>
      </p:graphicFrame>
      <p:sp>
        <p:nvSpPr>
          <p:cNvPr id="2" name="Datumsplatzhalter 1"/>
          <p:cNvSpPr>
            <a:spLocks noGrp="1"/>
          </p:cNvSpPr>
          <p:nvPr>
            <p:ph type="dt" sz="half" idx="10"/>
          </p:nvPr>
        </p:nvSpPr>
        <p:spPr/>
        <p:txBody>
          <a:bodyPr/>
          <a:lstStyle/>
          <a:p>
            <a:fld id="{24632056-132C-4E1B-9ADE-7321B77779EA}" type="datetime1">
              <a:rPr lang="de-AT"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42806411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865899F-29C1-42DF-894B-B7C27D40744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86AB7A1-CB66-4140-A96D-D32537865EF8}"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1380" name="Text Box 4"/>
          <p:cNvSpPr txBox="1">
            <a:spLocks noChangeArrowheads="1"/>
          </p:cNvSpPr>
          <p:nvPr/>
        </p:nvSpPr>
        <p:spPr bwMode="auto">
          <a:xfrm>
            <a:off x="683568" y="1724476"/>
            <a:ext cx="8064896" cy="535531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ICH </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E9, EMA Points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Consider</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on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Multiplicity Issues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in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Clinical Trials,</a:t>
            </a:r>
            <a:b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b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FDA Multiple Endpoints in Clinical Trials, Guidance for Industry</a:t>
            </a:r>
            <a:endParaRPr kumimoji="0" lang="de-DE"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Multiplicity</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may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arise</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from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primary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variables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comparisons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treatments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repeated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evaluations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over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time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or</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interim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analyses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clinical study that requires no adjustment of the type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 error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is one that consists of the two treatment groups,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that uses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single primary variable, and has a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confirmatory statistical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strategy that pre-specifies just one single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null hypothesis relating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to the primary variable and no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interim analysis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all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other situations require attention to the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potential effects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of multiplicity</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Controlling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family-wise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means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accepted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pre-specified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split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various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null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hypotheses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have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tested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resulting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fraction</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This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usually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referred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adjusting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level</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29056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CA4870D-FE8F-4ECD-A54E-234330B092C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113D99C-F0B8-4540-BF4A-026A79E5224B}"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extLst>
      <p:ext uri="{BB962C8B-B14F-4D97-AF65-F5344CB8AC3E}">
        <p14:creationId xmlns:p14="http://schemas.microsoft.com/office/powerpoint/2010/main" val="17126136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a:bodyPr>
          <a:lstStyle/>
          <a:p>
            <a:r>
              <a:rPr lang="de-DE" sz="2800" dirty="0" smtClean="0"/>
              <a:t>Simple </a:t>
            </a:r>
            <a:r>
              <a:rPr lang="de-DE" sz="2800" dirty="0" err="1" smtClean="0"/>
              <a:t>example</a:t>
            </a:r>
            <a:r>
              <a:rPr lang="de-DE" sz="2800" dirty="0" smtClean="0"/>
              <a:t> </a:t>
            </a:r>
            <a:r>
              <a:rPr lang="de-DE" sz="2800" dirty="0" err="1" smtClean="0"/>
              <a:t>for</a:t>
            </a:r>
            <a:r>
              <a:rPr lang="de-DE" sz="2800" dirty="0" smtClean="0"/>
              <a:t> type I </a:t>
            </a:r>
            <a:r>
              <a:rPr lang="de-DE" sz="2800" dirty="0" err="1" smtClean="0"/>
              <a:t>error</a:t>
            </a:r>
            <a:r>
              <a:rPr lang="de-DE" sz="2800" dirty="0" smtClean="0"/>
              <a:t> </a:t>
            </a:r>
            <a:r>
              <a:rPr lang="de-DE" sz="2800" dirty="0" err="1" smtClean="0"/>
              <a:t>adjusting</a:t>
            </a:r>
            <a:r>
              <a:rPr lang="de-DE" sz="2800" dirty="0" smtClean="0"/>
              <a:t> in </a:t>
            </a:r>
            <a:r>
              <a:rPr lang="de-DE" sz="2800" dirty="0" err="1" smtClean="0"/>
              <a:t>interim</a:t>
            </a:r>
            <a:r>
              <a:rPr lang="de-DE" sz="2800" dirty="0" smtClean="0"/>
              <a:t> </a:t>
            </a:r>
            <a:r>
              <a:rPr lang="de-DE" sz="2800" dirty="0" err="1" smtClean="0"/>
              <a:t>analyses</a:t>
            </a:r>
            <a:r>
              <a:rPr lang="de-DE" sz="2800" dirty="0" smtClean="0"/>
              <a:t> </a:t>
            </a:r>
            <a:endParaRPr lang="de-DE" sz="28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10E305-DFDE-4F81-9237-BE54B5F69E9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CAB0C56-824E-46B9-B628-56761D2BFCE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3430" name="Picture 6"/>
          <p:cNvPicPr>
            <a:picLocks noChangeAspect="1" noChangeArrowheads="1"/>
          </p:cNvPicPr>
          <p:nvPr/>
        </p:nvPicPr>
        <p:blipFill>
          <a:blip r:embed="rId3" cstate="print"/>
          <a:srcRect/>
          <a:stretch>
            <a:fillRect/>
          </a:stretch>
        </p:blipFill>
        <p:spPr bwMode="auto">
          <a:xfrm>
            <a:off x="827087" y="1628774"/>
            <a:ext cx="7199969" cy="4464521"/>
          </a:xfrm>
          <a:prstGeom prst="rect">
            <a:avLst/>
          </a:prstGeom>
          <a:noFill/>
          <a:ln w="9525">
            <a:noFill/>
            <a:miter lim="800000"/>
            <a:headEnd/>
            <a:tailEnd/>
          </a:ln>
          <a:effectLst/>
        </p:spPr>
      </p:pic>
    </p:spTree>
    <p:extLst>
      <p:ext uri="{BB962C8B-B14F-4D97-AF65-F5344CB8AC3E}">
        <p14:creationId xmlns:p14="http://schemas.microsoft.com/office/powerpoint/2010/main" val="8993788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2CA241-B94A-4DC4-A74A-D543797EF319}" type="datetime1">
              <a:rPr kumimoji="0" lang="de-AT" alt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29698" name="Rectangle 2"/>
          <p:cNvSpPr>
            <a:spLocks noGrp="1" noChangeArrowheads="1"/>
          </p:cNvSpPr>
          <p:nvPr>
            <p:ph type="title"/>
          </p:nvPr>
        </p:nvSpPr>
        <p:spPr>
          <a:xfrm>
            <a:off x="685800" y="381000"/>
            <a:ext cx="6622504" cy="762000"/>
          </a:xfrm>
        </p:spPr>
        <p:txBody>
          <a:bodyPr>
            <a:noAutofit/>
          </a:bodyPr>
          <a:lstStyle/>
          <a:p>
            <a:r>
              <a:rPr lang="en-US" altLang="de-DE" sz="2400" dirty="0" smtClean="0"/>
              <a:t>Commonly </a:t>
            </a:r>
            <a:r>
              <a:rPr lang="en-US" altLang="de-DE" sz="2400" dirty="0"/>
              <a:t>used </a:t>
            </a:r>
            <a:r>
              <a:rPr lang="en-US" altLang="de-DE" sz="2400" dirty="0" smtClean="0"/>
              <a:t>alpha spending procedures in interim analyses</a:t>
            </a:r>
            <a:endParaRPr lang="en-US" altLang="de-DE" sz="2400" dirty="0"/>
          </a:p>
        </p:txBody>
      </p:sp>
      <p:sp>
        <p:nvSpPr>
          <p:cNvPr id="29699" name="Rectangle 3"/>
          <p:cNvSpPr>
            <a:spLocks noGrp="1" noChangeArrowheads="1"/>
          </p:cNvSpPr>
          <p:nvPr>
            <p:ph type="body" idx="1"/>
          </p:nvPr>
        </p:nvSpPr>
        <p:spPr>
          <a:xfrm>
            <a:off x="685800" y="1447800"/>
            <a:ext cx="7772400" cy="4648200"/>
          </a:xfrm>
        </p:spPr>
        <p:txBody>
          <a:bodyPr/>
          <a:lstStyle/>
          <a:p>
            <a:r>
              <a:rPr lang="en-US" altLang="de-DE" sz="2400" i="1" dirty="0" err="1"/>
              <a:t>Pocock</a:t>
            </a:r>
            <a:r>
              <a:rPr lang="en-US" altLang="de-DE" sz="2400" i="1" dirty="0"/>
              <a:t> (1977) </a:t>
            </a:r>
            <a:r>
              <a:rPr lang="en-US" altLang="de-DE" sz="2400" i="1" dirty="0" err="1"/>
              <a:t>Biometrika</a:t>
            </a:r>
            <a:r>
              <a:rPr lang="en-US" altLang="de-DE" sz="2400" i="1" dirty="0"/>
              <a:t> 64, 191-199</a:t>
            </a:r>
          </a:p>
          <a:p>
            <a:pPr>
              <a:buFontTx/>
              <a:buNone/>
            </a:pPr>
            <a:r>
              <a:rPr lang="en-US" altLang="de-DE" sz="2400" dirty="0"/>
              <a:t>	Divide type 1 error evenly across number of analyses.  Good opportunity for early stopping.</a:t>
            </a:r>
          </a:p>
          <a:p>
            <a:r>
              <a:rPr lang="en-US" altLang="de-DE" sz="2400" i="1" dirty="0"/>
              <a:t>O’Brien-Fleming (1979) Biometrics 35, 549-556</a:t>
            </a:r>
            <a:endParaRPr lang="en-US" altLang="de-DE" sz="2400" dirty="0"/>
          </a:p>
          <a:p>
            <a:pPr>
              <a:buFontTx/>
              <a:buNone/>
            </a:pPr>
            <a:r>
              <a:rPr lang="en-US" altLang="de-DE" sz="2400" dirty="0"/>
              <a:t>	Use up very little error at early looks and much more error at later looks.</a:t>
            </a:r>
          </a:p>
          <a:p>
            <a:r>
              <a:rPr lang="en-US" altLang="de-DE" sz="2400" i="1" dirty="0"/>
              <a:t>Fleming-Harrington-O’Brien (1984) Controlled Clinical Trials 5, 348-361</a:t>
            </a:r>
            <a:endParaRPr lang="en-US" altLang="de-DE" sz="2400" dirty="0"/>
          </a:p>
          <a:p>
            <a:pPr>
              <a:buFontTx/>
              <a:buNone/>
            </a:pPr>
            <a:r>
              <a:rPr lang="en-US" altLang="de-DE" sz="2400" dirty="0"/>
              <a:t>	Similar to </a:t>
            </a:r>
            <a:r>
              <a:rPr lang="en-US" altLang="de-DE" sz="2400" dirty="0" smtClean="0"/>
              <a:t>of </a:t>
            </a:r>
            <a:r>
              <a:rPr lang="en-US" altLang="de-DE" sz="2400" dirty="0"/>
              <a:t>above, but less conservative.</a:t>
            </a:r>
          </a:p>
          <a:p>
            <a:pPr>
              <a:buFontTx/>
              <a:buNone/>
            </a:pPr>
            <a:endParaRPr lang="en-US" altLang="de-DE" sz="2400" dirty="0"/>
          </a:p>
        </p:txBody>
      </p:sp>
      <p:sp>
        <p:nvSpPr>
          <p:cNvPr id="29700" name="Text Box 4"/>
          <p:cNvSpPr txBox="1">
            <a:spLocks noChangeArrowheads="1"/>
          </p:cNvSpPr>
          <p:nvPr/>
        </p:nvSpPr>
        <p:spPr bwMode="auto">
          <a:xfrm>
            <a:off x="914400" y="5562600"/>
            <a:ext cx="762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Jones &amp; Lewis, “Data and Safety Monitoring” in </a:t>
            </a:r>
            <a:r>
              <a:rPr kumimoji="0" lang="en-US" altLang="de-DE" sz="1600" b="0" i="1" u="none" strike="noStrike" kern="1200" cap="none" spc="0" normalizeH="0" baseline="0" noProof="0">
                <a:ln>
                  <a:noFill/>
                </a:ln>
                <a:solidFill>
                  <a:prstClr val="black"/>
                </a:solidFill>
                <a:effectLst/>
                <a:uLnTx/>
                <a:uFillTx/>
                <a:latin typeface="Arial" charset="0"/>
                <a:ea typeface="+mn-ea"/>
                <a:cs typeface="+mn-cs"/>
              </a:rPr>
              <a:t>Biostatistics in Clinical Trials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 (ed. Redmond &amp; Colton).</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111</a:t>
            </a:fld>
            <a:endParaRPr lang="de-DE" altLang="en-US"/>
          </a:p>
        </p:txBody>
      </p:sp>
    </p:spTree>
    <p:extLst>
      <p:ext uri="{BB962C8B-B14F-4D97-AF65-F5344CB8AC3E}">
        <p14:creationId xmlns:p14="http://schemas.microsoft.com/office/powerpoint/2010/main" val="36225089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smtClean="0"/>
              <a:t>The ICH E9 </a:t>
            </a:r>
            <a:r>
              <a:rPr lang="de-DE" dirty="0" err="1" smtClean="0"/>
              <a:t>guideline</a:t>
            </a:r>
            <a:r>
              <a:rPr lang="de-DE" dirty="0" smtClean="0"/>
              <a:t> on </a:t>
            </a:r>
            <a:r>
              <a:rPr lang="de-DE" dirty="0" err="1" smtClean="0"/>
              <a:t>biostatistical</a:t>
            </a:r>
            <a:r>
              <a:rPr lang="de-DE" dirty="0" smtClean="0"/>
              <a:t> </a:t>
            </a:r>
            <a:r>
              <a:rPr lang="de-DE" dirty="0" err="1" smtClean="0"/>
              <a:t>principles</a:t>
            </a:r>
            <a:r>
              <a:rPr lang="de-DE" dirty="0" smtClean="0"/>
              <a:t> in </a:t>
            </a:r>
            <a:r>
              <a:rPr lang="de-DE" dirty="0" err="1" smtClean="0"/>
              <a:t>clinical</a:t>
            </a:r>
            <a:r>
              <a:rPr lang="de-DE" dirty="0" smtClean="0"/>
              <a:t> </a:t>
            </a:r>
            <a:r>
              <a:rPr lang="de-DE" dirty="0" err="1" smtClean="0"/>
              <a:t>trials</a:t>
            </a:r>
            <a:r>
              <a:rPr lang="de-DE" dirty="0" smtClean="0"/>
              <a:t> </a:t>
            </a:r>
            <a:r>
              <a:rPr lang="de-DE" dirty="0" err="1" smtClean="0"/>
              <a:t>recommends</a:t>
            </a:r>
            <a:r>
              <a:rPr lang="de-DE" dirty="0" smtClean="0"/>
              <a:t> </a:t>
            </a:r>
            <a:r>
              <a:rPr lang="de-DE" dirty="0" err="1" smtClean="0"/>
              <a:t>that</a:t>
            </a:r>
            <a:r>
              <a:rPr lang="de-DE" dirty="0" smtClean="0"/>
              <a:t> </a:t>
            </a:r>
            <a:r>
              <a:rPr lang="de-DE" dirty="0" err="1" smtClean="0"/>
              <a:t>generally</a:t>
            </a:r>
            <a:r>
              <a:rPr lang="de-DE" dirty="0" smtClean="0"/>
              <a:t> </a:t>
            </a:r>
            <a:r>
              <a:rPr lang="de-DE" dirty="0" err="1" smtClean="0"/>
              <a:t>clinical</a:t>
            </a:r>
            <a:r>
              <a:rPr lang="de-DE" dirty="0" smtClean="0"/>
              <a:t> </a:t>
            </a:r>
            <a:r>
              <a:rPr lang="de-DE" dirty="0" err="1" smtClean="0"/>
              <a:t>trials</a:t>
            </a:r>
            <a:r>
              <a:rPr lang="de-DE" dirty="0" smtClean="0"/>
              <a:t> </a:t>
            </a:r>
            <a:r>
              <a:rPr lang="de-DE" dirty="0" err="1" smtClean="0"/>
              <a:t>have</a:t>
            </a:r>
            <a:r>
              <a:rPr lang="de-DE" dirty="0" smtClean="0"/>
              <a:t> </a:t>
            </a:r>
            <a:r>
              <a:rPr lang="de-DE" dirty="0" err="1" smtClean="0"/>
              <a:t>one</a:t>
            </a:r>
            <a:r>
              <a:rPr lang="de-DE" dirty="0" smtClean="0"/>
              <a:t> </a:t>
            </a:r>
            <a:r>
              <a:rPr lang="de-DE" dirty="0" err="1" smtClean="0"/>
              <a:t>primary</a:t>
            </a:r>
            <a:r>
              <a:rPr lang="de-DE" dirty="0" smtClean="0"/>
              <a:t> variable.</a:t>
            </a:r>
          </a:p>
          <a:p>
            <a:pPr marL="0" indent="0">
              <a:buNone/>
            </a:pPr>
            <a:r>
              <a:rPr lang="de-DE" dirty="0" err="1" smtClean="0"/>
              <a:t>If</a:t>
            </a:r>
            <a:r>
              <a:rPr lang="de-DE" dirty="0" smtClean="0"/>
              <a:t>, </a:t>
            </a:r>
            <a:r>
              <a:rPr lang="de-DE" dirty="0" err="1" smtClean="0"/>
              <a:t>however</a:t>
            </a:r>
            <a:r>
              <a:rPr lang="de-DE" dirty="0" smtClean="0"/>
              <a:t>, a </a:t>
            </a:r>
            <a:r>
              <a:rPr lang="de-DE" dirty="0" err="1" smtClean="0"/>
              <a:t>single</a:t>
            </a:r>
            <a:r>
              <a:rPr lang="de-DE" dirty="0" smtClean="0"/>
              <a:t> variable </a:t>
            </a:r>
            <a:r>
              <a:rPr lang="de-DE" dirty="0" err="1" smtClean="0"/>
              <a:t>is</a:t>
            </a:r>
            <a:r>
              <a:rPr lang="de-DE" dirty="0" smtClean="0"/>
              <a:t> not </a:t>
            </a:r>
            <a:r>
              <a:rPr lang="de-DE" dirty="0" err="1" smtClean="0"/>
              <a:t>sufficient</a:t>
            </a:r>
            <a:r>
              <a:rPr lang="de-DE" dirty="0" smtClean="0"/>
              <a:t> </a:t>
            </a:r>
            <a:r>
              <a:rPr lang="de-DE" dirty="0" err="1" smtClean="0"/>
              <a:t>to</a:t>
            </a:r>
            <a:r>
              <a:rPr lang="de-DE" dirty="0" smtClean="0"/>
              <a:t> </a:t>
            </a:r>
            <a:r>
              <a:rPr lang="de-DE" dirty="0" err="1" smtClean="0"/>
              <a:t>capture</a:t>
            </a:r>
            <a:r>
              <a:rPr lang="de-DE" dirty="0" smtClean="0"/>
              <a:t> </a:t>
            </a:r>
            <a:r>
              <a:rPr lang="de-DE" dirty="0" err="1" smtClean="0"/>
              <a:t>the</a:t>
            </a:r>
            <a:r>
              <a:rPr lang="de-DE" dirty="0" smtClean="0"/>
              <a:t> </a:t>
            </a:r>
            <a:r>
              <a:rPr lang="de-DE" dirty="0" err="1" smtClean="0"/>
              <a:t>range</a:t>
            </a:r>
            <a:r>
              <a:rPr lang="de-DE" dirty="0" smtClean="0"/>
              <a:t> </a:t>
            </a:r>
            <a:r>
              <a:rPr lang="de-DE" dirty="0" err="1" smtClean="0"/>
              <a:t>of</a:t>
            </a:r>
            <a:r>
              <a:rPr lang="de-DE" dirty="0" smtClean="0"/>
              <a:t> </a:t>
            </a:r>
            <a:r>
              <a:rPr lang="de-DE" dirty="0" err="1" smtClean="0"/>
              <a:t>clinically</a:t>
            </a:r>
            <a:r>
              <a:rPr lang="de-DE" dirty="0" smtClean="0"/>
              <a:t> relevant </a:t>
            </a:r>
            <a:r>
              <a:rPr lang="de-DE" dirty="0" err="1" smtClean="0"/>
              <a:t>treatment</a:t>
            </a:r>
            <a:r>
              <a:rPr lang="de-DE" dirty="0" smtClean="0"/>
              <a:t> </a:t>
            </a:r>
            <a:r>
              <a:rPr lang="de-DE" dirty="0" err="1" smtClean="0"/>
              <a:t>benefits</a:t>
            </a:r>
            <a:r>
              <a:rPr lang="de-DE" dirty="0" smtClean="0"/>
              <a:t>, </a:t>
            </a:r>
            <a:r>
              <a:rPr lang="de-DE" dirty="0" err="1" smtClean="0"/>
              <a:t>the</a:t>
            </a:r>
            <a:r>
              <a:rPr lang="de-DE" dirty="0" smtClean="0"/>
              <a:t> </a:t>
            </a:r>
            <a:r>
              <a:rPr lang="de-DE" dirty="0" err="1" smtClean="0"/>
              <a:t>use</a:t>
            </a:r>
            <a:r>
              <a:rPr lang="de-DE" dirty="0" smtClean="0"/>
              <a:t> </a:t>
            </a:r>
            <a:r>
              <a:rPr lang="de-DE" dirty="0" err="1" smtClean="0"/>
              <a:t>of</a:t>
            </a:r>
            <a:r>
              <a:rPr lang="de-DE" dirty="0" smtClean="0"/>
              <a:t> </a:t>
            </a:r>
            <a:r>
              <a:rPr lang="de-DE" dirty="0" err="1" smtClean="0"/>
              <a:t>more</a:t>
            </a:r>
            <a:r>
              <a:rPr lang="de-DE" dirty="0" smtClean="0"/>
              <a:t> </a:t>
            </a:r>
            <a:r>
              <a:rPr lang="de-DE" dirty="0" err="1" smtClean="0"/>
              <a:t>than</a:t>
            </a:r>
            <a:r>
              <a:rPr lang="de-DE" dirty="0" smtClean="0"/>
              <a:t> </a:t>
            </a:r>
            <a:r>
              <a:rPr lang="de-DE" dirty="0" err="1" smtClean="0"/>
              <a:t>one</a:t>
            </a:r>
            <a:r>
              <a:rPr lang="de-DE" dirty="0" smtClean="0"/>
              <a:t> </a:t>
            </a:r>
            <a:r>
              <a:rPr lang="de-DE" dirty="0" err="1" smtClean="0"/>
              <a:t>primary</a:t>
            </a:r>
            <a:r>
              <a:rPr lang="de-DE" dirty="0" smtClean="0"/>
              <a:t> variable </a:t>
            </a:r>
            <a:r>
              <a:rPr lang="de-DE" dirty="0" err="1" smtClean="0"/>
              <a:t>may</a:t>
            </a:r>
            <a:r>
              <a:rPr lang="de-DE" dirty="0" smtClean="0"/>
              <a:t> </a:t>
            </a:r>
            <a:r>
              <a:rPr lang="de-DE" dirty="0" err="1" smtClean="0"/>
              <a:t>become</a:t>
            </a:r>
            <a:r>
              <a:rPr lang="de-DE" dirty="0" smtClean="0"/>
              <a:t> </a:t>
            </a:r>
            <a:r>
              <a:rPr lang="de-DE" dirty="0" err="1" smtClean="0"/>
              <a:t>necessary</a:t>
            </a:r>
            <a:r>
              <a:rPr lang="de-DE" dirty="0" smtClean="0"/>
              <a:t>.</a:t>
            </a:r>
          </a:p>
          <a:p>
            <a:pPr marL="0" indent="0">
              <a:buNone/>
            </a:pPr>
            <a:r>
              <a:rPr lang="de-DE" dirty="0" err="1" smtClean="0"/>
              <a:t>Statistically</a:t>
            </a:r>
            <a:r>
              <a:rPr lang="de-DE" dirty="0" smtClean="0"/>
              <a:t> </a:t>
            </a:r>
            <a:r>
              <a:rPr lang="de-DE" dirty="0" err="1" smtClean="0"/>
              <a:t>significance</a:t>
            </a:r>
            <a:r>
              <a:rPr lang="de-DE" dirty="0" smtClean="0"/>
              <a:t> </a:t>
            </a:r>
            <a:r>
              <a:rPr lang="de-DE" dirty="0" err="1" smtClean="0"/>
              <a:t>is</a:t>
            </a:r>
            <a:r>
              <a:rPr lang="de-DE" dirty="0" smtClean="0"/>
              <a:t> </a:t>
            </a:r>
            <a:r>
              <a:rPr lang="de-DE" dirty="0" err="1" smtClean="0"/>
              <a:t>then</a:t>
            </a:r>
            <a:r>
              <a:rPr lang="de-DE" dirty="0" smtClean="0"/>
              <a:t> </a:t>
            </a:r>
            <a:r>
              <a:rPr lang="de-DE" dirty="0" err="1" smtClean="0"/>
              <a:t>needed</a:t>
            </a:r>
            <a:r>
              <a:rPr lang="de-DE" dirty="0" smtClean="0"/>
              <a:t> </a:t>
            </a:r>
            <a:r>
              <a:rPr lang="de-DE" dirty="0" err="1" smtClean="0"/>
              <a:t>for</a:t>
            </a:r>
            <a:r>
              <a:rPr lang="de-DE" dirty="0" smtClean="0"/>
              <a:t> all </a:t>
            </a:r>
            <a:r>
              <a:rPr lang="de-DE" dirty="0" err="1" smtClean="0"/>
              <a:t>primary</a:t>
            </a:r>
            <a:r>
              <a:rPr lang="de-DE" dirty="0" smtClean="0"/>
              <a:t> variables. </a:t>
            </a:r>
            <a:r>
              <a:rPr lang="de-DE" dirty="0" err="1" smtClean="0"/>
              <a:t>Therefore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a:t>
            </a:r>
          </a:p>
          <a:p>
            <a:pPr marL="0" indent="0">
              <a:buNone/>
            </a:pPr>
            <a:r>
              <a:rPr lang="de-DE" dirty="0" err="1" smtClean="0"/>
              <a:t>Two</a:t>
            </a:r>
            <a:r>
              <a:rPr lang="de-DE" dirty="0" smtClean="0"/>
              <a:t> </a:t>
            </a:r>
            <a:r>
              <a:rPr lang="de-DE" dirty="0" err="1" smtClean="0"/>
              <a:t>or</a:t>
            </a:r>
            <a:r>
              <a:rPr lang="de-DE" dirty="0" smtClean="0"/>
              <a:t> </a:t>
            </a:r>
            <a:r>
              <a:rPr lang="de-DE" dirty="0" err="1" smtClean="0"/>
              <a:t>more</a:t>
            </a:r>
            <a:r>
              <a:rPr lang="de-DE" dirty="0" smtClean="0"/>
              <a:t> </a:t>
            </a:r>
            <a:r>
              <a:rPr lang="de-DE" dirty="0" err="1" smtClean="0"/>
              <a:t>primary</a:t>
            </a:r>
            <a:r>
              <a:rPr lang="de-DE" dirty="0" smtClean="0"/>
              <a:t> variables </a:t>
            </a:r>
            <a:r>
              <a:rPr lang="de-DE" dirty="0" err="1" smtClean="0"/>
              <a:t>ranked</a:t>
            </a:r>
            <a:r>
              <a:rPr lang="de-DE" dirty="0" smtClean="0"/>
              <a:t> </a:t>
            </a:r>
            <a:r>
              <a:rPr lang="de-DE" dirty="0" err="1" smtClean="0"/>
              <a:t>according</a:t>
            </a:r>
            <a:r>
              <a:rPr lang="de-DE" dirty="0" smtClean="0"/>
              <a:t> </a:t>
            </a:r>
            <a:r>
              <a:rPr lang="de-DE" dirty="0" err="1" smtClean="0"/>
              <a:t>to</a:t>
            </a:r>
            <a:r>
              <a:rPr lang="de-DE" dirty="0" smtClean="0"/>
              <a:t> </a:t>
            </a:r>
            <a:r>
              <a:rPr lang="de-DE" dirty="0" err="1" smtClean="0"/>
              <a:t>clinical</a:t>
            </a:r>
            <a:r>
              <a:rPr lang="de-DE" dirty="0" smtClean="0"/>
              <a:t> </a:t>
            </a:r>
            <a:r>
              <a:rPr lang="de-DE" dirty="0" err="1" smtClean="0"/>
              <a:t>relevance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 </a:t>
            </a:r>
            <a:r>
              <a:rPr lang="de-DE" dirty="0" err="1" smtClean="0"/>
              <a:t>However</a:t>
            </a:r>
            <a:r>
              <a:rPr lang="de-DE" dirty="0" smtClean="0"/>
              <a:t>, </a:t>
            </a:r>
            <a:r>
              <a:rPr lang="de-DE" dirty="0" err="1" smtClean="0"/>
              <a:t>no</a:t>
            </a:r>
            <a:r>
              <a:rPr lang="de-DE" dirty="0" smtClean="0"/>
              <a:t> </a:t>
            </a:r>
            <a:r>
              <a:rPr lang="de-DE" dirty="0" err="1" smtClean="0"/>
              <a:t>confirmatory</a:t>
            </a:r>
            <a:r>
              <a:rPr lang="de-DE" dirty="0" smtClean="0"/>
              <a:t> </a:t>
            </a:r>
            <a:r>
              <a:rPr lang="de-DE" dirty="0" err="1" smtClean="0"/>
              <a:t>claims</a:t>
            </a:r>
            <a:r>
              <a:rPr lang="de-DE" dirty="0" smtClean="0"/>
              <a:t> </a:t>
            </a:r>
            <a:r>
              <a:rPr lang="de-DE" dirty="0" err="1" smtClean="0"/>
              <a:t>can</a:t>
            </a:r>
            <a:r>
              <a:rPr lang="de-DE" dirty="0" smtClean="0"/>
              <a:t> </a:t>
            </a:r>
            <a:r>
              <a:rPr lang="de-DE" dirty="0" err="1" smtClean="0"/>
              <a:t>be</a:t>
            </a:r>
            <a:r>
              <a:rPr lang="de-DE" dirty="0" smtClean="0"/>
              <a:t> </a:t>
            </a:r>
            <a:r>
              <a:rPr lang="de-DE" dirty="0" err="1" smtClean="0"/>
              <a:t>based</a:t>
            </a:r>
            <a:r>
              <a:rPr lang="de-DE" dirty="0" smtClean="0"/>
              <a:t> on variables </a:t>
            </a:r>
            <a:r>
              <a:rPr lang="de-DE" dirty="0" err="1" smtClean="0"/>
              <a:t>that</a:t>
            </a:r>
            <a:r>
              <a:rPr lang="de-DE" dirty="0" smtClean="0"/>
              <a:t> </a:t>
            </a:r>
            <a:r>
              <a:rPr lang="de-DE" dirty="0" err="1" smtClean="0"/>
              <a:t>have</a:t>
            </a:r>
            <a:r>
              <a:rPr lang="de-DE" dirty="0" smtClean="0"/>
              <a:t> a </a:t>
            </a:r>
            <a:r>
              <a:rPr lang="de-DE" dirty="0" err="1" smtClean="0"/>
              <a:t>lower</a:t>
            </a:r>
            <a:r>
              <a:rPr lang="de-DE" dirty="0" smtClean="0"/>
              <a:t> rank (</a:t>
            </a:r>
            <a:r>
              <a:rPr lang="de-DE" dirty="0" err="1" smtClean="0"/>
              <a:t>hierarchical</a:t>
            </a:r>
            <a:r>
              <a:rPr lang="de-DE" dirty="0" smtClean="0"/>
              <a:t> </a:t>
            </a:r>
            <a:r>
              <a:rPr lang="de-DE" dirty="0" err="1" smtClean="0"/>
              <a:t>testing</a:t>
            </a:r>
            <a:r>
              <a:rPr lang="de-DE" dirty="0" smtClean="0"/>
              <a:t>).</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3A86C46-2B32-4FB8-ADC4-D066BFBF9B9C}"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400516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Composite variables: </a:t>
            </a:r>
            <a:r>
              <a:rPr lang="de-DE" dirty="0" err="1" smtClean="0"/>
              <a:t>usually</a:t>
            </a:r>
            <a:r>
              <a:rPr lang="de-DE" dirty="0" smtClean="0"/>
              <a:t> </a:t>
            </a:r>
            <a:r>
              <a:rPr lang="de-DE" dirty="0" err="1" smtClean="0"/>
              <a:t>this</a:t>
            </a:r>
            <a:r>
              <a:rPr lang="de-DE" dirty="0" smtClean="0"/>
              <a:t> variable </a:t>
            </a:r>
            <a:r>
              <a:rPr lang="de-DE" dirty="0" err="1" smtClean="0"/>
              <a:t>is</a:t>
            </a:r>
            <a:r>
              <a:rPr lang="de-DE" dirty="0" smtClean="0"/>
              <a:t> </a:t>
            </a:r>
            <a:r>
              <a:rPr lang="de-DE" dirty="0" err="1" smtClean="0"/>
              <a:t>primary</a:t>
            </a:r>
            <a:r>
              <a:rPr lang="de-DE" dirty="0" smtClean="0"/>
              <a:t>. All </a:t>
            </a:r>
            <a:r>
              <a:rPr lang="de-DE" dirty="0" err="1" smtClean="0"/>
              <a:t>components</a:t>
            </a:r>
            <a:r>
              <a:rPr lang="de-DE" dirty="0" smtClean="0"/>
              <a:t> </a:t>
            </a:r>
            <a:r>
              <a:rPr lang="de-DE" dirty="0" err="1" smtClean="0"/>
              <a:t>should</a:t>
            </a:r>
            <a:r>
              <a:rPr lang="de-DE" dirty="0" smtClean="0"/>
              <a:t> </a:t>
            </a:r>
            <a:r>
              <a:rPr lang="de-DE" dirty="0" err="1" smtClean="0"/>
              <a:t>be</a:t>
            </a:r>
            <a:r>
              <a:rPr lang="de-DE" dirty="0" smtClean="0"/>
              <a:t> </a:t>
            </a:r>
            <a:r>
              <a:rPr lang="de-DE" dirty="0" err="1" smtClean="0"/>
              <a:t>analysed</a:t>
            </a:r>
            <a:r>
              <a:rPr lang="de-DE" dirty="0" smtClean="0"/>
              <a:t> </a:t>
            </a:r>
            <a:r>
              <a:rPr lang="de-DE" dirty="0" err="1" smtClean="0"/>
              <a:t>separetely</a:t>
            </a:r>
            <a:r>
              <a:rPr lang="de-DE" dirty="0" smtClean="0"/>
              <a:t>. Treatment </a:t>
            </a:r>
            <a:r>
              <a:rPr lang="de-DE" dirty="0" err="1" smtClean="0"/>
              <a:t>should</a:t>
            </a:r>
            <a:r>
              <a:rPr lang="de-DE" dirty="0" smtClean="0"/>
              <a:t> </a:t>
            </a:r>
            <a:r>
              <a:rPr lang="de-DE" dirty="0" err="1" smtClean="0"/>
              <a:t>beneficially</a:t>
            </a:r>
            <a:r>
              <a:rPr lang="de-DE" dirty="0" smtClean="0"/>
              <a:t> </a:t>
            </a:r>
            <a:r>
              <a:rPr lang="de-DE" dirty="0" err="1" smtClean="0"/>
              <a:t>affect</a:t>
            </a:r>
            <a:r>
              <a:rPr lang="de-DE" dirty="0" smtClean="0"/>
              <a:t> all </a:t>
            </a:r>
            <a:r>
              <a:rPr lang="de-DE" dirty="0" err="1" smtClean="0"/>
              <a:t>components</a:t>
            </a:r>
            <a:r>
              <a:rPr lang="de-DE" dirty="0" smtClean="0"/>
              <a:t>. </a:t>
            </a:r>
            <a:r>
              <a:rPr lang="de-DE" dirty="0" err="1" smtClean="0"/>
              <a:t>However</a:t>
            </a:r>
            <a:r>
              <a:rPr lang="de-DE" dirty="0" smtClean="0"/>
              <a:t>, </a:t>
            </a:r>
            <a:r>
              <a:rPr lang="de-DE" dirty="0" err="1" smtClean="0"/>
              <a:t>if</a:t>
            </a:r>
            <a:r>
              <a:rPr lang="de-DE" dirty="0" smtClean="0"/>
              <a:t> </a:t>
            </a:r>
            <a:r>
              <a:rPr lang="de-DE" dirty="0" err="1" smtClean="0"/>
              <a:t>claims</a:t>
            </a:r>
            <a:r>
              <a:rPr lang="de-DE" dirty="0" smtClean="0"/>
              <a:t> </a:t>
            </a:r>
            <a:r>
              <a:rPr lang="de-DE" dirty="0" err="1" smtClean="0"/>
              <a:t>are</a:t>
            </a:r>
            <a:r>
              <a:rPr lang="de-DE" dirty="0" smtClean="0"/>
              <a:t> </a:t>
            </a:r>
            <a:r>
              <a:rPr lang="de-DE" dirty="0" err="1" smtClean="0"/>
              <a:t>based</a:t>
            </a:r>
            <a:r>
              <a:rPr lang="de-DE" dirty="0" smtClean="0"/>
              <a:t> on </a:t>
            </a:r>
            <a:r>
              <a:rPr lang="de-DE" dirty="0" err="1" smtClean="0"/>
              <a:t>subgroups</a:t>
            </a:r>
            <a:r>
              <a:rPr lang="de-DE" dirty="0" smtClean="0"/>
              <a:t> </a:t>
            </a:r>
            <a:r>
              <a:rPr lang="de-DE" dirty="0" err="1" smtClean="0"/>
              <a:t>of</a:t>
            </a:r>
            <a:r>
              <a:rPr lang="de-DE" dirty="0" smtClean="0"/>
              <a:t> </a:t>
            </a:r>
            <a:r>
              <a:rPr lang="de-DE" dirty="0" err="1" smtClean="0"/>
              <a:t>components</a:t>
            </a:r>
            <a:r>
              <a:rPr lang="de-DE" dirty="0" smtClean="0"/>
              <a:t>, </a:t>
            </a:r>
            <a:r>
              <a:rPr lang="de-DE" dirty="0" err="1" smtClean="0"/>
              <a:t>this</a:t>
            </a:r>
            <a:r>
              <a:rPr lang="de-DE" dirty="0" smtClean="0"/>
              <a:t> </a:t>
            </a:r>
            <a:r>
              <a:rPr lang="de-DE" dirty="0" err="1" smtClean="0"/>
              <a:t>needs</a:t>
            </a:r>
            <a:r>
              <a:rPr lang="de-DE" dirty="0" smtClean="0"/>
              <a:t> </a:t>
            </a:r>
            <a:r>
              <a:rPr lang="de-DE" dirty="0" err="1" smtClean="0"/>
              <a:t>to</a:t>
            </a:r>
            <a:r>
              <a:rPr lang="de-DE" dirty="0" smtClean="0"/>
              <a:t> </a:t>
            </a:r>
            <a:r>
              <a:rPr lang="de-DE" dirty="0" err="1" smtClean="0"/>
              <a:t>be</a:t>
            </a:r>
            <a:r>
              <a:rPr lang="de-DE" dirty="0" smtClean="0"/>
              <a:t> </a:t>
            </a:r>
            <a:r>
              <a:rPr lang="de-DE" dirty="0" err="1" smtClean="0"/>
              <a:t>pre-specified</a:t>
            </a:r>
            <a:r>
              <a:rPr lang="de-DE" dirty="0" smtClean="0"/>
              <a:t>. Composite variables </a:t>
            </a:r>
            <a:r>
              <a:rPr lang="de-DE" dirty="0" err="1" smtClean="0"/>
              <a:t>are</a:t>
            </a:r>
            <a:r>
              <a:rPr lang="de-DE" dirty="0" smtClean="0"/>
              <a:t> </a:t>
            </a:r>
            <a:r>
              <a:rPr lang="de-DE" dirty="0" err="1" smtClean="0"/>
              <a:t>typically</a:t>
            </a:r>
            <a:r>
              <a:rPr lang="de-DE" dirty="0" smtClean="0"/>
              <a:t> in </a:t>
            </a:r>
            <a:r>
              <a:rPr lang="de-DE" dirty="0" err="1" smtClean="0"/>
              <a:t>the</a:t>
            </a:r>
            <a:r>
              <a:rPr lang="de-DE" dirty="0" smtClean="0"/>
              <a:t> </a:t>
            </a:r>
            <a:r>
              <a:rPr lang="de-DE" dirty="0" err="1" smtClean="0"/>
              <a:t>context</a:t>
            </a:r>
            <a:r>
              <a:rPr lang="de-DE" dirty="0" smtClean="0"/>
              <a:t> </a:t>
            </a:r>
            <a:r>
              <a:rPr lang="de-DE" dirty="0" err="1" smtClean="0"/>
              <a:t>of</a:t>
            </a:r>
            <a:r>
              <a:rPr lang="de-DE" dirty="0" smtClean="0"/>
              <a:t> </a:t>
            </a:r>
            <a:r>
              <a:rPr lang="de-DE" dirty="0" err="1" smtClean="0"/>
              <a:t>survival</a:t>
            </a:r>
            <a:r>
              <a:rPr lang="de-DE" dirty="0" smtClean="0"/>
              <a:t> </a:t>
            </a:r>
            <a:r>
              <a:rPr lang="de-DE" dirty="0" err="1" smtClean="0"/>
              <a:t>analysis</a:t>
            </a:r>
            <a:r>
              <a:rPr lang="de-DE" dirty="0"/>
              <a:t>.</a:t>
            </a:r>
            <a:r>
              <a:rPr lang="de-DE" dirty="0" smtClean="0"/>
              <a:t>  </a:t>
            </a:r>
          </a:p>
          <a:p>
            <a:pPr marL="0" indent="0">
              <a:buNone/>
            </a:pPr>
            <a:endParaRPr lang="de-DE" dirty="0" smtClean="0"/>
          </a:p>
          <a:p>
            <a:pPr marL="0" indent="0">
              <a:buNone/>
            </a:pPr>
            <a:r>
              <a:rPr lang="de-DE" dirty="0" smtClean="0"/>
              <a:t>Multiple </a:t>
            </a:r>
            <a:r>
              <a:rPr lang="de-DE" dirty="0" err="1" smtClean="0"/>
              <a:t>analyses</a:t>
            </a:r>
            <a:r>
              <a:rPr lang="de-DE" dirty="0" smtClean="0"/>
              <a:t> </a:t>
            </a:r>
            <a:r>
              <a:rPr lang="de-DE" dirty="0" err="1" smtClean="0"/>
              <a:t>may</a:t>
            </a:r>
            <a:r>
              <a:rPr lang="de-DE" dirty="0" smtClean="0"/>
              <a:t> </a:t>
            </a:r>
            <a:r>
              <a:rPr lang="de-DE" dirty="0" err="1" smtClean="0"/>
              <a:t>be</a:t>
            </a:r>
            <a:r>
              <a:rPr lang="de-DE" dirty="0" smtClean="0"/>
              <a:t> </a:t>
            </a:r>
            <a:r>
              <a:rPr lang="de-DE" dirty="0" err="1" smtClean="0"/>
              <a:t>performed</a:t>
            </a:r>
            <a:r>
              <a:rPr lang="de-DE" dirty="0" smtClean="0"/>
              <a:t> on </a:t>
            </a:r>
            <a:r>
              <a:rPr lang="de-DE" dirty="0" err="1" smtClean="0"/>
              <a:t>the</a:t>
            </a:r>
            <a:r>
              <a:rPr lang="de-DE" dirty="0" smtClean="0"/>
              <a:t> same variable but </a:t>
            </a:r>
            <a:r>
              <a:rPr lang="de-DE" dirty="0" err="1" smtClean="0"/>
              <a:t>with</a:t>
            </a:r>
            <a:r>
              <a:rPr lang="de-DE" dirty="0" smtClean="0"/>
              <a:t> </a:t>
            </a:r>
            <a:r>
              <a:rPr lang="de-DE" dirty="0" err="1" smtClean="0"/>
              <a:t>varying</a:t>
            </a:r>
            <a:r>
              <a:rPr lang="de-DE" dirty="0" smtClean="0"/>
              <a:t> </a:t>
            </a:r>
            <a:r>
              <a:rPr lang="de-DE" dirty="0" err="1" smtClean="0"/>
              <a:t>subsets</a:t>
            </a:r>
            <a:r>
              <a:rPr lang="de-DE" dirty="0" smtClean="0"/>
              <a:t> </a:t>
            </a:r>
            <a:r>
              <a:rPr lang="de-DE" dirty="0" err="1" smtClean="0"/>
              <a:t>of</a:t>
            </a:r>
            <a:r>
              <a:rPr lang="de-DE" dirty="0" smtClean="0"/>
              <a:t> </a:t>
            </a:r>
            <a:r>
              <a:rPr lang="de-DE" dirty="0" err="1" smtClean="0"/>
              <a:t>patient</a:t>
            </a:r>
            <a:r>
              <a:rPr lang="de-DE" dirty="0" smtClean="0"/>
              <a:t> </a:t>
            </a:r>
            <a:r>
              <a:rPr lang="de-DE" dirty="0" err="1" smtClean="0"/>
              <a:t>data</a:t>
            </a:r>
            <a:r>
              <a:rPr lang="de-DE" dirty="0" smtClean="0"/>
              <a:t>. </a:t>
            </a:r>
            <a:r>
              <a:rPr lang="de-DE" dirty="0" err="1" smtClean="0"/>
              <a:t>From</a:t>
            </a:r>
            <a:r>
              <a:rPr lang="de-DE" dirty="0" smtClean="0"/>
              <a:t> </a:t>
            </a:r>
            <a:r>
              <a:rPr lang="de-DE" dirty="0" err="1" smtClean="0"/>
              <a:t>these</a:t>
            </a:r>
            <a:r>
              <a:rPr lang="de-DE" dirty="0" smtClean="0"/>
              <a:t> </a:t>
            </a:r>
            <a:r>
              <a:rPr lang="de-DE" dirty="0" err="1" smtClean="0"/>
              <a:t>sets</a:t>
            </a:r>
            <a:r>
              <a:rPr lang="de-DE" dirty="0" smtClean="0"/>
              <a:t> </a:t>
            </a:r>
            <a:r>
              <a:rPr lang="de-DE" dirty="0" err="1" smtClean="0"/>
              <a:t>of</a:t>
            </a:r>
            <a:r>
              <a:rPr lang="de-DE" dirty="0" smtClean="0"/>
              <a:t> </a:t>
            </a:r>
            <a:r>
              <a:rPr lang="de-DE" dirty="0" err="1" smtClean="0"/>
              <a:t>subjects</a:t>
            </a:r>
            <a:r>
              <a:rPr lang="de-DE" dirty="0" smtClean="0"/>
              <a:t> </a:t>
            </a:r>
            <a:r>
              <a:rPr lang="de-DE" dirty="0" err="1" smtClean="0"/>
              <a:t>one</a:t>
            </a:r>
            <a:r>
              <a:rPr lang="de-DE" dirty="0" smtClean="0"/>
              <a:t> (</a:t>
            </a:r>
            <a:r>
              <a:rPr lang="de-DE" dirty="0" err="1" smtClean="0"/>
              <a:t>usually</a:t>
            </a:r>
            <a:r>
              <a:rPr lang="de-DE" dirty="0"/>
              <a:t> </a:t>
            </a:r>
            <a:r>
              <a:rPr lang="de-DE" dirty="0" err="1" smtClean="0"/>
              <a:t>the</a:t>
            </a:r>
            <a:r>
              <a:rPr lang="de-DE" dirty="0" smtClean="0"/>
              <a:t> </a:t>
            </a:r>
            <a:r>
              <a:rPr lang="de-DE" dirty="0" err="1" smtClean="0"/>
              <a:t>full</a:t>
            </a:r>
            <a:r>
              <a:rPr lang="de-DE" dirty="0" smtClean="0"/>
              <a:t> </a:t>
            </a:r>
            <a:r>
              <a:rPr lang="de-DE" dirty="0" err="1" smtClean="0"/>
              <a:t>set</a:t>
            </a:r>
            <a:r>
              <a:rPr lang="de-DE" dirty="0" smtClean="0"/>
              <a:t>, </a:t>
            </a:r>
            <a:r>
              <a:rPr lang="de-DE" dirty="0" err="1" smtClean="0"/>
              <a:t>exception</a:t>
            </a:r>
            <a:r>
              <a:rPr lang="de-DE" dirty="0" smtClean="0"/>
              <a:t> </a:t>
            </a:r>
            <a:r>
              <a:rPr lang="de-DE" dirty="0" err="1" smtClean="0"/>
              <a:t>when</a:t>
            </a:r>
            <a:r>
              <a:rPr lang="de-DE" dirty="0" smtClean="0"/>
              <a:t> </a:t>
            </a:r>
            <a:r>
              <a:rPr lang="de-DE" dirty="0" err="1" smtClean="0"/>
              <a:t>testing</a:t>
            </a:r>
            <a:r>
              <a:rPr lang="de-DE" dirty="0" smtClean="0"/>
              <a:t> </a:t>
            </a:r>
            <a:r>
              <a:rPr lang="de-DE" dirty="0" err="1" smtClean="0"/>
              <a:t>for</a:t>
            </a:r>
            <a:r>
              <a:rPr lang="de-DE" dirty="0" smtClean="0"/>
              <a:t> </a:t>
            </a:r>
            <a:r>
              <a:rPr lang="de-DE" dirty="0" err="1" smtClean="0"/>
              <a:t>equivalence</a:t>
            </a:r>
            <a:r>
              <a:rPr lang="de-DE" dirty="0" smtClean="0"/>
              <a:t>) </a:t>
            </a:r>
            <a:r>
              <a:rPr lang="de-DE" dirty="0" err="1" smtClean="0"/>
              <a:t>is</a:t>
            </a:r>
            <a:r>
              <a:rPr lang="de-DE" dirty="0" smtClean="0"/>
              <a:t> </a:t>
            </a:r>
            <a:r>
              <a:rPr lang="de-DE" dirty="0" err="1" smtClean="0"/>
              <a:t>selected</a:t>
            </a:r>
            <a:r>
              <a:rPr lang="de-DE" dirty="0" smtClean="0"/>
              <a:t> </a:t>
            </a:r>
            <a:r>
              <a:rPr lang="de-DE" dirty="0" err="1" smtClean="0"/>
              <a:t>for</a:t>
            </a:r>
            <a:r>
              <a:rPr lang="de-DE" dirty="0" smtClean="0"/>
              <a:t> </a:t>
            </a:r>
            <a:r>
              <a:rPr lang="de-DE" dirty="0" err="1" smtClean="0"/>
              <a:t>the</a:t>
            </a:r>
            <a:r>
              <a:rPr lang="de-DE" dirty="0" smtClean="0"/>
              <a:t> </a:t>
            </a:r>
            <a:r>
              <a:rPr lang="de-DE" dirty="0" err="1" smtClean="0"/>
              <a:t>primary</a:t>
            </a:r>
            <a:r>
              <a:rPr lang="de-DE" dirty="0" smtClean="0"/>
              <a:t> </a:t>
            </a:r>
            <a:r>
              <a:rPr lang="de-DE" dirty="0" err="1" smtClean="0"/>
              <a:t>analysis</a:t>
            </a:r>
            <a:r>
              <a:rPr lang="de-DE" dirty="0" smtClean="0"/>
              <a:t>. </a:t>
            </a:r>
            <a:r>
              <a:rPr lang="de-DE" dirty="0" err="1" smtClean="0"/>
              <a:t>No</a:t>
            </a:r>
            <a:r>
              <a:rPr lang="de-DE" dirty="0" smtClean="0"/>
              <a:t> </a:t>
            </a:r>
            <a:r>
              <a:rPr lang="de-DE" dirty="0" err="1" smtClean="0"/>
              <a:t>adjustment</a:t>
            </a:r>
            <a:r>
              <a:rPr lang="de-DE" dirty="0" smtClean="0"/>
              <a:t>, </a:t>
            </a:r>
            <a:r>
              <a:rPr lang="de-DE" dirty="0" err="1" smtClean="0"/>
              <a:t>supporting</a:t>
            </a:r>
            <a:r>
              <a:rPr lang="de-DE" dirty="0" smtClean="0"/>
              <a:t> </a:t>
            </a:r>
            <a:r>
              <a:rPr lang="de-DE" dirty="0" err="1" smtClean="0"/>
              <a:t>analyses</a:t>
            </a:r>
            <a:r>
              <a:rPr lang="de-DE" dirty="0" smtClean="0"/>
              <a:t>.</a:t>
            </a:r>
            <a:endParaRPr lang="de-DE" dirty="0"/>
          </a:p>
          <a:p>
            <a:pPr marL="0" indent="0">
              <a:buNone/>
            </a:pPr>
            <a:endParaRPr 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46F38B5-2115-422B-B1DA-BD613322221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14042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fontScale="92500" lnSpcReduction="10000"/>
          </a:bodyPr>
          <a:lstStyle/>
          <a:p>
            <a:pPr marL="0" indent="0">
              <a:buNone/>
            </a:pPr>
            <a:r>
              <a:rPr lang="en-US" altLang="de-DE" dirty="0" smtClean="0"/>
              <a:t>It </a:t>
            </a:r>
            <a:r>
              <a:rPr lang="en-US" altLang="de-DE" dirty="0"/>
              <a:t>is essential to consider the extent to which the analyses were planned prior to the availability of data…This is particularly important in the case of any subgroup analyses, because if such analyses are not preplanned they will ordinarily not provide an </a:t>
            </a:r>
            <a:r>
              <a:rPr lang="en-US" altLang="de-DE" dirty="0" smtClean="0"/>
              <a:t>adequate </a:t>
            </a:r>
            <a:r>
              <a:rPr lang="en-US" altLang="de-DE" dirty="0"/>
              <a:t>basis for definitive </a:t>
            </a:r>
            <a:r>
              <a:rPr lang="en-US" altLang="de-DE" dirty="0" smtClean="0"/>
              <a:t>conclusions. </a:t>
            </a:r>
          </a:p>
          <a:p>
            <a:pPr marL="0" indent="0">
              <a:buNone/>
            </a:pPr>
            <a:r>
              <a:rPr lang="en-US" altLang="de-DE" dirty="0" smtClean="0"/>
              <a:t>Problems with subgroup analyses include increased </a:t>
            </a:r>
            <a:r>
              <a:rPr lang="en-US" altLang="de-DE" dirty="0"/>
              <a:t>probability of type I error when H0 </a:t>
            </a:r>
            <a:r>
              <a:rPr lang="en-US" altLang="de-DE" dirty="0" smtClean="0"/>
              <a:t>true, decreased </a:t>
            </a:r>
            <a:r>
              <a:rPr lang="en-US" altLang="de-DE" dirty="0"/>
              <a:t>power (increased type II error) in individual subgroups when H1 </a:t>
            </a:r>
            <a:r>
              <a:rPr lang="en-US" altLang="de-DE" dirty="0" smtClean="0"/>
              <a:t>true.</a:t>
            </a:r>
            <a:endParaRPr lang="en-US" altLang="de-DE" dirty="0"/>
          </a:p>
          <a:p>
            <a:pPr marL="0" indent="0">
              <a:buNone/>
            </a:pPr>
            <a:r>
              <a:rPr lang="en-US" altLang="de-DE" dirty="0" smtClean="0"/>
              <a:t>A </a:t>
            </a:r>
            <a:r>
              <a:rPr lang="en-US" altLang="de-DE" dirty="0"/>
              <a:t>treatment-covariate interaction exists when the treatment effect is not the same for all values of a covariate (e.g., gender, age, etc.)</a:t>
            </a:r>
          </a:p>
          <a:p>
            <a:pPr marL="0" indent="0">
              <a:buNone/>
            </a:pPr>
            <a:r>
              <a:rPr lang="en-US" altLang="de-DE" dirty="0"/>
              <a:t>Quantitative interactions: Treatment effects in the same direction, but of different magnitude in some subgroups (common and </a:t>
            </a:r>
            <a:r>
              <a:rPr lang="en-US" altLang="de-DE" dirty="0" smtClean="0"/>
              <a:t>even expected</a:t>
            </a:r>
            <a:r>
              <a:rPr lang="en-US" altLang="de-DE" dirty="0"/>
              <a:t>)</a:t>
            </a:r>
          </a:p>
          <a:p>
            <a:pPr marL="0" indent="0">
              <a:buNone/>
            </a:pPr>
            <a:r>
              <a:rPr lang="en-US" altLang="de-DE" dirty="0"/>
              <a:t>Qualitative interactions: Treatment effects in opposite direction (rare)</a:t>
            </a:r>
          </a:p>
          <a:p>
            <a:pPr marL="0" indent="0">
              <a:buNone/>
            </a:pPr>
            <a:endParaRPr lang="en-US" alt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5D61E4E-ADBA-416B-A7A0-9366DBA448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588181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err="1" smtClean="0"/>
              <a:t>Reliable</a:t>
            </a:r>
            <a:r>
              <a:rPr lang="de-DE" dirty="0" smtClean="0"/>
              <a:t> </a:t>
            </a:r>
            <a:r>
              <a:rPr lang="de-DE" dirty="0" err="1" smtClean="0"/>
              <a:t>conclusions</a:t>
            </a:r>
            <a:r>
              <a:rPr lang="de-DE" dirty="0" smtClean="0"/>
              <a:t> </a:t>
            </a:r>
            <a:r>
              <a:rPr lang="de-DE" dirty="0" err="1" smtClean="0"/>
              <a:t>from</a:t>
            </a:r>
            <a:r>
              <a:rPr lang="de-DE" dirty="0" smtClean="0"/>
              <a:t> </a:t>
            </a:r>
            <a:r>
              <a:rPr lang="de-DE" dirty="0" err="1" smtClean="0"/>
              <a:t>subgroup</a:t>
            </a:r>
            <a:r>
              <a:rPr lang="de-DE" dirty="0" smtClean="0"/>
              <a:t> </a:t>
            </a:r>
            <a:r>
              <a:rPr lang="de-DE" dirty="0" err="1" smtClean="0"/>
              <a:t>analyses</a:t>
            </a:r>
            <a:r>
              <a:rPr lang="de-DE" dirty="0" smtClean="0"/>
              <a:t> </a:t>
            </a:r>
            <a:r>
              <a:rPr lang="de-DE" dirty="0" err="1" smtClean="0"/>
              <a:t>generally</a:t>
            </a:r>
            <a:r>
              <a:rPr lang="de-DE" dirty="0" smtClean="0"/>
              <a:t> </a:t>
            </a:r>
            <a:r>
              <a:rPr lang="de-DE" dirty="0" err="1" smtClean="0"/>
              <a:t>require</a:t>
            </a:r>
            <a:r>
              <a:rPr lang="de-DE" dirty="0" smtClean="0"/>
              <a:t> </a:t>
            </a:r>
            <a:r>
              <a:rPr lang="de-DE" dirty="0" err="1" smtClean="0"/>
              <a:t>pre-specification</a:t>
            </a:r>
            <a:r>
              <a:rPr lang="de-DE" dirty="0" smtClean="0"/>
              <a:t> </a:t>
            </a:r>
            <a:r>
              <a:rPr lang="de-DE" dirty="0" err="1" smtClean="0"/>
              <a:t>and</a:t>
            </a:r>
            <a:r>
              <a:rPr lang="de-DE" dirty="0" smtClean="0"/>
              <a:t> </a:t>
            </a:r>
            <a:r>
              <a:rPr lang="de-DE" dirty="0" err="1" smtClean="0"/>
              <a:t>appropriate</a:t>
            </a:r>
            <a:r>
              <a:rPr lang="de-DE" dirty="0" smtClean="0"/>
              <a:t> </a:t>
            </a:r>
            <a:r>
              <a:rPr lang="de-DE" dirty="0" err="1" smtClean="0"/>
              <a:t>statistical</a:t>
            </a:r>
            <a:r>
              <a:rPr lang="de-DE" dirty="0" smtClean="0"/>
              <a:t> </a:t>
            </a:r>
            <a:r>
              <a:rPr lang="de-DE" dirty="0" err="1" smtClean="0"/>
              <a:t>analysis</a:t>
            </a:r>
            <a:r>
              <a:rPr lang="de-DE" dirty="0" smtClean="0"/>
              <a:t> </a:t>
            </a:r>
            <a:r>
              <a:rPr lang="de-DE" dirty="0" err="1" smtClean="0"/>
              <a:t>strategies</a:t>
            </a:r>
            <a:r>
              <a:rPr lang="de-DE" dirty="0" smtClean="0"/>
              <a:t>.  </a:t>
            </a:r>
            <a:r>
              <a:rPr lang="de-DE" dirty="0" err="1" smtClean="0"/>
              <a:t>Usually</a:t>
            </a:r>
            <a:r>
              <a:rPr lang="de-DE" dirty="0" smtClean="0"/>
              <a:t> </a:t>
            </a:r>
            <a:r>
              <a:rPr lang="de-DE" dirty="0" err="1" smtClean="0"/>
              <a:t>subgroup</a:t>
            </a:r>
            <a:r>
              <a:rPr lang="de-DE" dirty="0" smtClean="0"/>
              <a:t> </a:t>
            </a:r>
            <a:r>
              <a:rPr lang="de-DE" dirty="0" err="1" smtClean="0"/>
              <a:t>analyses</a:t>
            </a:r>
            <a:r>
              <a:rPr lang="de-DE" dirty="0" smtClean="0"/>
              <a:t> </a:t>
            </a:r>
            <a:r>
              <a:rPr lang="de-DE" dirty="0" err="1" smtClean="0"/>
              <a:t>have</a:t>
            </a:r>
            <a:r>
              <a:rPr lang="de-DE" dirty="0" smtClean="0"/>
              <a:t> </a:t>
            </a:r>
            <a:r>
              <a:rPr lang="de-DE" dirty="0" err="1" smtClean="0"/>
              <a:t>only</a:t>
            </a:r>
            <a:r>
              <a:rPr lang="de-DE" dirty="0" smtClean="0"/>
              <a:t> a </a:t>
            </a:r>
            <a:r>
              <a:rPr lang="de-DE" dirty="0" err="1" smtClean="0"/>
              <a:t>supportive</a:t>
            </a:r>
            <a:r>
              <a:rPr lang="de-DE" dirty="0" smtClean="0"/>
              <a:t> </a:t>
            </a:r>
            <a:r>
              <a:rPr lang="de-DE" dirty="0" err="1" smtClean="0"/>
              <a:t>or</a:t>
            </a:r>
            <a:r>
              <a:rPr lang="de-DE" dirty="0" smtClean="0"/>
              <a:t> </a:t>
            </a:r>
            <a:r>
              <a:rPr lang="de-DE" dirty="0" err="1" smtClean="0"/>
              <a:t>exploratory</a:t>
            </a:r>
            <a:r>
              <a:rPr lang="de-DE" dirty="0" smtClean="0"/>
              <a:t> </a:t>
            </a:r>
            <a:r>
              <a:rPr lang="de-DE" dirty="0" err="1" smtClean="0"/>
              <a:t>role</a:t>
            </a:r>
            <a:r>
              <a:rPr lang="de-DE" dirty="0" smtClean="0"/>
              <a:t> after </a:t>
            </a:r>
            <a:r>
              <a:rPr lang="de-DE" dirty="0" err="1" smtClean="0"/>
              <a:t>the</a:t>
            </a:r>
            <a:r>
              <a:rPr lang="de-DE" dirty="0" smtClean="0"/>
              <a:t> </a:t>
            </a:r>
            <a:r>
              <a:rPr lang="de-DE" dirty="0" err="1" smtClean="0"/>
              <a:t>primary</a:t>
            </a:r>
            <a:r>
              <a:rPr lang="de-DE" dirty="0" smtClean="0"/>
              <a:t> </a:t>
            </a:r>
            <a:r>
              <a:rPr lang="de-DE" dirty="0" err="1" smtClean="0"/>
              <a:t>objective</a:t>
            </a:r>
            <a:r>
              <a:rPr lang="de-DE" dirty="0" smtClean="0"/>
              <a:t> </a:t>
            </a:r>
            <a:r>
              <a:rPr lang="de-DE" dirty="0" err="1" smtClean="0"/>
              <a:t>has</a:t>
            </a:r>
            <a:r>
              <a:rPr lang="de-DE" dirty="0" smtClean="0"/>
              <a:t> </a:t>
            </a:r>
            <a:r>
              <a:rPr lang="de-DE" dirty="0" err="1" smtClean="0"/>
              <a:t>been</a:t>
            </a:r>
            <a:r>
              <a:rPr lang="de-DE" dirty="0" smtClean="0"/>
              <a:t> </a:t>
            </a:r>
            <a:r>
              <a:rPr lang="de-DE" dirty="0" err="1" smtClean="0"/>
              <a:t>accomplished</a:t>
            </a:r>
            <a:r>
              <a:rPr lang="de-DE" dirty="0" smtClean="0"/>
              <a:t>.</a:t>
            </a:r>
          </a:p>
          <a:p>
            <a:pPr marL="0" indent="0">
              <a:buNone/>
            </a:pPr>
            <a:r>
              <a:rPr lang="de-DE" dirty="0" smtClean="0"/>
              <a:t>A </a:t>
            </a:r>
            <a:r>
              <a:rPr lang="de-DE" dirty="0" err="1" smtClean="0"/>
              <a:t>specific</a:t>
            </a:r>
            <a:r>
              <a:rPr lang="de-DE" dirty="0" smtClean="0"/>
              <a:t> </a:t>
            </a:r>
            <a:r>
              <a:rPr lang="de-DE" dirty="0" err="1" smtClean="0"/>
              <a:t>claim</a:t>
            </a:r>
            <a:r>
              <a:rPr lang="de-DE" dirty="0" smtClean="0"/>
              <a:t> </a:t>
            </a:r>
            <a:r>
              <a:rPr lang="de-DE" dirty="0" err="1" smtClean="0"/>
              <a:t>of</a:t>
            </a:r>
            <a:r>
              <a:rPr lang="de-DE" dirty="0" smtClean="0"/>
              <a:t> </a:t>
            </a:r>
            <a:r>
              <a:rPr lang="de-DE" dirty="0" err="1" smtClean="0"/>
              <a:t>beneficial</a:t>
            </a:r>
            <a:r>
              <a:rPr lang="de-DE" dirty="0" smtClean="0"/>
              <a:t> </a:t>
            </a:r>
            <a:r>
              <a:rPr lang="de-DE" dirty="0" err="1" smtClean="0"/>
              <a:t>effects</a:t>
            </a:r>
            <a:r>
              <a:rPr lang="de-DE" dirty="0" smtClean="0"/>
              <a:t> in a </a:t>
            </a:r>
            <a:r>
              <a:rPr lang="de-DE" dirty="0" err="1" smtClean="0"/>
              <a:t>subgroup</a:t>
            </a:r>
            <a:r>
              <a:rPr lang="de-DE" dirty="0" smtClean="0"/>
              <a:t> </a:t>
            </a:r>
            <a:r>
              <a:rPr lang="de-DE" dirty="0" err="1" smtClean="0"/>
              <a:t>requires</a:t>
            </a:r>
            <a:r>
              <a:rPr lang="de-DE" dirty="0" smtClean="0"/>
              <a:t> </a:t>
            </a:r>
            <a:r>
              <a:rPr lang="de-DE" dirty="0" err="1" smtClean="0"/>
              <a:t>pre-specification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corresponding</a:t>
            </a:r>
            <a:r>
              <a:rPr lang="de-DE" dirty="0" smtClean="0"/>
              <a:t> null </a:t>
            </a:r>
            <a:r>
              <a:rPr lang="de-DE" dirty="0" err="1" smtClean="0"/>
              <a:t>hypothesis</a:t>
            </a:r>
            <a:r>
              <a:rPr lang="de-DE" dirty="0" smtClean="0"/>
              <a:t> </a:t>
            </a:r>
            <a:r>
              <a:rPr lang="de-DE" dirty="0" err="1" smtClean="0"/>
              <a:t>and</a:t>
            </a:r>
            <a:r>
              <a:rPr lang="de-DE" dirty="0" smtClean="0"/>
              <a:t> an </a:t>
            </a:r>
            <a:r>
              <a:rPr lang="de-DE" dirty="0" err="1" smtClean="0"/>
              <a:t>appropriate</a:t>
            </a:r>
            <a:r>
              <a:rPr lang="de-DE" dirty="0" smtClean="0"/>
              <a:t> </a:t>
            </a:r>
            <a:r>
              <a:rPr lang="de-DE" dirty="0" err="1" smtClean="0"/>
              <a:t>confirmatory</a:t>
            </a:r>
            <a:r>
              <a:rPr lang="de-DE" dirty="0" smtClean="0"/>
              <a:t> </a:t>
            </a:r>
            <a:r>
              <a:rPr lang="de-DE" dirty="0" err="1" smtClean="0"/>
              <a:t>analysis</a:t>
            </a:r>
            <a:r>
              <a:rPr lang="de-DE" dirty="0" smtClean="0"/>
              <a:t> </a:t>
            </a:r>
            <a:r>
              <a:rPr lang="de-DE" dirty="0" err="1" smtClean="0"/>
              <a:t>strategy</a:t>
            </a:r>
            <a:r>
              <a:rPr lang="de-DE" dirty="0" smtClean="0"/>
              <a:t>. </a:t>
            </a:r>
            <a:r>
              <a:rPr lang="de-DE" dirty="0" err="1" smtClean="0"/>
              <a:t>Considerations</a:t>
            </a:r>
            <a:r>
              <a:rPr lang="de-DE" dirty="0" smtClean="0"/>
              <a:t> </a:t>
            </a:r>
            <a:r>
              <a:rPr lang="de-DE" dirty="0" err="1" smtClean="0"/>
              <a:t>of</a:t>
            </a:r>
            <a:r>
              <a:rPr lang="de-DE" dirty="0" smtClean="0"/>
              <a:t> power </a:t>
            </a:r>
            <a:r>
              <a:rPr lang="de-DE" dirty="0" err="1" smtClean="0"/>
              <a:t>would</a:t>
            </a:r>
            <a:r>
              <a:rPr lang="de-DE" dirty="0" smtClean="0"/>
              <a:t> </a:t>
            </a:r>
            <a:r>
              <a:rPr lang="de-DE" dirty="0" err="1" smtClean="0"/>
              <a:t>be</a:t>
            </a:r>
            <a:r>
              <a:rPr lang="de-DE" dirty="0" smtClean="0"/>
              <a:t> </a:t>
            </a:r>
            <a:r>
              <a:rPr lang="de-DE" dirty="0" err="1" smtClean="0"/>
              <a:t>expected</a:t>
            </a:r>
            <a:r>
              <a:rPr lang="de-DE" dirty="0" smtClean="0"/>
              <a:t> in </a:t>
            </a:r>
            <a:r>
              <a:rPr lang="de-DE" dirty="0" err="1" smtClean="0"/>
              <a:t>the</a:t>
            </a:r>
            <a:r>
              <a:rPr lang="de-DE" dirty="0" smtClean="0"/>
              <a:t> </a:t>
            </a:r>
            <a:r>
              <a:rPr lang="de-DE" dirty="0" err="1" smtClean="0"/>
              <a:t>protocol</a:t>
            </a:r>
            <a:r>
              <a:rPr lang="de-DE" dirty="0" smtClean="0"/>
              <a:t>, </a:t>
            </a:r>
            <a:r>
              <a:rPr lang="de-DE" dirty="0" err="1" smtClean="0"/>
              <a:t>and</a:t>
            </a:r>
            <a:r>
              <a:rPr lang="de-DE" dirty="0" smtClean="0"/>
              <a:t> </a:t>
            </a:r>
            <a:r>
              <a:rPr lang="de-DE" dirty="0" err="1" smtClean="0"/>
              <a:t>randomisation</a:t>
            </a:r>
            <a:r>
              <a:rPr lang="de-DE" dirty="0" smtClean="0"/>
              <a:t> </a:t>
            </a:r>
            <a:r>
              <a:rPr lang="de-DE" dirty="0" err="1" smtClean="0"/>
              <a:t>would</a:t>
            </a:r>
            <a:r>
              <a:rPr lang="de-DE" dirty="0" smtClean="0"/>
              <a:t> </a:t>
            </a:r>
            <a:r>
              <a:rPr lang="de-DE" dirty="0" err="1" smtClean="0"/>
              <a:t>generally</a:t>
            </a:r>
            <a:r>
              <a:rPr lang="de-DE" dirty="0" smtClean="0"/>
              <a:t> </a:t>
            </a:r>
            <a:r>
              <a:rPr lang="de-DE" dirty="0" err="1" smtClean="0"/>
              <a:t>be</a:t>
            </a:r>
            <a:r>
              <a:rPr lang="de-DE" dirty="0" smtClean="0"/>
              <a:t> </a:t>
            </a:r>
            <a:r>
              <a:rPr lang="de-DE" dirty="0" err="1" smtClean="0"/>
              <a:t>stratified</a:t>
            </a:r>
            <a:r>
              <a:rPr lang="de-DE" dirty="0" smtClean="0"/>
              <a:t>.</a:t>
            </a:r>
          </a:p>
          <a:p>
            <a:pPr marL="0" indent="0">
              <a:buNone/>
            </a:pPr>
            <a:r>
              <a:rPr lang="de-DE" dirty="0" err="1" smtClean="0"/>
              <a:t>Enrichment</a:t>
            </a:r>
            <a:r>
              <a:rPr lang="de-DE" dirty="0" smtClean="0"/>
              <a:t> </a:t>
            </a:r>
            <a:r>
              <a:rPr lang="de-DE" dirty="0" err="1" smtClean="0"/>
              <a:t>strategies</a:t>
            </a:r>
            <a:r>
              <a:rPr lang="de-DE" dirty="0" smtClean="0"/>
              <a:t>: </a:t>
            </a:r>
            <a:r>
              <a:rPr lang="de-DE" dirty="0" err="1" smtClean="0"/>
              <a:t>the</a:t>
            </a:r>
            <a:r>
              <a:rPr lang="de-DE" dirty="0" smtClean="0"/>
              <a:t> </a:t>
            </a:r>
            <a:r>
              <a:rPr lang="de-DE" dirty="0" err="1" smtClean="0"/>
              <a:t>prospective</a:t>
            </a:r>
            <a:r>
              <a:rPr lang="de-DE" dirty="0" smtClean="0"/>
              <a:t> </a:t>
            </a:r>
            <a:r>
              <a:rPr lang="de-DE" dirty="0" err="1" smtClean="0"/>
              <a:t>use</a:t>
            </a:r>
            <a:r>
              <a:rPr lang="de-DE" dirty="0" smtClean="0"/>
              <a:t> </a:t>
            </a:r>
            <a:r>
              <a:rPr lang="de-DE" dirty="0" err="1" smtClean="0"/>
              <a:t>of</a:t>
            </a:r>
            <a:r>
              <a:rPr lang="de-DE" dirty="0" smtClean="0"/>
              <a:t> </a:t>
            </a:r>
            <a:r>
              <a:rPr lang="de-DE" dirty="0" err="1" smtClean="0"/>
              <a:t>any</a:t>
            </a:r>
            <a:r>
              <a:rPr lang="de-DE" dirty="0" smtClean="0"/>
              <a:t> </a:t>
            </a:r>
            <a:r>
              <a:rPr lang="de-DE" dirty="0" err="1" smtClean="0"/>
              <a:t>patient</a:t>
            </a:r>
            <a:r>
              <a:rPr lang="de-DE" dirty="0" smtClean="0"/>
              <a:t> </a:t>
            </a:r>
            <a:r>
              <a:rPr lang="de-DE" dirty="0" err="1" smtClean="0"/>
              <a:t>characteristics</a:t>
            </a:r>
            <a:r>
              <a:rPr lang="de-DE" dirty="0" smtClean="0"/>
              <a:t> </a:t>
            </a:r>
            <a:r>
              <a:rPr lang="de-DE" dirty="0" err="1" smtClean="0"/>
              <a:t>to</a:t>
            </a:r>
            <a:r>
              <a:rPr lang="de-DE" dirty="0" smtClean="0"/>
              <a:t> </a:t>
            </a:r>
            <a:r>
              <a:rPr lang="de-DE" dirty="0" err="1" smtClean="0"/>
              <a:t>select</a:t>
            </a:r>
            <a:r>
              <a:rPr lang="de-DE" dirty="0" smtClean="0"/>
              <a:t> a </a:t>
            </a:r>
            <a:r>
              <a:rPr lang="de-DE" dirty="0" err="1" smtClean="0"/>
              <a:t>study</a:t>
            </a:r>
            <a:r>
              <a:rPr lang="de-DE" dirty="0" smtClean="0"/>
              <a:t> </a:t>
            </a:r>
            <a:r>
              <a:rPr lang="de-DE" dirty="0" err="1" smtClean="0"/>
              <a:t>population</a:t>
            </a:r>
            <a:r>
              <a:rPr lang="de-DE" dirty="0" smtClean="0"/>
              <a:t> in </a:t>
            </a:r>
            <a:r>
              <a:rPr lang="de-DE" dirty="0" err="1" smtClean="0"/>
              <a:t>which</a:t>
            </a:r>
            <a:r>
              <a:rPr lang="de-DE" dirty="0" smtClean="0"/>
              <a:t> </a:t>
            </a:r>
            <a:r>
              <a:rPr lang="de-DE" dirty="0" err="1" smtClean="0"/>
              <a:t>detection</a:t>
            </a:r>
            <a:r>
              <a:rPr lang="de-DE" dirty="0" smtClean="0"/>
              <a:t> </a:t>
            </a:r>
            <a:r>
              <a:rPr lang="de-DE" dirty="0" err="1" smtClean="0"/>
              <a:t>of</a:t>
            </a:r>
            <a:r>
              <a:rPr lang="de-DE" dirty="0" smtClean="0"/>
              <a:t> a </a:t>
            </a:r>
            <a:r>
              <a:rPr lang="de-DE" dirty="0" err="1" smtClean="0"/>
              <a:t>drug</a:t>
            </a:r>
            <a:r>
              <a:rPr lang="de-DE" dirty="0" smtClean="0"/>
              <a:t> </a:t>
            </a:r>
            <a:r>
              <a:rPr lang="de-DE" dirty="0" err="1" smtClean="0"/>
              <a:t>effect</a:t>
            </a:r>
            <a:r>
              <a:rPr lang="de-DE" dirty="0" smtClean="0"/>
              <a:t> </a:t>
            </a:r>
            <a:r>
              <a:rPr lang="de-DE" dirty="0" err="1" smtClean="0"/>
              <a:t>is</a:t>
            </a:r>
            <a:r>
              <a:rPr lang="de-DE" dirty="0" smtClean="0"/>
              <a:t> </a:t>
            </a:r>
            <a:r>
              <a:rPr lang="de-DE" dirty="0" err="1" smtClean="0"/>
              <a:t>more</a:t>
            </a:r>
            <a:r>
              <a:rPr lang="de-DE" dirty="0" smtClean="0"/>
              <a:t> </a:t>
            </a:r>
            <a:r>
              <a:rPr lang="de-DE" dirty="0" err="1" smtClean="0"/>
              <a:t>likely</a:t>
            </a:r>
            <a:r>
              <a:rPr lang="de-DE" dirty="0" smtClean="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F8CBC6A-E0F1-42E4-8B75-0373F312722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0624743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dirty="0" smtClean="0"/>
              <a:t/>
            </a:r>
            <a:br>
              <a:rPr lang="de-DE" dirty="0" smtClean="0"/>
            </a:br>
            <a:r>
              <a:rPr lang="de-DE" dirty="0" err="1" smtClean="0"/>
              <a:t>Adjustment</a:t>
            </a:r>
            <a:r>
              <a:rPr lang="de-DE" dirty="0" smtClean="0"/>
              <a:t> </a:t>
            </a:r>
            <a:r>
              <a:rPr lang="de-DE" dirty="0" err="1" smtClean="0"/>
              <a:t>and</a:t>
            </a:r>
            <a:r>
              <a:rPr lang="de-DE" dirty="0" smtClean="0"/>
              <a:t> </a:t>
            </a:r>
            <a:br>
              <a:rPr lang="de-DE" dirty="0" smtClean="0"/>
            </a:br>
            <a:r>
              <a:rPr lang="de-DE" dirty="0" smtClean="0"/>
              <a:t>multivariate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hlinkClick r:id="rId3"/>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pPr algn="ctr"/>
            <a:endParaRPr lang="de-DE" sz="2400" dirty="0"/>
          </a:p>
        </p:txBody>
      </p:sp>
    </p:spTree>
    <p:extLst>
      <p:ext uri="{BB962C8B-B14F-4D97-AF65-F5344CB8AC3E}">
        <p14:creationId xmlns:p14="http://schemas.microsoft.com/office/powerpoint/2010/main" val="36647185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 </a:t>
            </a:r>
            <a:r>
              <a:rPr lang="de-DE" dirty="0" err="1" smtClean="0"/>
              <a:t>single</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CD01C80-E9AA-4600-8E82-C0F98355DB63}"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38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0" y="1628800"/>
            <a:ext cx="61214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2289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t>
            </a:r>
            <a:r>
              <a:rPr lang="de-DE" dirty="0" err="1" smtClean="0"/>
              <a:t>two</a:t>
            </a:r>
            <a:r>
              <a:rPr lang="de-DE" dirty="0" smtClean="0"/>
              <a:t> variables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F0F338D-3602-4D05-BFEF-4C733D7D5A7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39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480720" cy="361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3112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sz="2700" dirty="0" smtClean="0">
                <a:latin typeface="Verdana" pitchFamily="34" charset="0"/>
              </a:rPr>
              <a:t>Multivariable analysis - regression</a:t>
            </a:r>
          </a:p>
          <a:p>
            <a:pPr marL="495300" indent="-495300" eaLnBrk="1" hangingPunct="1">
              <a:buFontTx/>
              <a:buNone/>
              <a:defRPr/>
            </a:pPr>
            <a:endParaRPr lang="de-AT" sz="1800" dirty="0" smtClean="0">
              <a:latin typeface="Verdana" pitchFamily="34" charset="0"/>
            </a:endParaRPr>
          </a:p>
          <a:p>
            <a:pPr>
              <a:buFontTx/>
              <a:buNone/>
              <a:defRPr/>
            </a:pPr>
            <a:r>
              <a:rPr lang="en-GB" sz="1800" dirty="0" smtClean="0">
                <a:latin typeface="Verdana" pitchFamily="34" charset="0"/>
              </a:rPr>
              <a:t>Basic idea concerning the outcome:</a:t>
            </a:r>
          </a:p>
          <a:p>
            <a:pPr>
              <a:buFontTx/>
              <a:buNone/>
              <a:defRPr/>
            </a:pPr>
            <a:endParaRPr lang="en-GB" sz="1800" dirty="0" smtClean="0">
              <a:latin typeface="Verdana" pitchFamily="34" charset="0"/>
            </a:endParaRPr>
          </a:p>
          <a:p>
            <a:pPr>
              <a:buFontTx/>
              <a:buNone/>
              <a:defRPr/>
            </a:pPr>
            <a:endParaRPr lang="en-GB" sz="1800" dirty="0" smtClean="0">
              <a:latin typeface="Verdana" pitchFamily="34" charset="0"/>
            </a:endParaRPr>
          </a:p>
          <a:p>
            <a:pPr>
              <a:buFontTx/>
              <a:buNone/>
              <a:defRPr/>
            </a:pPr>
            <a:endParaRPr lang="en-GB" sz="1800" dirty="0" smtClean="0">
              <a:latin typeface="Verdana" pitchFamily="34" charset="0"/>
            </a:endParaRPr>
          </a:p>
          <a:p>
            <a:pPr>
              <a:buFontTx/>
              <a:buNone/>
              <a:defRPr/>
            </a:pPr>
            <a:endParaRPr lang="en-GB" sz="1800" dirty="0" smtClean="0">
              <a:latin typeface="Verdana" pitchFamily="34" charset="0"/>
            </a:endParaRPr>
          </a:p>
          <a:p>
            <a:pPr marL="495300" indent="-495300" eaLnBrk="1" hangingPunct="1">
              <a:buFontTx/>
              <a:buNone/>
              <a:defRPr/>
            </a:pPr>
            <a:r>
              <a:rPr lang="en-GB" sz="1800" dirty="0" smtClean="0">
                <a:latin typeface="Verdana" pitchFamily="34" charset="0"/>
              </a:rPr>
              <a:t>Dichotomous outcome: </a:t>
            </a:r>
            <a:r>
              <a:rPr lang="en-GB" sz="1800" u="sng" dirty="0" smtClean="0">
                <a:latin typeface="Verdana" pitchFamily="34" charset="0"/>
              </a:rPr>
              <a:t>yes / no</a:t>
            </a:r>
            <a:r>
              <a:rPr lang="en-GB" sz="1800" dirty="0" smtClean="0">
                <a:latin typeface="Verdana" pitchFamily="34" charset="0"/>
              </a:rPr>
              <a:t> event   (fixed observation period)</a:t>
            </a:r>
          </a:p>
          <a:p>
            <a:pPr marL="0" indent="0" eaLnBrk="1" hangingPunct="1">
              <a:buFontTx/>
              <a:buNone/>
              <a:defRPr/>
            </a:pPr>
            <a:r>
              <a:rPr lang="en-GB" sz="1800" dirty="0" smtClean="0">
                <a:latin typeface="Verdana" pitchFamily="34" charset="0"/>
              </a:rPr>
              <a:t>	event </a:t>
            </a:r>
            <a:r>
              <a:rPr lang="en-GB" sz="1800" dirty="0">
                <a:latin typeface="Verdana" pitchFamily="34" charset="0"/>
              </a:rPr>
              <a:t>= death</a:t>
            </a:r>
            <a:r>
              <a:rPr lang="en-GB" sz="1800" dirty="0" smtClean="0">
                <a:latin typeface="Verdana" pitchFamily="34" charset="0"/>
              </a:rPr>
              <a:t>, disease occurrence, accident</a:t>
            </a:r>
          </a:p>
          <a:p>
            <a:pPr marL="495300" indent="-495300" eaLnBrk="1" hangingPunct="1">
              <a:buFontTx/>
              <a:buNone/>
              <a:defRPr/>
            </a:pPr>
            <a:endParaRPr lang="de-DE" sz="1800" dirty="0" smtClean="0">
              <a:latin typeface="Verdana" pitchFamily="34" charset="0"/>
            </a:endParaRPr>
          </a:p>
          <a:p>
            <a:pPr>
              <a:buFontTx/>
              <a:buNone/>
              <a:defRPr/>
            </a:pPr>
            <a:r>
              <a:rPr lang="en-GB" sz="1800" dirty="0">
                <a:latin typeface="Verdana" pitchFamily="34" charset="0"/>
              </a:rPr>
              <a:t>Survival analysis: </a:t>
            </a:r>
            <a:r>
              <a:rPr lang="en-GB" sz="1800" u="sng" dirty="0">
                <a:latin typeface="Verdana" pitchFamily="34" charset="0"/>
              </a:rPr>
              <a:t>time</a:t>
            </a:r>
            <a:r>
              <a:rPr lang="en-GB" sz="1800" dirty="0">
                <a:latin typeface="Verdana" pitchFamily="34" charset="0"/>
              </a:rPr>
              <a:t> to event data   (variable observation period)</a:t>
            </a:r>
          </a:p>
          <a:p>
            <a:pPr marL="0" indent="0">
              <a:buFontTx/>
              <a:buNone/>
              <a:defRPr/>
            </a:pPr>
            <a:r>
              <a:rPr lang="en-GB" sz="1800" dirty="0">
                <a:latin typeface="Verdana" pitchFamily="34" charset="0"/>
              </a:rPr>
              <a:t>	event = onset of a certain tumour ≈ diagnosis</a:t>
            </a:r>
          </a:p>
          <a:p>
            <a:pPr marL="495300" indent="-495300" eaLnBrk="1" hangingPunct="1">
              <a:buFontTx/>
              <a:buNone/>
              <a:defRPr/>
            </a:pPr>
            <a:endParaRPr lang="en-GB" sz="1800" dirty="0" smtClean="0">
              <a:latin typeface="Verdana" pitchFamily="34" charset="0"/>
            </a:endParaRPr>
          </a:p>
        </p:txBody>
      </p:sp>
      <p:sp>
        <p:nvSpPr>
          <p:cNvPr id="2560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2560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E899782-4B80-4979-8682-28BA687AFF62}"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119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5605" name="AutoShape 5"/>
          <p:cNvSpPr>
            <a:spLocks noChangeArrowheads="1"/>
          </p:cNvSpPr>
          <p:nvPr/>
        </p:nvSpPr>
        <p:spPr bwMode="auto">
          <a:xfrm>
            <a:off x="1547813" y="2636838"/>
            <a:ext cx="1703387" cy="139700"/>
          </a:xfrm>
          <a:prstGeom prst="rightArrow">
            <a:avLst>
              <a:gd name="adj1" fmla="val 50000"/>
              <a:gd name="adj2" fmla="val 268702"/>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06" name="Text Box 6"/>
          <p:cNvSpPr txBox="1">
            <a:spLocks noChangeArrowheads="1"/>
          </p:cNvSpPr>
          <p:nvPr/>
        </p:nvSpPr>
        <p:spPr bwMode="auto">
          <a:xfrm>
            <a:off x="539750" y="2349500"/>
            <a:ext cx="925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X</a:t>
            </a:r>
            <a:endParaRPr kumimoji="0" lang="en-GB" altLang="en-US" sz="24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5607" name="Text Box 7"/>
          <p:cNvSpPr txBox="1">
            <a:spLocks noChangeArrowheads="1"/>
          </p:cNvSpPr>
          <p:nvPr/>
        </p:nvSpPr>
        <p:spPr bwMode="auto">
          <a:xfrm>
            <a:off x="3321050" y="2349500"/>
            <a:ext cx="890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Y</a:t>
            </a:r>
          </a:p>
        </p:txBody>
      </p:sp>
      <p:sp>
        <p:nvSpPr>
          <p:cNvPr id="25608" name="Ellipse 13"/>
          <p:cNvSpPr>
            <a:spLocks noChangeArrowheads="1"/>
          </p:cNvSpPr>
          <p:nvPr/>
        </p:nvSpPr>
        <p:spPr bwMode="auto">
          <a:xfrm>
            <a:off x="3403600" y="2349500"/>
            <a:ext cx="720725" cy="647700"/>
          </a:xfrm>
          <a:prstGeom prst="ellipse">
            <a:avLst/>
          </a:prstGeom>
          <a:noFill/>
          <a:ln w="444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0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D37386E1-A740-4343-AEA7-BC8323A80C52}" type="datetime1">
              <a:rPr lang="de-AT" smtClean="0"/>
              <a:t>20.06.2023</a:t>
            </a:fld>
            <a:endParaRPr lang="en-US"/>
          </a:p>
        </p:txBody>
      </p:sp>
    </p:spTree>
    <p:extLst>
      <p:ext uri="{BB962C8B-B14F-4D97-AF65-F5344CB8AC3E}">
        <p14:creationId xmlns:p14="http://schemas.microsoft.com/office/powerpoint/2010/main" val="1444087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err="1" smtClean="0"/>
              <a:t>Literature</a:t>
            </a:r>
            <a:endParaRPr lang="de-DE" dirty="0"/>
          </a:p>
        </p:txBody>
      </p:sp>
      <p:sp>
        <p:nvSpPr>
          <p:cNvPr id="4" name="Datumsplatzhalter 3"/>
          <p:cNvSpPr>
            <a:spLocks noGrp="1"/>
          </p:cNvSpPr>
          <p:nvPr>
            <p:ph type="dt" sz="half" idx="10"/>
          </p:nvPr>
        </p:nvSpPr>
        <p:spPr/>
        <p:txBody>
          <a:bodyPr/>
          <a:lstStyle/>
          <a:p>
            <a:fld id="{9AFFC7B4-E361-4D31-8810-B2F1C764C4AE}" type="datetime1">
              <a:rPr lang="de-AT" smtClean="0"/>
              <a:t>20.06.2023</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Page</a:t>
            </a:r>
            <a:fld id="{43F64F4F-A0C7-4089-904F-ABF8F45E77EC}" type="slidenum">
              <a:rPr lang="de-DE" altLang="en-US"/>
              <a:t>12</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23528" y="1536686"/>
            <a:ext cx="8229600" cy="4757758"/>
          </a:xfrm>
        </p:spPr>
        <p:txBody>
          <a:bodyPr/>
          <a:lstStyle/>
          <a:p>
            <a:r>
              <a:rPr lang="de-DE" dirty="0"/>
              <a:t>Medical statistics</a:t>
            </a:r>
          </a:p>
          <a:p>
            <a:r>
              <a:rPr lang="de-DE" dirty="0"/>
              <a:t>Statistical software</a:t>
            </a:r>
          </a:p>
          <a:p>
            <a:r>
              <a:rPr lang="de-DE" dirty="0"/>
              <a:t>Medical informatics</a:t>
            </a:r>
          </a:p>
          <a:p>
            <a:r>
              <a:rPr lang="de-DE" dirty="0"/>
              <a:t>Documentation</a:t>
            </a:r>
          </a:p>
          <a:p>
            <a:endParaRPr lang="de-DE" dirty="0"/>
          </a:p>
          <a:p>
            <a:endParaRPr lang="de-DE" dirty="0"/>
          </a:p>
          <a:p>
            <a:r>
              <a:rPr lang="de-DE" dirty="0"/>
              <a:t>Clinical research</a:t>
            </a:r>
          </a:p>
          <a:p>
            <a:endParaRPr lang="de-DE" dirty="0"/>
          </a:p>
          <a:p>
            <a:r>
              <a:rPr lang="de-DE" dirty="0"/>
              <a:t>Public Health</a:t>
            </a:r>
          </a:p>
          <a:p>
            <a:r>
              <a:rPr lang="de-DE" dirty="0"/>
              <a:t>Epidemiological research</a:t>
            </a:r>
          </a:p>
          <a:p>
            <a:r>
              <a:rPr lang="de-DE" dirty="0" err="1"/>
              <a:t>Evidence Based </a:t>
            </a:r>
            <a:r>
              <a:rPr lang="de-DE" dirty="0"/>
              <a:t>Medicine</a:t>
            </a:r>
          </a:p>
          <a:p>
            <a:endParaRPr lang="de-DE" dirty="0"/>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407554" name="Picture 2" descr="http://ecx.images-amazon.com/images/I/51IZCDQf-6L._SX342_BO1,204,203,200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3915565"/>
            <a:ext cx="1480752" cy="214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717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&gt;2 variables: </a:t>
            </a:r>
            <a:r>
              <a:rPr lang="de-DE" dirty="0" err="1" smtClean="0"/>
              <a:t>regression</a:t>
            </a:r>
            <a:r>
              <a:rPr lang="de-DE" dirty="0" smtClean="0"/>
              <a:t> </a:t>
            </a:r>
            <a:r>
              <a:rPr lang="de-DE" dirty="0" err="1" smtClean="0"/>
              <a:t>analyses</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80E17D-1585-45D7-AF4D-312D28751F46}"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Inhaltsplatzhalter 2"/>
          <p:cNvSpPr>
            <a:spLocks noGrp="1"/>
          </p:cNvSpPr>
          <p:nvPr>
            <p:ph idx="1"/>
          </p:nvPr>
        </p:nvSpPr>
        <p:spPr>
          <a:xfrm>
            <a:off x="457200" y="1600200"/>
            <a:ext cx="8229600" cy="4757758"/>
          </a:xfrm>
        </p:spPr>
        <p:txBody>
          <a:bodyPr/>
          <a:lstStyle/>
          <a:p>
            <a:r>
              <a:rPr lang="de-DE" dirty="0" smtClean="0"/>
              <a:t>Multiple linear </a:t>
            </a:r>
            <a:r>
              <a:rPr lang="de-DE" dirty="0" err="1" smtClean="0"/>
              <a:t>regression</a:t>
            </a:r>
            <a:r>
              <a:rPr lang="de-DE" dirty="0" smtClean="0"/>
              <a:t> (</a:t>
            </a:r>
            <a:r>
              <a:rPr lang="de-DE" dirty="0" err="1" smtClean="0"/>
              <a:t>when</a:t>
            </a:r>
            <a:r>
              <a:rPr lang="de-DE" dirty="0" smtClean="0"/>
              <a:t> </a:t>
            </a:r>
            <a:r>
              <a:rPr lang="de-DE" dirty="0" err="1" smtClean="0"/>
              <a:t>the</a:t>
            </a:r>
            <a:r>
              <a:rPr lang="de-DE" dirty="0" smtClean="0"/>
              <a:t> </a:t>
            </a:r>
            <a:r>
              <a:rPr lang="de-DE" dirty="0" err="1" smtClean="0"/>
              <a:t>outcome</a:t>
            </a:r>
            <a:r>
              <a:rPr lang="de-DE" dirty="0" smtClean="0"/>
              <a:t> variable </a:t>
            </a:r>
            <a:r>
              <a:rPr lang="de-DE" dirty="0" err="1" smtClean="0"/>
              <a:t>is</a:t>
            </a:r>
            <a:r>
              <a:rPr lang="de-DE" dirty="0" smtClean="0"/>
              <a:t> </a:t>
            </a:r>
            <a:r>
              <a:rPr lang="de-DE" dirty="0" err="1" smtClean="0"/>
              <a:t>continuous</a:t>
            </a:r>
            <a:r>
              <a:rPr lang="de-DE" dirty="0" smtClean="0"/>
              <a:t>)</a:t>
            </a:r>
          </a:p>
          <a:p>
            <a:r>
              <a:rPr lang="de-DE" dirty="0" smtClean="0"/>
              <a:t>Multiple </a:t>
            </a:r>
            <a:r>
              <a:rPr lang="de-DE" dirty="0" err="1" smtClean="0"/>
              <a:t>logistic</a:t>
            </a:r>
            <a:r>
              <a:rPr lang="de-DE" dirty="0" smtClean="0"/>
              <a:t> </a:t>
            </a:r>
            <a:r>
              <a:rPr lang="de-DE" dirty="0" err="1" smtClean="0"/>
              <a:t>regression</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smtClean="0"/>
              <a:t>binary</a:t>
            </a:r>
            <a:r>
              <a:rPr lang="de-DE" dirty="0" smtClean="0"/>
              <a:t> </a:t>
            </a:r>
            <a:r>
              <a:rPr lang="de-DE" dirty="0" err="1" smtClean="0"/>
              <a:t>event</a:t>
            </a:r>
            <a:r>
              <a:rPr lang="de-DE" dirty="0" smtClean="0"/>
              <a:t>)</a:t>
            </a:r>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smtClean="0"/>
              <a:t>time-</a:t>
            </a:r>
            <a:r>
              <a:rPr lang="de-DE" dirty="0" err="1" smtClean="0"/>
              <a:t>to</a:t>
            </a:r>
            <a:r>
              <a:rPr lang="de-DE" dirty="0" smtClean="0"/>
              <a:t>-event)</a:t>
            </a:r>
          </a:p>
          <a:p>
            <a:endParaRPr lang="de-DE" dirty="0"/>
          </a:p>
        </p:txBody>
      </p:sp>
    </p:spTree>
    <p:extLst>
      <p:ext uri="{BB962C8B-B14F-4D97-AF65-F5344CB8AC3E}">
        <p14:creationId xmlns:p14="http://schemas.microsoft.com/office/powerpoint/2010/main" val="19770674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Regression, introduction</a:t>
            </a:r>
          </a:p>
          <a:p>
            <a:pPr marL="495300" indent="-495300" eaLnBrk="1" hangingPunct="1">
              <a:buFontTx/>
              <a:buNone/>
            </a:pPr>
            <a:endParaRPr lang="de-DE"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algn="ctr" eaLnBrk="1" hangingPunct="1">
              <a:buFontTx/>
              <a:buNone/>
            </a:pPr>
            <a:r>
              <a:rPr lang="de-DE" altLang="en-US" sz="1200" smtClean="0">
                <a:latin typeface="Verdana" panose="020B0604030504040204" pitchFamily="34" charset="0"/>
              </a:rPr>
              <a:t>                                                     </a:t>
            </a:r>
            <a:r>
              <a:rPr lang="de-DE" altLang="en-US" sz="1500" smtClean="0">
                <a:latin typeface="Verdana" panose="020B0604030504040204" pitchFamily="34" charset="0"/>
              </a:rPr>
              <a:t> n=10</a:t>
            </a:r>
          </a:p>
          <a:p>
            <a:pPr marL="495300" indent="-495300" eaLnBrk="1" hangingPunct="1">
              <a:buFontTx/>
              <a:buNone/>
            </a:pPr>
            <a:endParaRPr lang="en-GB" altLang="en-US" sz="1500" smtClean="0">
              <a:latin typeface="Verdana" panose="020B0604030504040204" pitchFamily="34" charset="0"/>
            </a:endParaRPr>
          </a:p>
        </p:txBody>
      </p:sp>
      <p:sp>
        <p:nvSpPr>
          <p:cNvPr id="45261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45261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063B4B3-CE53-44B5-A67B-F806FFDEE13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121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4526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00213"/>
            <a:ext cx="504031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4" name="Textfeld 7"/>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Med J</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1988;296:1238-1242</a:t>
            </a:r>
          </a:p>
        </p:txBody>
      </p:sp>
      <p:sp>
        <p:nvSpPr>
          <p:cNvPr id="45261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BFA9CB24-000D-47DE-884A-7767C5F081D8}" type="datetime1">
              <a:rPr lang="de-AT" smtClean="0"/>
              <a:t>20.06.2023</a:t>
            </a:fld>
            <a:endParaRPr lang="en-US"/>
          </a:p>
        </p:txBody>
      </p:sp>
    </p:spTree>
    <p:extLst>
      <p:ext uri="{BB962C8B-B14F-4D97-AF65-F5344CB8AC3E}">
        <p14:creationId xmlns:p14="http://schemas.microsoft.com/office/powerpoint/2010/main" val="39841746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Regression, introduction</a:t>
            </a:r>
          </a:p>
          <a:p>
            <a:pPr marL="495300" indent="-495300" eaLnBrk="1" hangingPunct="1">
              <a:buFontTx/>
              <a:buNone/>
            </a:pPr>
            <a:endParaRPr lang="en-GB" altLang="en-US" sz="1800" smtClean="0">
              <a:latin typeface="Verdana" panose="020B0604030504040204" pitchFamily="34" charset="0"/>
            </a:endParaRPr>
          </a:p>
        </p:txBody>
      </p:sp>
      <p:sp>
        <p:nvSpPr>
          <p:cNvPr id="45465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45466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00F8757-B576-4040-B7DC-4363F57CAB5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122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45466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2346325"/>
            <a:ext cx="659765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565400"/>
            <a:ext cx="3683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3" name="Textfeld 7"/>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Med J</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1989;298:1068-1070</a:t>
            </a:r>
          </a:p>
        </p:txBody>
      </p:sp>
      <p:sp>
        <p:nvSpPr>
          <p:cNvPr id="160776" name="Textfeld 9"/>
          <p:cNvSpPr txBox="1">
            <a:spLocks noChangeArrowheads="1"/>
          </p:cNvSpPr>
          <p:nvPr/>
        </p:nvSpPr>
        <p:spPr bwMode="auto">
          <a:xfrm>
            <a:off x="3635375" y="1700213"/>
            <a:ext cx="4968875" cy="646112"/>
          </a:xfrm>
          <a:prstGeom prst="rect">
            <a:avLst/>
          </a:prstGeom>
          <a:solidFill>
            <a:schemeClr val="bg1"/>
          </a:solidFill>
          <a:ln w="3175">
            <a:solidFill>
              <a:schemeClr val="bg1">
                <a:lumMod val="50000"/>
              </a:schemeClr>
            </a:solidFill>
            <a:prstDash val="solid"/>
            <a:miter lim="800000"/>
            <a:headEnd/>
            <a:tailEnd/>
          </a:ln>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Observed values of peak expiratory flow (</a:t>
            </a:r>
            <a:r>
              <a:rPr kumimoji="0" lang="en-GB" altLang="en-US"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PEF</a:t>
            </a: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in 228 women who had never smoked and who fulfilled other strict criteria of normality (regression curve and 90% confidence intervals)</a:t>
            </a:r>
          </a:p>
        </p:txBody>
      </p:sp>
      <p:sp>
        <p:nvSpPr>
          <p:cNvPr id="45466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30792F99-DBCE-40EF-A9B5-A218BD765DE3}" type="datetime1">
              <a:rPr lang="de-AT" smtClean="0"/>
              <a:t>20.06.2023</a:t>
            </a:fld>
            <a:endParaRPr lang="en-US"/>
          </a:p>
        </p:txBody>
      </p:sp>
    </p:spTree>
    <p:extLst>
      <p:ext uri="{BB962C8B-B14F-4D97-AF65-F5344CB8AC3E}">
        <p14:creationId xmlns:p14="http://schemas.microsoft.com/office/powerpoint/2010/main" val="6354917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 </a:t>
            </a:r>
            <a:r>
              <a:rPr lang="de-AT" dirty="0" err="1" smtClean="0"/>
              <a:t>analyses</a:t>
            </a:r>
            <a:endParaRPr lang="de-DE" dirty="0"/>
          </a:p>
        </p:txBody>
      </p:sp>
      <p:sp>
        <p:nvSpPr>
          <p:cNvPr id="8" name="Inhaltsplatzhalter 7"/>
          <p:cNvSpPr>
            <a:spLocks noGrp="1"/>
          </p:cNvSpPr>
          <p:nvPr>
            <p:ph idx="1"/>
          </p:nvPr>
        </p:nvSpPr>
        <p:spPr/>
        <p:txBody>
          <a:bodyPr>
            <a:normAutofit/>
          </a:bodyPr>
          <a:lstStyle/>
          <a:p>
            <a:pPr marL="0" indent="0">
              <a:buNone/>
            </a:pPr>
            <a:r>
              <a:rPr lang="en-US" dirty="0" smtClean="0"/>
              <a:t>Regression analysis is a statistical method to assess associations and relationships between independent and dependent variables  </a:t>
            </a:r>
            <a:endParaRPr lang="en-US" dirty="0"/>
          </a:p>
          <a:p>
            <a:pPr marL="0" indent="0">
              <a:buNone/>
            </a:pPr>
            <a:endParaRPr lang="en-GB" dirty="0" smtClean="0"/>
          </a:p>
          <a:p>
            <a:pPr marL="0" indent="0">
              <a:buNone/>
            </a:pPr>
            <a:r>
              <a:rPr lang="en-GB" dirty="0" smtClean="0"/>
              <a:t>Predictor (risk factor, therapy) -- &gt; Outcome (disease) </a:t>
            </a:r>
            <a:endParaRPr lang="en-GB" dirty="0"/>
          </a:p>
          <a:p>
            <a:pPr marL="0" indent="0">
              <a:buNone/>
            </a:pPr>
            <a:endParaRPr lang="en-US" dirty="0" smtClean="0"/>
          </a:p>
          <a:p>
            <a:pPr marL="0" indent="0">
              <a:buNone/>
            </a:pPr>
            <a:r>
              <a:rPr lang="en-US" dirty="0" smtClean="0"/>
              <a:t>Multivariable analysis:</a:t>
            </a:r>
          </a:p>
          <a:p>
            <a:pPr marL="0" indent="0">
              <a:buNone/>
            </a:pPr>
            <a:r>
              <a:rPr lang="en-US" dirty="0" smtClean="0"/>
              <a:t>k independent variables (predictors) -- &gt;  1 dependent variables (outcome)  </a:t>
            </a:r>
          </a:p>
          <a:p>
            <a:pPr marL="0" indent="0">
              <a:buNone/>
            </a:pPr>
            <a:endParaRPr lang="en-US" dirty="0" smtClean="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FD685936-3EF4-47B3-AE81-A6F3CEBE068F}"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6085540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a:bodyPr>
          <a:lstStyle/>
          <a:p>
            <a:pPr marL="0" indent="0">
              <a:buNone/>
            </a:pPr>
            <a:r>
              <a:rPr lang="en-GB" dirty="0" smtClean="0"/>
              <a:t>With regression analyses (models) it is possible to assess the effect of a predictor variables on an outcome and to adjust this effect for a third variables.</a:t>
            </a:r>
          </a:p>
          <a:p>
            <a:pPr marL="0" indent="0">
              <a:buNone/>
            </a:pPr>
            <a:endParaRPr lang="en-GB" dirty="0" smtClean="0"/>
          </a:p>
          <a:p>
            <a:pPr marL="0" indent="0">
              <a:buNone/>
            </a:pPr>
            <a:r>
              <a:rPr lang="en-GB" dirty="0" smtClean="0"/>
              <a:t>The third variable can act as a confounder, moderator or mediator.</a:t>
            </a:r>
          </a:p>
          <a:p>
            <a:pPr marL="0" indent="0">
              <a:buNone/>
            </a:pPr>
            <a:endParaRPr lang="en-GB" dirty="0" smtClean="0"/>
          </a:p>
          <a:p>
            <a:pPr marL="0" indent="0">
              <a:buNone/>
            </a:pPr>
            <a:r>
              <a:rPr lang="en-GB" dirty="0" smtClean="0"/>
              <a:t>A causal graph (DAG – directed </a:t>
            </a:r>
            <a:r>
              <a:rPr lang="en-GB" dirty="0" err="1" smtClean="0"/>
              <a:t>acylic</a:t>
            </a:r>
            <a:r>
              <a:rPr lang="en-GB" dirty="0" smtClean="0"/>
              <a:t> graph) allows to visualize the relationships</a:t>
            </a:r>
            <a:endParaRPr lang="en-GB" dirty="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E370B449-0B8E-41DD-AE40-46BEF105CF5D}"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4516554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endParaRPr lang="en-US" sz="28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CD733C5-313C-4124-905E-E9B4FB48DD18}"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25144"/>
            <a:ext cx="159607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58336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Continuous outcome: linear regression</a:t>
            </a:r>
          </a:p>
          <a:p>
            <a:pPr marL="0" indent="0">
              <a:buNone/>
            </a:pPr>
            <a:r>
              <a:rPr lang="en-GB" dirty="0" smtClean="0"/>
              <a:t>Sex, age, BMI		-&gt; systolic blood pressure</a:t>
            </a:r>
          </a:p>
          <a:p>
            <a:pPr marL="0" indent="0">
              <a:buNone/>
            </a:pPr>
            <a:r>
              <a:rPr lang="en-GB" dirty="0" smtClean="0"/>
              <a:t>Estimating beta coefficient (slopes)</a:t>
            </a:r>
          </a:p>
          <a:p>
            <a:pPr marL="0" indent="0">
              <a:buNone/>
            </a:pPr>
            <a:r>
              <a:rPr lang="en-GB" dirty="0" smtClean="0"/>
              <a:t> </a:t>
            </a:r>
          </a:p>
          <a:p>
            <a:pPr marL="0" indent="0">
              <a:buNone/>
            </a:pPr>
            <a:r>
              <a:rPr lang="en-GB" dirty="0" smtClean="0"/>
              <a:t>Binary outcome: logistic regression</a:t>
            </a:r>
          </a:p>
          <a:p>
            <a:pPr marL="0" indent="0">
              <a:buNone/>
            </a:pPr>
            <a:r>
              <a:rPr lang="en-GB" dirty="0" smtClean="0"/>
              <a:t>Sex, age, BMI</a:t>
            </a:r>
            <a:r>
              <a:rPr lang="en-GB" dirty="0"/>
              <a:t>	</a:t>
            </a:r>
            <a:r>
              <a:rPr lang="en-GB" dirty="0" smtClean="0"/>
              <a:t>	-&gt; CHD within 10 years</a:t>
            </a:r>
          </a:p>
          <a:p>
            <a:pPr marL="0" indent="0">
              <a:buNone/>
            </a:pPr>
            <a:r>
              <a:rPr lang="en-GB" dirty="0" smtClean="0"/>
              <a:t>Estimating odds ratio</a:t>
            </a:r>
          </a:p>
          <a:p>
            <a:pPr marL="0" indent="0">
              <a:buNone/>
            </a:pPr>
            <a:endParaRPr lang="en-GB" dirty="0" smtClean="0"/>
          </a:p>
          <a:p>
            <a:pPr marL="0" indent="0">
              <a:buNone/>
            </a:pPr>
            <a:r>
              <a:rPr lang="en-GB" dirty="0" smtClean="0"/>
              <a:t>Time-to-event outcome:  Cox proportional hazards regression</a:t>
            </a:r>
          </a:p>
          <a:p>
            <a:pPr marL="0" indent="0">
              <a:buNone/>
            </a:pPr>
            <a:r>
              <a:rPr lang="en-GB" dirty="0"/>
              <a:t>Sex, age, BMI		-&gt; </a:t>
            </a:r>
            <a:r>
              <a:rPr lang="en-GB" dirty="0" smtClean="0"/>
              <a:t>time to CHD (survival analysis)</a:t>
            </a:r>
            <a:endParaRPr lang="en-GB" dirty="0"/>
          </a:p>
          <a:p>
            <a:pPr marL="0" indent="0">
              <a:buNone/>
            </a:pPr>
            <a:r>
              <a:rPr lang="en-GB" dirty="0" smtClean="0"/>
              <a:t>Estimating hazard ratio </a:t>
            </a:r>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781BC3EB-559C-4A7A-9B47-C79F530A8412}"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40308539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2FDF8F48-98A2-40B4-B88F-151B25DF8D2D}"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0816965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FE079599-E82B-48E3-9ACF-C877B622A1D8}"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12130383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D918A5F5-CE00-403C-A427-2C72A20140E3}"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90208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B90FBA1-4ABE-4DFA-8FD9-707D7569665A}" type="slidenum">
              <a:rPr lang="en-US" altLang="de-DE" smtClean="0">
                <a:solidFill>
                  <a:schemeClr val="bg1"/>
                </a:solidFill>
              </a:rPr>
              <a:pPr eaLnBrk="1" hangingPunct="1"/>
              <a:t>13</a:t>
            </a:fld>
            <a:endParaRPr lang="en-US" altLang="de-DE" smtClean="0">
              <a:solidFill>
                <a:schemeClr val="bg1"/>
              </a:solidFill>
            </a:endParaRPr>
          </a:p>
        </p:txBody>
      </p:sp>
    </p:spTree>
    <p:extLst>
      <p:ext uri="{BB962C8B-B14F-4D97-AF65-F5344CB8AC3E}">
        <p14:creationId xmlns:p14="http://schemas.microsoft.com/office/powerpoint/2010/main" val="25306846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C5A70A12-AFBC-4287-941C-0768875C23A9}"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1714146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47E717C8-5A1B-4867-86C6-1D3B9D2F615B}"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5261353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CAF9D6B7-3E58-467F-A8FF-BA65397154CF}"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74915268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DC5A3577-BE60-43A1-89EE-3BBC72D85234}"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24225004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1831694C-77A9-4490-B92D-FCDC8E143AE0}"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68724588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34F8B7F4-BFD5-40AB-A4F6-980124A2D0B1}"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51095094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FD1A8B96-596B-42D6-81FA-26936BA6A0B9}"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425129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4652C-CD78-4E39-BAB0-0AF956FF8895}"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fld id="{13E7D27F-4BE2-4102-858D-0F3737E7151D}"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189077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t>
            </a:r>
            <a:r>
              <a:rPr lang="de-DE" dirty="0" err="1" smtClean="0"/>
              <a:t>analysis</a:t>
            </a:r>
            <a:r>
              <a:rPr lang="de-DE" dirty="0" smtClean="0"/>
              <a:t> (time-</a:t>
            </a:r>
            <a:r>
              <a:rPr lang="de-DE" dirty="0" err="1" smtClean="0"/>
              <a:t>to</a:t>
            </a:r>
            <a:r>
              <a:rPr lang="de-DE" dirty="0" smtClean="0"/>
              <a:t>-event </a:t>
            </a:r>
            <a:r>
              <a:rPr lang="de-DE" dirty="0" err="1" smtClean="0"/>
              <a:t>data</a:t>
            </a:r>
            <a:r>
              <a:rPr lang="de-DE" dirty="0" smtClean="0"/>
              <a:t>)</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curves</a:t>
            </a:r>
            <a:r>
              <a:rPr lang="de-DE" dirty="0" smtClean="0"/>
              <a:t/>
            </a:r>
            <a:br>
              <a:rPr lang="de-DE" dirty="0" smtClean="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a:p>
          <a:p>
            <a:endParaRPr lang="de-DE" dirty="0" smtClean="0"/>
          </a:p>
          <a:p>
            <a:r>
              <a:rPr lang="de-DE" dirty="0" smtClean="0"/>
              <a:t>Cox Proportional </a:t>
            </a:r>
            <a:r>
              <a:rPr lang="de-DE" dirty="0" err="1" smtClean="0"/>
              <a:t>Hazards</a:t>
            </a:r>
            <a:r>
              <a:rPr lang="de-DE" dirty="0" smtClean="0"/>
              <a:t> Model</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ACBFD19-B774-4B42-B993-BB2514F0974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5125A47-4E8A-44C4-9007-1C81D5E01E7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382179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85F2463-0236-4217-887D-E679E32BC7A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709738"/>
            <a:ext cx="7007673" cy="459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008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Internet, </a:t>
            </a:r>
            <a:r>
              <a:rPr lang="de-DE" dirty="0" err="1" smtClean="0"/>
              <a:t>software</a:t>
            </a:r>
            <a:endParaRPr lang="de-DE" dirty="0"/>
          </a:p>
        </p:txBody>
      </p:sp>
      <p:sp>
        <p:nvSpPr>
          <p:cNvPr id="4" name="Datumsplatzhalter 3"/>
          <p:cNvSpPr>
            <a:spLocks noGrp="1"/>
          </p:cNvSpPr>
          <p:nvPr>
            <p:ph type="dt" sz="half" idx="10"/>
          </p:nvPr>
        </p:nvSpPr>
        <p:spPr/>
        <p:txBody>
          <a:bodyPr/>
          <a:lstStyle/>
          <a:p>
            <a:fld id="{17FD8BAC-E6E1-488C-A779-789452824241}" type="datetime1">
              <a:rPr lang="de-AT" altLang="en-US" smtClean="0"/>
              <a:t>20.06.2023</a:t>
            </a:fld>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A Series on Evaluation </a:t>
            </a:r>
            <a:r>
              <a:rPr lang="de-DE" dirty="0" err="1" smtClean="0"/>
              <a:t>of</a:t>
            </a:r>
            <a:r>
              <a:rPr lang="de-DE" dirty="0" smtClean="0"/>
              <a:t> Scientific Publications, Deutsches Ärzteblatt</a:t>
            </a:r>
          </a:p>
          <a:p>
            <a:r>
              <a:rPr lang="de-DE" dirty="0" smtClean="0"/>
              <a:t>Further </a:t>
            </a:r>
            <a:r>
              <a:rPr lang="de-DE" dirty="0" err="1" smtClean="0"/>
              <a:t>Statistics</a:t>
            </a:r>
            <a:r>
              <a:rPr lang="de-DE" dirty="0" smtClean="0"/>
              <a:t> in </a:t>
            </a:r>
            <a:r>
              <a:rPr lang="de-DE" dirty="0" err="1" smtClean="0"/>
              <a:t>Dentistry</a:t>
            </a:r>
            <a:r>
              <a:rPr lang="de-DE" dirty="0" smtClean="0"/>
              <a:t>, British Dental Journal</a:t>
            </a:r>
          </a:p>
          <a:p>
            <a:r>
              <a:rPr lang="de-DE" dirty="0" smtClean="0"/>
              <a:t>Online </a:t>
            </a:r>
            <a:r>
              <a:rPr lang="de-DE" dirty="0" err="1" smtClean="0"/>
              <a:t>calculators</a:t>
            </a:r>
            <a:r>
              <a:rPr lang="de-DE" dirty="0" smtClean="0"/>
              <a:t>: e.g. </a:t>
            </a:r>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r>
              <a:rPr lang="de-DE" dirty="0" smtClean="0"/>
              <a:t>, JASP</a:t>
            </a:r>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r>
              <a:rPr lang="de-DE" dirty="0" smtClean="0"/>
              <a:t>RevMan5, </a:t>
            </a:r>
            <a:r>
              <a:rPr lang="de-DE" dirty="0" err="1" smtClean="0"/>
              <a:t>Cochrane</a:t>
            </a:r>
            <a:r>
              <a:rPr lang="de-DE" dirty="0" smtClean="0"/>
              <a:t> </a:t>
            </a:r>
            <a:r>
              <a:rPr lang="de-DE" dirty="0" err="1" smtClean="0"/>
              <a:t>Collaboration</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14</a:t>
            </a:fld>
            <a:endParaRPr lang="de-DE" altLang="en-US"/>
          </a:p>
        </p:txBody>
      </p:sp>
    </p:spTree>
    <p:extLst>
      <p:ext uri="{BB962C8B-B14F-4D97-AF65-F5344CB8AC3E}">
        <p14:creationId xmlns:p14="http://schemas.microsoft.com/office/powerpoint/2010/main" val="282392919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smtClean="0"/>
              <a:t>Analysis </a:t>
            </a:r>
            <a:r>
              <a:rPr lang="de-DE" dirty="0" err="1" smtClean="0"/>
              <a:t>of</a:t>
            </a:r>
            <a:r>
              <a:rPr lang="de-DE" dirty="0" smtClean="0"/>
              <a:t> </a:t>
            </a:r>
            <a:r>
              <a:rPr lang="de-DE" dirty="0" err="1" smtClean="0"/>
              <a:t>count</a:t>
            </a:r>
            <a:r>
              <a:rPr lang="de-DE" dirty="0" smtClean="0"/>
              <a:t> </a:t>
            </a:r>
            <a:r>
              <a:rPr lang="de-DE" dirty="0" err="1" smtClean="0"/>
              <a:t>data</a:t>
            </a:r>
            <a:r>
              <a:rPr lang="de-DE" dirty="0" smtClean="0"/>
              <a:t> </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lnSpcReduction="20000"/>
          </a:bodyPr>
          <a:lstStyle/>
          <a:p>
            <a:r>
              <a:rPr lang="de-DE" dirty="0" err="1" smtClean="0"/>
              <a:t>Poisson</a:t>
            </a:r>
            <a:r>
              <a:rPr lang="de-DE" dirty="0" smtClean="0"/>
              <a:t> </a:t>
            </a:r>
            <a:r>
              <a:rPr lang="de-DE" dirty="0" err="1" smtClean="0"/>
              <a:t>regression</a:t>
            </a:r>
            <a:r>
              <a:rPr lang="de-DE" dirty="0"/>
              <a:t/>
            </a:r>
            <a:br>
              <a:rPr lang="de-DE" dirty="0"/>
            </a:br>
            <a:r>
              <a:rPr lang="de-DE" dirty="0"/>
              <a:t/>
            </a:r>
            <a:br>
              <a:rPr lang="de-DE" dirty="0"/>
            </a:br>
            <a:r>
              <a:rPr lang="en-US" dirty="0"/>
              <a:t>is a generalized linear model form of regression analysis used to model count data and contingency </a:t>
            </a:r>
            <a:r>
              <a:rPr lang="en-US" dirty="0" smtClean="0"/>
              <a:t>tables</a:t>
            </a:r>
          </a:p>
          <a:p>
            <a:endParaRPr lang="de-DE" dirty="0" smtClean="0"/>
          </a:p>
          <a:p>
            <a:r>
              <a:rPr lang="de-DE" dirty="0" smtClean="0"/>
              <a:t>Negative </a:t>
            </a:r>
            <a:r>
              <a:rPr lang="de-DE" dirty="0" err="1" smtClean="0"/>
              <a:t>bionomial</a:t>
            </a:r>
            <a:r>
              <a:rPr lang="de-DE" dirty="0" smtClean="0"/>
              <a:t> </a:t>
            </a:r>
            <a:r>
              <a:rPr lang="de-DE" dirty="0" err="1" smtClean="0"/>
              <a:t>regression</a:t>
            </a:r>
            <a:r>
              <a:rPr lang="de-DE" dirty="0" smtClean="0"/>
              <a:t/>
            </a:r>
            <a:br>
              <a:rPr lang="de-DE" dirty="0" smtClean="0"/>
            </a:br>
            <a:r>
              <a:rPr lang="de-DE" dirty="0" smtClean="0"/>
              <a:t/>
            </a:r>
            <a:br>
              <a:rPr lang="de-DE" dirty="0" smtClean="0"/>
            </a:br>
            <a:r>
              <a:rPr lang="en-US" dirty="0"/>
              <a:t>is a popular generalization of Poisson regression because it loosens the highly restrictive assumption that the variance is equal to the mean made by the Poisson model.</a:t>
            </a:r>
            <a:endParaRPr lang="de-DE" dirty="0" smtClean="0"/>
          </a:p>
          <a:p>
            <a:endParaRPr lang="de-DE" dirty="0"/>
          </a:p>
          <a:p>
            <a:r>
              <a:rPr lang="de-DE" dirty="0" smtClean="0"/>
              <a:t>Zero-</a:t>
            </a:r>
            <a:r>
              <a:rPr lang="de-DE" dirty="0" err="1" smtClean="0"/>
              <a:t>inflated</a:t>
            </a:r>
            <a:r>
              <a:rPr lang="de-DE" dirty="0" smtClean="0"/>
              <a:t> </a:t>
            </a:r>
            <a:r>
              <a:rPr lang="de-DE" dirty="0" err="1" smtClean="0"/>
              <a:t>regression</a:t>
            </a:r>
            <a:r>
              <a:rPr lang="de-DE" dirty="0" smtClean="0"/>
              <a:t> </a:t>
            </a:r>
            <a:r>
              <a:rPr lang="de-DE" dirty="0" err="1" smtClean="0"/>
              <a:t>model</a:t>
            </a:r>
            <a:r>
              <a:rPr lang="de-DE" dirty="0" smtClean="0"/>
              <a:t/>
            </a:r>
            <a:br>
              <a:rPr lang="de-DE" dirty="0" smtClean="0"/>
            </a:br>
            <a:r>
              <a:rPr lang="de-DE" dirty="0" smtClean="0"/>
              <a:t/>
            </a:r>
            <a:br>
              <a:rPr lang="de-DE" dirty="0" smtClean="0"/>
            </a:br>
            <a:r>
              <a:rPr lang="de-DE" dirty="0" err="1" smtClean="0"/>
              <a:t>attempt</a:t>
            </a:r>
            <a:r>
              <a:rPr lang="de-DE" dirty="0" smtClean="0"/>
              <a:t> </a:t>
            </a:r>
            <a:r>
              <a:rPr lang="de-DE" dirty="0" err="1" smtClean="0"/>
              <a:t>to</a:t>
            </a:r>
            <a:r>
              <a:rPr lang="de-DE" dirty="0" smtClean="0"/>
              <a:t> </a:t>
            </a:r>
            <a:r>
              <a:rPr lang="de-DE" dirty="0" err="1" smtClean="0"/>
              <a:t>account</a:t>
            </a:r>
            <a:r>
              <a:rPr lang="de-DE" dirty="0" smtClean="0"/>
              <a:t> </a:t>
            </a:r>
            <a:r>
              <a:rPr lang="de-DE" dirty="0" err="1" smtClean="0"/>
              <a:t>for</a:t>
            </a:r>
            <a:r>
              <a:rPr lang="de-DE" dirty="0" smtClean="0"/>
              <a:t> </a:t>
            </a:r>
            <a:r>
              <a:rPr lang="de-DE" dirty="0" err="1" smtClean="0"/>
              <a:t>excess</a:t>
            </a:r>
            <a:r>
              <a:rPr lang="de-DE" dirty="0" smtClean="0"/>
              <a:t> </a:t>
            </a:r>
            <a:r>
              <a:rPr lang="de-DE" dirty="0" err="1" smtClean="0"/>
              <a:t>zeros</a:t>
            </a:r>
            <a:endParaRPr lang="de-DE" dirty="0" smtClean="0"/>
          </a:p>
          <a:p>
            <a:endParaRPr lang="de-DE" dirty="0"/>
          </a:p>
          <a:p>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CB1C409-E441-4684-99F9-69FA01442D5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B5125A47-4E8A-44C4-9007-1C81D5E01E7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7680506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analysis, introduction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Mediation</a:t>
            </a:r>
          </a:p>
        </p:txBody>
      </p:sp>
      <p:sp>
        <p:nvSpPr>
          <p:cNvPr id="50585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0586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3EE29EC-5611-4EF0-9256-273D4DA9ED0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05861" name="Rectangle 4"/>
          <p:cNvSpPr>
            <a:spLocks noChangeArrowheads="1"/>
          </p:cNvSpPr>
          <p:nvPr/>
        </p:nvSpPr>
        <p:spPr bwMode="auto">
          <a:xfrm>
            <a:off x="2051050" y="2492375"/>
            <a:ext cx="5041900" cy="3295650"/>
          </a:xfrm>
          <a:prstGeom prst="rect">
            <a:avLst/>
          </a:prstGeom>
          <a:solidFill>
            <a:srgbClr val="FFE7E7">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AutoShape 5"/>
          <p:cNvSpPr>
            <a:spLocks noChangeArrowheads="1"/>
          </p:cNvSpPr>
          <p:nvPr/>
        </p:nvSpPr>
        <p:spPr bwMode="auto">
          <a:xfrm>
            <a:off x="3708400" y="3154363"/>
            <a:ext cx="1703388" cy="158750"/>
          </a:xfrm>
          <a:prstGeom prst="rightArrow">
            <a:avLst>
              <a:gd name="adj1" fmla="val 50000"/>
              <a:gd name="adj2" fmla="val 26825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5863" name="Text Box 6"/>
          <p:cNvSpPr txBox="1">
            <a:spLocks noChangeArrowheads="1"/>
          </p:cNvSpPr>
          <p:nvPr/>
        </p:nvSpPr>
        <p:spPr bwMode="auto">
          <a:xfrm>
            <a:off x="2203450" y="2862263"/>
            <a:ext cx="1357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X</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de-AT" altLang="en-US" sz="24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(0 / 1)</a:t>
            </a:r>
          </a:p>
        </p:txBody>
      </p:sp>
      <p:sp>
        <p:nvSpPr>
          <p:cNvPr id="505864" name="Text Box 7"/>
          <p:cNvSpPr txBox="1">
            <a:spLocks noChangeArrowheads="1"/>
          </p:cNvSpPr>
          <p:nvPr/>
        </p:nvSpPr>
        <p:spPr bwMode="auto">
          <a:xfrm>
            <a:off x="5416550" y="2862263"/>
            <a:ext cx="936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Y</a:t>
            </a:r>
          </a:p>
        </p:txBody>
      </p:sp>
      <p:sp>
        <p:nvSpPr>
          <p:cNvPr id="11" name="Text Box 8"/>
          <p:cNvSpPr txBox="1">
            <a:spLocks noChangeArrowheads="1"/>
          </p:cNvSpPr>
          <p:nvPr/>
        </p:nvSpPr>
        <p:spPr bwMode="auto">
          <a:xfrm>
            <a:off x="4135438" y="4348163"/>
            <a:ext cx="792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3600" b="1"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M</a:t>
            </a:r>
          </a:p>
        </p:txBody>
      </p:sp>
      <p:sp>
        <p:nvSpPr>
          <p:cNvPr id="12" name="AutoShape 9"/>
          <p:cNvSpPr>
            <a:spLocks noChangeArrowheads="1"/>
          </p:cNvSpPr>
          <p:nvPr/>
        </p:nvSpPr>
        <p:spPr bwMode="auto">
          <a:xfrm rot="2520866">
            <a:off x="3333750" y="3971925"/>
            <a:ext cx="1027113" cy="144463"/>
          </a:xfrm>
          <a:prstGeom prst="rightArrow">
            <a:avLst>
              <a:gd name="adj1" fmla="val 50000"/>
              <a:gd name="adj2" fmla="val 177747"/>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5867" name="Text Box 13"/>
          <p:cNvSpPr txBox="1">
            <a:spLocks noChangeArrowheads="1"/>
          </p:cNvSpPr>
          <p:nvPr/>
        </p:nvSpPr>
        <p:spPr bwMode="auto">
          <a:xfrm>
            <a:off x="2408238" y="5349875"/>
            <a:ext cx="4343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15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(where: 0 = not exposed; 1 = exposed)</a:t>
            </a:r>
          </a:p>
        </p:txBody>
      </p:sp>
      <p:sp>
        <p:nvSpPr>
          <p:cNvPr id="15" name="Text Box 14"/>
          <p:cNvSpPr txBox="1">
            <a:spLocks noChangeArrowheads="1"/>
          </p:cNvSpPr>
          <p:nvPr/>
        </p:nvSpPr>
        <p:spPr bwMode="auto">
          <a:xfrm rot="1834454">
            <a:off x="6126163" y="3521075"/>
            <a:ext cx="1951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2100" b="1" i="1" u="none" strike="noStrike" kern="1200" cap="none" spc="0" normalizeH="0" baseline="0" noProof="0" smtClean="0">
                <a:ln>
                  <a:noFill/>
                </a:ln>
                <a:solidFill>
                  <a:srgbClr val="0070C0"/>
                </a:solidFill>
                <a:effectLst/>
                <a:uLnTx/>
                <a:uFillTx/>
                <a:latin typeface="Verdana" panose="020B0604030504040204" pitchFamily="34" charset="0"/>
                <a:ea typeface="ＭＳ Ｐゴシック" panose="020B0600070205080204" pitchFamily="34" charset="-128"/>
                <a:cs typeface="+mn-cs"/>
              </a:rPr>
              <a:t>lung cancer</a:t>
            </a:r>
          </a:p>
        </p:txBody>
      </p:sp>
      <p:sp>
        <p:nvSpPr>
          <p:cNvPr id="16" name="Text Box 15"/>
          <p:cNvSpPr txBox="1">
            <a:spLocks noChangeArrowheads="1"/>
          </p:cNvSpPr>
          <p:nvPr/>
        </p:nvSpPr>
        <p:spPr bwMode="auto">
          <a:xfrm rot="-591949">
            <a:off x="4737100" y="4640263"/>
            <a:ext cx="1870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de-AT" altLang="en-US" sz="2100" b="1" i="1" u="none" strike="noStrike" kern="1200" cap="none" spc="0" normalizeH="0" baseline="0" noProof="0" smtClean="0">
                <a:ln>
                  <a:noFill/>
                </a:ln>
                <a:solidFill>
                  <a:srgbClr val="0070C0"/>
                </a:solidFill>
                <a:effectLst/>
                <a:uLnTx/>
                <a:uFillTx/>
                <a:latin typeface="Verdana" panose="020B0604030504040204" pitchFamily="34" charset="0"/>
                <a:ea typeface="ＭＳ Ｐゴシック" panose="020B0600070205080204" pitchFamily="34" charset="-128"/>
                <a:cs typeface="+mn-cs"/>
              </a:rPr>
              <a:t>tar deposit</a:t>
            </a:r>
          </a:p>
        </p:txBody>
      </p:sp>
      <p:sp>
        <p:nvSpPr>
          <p:cNvPr id="17" name="Text Box 16"/>
          <p:cNvSpPr txBox="1">
            <a:spLocks noChangeArrowheads="1"/>
          </p:cNvSpPr>
          <p:nvPr/>
        </p:nvSpPr>
        <p:spPr bwMode="auto">
          <a:xfrm rot="-1549200">
            <a:off x="1168400" y="3306763"/>
            <a:ext cx="15160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AT" altLang="en-US" sz="2100" b="1" i="1" u="none" strike="noStrike" kern="1200" cap="none" spc="0" normalizeH="0" baseline="0" noProof="0" smtClean="0">
                <a:ln>
                  <a:noFill/>
                </a:ln>
                <a:solidFill>
                  <a:srgbClr val="0070C0"/>
                </a:solidFill>
                <a:effectLst/>
                <a:uLnTx/>
                <a:uFillTx/>
                <a:latin typeface="Verdana" panose="020B0604030504040204" pitchFamily="34" charset="0"/>
                <a:ea typeface="ＭＳ Ｐゴシック" panose="020B0600070205080204" pitchFamily="34" charset="-128"/>
                <a:cs typeface="+mn-cs"/>
              </a:rPr>
              <a:t>smoking</a:t>
            </a:r>
          </a:p>
        </p:txBody>
      </p:sp>
      <p:sp>
        <p:nvSpPr>
          <p:cNvPr id="18" name="AutoShape 9"/>
          <p:cNvSpPr>
            <a:spLocks noChangeArrowheads="1"/>
          </p:cNvSpPr>
          <p:nvPr/>
        </p:nvSpPr>
        <p:spPr bwMode="auto">
          <a:xfrm rot="-2675028">
            <a:off x="4722813" y="3952875"/>
            <a:ext cx="1027112" cy="144463"/>
          </a:xfrm>
          <a:prstGeom prst="rightArrow">
            <a:avLst>
              <a:gd name="adj1" fmla="val 50000"/>
              <a:gd name="adj2" fmla="val 177747"/>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AT" altLang="en-US" sz="2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587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25E6FB25-AFC0-4998-B97E-4624AF32A80A}" type="datetime1">
              <a:rPr lang="de-AT" smtClean="0"/>
              <a:t>20.06.2023</a:t>
            </a:fld>
            <a:endParaRPr lang="en-US"/>
          </a:p>
        </p:txBody>
      </p:sp>
    </p:spTree>
    <p:extLst>
      <p:ext uri="{BB962C8B-B14F-4D97-AF65-F5344CB8AC3E}">
        <p14:creationId xmlns:p14="http://schemas.microsoft.com/office/powerpoint/2010/main" val="810619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to="" calcmode="lin" valueType="num">
                                      <p:cBhvr>
                                        <p:cTn id="15" dur="1" fill="hold"/>
                                        <p:tgtEl>
                                          <p:spTgt spid="12"/>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to="" calcmode="lin" valueType="num">
                                      <p:cBhvr>
                                        <p:cTn id="18" dur="1" fill="hold"/>
                                        <p:tgtEl>
                                          <p:spTgt spid="11"/>
                                        </p:tgtEl>
                                        <p:attrNameLst>
                                          <p:attrName/>
                                        </p:attrNameLst>
                                      </p:cBhvr>
                                    </p:anim>
                                  </p:childTnLst>
                                </p:cTn>
                              </p:par>
                            </p:childTnLst>
                          </p:cTn>
                        </p:par>
                        <p:par>
                          <p:cTn id="19" fill="hold" nodeType="afterGroup">
                            <p:stCondLst>
                              <p:cond delay="0"/>
                            </p:stCondLst>
                            <p:childTnLst>
                              <p:par>
                                <p:cTn id="20" presetID="3" presetClass="entr" presetSubtype="1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to="" calcmode="lin" valueType="num">
                                      <p:cBhvr>
                                        <p:cTn id="27" dur="1" fill="hold"/>
                                        <p:tgtEl>
                                          <p:spTgt spid="18"/>
                                        </p:tgtEl>
                                        <p:attrNameLst>
                                          <p:attrName/>
                                        </p:attrNameLst>
                                      </p:cBhvr>
                                    </p:anim>
                                  </p:childTnLst>
                                </p:cTn>
                              </p:par>
                              <p:par>
                                <p:cTn id="28" presetID="8" presetClass="emph" presetSubtype="0" fill="hold" grpId="0" nodeType="withEffect">
                                  <p:stCondLst>
                                    <p:cond delay="1000"/>
                                  </p:stCondLst>
                                  <p:childTnLst>
                                    <p:animRot by="21600000">
                                      <p:cBhvr>
                                        <p:cTn id="29" dur="2000" fill="hold"/>
                                        <p:tgtEl>
                                          <p:spTgt spid="8"/>
                                        </p:tgtEl>
                                        <p:attrNameLst>
                                          <p:attrName>r</p:attrName>
                                        </p:attrNameLst>
                                      </p:cBhvr>
                                    </p:animRot>
                                  </p:childTnLst>
                                </p:cTn>
                              </p:par>
                              <p:par>
                                <p:cTn id="30" presetID="1" presetClass="emph" presetSubtype="2" fill="hold" nodeType="withEffect">
                                  <p:stCondLst>
                                    <p:cond delay="1000"/>
                                  </p:stCondLst>
                                  <p:childTnLst>
                                    <p:animClr clrSpc="rgb" dir="cw">
                                      <p:cBhvr>
                                        <p:cTn id="31" dur="1000" fill="hold"/>
                                        <p:tgtEl>
                                          <p:spTgt spid="8"/>
                                        </p:tgtEl>
                                        <p:attrNameLst>
                                          <p:attrName>fillcolor</p:attrName>
                                        </p:attrNameLst>
                                      </p:cBhvr>
                                      <p:to>
                                        <a:schemeClr val="bg2"/>
                                      </p:to>
                                    </p:animClr>
                                    <p:set>
                                      <p:cBhvr>
                                        <p:cTn id="32" dur="1000" fill="hold"/>
                                        <p:tgtEl>
                                          <p:spTgt spid="8"/>
                                        </p:tgtEl>
                                        <p:attrNameLst>
                                          <p:attrName>fill.type</p:attrName>
                                        </p:attrNameLst>
                                      </p:cBhvr>
                                      <p:to>
                                        <p:strVal val="solid"/>
                                      </p:to>
                                    </p:set>
                                    <p:set>
                                      <p:cBhvr>
                                        <p:cTn id="33" dur="1000" fill="hold"/>
                                        <p:tgtEl>
                                          <p:spTgt spid="8"/>
                                        </p:tgtEl>
                                        <p:attrNameLst>
                                          <p:attrName>fill.on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8"/>
                                        </p:tgtEl>
                                        <p:attrNameLst>
                                          <p:attrName>stroke.color</p:attrName>
                                        </p:attrNameLst>
                                      </p:cBhvr>
                                      <p:to>
                                        <a:srgbClr val="FFFF66"/>
                                      </p:to>
                                    </p:animClr>
                                    <p:set>
                                      <p:cBhvr>
                                        <p:cTn id="36" dur="1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5" grpId="0"/>
      <p:bldP spid="16" grpId="0"/>
      <p:bldP spid="17" grpId="0"/>
      <p:bldP spid="1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basics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 In many studies the </a:t>
            </a:r>
            <a:r>
              <a:rPr lang="en-GB" altLang="en-US" sz="1800" u="sng" smtClean="0">
                <a:latin typeface="Verdana" panose="020B0604030504040204" pitchFamily="34" charset="0"/>
              </a:rPr>
              <a:t>outcome</a:t>
            </a:r>
            <a:r>
              <a:rPr lang="en-GB" altLang="en-US" sz="1800" smtClean="0">
                <a:latin typeface="Verdana" panose="020B0604030504040204" pitchFamily="34" charset="0"/>
              </a:rPr>
              <a:t> variable of interest is the </a:t>
            </a:r>
          </a:p>
          <a:p>
            <a:pPr marL="495300" indent="-495300" eaLnBrk="1" hangingPunct="1">
              <a:buFontTx/>
              <a:buNone/>
            </a:pPr>
            <a:r>
              <a:rPr lang="en-GB" altLang="en-US" sz="1800" smtClean="0">
                <a:latin typeface="Verdana" panose="020B0604030504040204" pitchFamily="34" charset="0"/>
              </a:rPr>
              <a:t>presence or absence of some condition, such as responding to </a:t>
            </a:r>
          </a:p>
          <a:p>
            <a:pPr marL="495300" indent="-495300" eaLnBrk="1" hangingPunct="1">
              <a:buFontTx/>
              <a:buNone/>
            </a:pPr>
            <a:r>
              <a:rPr lang="en-GB" altLang="en-US" sz="1800" smtClean="0">
                <a:latin typeface="Verdana" panose="020B0604030504040204" pitchFamily="34" charset="0"/>
              </a:rPr>
              <a:t>treatment or having a myocardial infarction ...."</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Logistic function: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500" smtClean="0">
              <a:latin typeface="Verdana" panose="020B0604030504040204" pitchFamily="34" charset="0"/>
            </a:endParaRPr>
          </a:p>
          <a:p>
            <a:pPr marL="495300" indent="-495300" eaLnBrk="1" hangingPunct="1">
              <a:buFontTx/>
              <a:buNone/>
            </a:pPr>
            <a:r>
              <a:rPr lang="en-GB" altLang="en-US" sz="1500" smtClean="0">
                <a:latin typeface="Verdana" panose="020B0604030504040204" pitchFamily="34" charset="0"/>
              </a:rPr>
              <a:t>					   </a:t>
            </a:r>
            <a:r>
              <a:rPr lang="en-GB" altLang="en-US" sz="1800" i="1" smtClean="0"/>
              <a:t>𝑥</a:t>
            </a:r>
            <a:r>
              <a:rPr lang="en-GB" altLang="en-US" sz="1500" smtClean="0">
                <a:latin typeface="Verdana" panose="020B0604030504040204" pitchFamily="34" charset="0"/>
              </a:rPr>
              <a:t>   independent variable </a:t>
            </a:r>
          </a:p>
          <a:p>
            <a:pPr marL="495300" indent="-495300" eaLnBrk="1" hangingPunct="1">
              <a:buFontTx/>
              <a:buNone/>
            </a:pPr>
            <a:r>
              <a:rPr lang="en-GB" altLang="en-US" sz="1500" smtClean="0">
                <a:latin typeface="Verdana" panose="020B0604030504040204" pitchFamily="34" charset="0"/>
              </a:rPr>
              <a:t>					   </a:t>
            </a:r>
            <a:r>
              <a:rPr lang="en-GB" altLang="en-US" sz="1800" i="1" smtClean="0"/>
              <a:t>𝑦</a:t>
            </a:r>
            <a:r>
              <a:rPr lang="en-GB" altLang="en-US" sz="1500" smtClean="0">
                <a:latin typeface="Verdana" panose="020B0604030504040204" pitchFamily="34" charset="0"/>
              </a:rPr>
              <a:t>   dependent variable</a:t>
            </a:r>
          </a:p>
        </p:txBody>
      </p:sp>
      <p:sp>
        <p:nvSpPr>
          <p:cNvPr id="51609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1610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4520EB5-DFFE-4810-8BE8-3BA6FBF50E4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16101" name="Textfeld 5"/>
          <p:cNvSpPr txBox="1">
            <a:spLocks noChangeArrowheads="1"/>
          </p:cNvSpPr>
          <p:nvPr/>
        </p:nvSpPr>
        <p:spPr bwMode="auto">
          <a:xfrm>
            <a:off x="7380288" y="6165850"/>
            <a:ext cx="12239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wikipedia</a:t>
            </a:r>
          </a:p>
        </p:txBody>
      </p:sp>
      <p:pic>
        <p:nvPicPr>
          <p:cNvPr id="516102" name="Picture 2" descr="http://upload.wikimedia.org/wikipedia/commons/thumb/8/88/Logistic-curve.svg/320px-Logistic-curve.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357563"/>
            <a:ext cx="3048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6103" name="Object 5"/>
          <p:cNvGraphicFramePr>
            <a:graphicFrameLocks noChangeAspect="1"/>
          </p:cNvGraphicFramePr>
          <p:nvPr/>
        </p:nvGraphicFramePr>
        <p:xfrm>
          <a:off x="4140200" y="3429000"/>
          <a:ext cx="2503488" cy="720725"/>
        </p:xfrm>
        <a:graphic>
          <a:graphicData uri="http://schemas.openxmlformats.org/presentationml/2006/ole">
            <mc:AlternateContent xmlns:mc="http://schemas.openxmlformats.org/markup-compatibility/2006">
              <mc:Choice xmlns:v="urn:schemas-microsoft-com:vml" Requires="v">
                <p:oleObj spid="_x0000_s14524" name="Formel" r:id="rId6" imgW="1854200" imgH="533400" progId="Equation.3">
                  <p:embed/>
                </p:oleObj>
              </mc:Choice>
              <mc:Fallback>
                <p:oleObj name="Formel" r:id="rId6" imgW="1854200" imgH="533400" progId="Equation.3">
                  <p:embed/>
                  <p:pic>
                    <p:nvPicPr>
                      <p:cNvPr id="51610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429000"/>
                        <a:ext cx="2503488" cy="7207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9" name="Object 6"/>
          <p:cNvGraphicFramePr>
            <a:graphicFrameLocks noChangeAspect="1"/>
          </p:cNvGraphicFramePr>
          <p:nvPr/>
        </p:nvGraphicFramePr>
        <p:xfrm>
          <a:off x="4140200" y="4365625"/>
          <a:ext cx="3103563" cy="360363"/>
        </p:xfrm>
        <a:graphic>
          <a:graphicData uri="http://schemas.openxmlformats.org/presentationml/2006/ole">
            <mc:AlternateContent xmlns:mc="http://schemas.openxmlformats.org/markup-compatibility/2006">
              <mc:Choice xmlns:v="urn:schemas-microsoft-com:vml" Requires="v">
                <p:oleObj spid="_x0000_s14525" name="Formel" r:id="rId8" imgW="2514600" imgH="292100" progId="Equation.3">
                  <p:embed/>
                </p:oleObj>
              </mc:Choice>
              <mc:Fallback>
                <p:oleObj name="Formel" r:id="rId8" imgW="2514600" imgH="292100" progId="Equation.3">
                  <p:embed/>
                  <p:pic>
                    <p:nvPicPr>
                      <p:cNvPr id="9219"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4365625"/>
                        <a:ext cx="3103563"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7" name="Object 11"/>
          <p:cNvGraphicFramePr>
            <a:graphicFrameLocks noChangeAspect="1"/>
          </p:cNvGraphicFramePr>
          <p:nvPr/>
        </p:nvGraphicFramePr>
        <p:xfrm>
          <a:off x="4125913" y="4941888"/>
          <a:ext cx="3133725" cy="360362"/>
        </p:xfrm>
        <a:graphic>
          <a:graphicData uri="http://schemas.openxmlformats.org/presentationml/2006/ole">
            <mc:AlternateContent xmlns:mc="http://schemas.openxmlformats.org/markup-compatibility/2006">
              <mc:Choice xmlns:v="urn:schemas-microsoft-com:vml" Requires="v">
                <p:oleObj spid="_x0000_s14526" name="Formel" r:id="rId10" imgW="2540000" imgH="292100" progId="Equation.3">
                  <p:embed/>
                </p:oleObj>
              </mc:Choice>
              <mc:Fallback>
                <p:oleObj name="Formel" r:id="rId10" imgW="2540000" imgH="292100" progId="Equation.3">
                  <p:embed/>
                  <p:pic>
                    <p:nvPicPr>
                      <p:cNvPr id="9227"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5913" y="4941888"/>
                        <a:ext cx="3133725" cy="3603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610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6789998C-E91C-4AC6-8318-7B4C0CE4FAFA}" type="datetime1">
              <a:rPr lang="de-AT" smtClean="0"/>
              <a:t>20.06.2023</a:t>
            </a:fld>
            <a:endParaRPr lang="en-US"/>
          </a:p>
        </p:txBody>
      </p:sp>
    </p:spTree>
    <p:extLst>
      <p:ext uri="{BB962C8B-B14F-4D97-AF65-F5344CB8AC3E}">
        <p14:creationId xmlns:p14="http://schemas.microsoft.com/office/powerpoint/2010/main" val="55950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27"/>
                                        </p:tgtEl>
                                        <p:attrNameLst>
                                          <p:attrName>style.visibility</p:attrName>
                                        </p:attrNameLst>
                                      </p:cBhvr>
                                      <p:to>
                                        <p:strVal val="visible"/>
                                      </p:to>
                                    </p:set>
                                    <p:anim calcmode="lin" valueType="num">
                                      <p:cBhvr additive="base">
                                        <p:cTn id="13" dur="500" fill="hold"/>
                                        <p:tgtEl>
                                          <p:spTgt spid="9227"/>
                                        </p:tgtEl>
                                        <p:attrNameLst>
                                          <p:attrName>ppt_x</p:attrName>
                                        </p:attrNameLst>
                                      </p:cBhvr>
                                      <p:tavLst>
                                        <p:tav tm="0">
                                          <p:val>
                                            <p:strVal val="#ppt_x"/>
                                          </p:val>
                                        </p:tav>
                                        <p:tav tm="100000">
                                          <p:val>
                                            <p:strVal val="#ppt_x"/>
                                          </p:val>
                                        </p:tav>
                                      </p:tavLst>
                                    </p:anim>
                                    <p:anim calcmode="lin" valueType="num">
                                      <p:cBhvr additive="base">
                                        <p:cTn id="14" dur="500" fill="hold"/>
                                        <p:tgtEl>
                                          <p:spTgt spid="9227"/>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11269">
                                            <p:txEl>
                                              <p:pRg st="14" end="14"/>
                                            </p:txEl>
                                          </p:spTgt>
                                        </p:tgtEl>
                                        <p:attrNameLst>
                                          <p:attrName>style.visibility</p:attrName>
                                        </p:attrNameLst>
                                      </p:cBhvr>
                                      <p:to>
                                        <p:strVal val="visible"/>
                                      </p:to>
                                    </p:set>
                                    <p:anim calcmode="lin" valueType="num">
                                      <p:cBhvr additive="base">
                                        <p:cTn id="18" dur="1000" fill="hold"/>
                                        <p:tgtEl>
                                          <p:spTgt spid="11269">
                                            <p:txEl>
                                              <p:pRg st="14" end="14"/>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11269">
                                            <p:txEl>
                                              <p:pRg st="14" end="14"/>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269">
                                            <p:txEl>
                                              <p:pRg st="15" end="15"/>
                                            </p:txEl>
                                          </p:spTgt>
                                        </p:tgtEl>
                                        <p:attrNameLst>
                                          <p:attrName>style.visibility</p:attrName>
                                        </p:attrNameLst>
                                      </p:cBhvr>
                                      <p:to>
                                        <p:strVal val="visible"/>
                                      </p:to>
                                    </p:set>
                                    <p:anim calcmode="lin" valueType="num">
                                      <p:cBhvr additive="base">
                                        <p:cTn id="22" dur="1000" fill="hold"/>
                                        <p:tgtEl>
                                          <p:spTgt spid="11269">
                                            <p:txEl>
                                              <p:pRg st="15" end="15"/>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1269">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basics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Dot plot</a:t>
            </a: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p:txBody>
      </p:sp>
      <p:sp>
        <p:nvSpPr>
          <p:cNvPr id="51814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1814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CF5B1F6-7DE8-47DA-97F9-2D777D6E570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79205" name="Textfeld 9"/>
          <p:cNvSpPr txBox="1">
            <a:spLocks noChangeArrowheads="1"/>
          </p:cNvSpPr>
          <p:nvPr/>
        </p:nvSpPr>
        <p:spPr bwMode="auto">
          <a:xfrm>
            <a:off x="5508625" y="1989138"/>
            <a:ext cx="2303463" cy="276225"/>
          </a:xfrm>
          <a:prstGeom prst="rect">
            <a:avLst/>
          </a:prstGeom>
          <a:solidFill>
            <a:schemeClr val="bg1"/>
          </a:solidFill>
          <a:ln w="3175">
            <a:solidFill>
              <a:schemeClr val="bg1">
                <a:lumMod val="50000"/>
              </a:schemeClr>
            </a:solidFill>
            <a:prstDash val="solid"/>
            <a:miter lim="800000"/>
            <a:headEnd/>
            <a:tailEnd/>
          </a:ln>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select if (</a:t>
            </a:r>
            <a:r>
              <a:rPr kumimoji="0" lang="en-GB" altLang="en-US"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DM2</a:t>
            </a:r>
            <a:r>
              <a:rPr kumimoji="0" lang="en-GB" alt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AND female)</a:t>
            </a:r>
          </a:p>
        </p:txBody>
      </p:sp>
      <p:sp>
        <p:nvSpPr>
          <p:cNvPr id="518150" name="Textfeld 14"/>
          <p:cNvSpPr txBox="1">
            <a:spLocks noChangeArrowheads="1"/>
          </p:cNvSpPr>
          <p:nvPr/>
        </p:nvSpPr>
        <p:spPr bwMode="auto">
          <a:xfrm>
            <a:off x="539750" y="6092825"/>
            <a:ext cx="3816350"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OR = 1.042 (95% CI 1.005 to 1.080)</a:t>
            </a:r>
          </a:p>
        </p:txBody>
      </p:sp>
      <p:pic>
        <p:nvPicPr>
          <p:cNvPr id="5181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276475"/>
            <a:ext cx="754062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52" name="Textfeld 13"/>
          <p:cNvSpPr txBox="1">
            <a:spLocks noChangeArrowheads="1"/>
          </p:cNvSpPr>
          <p:nvPr/>
        </p:nvSpPr>
        <p:spPr bwMode="auto">
          <a:xfrm>
            <a:off x="7164388" y="5732463"/>
            <a:ext cx="863600"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n=143</a:t>
            </a:r>
          </a:p>
        </p:txBody>
      </p:sp>
      <p:sp>
        <p:nvSpPr>
          <p:cNvPr id="51815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881216B2-D793-470C-82B3-68D3702989FD}" type="datetime1">
              <a:rPr lang="de-AT" smtClean="0"/>
              <a:t>20.06.2023</a:t>
            </a:fld>
            <a:endParaRPr lang="en-US"/>
          </a:p>
        </p:txBody>
      </p:sp>
    </p:spTree>
    <p:extLst>
      <p:ext uri="{BB962C8B-B14F-4D97-AF65-F5344CB8AC3E}">
        <p14:creationId xmlns:p14="http://schemas.microsoft.com/office/powerpoint/2010/main" val="34368129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Introduction / research question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"The aim of this study was to identify a minimal set of relevant </a:t>
            </a:r>
          </a:p>
          <a:p>
            <a:pPr marL="495300" indent="-495300" eaLnBrk="1" hangingPunct="1">
              <a:buFontTx/>
              <a:buNone/>
            </a:pPr>
            <a:r>
              <a:rPr lang="en-GB" altLang="en-US" sz="1800" smtClean="0">
                <a:latin typeface="Verdana" panose="020B0604030504040204" pitchFamily="34" charset="0"/>
              </a:rPr>
              <a:t>patient-, disease-, and surgery-related variables to predict both </a:t>
            </a:r>
          </a:p>
          <a:p>
            <a:pPr marL="495300" indent="-495300" eaLnBrk="1" hangingPunct="1">
              <a:buFontTx/>
              <a:buNone/>
            </a:pPr>
            <a:r>
              <a:rPr lang="en-GB" altLang="en-US" sz="1800" smtClean="0">
                <a:latin typeface="Verdana" panose="020B0604030504040204" pitchFamily="34" charset="0"/>
              </a:rPr>
              <a:t>serious and minor complications in surgical patients"</a:t>
            </a:r>
          </a:p>
          <a:p>
            <a:pPr marL="495300" indent="-495300" eaLnBrk="1" hangingPunct="1">
              <a:buFontTx/>
              <a:buNone/>
            </a:pPr>
            <a:endParaRPr lang="en-GB" altLang="en-US" sz="1800" smtClean="0">
              <a:latin typeface="Verdana" panose="020B0604030504040204" pitchFamily="34" charset="0"/>
            </a:endParaRPr>
          </a:p>
        </p:txBody>
      </p:sp>
      <p:sp>
        <p:nvSpPr>
          <p:cNvPr id="52019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019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3447BD1-A35B-4935-8044-6D9FE937123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144</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0197"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019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3C9DA863-D899-46BB-BAAF-CBCA1BDD727D}" type="datetime1">
              <a:rPr lang="de-AT" smtClean="0"/>
              <a:t>20.06.2023</a:t>
            </a:fld>
            <a:endParaRPr lang="en-US"/>
          </a:p>
        </p:txBody>
      </p:sp>
    </p:spTree>
    <p:extLst>
      <p:ext uri="{BB962C8B-B14F-4D97-AF65-F5344CB8AC3E}">
        <p14:creationId xmlns:p14="http://schemas.microsoft.com/office/powerpoint/2010/main" val="307222350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Patients and methods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"Patients were followed throughout their hospital stay and for 30 </a:t>
            </a:r>
          </a:p>
          <a:p>
            <a:pPr marL="495300" indent="-495300" eaLnBrk="1" hangingPunct="1">
              <a:buFontTx/>
              <a:buNone/>
            </a:pPr>
            <a:r>
              <a:rPr lang="en-GB" altLang="en-US" sz="1800" smtClean="0">
                <a:latin typeface="Verdana" panose="020B0604030504040204" pitchFamily="34" charset="0"/>
              </a:rPr>
              <a:t>days after discharge. From January 1996 to January 1997, 3075 </a:t>
            </a:r>
          </a:p>
          <a:p>
            <a:pPr marL="495300" indent="-495300" eaLnBrk="1" hangingPunct="1">
              <a:buFontTx/>
              <a:buNone/>
            </a:pPr>
            <a:r>
              <a:rPr lang="en-GB" altLang="en-US" sz="1800" smtClean="0">
                <a:latin typeface="Verdana" panose="020B0604030504040204" pitchFamily="34" charset="0"/>
              </a:rPr>
              <a:t>consecutive patients were admitted or readmitted"</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"Univariate and multivariate logistic regression analyses were </a:t>
            </a:r>
          </a:p>
          <a:p>
            <a:pPr marL="495300" indent="-495300" eaLnBrk="1" hangingPunct="1">
              <a:buFontTx/>
              <a:buNone/>
            </a:pPr>
            <a:r>
              <a:rPr lang="en-GB" altLang="en-US" sz="1800" smtClean="0">
                <a:latin typeface="Verdana" panose="020B0604030504040204" pitchFamily="34" charset="0"/>
              </a:rPr>
              <a:t>applied to evaluate the relationships between baseline </a:t>
            </a:r>
          </a:p>
          <a:p>
            <a:pPr marL="495300" indent="-495300" eaLnBrk="1" hangingPunct="1">
              <a:buFontTx/>
              <a:buNone/>
            </a:pPr>
            <a:r>
              <a:rPr lang="en-GB" altLang="en-US" sz="1800" smtClean="0">
                <a:latin typeface="Verdana" panose="020B0604030504040204" pitchFamily="34" charset="0"/>
              </a:rPr>
              <a:t>characteristics and the occurrence of complications [...], </a:t>
            </a:r>
          </a:p>
          <a:p>
            <a:pPr marL="495300" indent="-495300" eaLnBrk="1" hangingPunct="1">
              <a:buFontTx/>
              <a:buNone/>
            </a:pPr>
            <a:r>
              <a:rPr lang="en-GB" altLang="en-US" sz="1800" smtClean="0">
                <a:latin typeface="Verdana" panose="020B0604030504040204" pitchFamily="34" charset="0"/>
              </a:rPr>
              <a:t>comparing the risk of developing a minor or serious complication </a:t>
            </a:r>
          </a:p>
          <a:p>
            <a:pPr marL="495300" indent="-495300" eaLnBrk="1" hangingPunct="1">
              <a:buFontTx/>
              <a:buNone/>
            </a:pPr>
            <a:r>
              <a:rPr lang="en-GB" altLang="en-US" sz="1800" smtClean="0">
                <a:latin typeface="Verdana" panose="020B0604030504040204" pitchFamily="34" charset="0"/>
              </a:rPr>
              <a:t>with respect to patients with an uneventful course"</a:t>
            </a:r>
          </a:p>
          <a:p>
            <a:pPr marL="495300" indent="-495300" eaLnBrk="1" hangingPunct="1">
              <a:buFontTx/>
              <a:buNone/>
            </a:pPr>
            <a:endParaRPr lang="en-GB" altLang="en-US" sz="1800" smtClean="0">
              <a:latin typeface="Verdana" panose="020B0604030504040204" pitchFamily="34" charset="0"/>
            </a:endParaRPr>
          </a:p>
        </p:txBody>
      </p:sp>
      <p:sp>
        <p:nvSpPr>
          <p:cNvPr id="52224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224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770EC19-0D00-44B1-A04D-3077CD026478}"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145</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2245"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224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604D6516-E4B2-48A8-AF78-E192C0DD46C4}" type="datetime1">
              <a:rPr lang="de-AT" smtClean="0"/>
              <a:t>20.06.2023</a:t>
            </a:fld>
            <a:endParaRPr lang="en-US"/>
          </a:p>
        </p:txBody>
      </p:sp>
    </p:spTree>
    <p:extLst>
      <p:ext uri="{BB962C8B-B14F-4D97-AF65-F5344CB8AC3E}">
        <p14:creationId xmlns:p14="http://schemas.microsoft.com/office/powerpoint/2010/main" val="132779819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Patients and methods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Patient-related factors:</a:t>
            </a:r>
          </a:p>
          <a:p>
            <a:pPr marL="495300" indent="-495300" eaLnBrk="1" hangingPunct="1">
              <a:buFontTx/>
              <a:buNone/>
            </a:pPr>
            <a:r>
              <a:rPr lang="en-GB" altLang="en-US" sz="1800" smtClean="0">
                <a:latin typeface="Verdana" panose="020B0604030504040204" pitchFamily="34" charset="0"/>
              </a:rPr>
              <a:t>	age weight loss, ASA physical status, history of pulmonary disease , gender, smoking behaviour, renal failure</a:t>
            </a:r>
          </a:p>
          <a:p>
            <a:pPr marL="495300" indent="-495300" eaLnBrk="1" hangingPunct="1">
              <a:buFontTx/>
              <a:buNone/>
            </a:pPr>
            <a:r>
              <a:rPr lang="en-GB" altLang="en-US" sz="1800" smtClean="0">
                <a:latin typeface="Verdana" panose="020B0604030504040204" pitchFamily="34" charset="0"/>
              </a:rPr>
              <a:t>Disease-related factors:</a:t>
            </a:r>
          </a:p>
          <a:p>
            <a:pPr marL="495300" indent="-495300" eaLnBrk="1" hangingPunct="1">
              <a:buFontTx/>
              <a:buNone/>
            </a:pPr>
            <a:r>
              <a:rPr lang="en-GB" altLang="en-US" sz="1800" smtClean="0">
                <a:latin typeface="Verdana" panose="020B0604030504040204" pitchFamily="34" charset="0"/>
              </a:rPr>
              <a:t>	diagnosis , urgency of admission</a:t>
            </a:r>
          </a:p>
          <a:p>
            <a:pPr marL="495300" indent="-495300" eaLnBrk="1" hangingPunct="1">
              <a:buFontTx/>
              <a:buNone/>
            </a:pPr>
            <a:r>
              <a:rPr lang="en-GB" altLang="en-US" sz="1800" smtClean="0">
                <a:latin typeface="Verdana" panose="020B0604030504040204" pitchFamily="34" charset="0"/>
              </a:rPr>
              <a:t>Surgery-related factors:</a:t>
            </a:r>
          </a:p>
          <a:p>
            <a:pPr marL="495300" indent="-495300" eaLnBrk="1" hangingPunct="1">
              <a:buFontTx/>
              <a:buNone/>
            </a:pPr>
            <a:r>
              <a:rPr lang="en-GB" altLang="en-US" sz="1800" smtClean="0">
                <a:latin typeface="Verdana" panose="020B0604030504040204" pitchFamily="34" charset="0"/>
              </a:rPr>
              <a:t>	extent of surgery, performed as a day-care procedure</a:t>
            </a:r>
          </a:p>
          <a:p>
            <a:pPr marL="495300" indent="-495300" eaLnBrk="1" hangingPunct="1">
              <a:buFontTx/>
              <a:buNone/>
            </a:pPr>
            <a:endParaRPr lang="en-GB" altLang="en-US" sz="1800" smtClean="0">
              <a:latin typeface="Verdana" panose="020B0604030504040204" pitchFamily="34" charset="0"/>
            </a:endParaRPr>
          </a:p>
        </p:txBody>
      </p:sp>
      <p:sp>
        <p:nvSpPr>
          <p:cNvPr id="52429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429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9B875A2-DF45-4912-B7D2-ED859CCFBB39}"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146</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4293"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4294"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1AA95297-0CD5-4507-91D2-3316F2A0476D}" type="datetime1">
              <a:rPr lang="de-AT" smtClean="0"/>
              <a:t>20.06.2023</a:t>
            </a:fld>
            <a:endParaRPr lang="en-US"/>
          </a:p>
        </p:txBody>
      </p:sp>
    </p:spTree>
    <p:extLst>
      <p:ext uri="{BB962C8B-B14F-4D97-AF65-F5344CB8AC3E}">
        <p14:creationId xmlns:p14="http://schemas.microsoft.com/office/powerpoint/2010/main" val="88128225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Results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"Of the 3075 included patients, 2381 had an uneventful course, 319 </a:t>
            </a:r>
          </a:p>
          <a:p>
            <a:pPr marL="495300" indent="-495300" eaLnBrk="1" hangingPunct="1">
              <a:buFontTx/>
              <a:buNone/>
            </a:pPr>
            <a:r>
              <a:rPr lang="en-GB" altLang="en-US" sz="1800" smtClean="0">
                <a:latin typeface="Verdana" panose="020B0604030504040204" pitchFamily="34" charset="0"/>
              </a:rPr>
              <a:t>patients developed minor (grade 1-4) and 375 one of more serious </a:t>
            </a:r>
          </a:p>
          <a:p>
            <a:pPr marL="495300" indent="-495300" eaLnBrk="1" hangingPunct="1">
              <a:buFontTx/>
              <a:buNone/>
            </a:pPr>
            <a:r>
              <a:rPr lang="en-GB" altLang="en-US" sz="1800" smtClean="0">
                <a:latin typeface="Verdana" panose="020B0604030504040204" pitchFamily="34" charset="0"/>
              </a:rPr>
              <a:t>complications (grade 5-7) [...] </a:t>
            </a:r>
          </a:p>
          <a:p>
            <a:pPr marL="495300" indent="-495300" eaLnBrk="1" hangingPunct="1">
              <a:buFontTx/>
              <a:buNone/>
            </a:pPr>
            <a:r>
              <a:rPr lang="en-GB" altLang="en-US" sz="1800" smtClean="0">
                <a:latin typeface="Verdana" panose="020B0604030504040204" pitchFamily="34" charset="0"/>
              </a:rPr>
              <a:t>Follow-up data are missing in 166 patients"</a:t>
            </a:r>
          </a:p>
        </p:txBody>
      </p:sp>
      <p:sp>
        <p:nvSpPr>
          <p:cNvPr id="52633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634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A883BAF2-6E96-4E94-8330-ABE22502C3B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147</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26341"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634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5AEFBD2F-B906-4312-98ED-CE9FE9147385}" type="datetime1">
              <a:rPr lang="de-AT" smtClean="0"/>
              <a:t>20.06.2023</a:t>
            </a:fld>
            <a:endParaRPr lang="en-US"/>
          </a:p>
        </p:txBody>
      </p:sp>
    </p:spTree>
    <p:extLst>
      <p:ext uri="{BB962C8B-B14F-4D97-AF65-F5344CB8AC3E}">
        <p14:creationId xmlns:p14="http://schemas.microsoft.com/office/powerpoint/2010/main" val="193369328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p:txBody>
      </p:sp>
      <p:sp>
        <p:nvSpPr>
          <p:cNvPr id="52838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2838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14A96E9-2848-43E3-ACB7-EC771976694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148</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5283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557338"/>
            <a:ext cx="453707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90"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28391" name="Textfeld 14"/>
          <p:cNvSpPr txBox="1">
            <a:spLocks noChangeArrowheads="1"/>
          </p:cNvSpPr>
          <p:nvPr/>
        </p:nvSpPr>
        <p:spPr bwMode="auto">
          <a:xfrm>
            <a:off x="5364163" y="5805488"/>
            <a:ext cx="1728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C00000"/>
                </a:solidFill>
                <a:effectLst/>
                <a:uLnTx/>
                <a:uFillTx/>
                <a:latin typeface="Verdana" panose="020B0604030504040204" pitchFamily="34" charset="0"/>
                <a:ea typeface="ＭＳ Ｐゴシック" panose="020B0600070205080204" pitchFamily="34" charset="-128"/>
                <a:cs typeface="+mn-cs"/>
              </a:rPr>
              <a:t>table incomplete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a:t>
            </a:r>
          </a:p>
        </p:txBody>
      </p:sp>
      <p:sp>
        <p:nvSpPr>
          <p:cNvPr id="52839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DC8D266A-D13B-43E7-9C94-5448A00A665F}" type="datetime1">
              <a:rPr lang="de-AT" smtClean="0"/>
              <a:t>20.06.2023</a:t>
            </a:fld>
            <a:endParaRPr lang="en-US"/>
          </a:p>
        </p:txBody>
      </p:sp>
    </p:spTree>
    <p:extLst>
      <p:ext uri="{BB962C8B-B14F-4D97-AF65-F5344CB8AC3E}">
        <p14:creationId xmlns:p14="http://schemas.microsoft.com/office/powerpoint/2010/main" val="411128831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p:txBody>
      </p:sp>
      <p:sp>
        <p:nvSpPr>
          <p:cNvPr id="53043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043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1D43910-3648-4275-B6A2-63FB2195AA1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149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0437"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pic>
        <p:nvPicPr>
          <p:cNvPr id="5304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1597025"/>
            <a:ext cx="80645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9" name="Textfeld 9"/>
          <p:cNvSpPr txBox="1">
            <a:spLocks noChangeArrowheads="1"/>
          </p:cNvSpPr>
          <p:nvPr/>
        </p:nvSpPr>
        <p:spPr bwMode="auto">
          <a:xfrm>
            <a:off x="6946900" y="5805488"/>
            <a:ext cx="1728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C00000"/>
                </a:solidFill>
                <a:effectLst/>
                <a:uLnTx/>
                <a:uFillTx/>
                <a:latin typeface="Verdana" panose="020B0604030504040204" pitchFamily="34" charset="0"/>
                <a:ea typeface="ＭＳ Ｐゴシック" panose="020B0600070205080204" pitchFamily="34" charset="-128"/>
                <a:cs typeface="+mn-cs"/>
              </a:rPr>
              <a:t>table incomplete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a:t>
            </a:r>
          </a:p>
        </p:txBody>
      </p:sp>
      <p:sp>
        <p:nvSpPr>
          <p:cNvPr id="530440"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4DF484DF-0E26-4F7A-8AA7-BE221D934AA7}" type="datetime1">
              <a:rPr lang="de-AT" smtClean="0"/>
              <a:t>20.06.2023</a:t>
            </a:fld>
            <a:endParaRPr lang="en-US"/>
          </a:p>
        </p:txBody>
      </p:sp>
    </p:spTree>
    <p:extLst>
      <p:ext uri="{BB962C8B-B14F-4D97-AF65-F5344CB8AC3E}">
        <p14:creationId xmlns:p14="http://schemas.microsoft.com/office/powerpoint/2010/main" val="1134515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ctrTitle"/>
          </p:nvPr>
        </p:nvSpPr>
        <p:spPr>
          <a:xfrm>
            <a:off x="611188" y="1524000"/>
            <a:ext cx="7905750" cy="2120900"/>
          </a:xfrm>
        </p:spPr>
        <p:txBody>
          <a:bodyPr/>
          <a:lstStyle/>
          <a:p>
            <a:pPr algn="l"/>
            <a:r>
              <a:rPr lang="de-DE"/>
              <a:t>Statistical Analysis:</a:t>
            </a:r>
            <a:br>
              <a:rPr lang="de-DE"/>
            </a:br>
            <a:r>
              <a:rPr lang="de-DE"/>
              <a:t>Basic concepts and </a:t>
            </a:r>
            <a:br>
              <a:rPr lang="de-DE"/>
            </a:br>
            <a:r>
              <a:rPr lang="de-DE"/>
              <a:t>Descriptive Statistics</a:t>
            </a:r>
            <a:r>
              <a:rPr lang="de-DE" sz="1200"/>
              <a:t/>
            </a:r>
            <a:br>
              <a:rPr lang="de-DE" sz="1200"/>
            </a:br>
            <a:endParaRPr lang="de-DE" sz="2500" b="1" i="1"/>
          </a:p>
        </p:txBody>
      </p:sp>
      <p:sp>
        <p:nvSpPr>
          <p:cNvPr id="99330"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de-DE" sz="2000">
                <a:solidFill>
                  <a:srgbClr val="7F7F7F"/>
                </a:solidFill>
                <a:latin typeface="Calibri" pitchFamily="34" charset="0"/>
              </a:rPr>
              <a:t>Department of Medical Statistics, Informatics and Health Economics, Innsbruck Medical University</a:t>
            </a:r>
          </a:p>
          <a:p>
            <a:pPr algn="ctr">
              <a:spcBef>
                <a:spcPct val="20000"/>
              </a:spcBef>
              <a:buFont typeface="Arial" pitchFamily="34" charset="0"/>
              <a:buNone/>
            </a:pPr>
            <a:endParaRPr lang="de-DE">
              <a:solidFill>
                <a:srgbClr val="7F7F7F"/>
              </a:solidFill>
              <a:latin typeface="Calibri" pitchFamily="34" charset="0"/>
            </a:endParaRPr>
          </a:p>
          <a:p>
            <a:pPr algn="ctr">
              <a:spcBef>
                <a:spcPct val="20000"/>
              </a:spcBef>
              <a:buFont typeface="Arial" pitchFamily="34" charset="0"/>
              <a:buNone/>
            </a:pPr>
            <a:endParaRPr lang="de-DE">
              <a:solidFill>
                <a:srgbClr val="7F7F7F"/>
              </a:solidFill>
              <a:latin typeface="Calibri" pitchFamily="34" charset="0"/>
            </a:endParaRPr>
          </a:p>
        </p:txBody>
      </p:sp>
      <p:sp>
        <p:nvSpPr>
          <p:cNvPr id="99331"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r>
              <a:rPr lang="de-DE" sz="1400" i="1" dirty="0">
                <a:solidFill>
                  <a:srgbClr val="7F7F7F"/>
                </a:solidFill>
                <a:latin typeface="Calibri" pitchFamily="34" charset="0"/>
              </a:rPr>
              <a:t>Innsbruck, October 2011</a:t>
            </a: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extLst>
      <p:ext uri="{BB962C8B-B14F-4D97-AF65-F5344CB8AC3E}">
        <p14:creationId xmlns:p14="http://schemas.microsoft.com/office/powerpoint/2010/main" val="41202585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Prediction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"The risk of the reference patient developing a serious complication </a:t>
            </a:r>
          </a:p>
          <a:p>
            <a:pPr marL="495300" indent="-495300" eaLnBrk="1" hangingPunct="1">
              <a:buFontTx/>
              <a:buNone/>
            </a:pPr>
            <a:r>
              <a:rPr lang="en-GB" altLang="en-US" sz="1800" smtClean="0">
                <a:latin typeface="Verdana" panose="020B0604030504040204" pitchFamily="34" charset="0"/>
              </a:rPr>
              <a:t>is </a:t>
            </a:r>
            <a:r>
              <a:rPr lang="en-GB" altLang="en-US" sz="1800" u="sng" smtClean="0">
                <a:latin typeface="Verdana" panose="020B0604030504040204" pitchFamily="34" charset="0"/>
              </a:rPr>
              <a:t>2 per cent</a:t>
            </a:r>
            <a:r>
              <a:rPr lang="en-GB" altLang="en-US" sz="1800" smtClean="0">
                <a:latin typeface="Verdana" panose="020B0604030504040204" pitchFamily="34" charset="0"/>
              </a:rPr>
              <a:t>. The reference patient is a female, younger than 40 </a:t>
            </a:r>
          </a:p>
          <a:p>
            <a:pPr marL="495300" indent="-495300" eaLnBrk="1" hangingPunct="1">
              <a:buFontTx/>
              <a:buNone/>
            </a:pPr>
            <a:r>
              <a:rPr lang="en-GB" altLang="en-US" sz="1800" smtClean="0">
                <a:latin typeface="Verdana" panose="020B0604030504040204" pitchFamily="34" charset="0"/>
              </a:rPr>
              <a:t>years of age, treated with elective, minor non-day-care surgery, for </a:t>
            </a:r>
          </a:p>
          <a:p>
            <a:pPr marL="495300" indent="-495300" eaLnBrk="1" hangingPunct="1">
              <a:buFontTx/>
              <a:buNone/>
            </a:pPr>
            <a:r>
              <a:rPr lang="en-GB" altLang="en-US" sz="1800" smtClean="0">
                <a:latin typeface="Verdana" panose="020B0604030504040204" pitchFamily="34" charset="0"/>
              </a:rPr>
              <a:t>a diagnosis not involving the central part of the body. She is a </a:t>
            </a:r>
          </a:p>
          <a:p>
            <a:pPr marL="495300" indent="-495300" eaLnBrk="1" hangingPunct="1">
              <a:buFontTx/>
              <a:buNone/>
            </a:pPr>
            <a:r>
              <a:rPr lang="en-GB" altLang="en-US" sz="1800" smtClean="0">
                <a:latin typeface="Verdana" panose="020B0604030504040204" pitchFamily="34" charset="0"/>
              </a:rPr>
              <a:t>patient without major weight loss, classified as ASA I, who does not </a:t>
            </a:r>
          </a:p>
          <a:p>
            <a:pPr marL="495300" indent="-495300" eaLnBrk="1" hangingPunct="1">
              <a:buFontTx/>
              <a:buNone/>
            </a:pPr>
            <a:r>
              <a:rPr lang="en-GB" altLang="en-US" sz="1800" smtClean="0">
                <a:latin typeface="Verdana" panose="020B0604030504040204" pitchFamily="34" charset="0"/>
              </a:rPr>
              <a:t>smoke, have pulmonary disease or renal failure"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"An otherwise healthy, non-smoking 82-year-old man with a </a:t>
            </a:r>
          </a:p>
          <a:p>
            <a:pPr marL="495300" indent="-495300" eaLnBrk="1" hangingPunct="1">
              <a:buFontTx/>
              <a:buNone/>
            </a:pPr>
            <a:r>
              <a:rPr lang="en-GB" altLang="en-US" sz="1800" smtClean="0">
                <a:latin typeface="Verdana" panose="020B0604030504040204" pitchFamily="34" charset="0"/>
              </a:rPr>
              <a:t>ruptured aneurysm of the abdominal aorta has a </a:t>
            </a:r>
            <a:r>
              <a:rPr lang="en-GB" altLang="en-US" sz="1800" u="sng" smtClean="0">
                <a:latin typeface="Verdana" panose="020B0604030504040204" pitchFamily="34" charset="0"/>
              </a:rPr>
              <a:t>58 per cen</a:t>
            </a:r>
            <a:r>
              <a:rPr lang="en-GB" altLang="en-US" sz="1800" smtClean="0">
                <a:latin typeface="Verdana" panose="020B0604030504040204" pitchFamily="34" charset="0"/>
              </a:rPr>
              <a:t>t risk of </a:t>
            </a:r>
          </a:p>
          <a:p>
            <a:pPr marL="495300" indent="-495300" eaLnBrk="1" hangingPunct="1">
              <a:buFontTx/>
              <a:buNone/>
            </a:pPr>
            <a:r>
              <a:rPr lang="en-GB" altLang="en-US" sz="1800" smtClean="0">
                <a:latin typeface="Verdana" panose="020B0604030504040204" pitchFamily="34" charset="0"/>
              </a:rPr>
              <a:t>a serious complication [...] This risk increases to </a:t>
            </a:r>
            <a:r>
              <a:rPr lang="en-GB" altLang="en-US" sz="1800" u="sng" smtClean="0">
                <a:latin typeface="Verdana" panose="020B0604030504040204" pitchFamily="34" charset="0"/>
              </a:rPr>
              <a:t>84 per cent</a:t>
            </a:r>
            <a:r>
              <a:rPr lang="en-GB" altLang="en-US" sz="1800" smtClean="0">
                <a:latin typeface="Verdana" panose="020B0604030504040204" pitchFamily="34" charset="0"/>
              </a:rPr>
              <a:t> if he </a:t>
            </a:r>
          </a:p>
          <a:p>
            <a:pPr marL="495300" indent="-495300" eaLnBrk="1" hangingPunct="1">
              <a:buFontTx/>
              <a:buNone/>
            </a:pPr>
            <a:r>
              <a:rPr lang="en-GB" altLang="en-US" sz="1800" smtClean="0">
                <a:latin typeface="Verdana" panose="020B0604030504040204" pitchFamily="34" charset="0"/>
              </a:rPr>
              <a:t>smokes and has pulmonary and renal disease"</a:t>
            </a:r>
          </a:p>
        </p:txBody>
      </p:sp>
      <p:sp>
        <p:nvSpPr>
          <p:cNvPr id="53248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248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0B87737-8B6A-42DB-BAF3-875E1E7F7AC6}"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150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2485"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3248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2D44C545-9AD6-4299-ABC0-589567414CC3}" type="datetime1">
              <a:rPr lang="de-AT" smtClean="0"/>
              <a:t>20.06.2023</a:t>
            </a:fld>
            <a:endParaRPr lang="en-US"/>
          </a:p>
        </p:txBody>
      </p:sp>
    </p:spTree>
    <p:extLst>
      <p:ext uri="{BB962C8B-B14F-4D97-AF65-F5344CB8AC3E}">
        <p14:creationId xmlns:p14="http://schemas.microsoft.com/office/powerpoint/2010/main" val="370250616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example</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Conclusion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"Serious complications in patients admitted to a surgical ward can </a:t>
            </a:r>
          </a:p>
          <a:p>
            <a:pPr marL="495300" indent="-495300" eaLnBrk="1" hangingPunct="1">
              <a:buFontTx/>
              <a:buNone/>
            </a:pPr>
            <a:r>
              <a:rPr lang="en-GB" altLang="en-US" sz="1800" smtClean="0">
                <a:latin typeface="Verdana" panose="020B0604030504040204" pitchFamily="34" charset="0"/>
              </a:rPr>
              <a:t>be predicted using a model consisting of 11 variables. The risk </a:t>
            </a:r>
          </a:p>
          <a:p>
            <a:pPr marL="495300" indent="-495300" eaLnBrk="1" hangingPunct="1">
              <a:buFontTx/>
              <a:buNone/>
            </a:pPr>
            <a:r>
              <a:rPr lang="en-GB" altLang="en-US" sz="1800" smtClean="0">
                <a:latin typeface="Verdana" panose="020B0604030504040204" pitchFamily="34" charset="0"/>
              </a:rPr>
              <a:t>score can be used in the decision-making process before surgery"</a:t>
            </a:r>
          </a:p>
          <a:p>
            <a:pPr marL="495300" indent="-495300" eaLnBrk="1" hangingPunct="1">
              <a:buFontTx/>
              <a:buNone/>
            </a:pPr>
            <a:endParaRPr lang="en-GB" altLang="en-US" sz="1800" smtClean="0">
              <a:latin typeface="Verdana" panose="020B0604030504040204" pitchFamily="34" charset="0"/>
            </a:endParaRPr>
          </a:p>
        </p:txBody>
      </p:sp>
      <p:sp>
        <p:nvSpPr>
          <p:cNvPr id="53453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453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CE08157D-28A0-4B23-82C0-1C8683E5AD0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151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4533" name="Textfeld 5"/>
          <p:cNvSpPr txBox="1">
            <a:spLocks noChangeArrowheads="1"/>
          </p:cNvSpPr>
          <p:nvPr/>
        </p:nvSpPr>
        <p:spPr bwMode="auto">
          <a:xfrm>
            <a:off x="6372225" y="6308725"/>
            <a:ext cx="22320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Surg</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2002;89:94-102</a:t>
            </a:r>
          </a:p>
        </p:txBody>
      </p:sp>
      <p:sp>
        <p:nvSpPr>
          <p:cNvPr id="534534"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752187B9-B760-4324-A299-0906A1C252C7}" type="datetime1">
              <a:rPr lang="de-AT" smtClean="0"/>
              <a:t>20.06.2023</a:t>
            </a:fld>
            <a:endParaRPr lang="en-US"/>
          </a:p>
        </p:txBody>
      </p:sp>
    </p:spTree>
    <p:extLst>
      <p:ext uri="{BB962C8B-B14F-4D97-AF65-F5344CB8AC3E}">
        <p14:creationId xmlns:p14="http://schemas.microsoft.com/office/powerpoint/2010/main" val="127480782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itchFamily="34" charset="0"/>
              </a:rPr>
              <a:t>Logistic regression, basics</a:t>
            </a:r>
          </a:p>
          <a:p>
            <a:pPr marL="495300" indent="-495300" eaLnBrk="1" hangingPunct="1">
              <a:buFontTx/>
              <a:buNone/>
              <a:defRPr/>
            </a:pPr>
            <a:endParaRPr lang="en-GB" altLang="en-US" sz="1800" dirty="0" smtClean="0">
              <a:latin typeface="Verdana" pitchFamily="34" charset="0"/>
            </a:endParaRPr>
          </a:p>
          <a:p>
            <a:pPr marL="495300" indent="-495300" eaLnBrk="1" hangingPunct="1">
              <a:buFontTx/>
              <a:buNone/>
              <a:defRPr/>
            </a:pPr>
            <a:r>
              <a:rPr lang="en-GB" altLang="en-US" sz="1800" u="sng" dirty="0" smtClean="0">
                <a:latin typeface="Verdana" pitchFamily="34" charset="0"/>
              </a:rPr>
              <a:t>Variables</a:t>
            </a:r>
          </a:p>
          <a:p>
            <a:pPr marL="495300" indent="-495300" eaLnBrk="1" hangingPunct="1">
              <a:buFontTx/>
              <a:buNone/>
              <a:defRPr/>
            </a:pPr>
            <a:endParaRPr lang="en-GB" altLang="en-US" sz="1800" dirty="0" smtClean="0">
              <a:latin typeface="Verdana" pitchFamily="34" charset="0"/>
            </a:endParaRPr>
          </a:p>
          <a:p>
            <a:pPr marL="495300" indent="-495300" eaLnBrk="1" hangingPunct="1">
              <a:buFontTx/>
              <a:buNone/>
              <a:defRPr/>
            </a:pPr>
            <a:r>
              <a:rPr lang="en-GB" altLang="en-US" sz="1800" dirty="0" smtClean="0">
                <a:latin typeface="Verdana" pitchFamily="34" charset="0"/>
              </a:rPr>
              <a:t>Dichotomous:</a:t>
            </a:r>
          </a:p>
          <a:p>
            <a:pPr eaLnBrk="1" hangingPunct="1">
              <a:buFont typeface="Verdana" panose="020B0604030504040204" pitchFamily="34" charset="0"/>
              <a:buChar char="∙"/>
              <a:defRPr/>
            </a:pPr>
            <a:r>
              <a:rPr lang="en-GB" altLang="en-US" sz="1800" dirty="0" smtClean="0">
                <a:latin typeface="Verdana" pitchFamily="34" charset="0"/>
              </a:rPr>
              <a:t>male / female</a:t>
            </a:r>
          </a:p>
          <a:p>
            <a:pPr eaLnBrk="1" hangingPunct="1">
              <a:buFont typeface="Verdana" panose="020B0604030504040204" pitchFamily="34" charset="0"/>
              <a:buChar char="∙"/>
              <a:defRPr/>
            </a:pPr>
            <a:r>
              <a:rPr lang="en-GB" altLang="en-US" sz="1800" dirty="0">
                <a:latin typeface="Verdana" pitchFamily="34" charset="0"/>
              </a:rPr>
              <a:t>≥65 </a:t>
            </a:r>
            <a:r>
              <a:rPr lang="en-GB" altLang="en-US" sz="1800" dirty="0" smtClean="0">
                <a:latin typeface="Verdana" pitchFamily="34" charset="0"/>
              </a:rPr>
              <a:t>/ </a:t>
            </a:r>
            <a:r>
              <a:rPr lang="en-GB" altLang="en-US" sz="1800" dirty="0">
                <a:latin typeface="Verdana" pitchFamily="34" charset="0"/>
              </a:rPr>
              <a:t>&lt;65 </a:t>
            </a:r>
            <a:r>
              <a:rPr lang="en-GB" altLang="en-US" sz="1800" dirty="0" smtClean="0">
                <a:latin typeface="Verdana" pitchFamily="34" charset="0"/>
              </a:rPr>
              <a:t>years of age</a:t>
            </a:r>
          </a:p>
          <a:p>
            <a:pPr eaLnBrk="1" hangingPunct="1">
              <a:buFont typeface="Verdana" panose="020B0604030504040204" pitchFamily="34" charset="0"/>
              <a:buChar char="∙"/>
              <a:defRPr/>
            </a:pPr>
            <a:r>
              <a:rPr lang="en-GB" altLang="en-US" sz="1800" dirty="0" smtClean="0">
                <a:latin typeface="Verdana" pitchFamily="34" charset="0"/>
              </a:rPr>
              <a:t>hypertension yes / no</a:t>
            </a:r>
          </a:p>
          <a:p>
            <a:pPr marL="495300" indent="-495300" eaLnBrk="1" hangingPunct="1">
              <a:buFontTx/>
              <a:buNone/>
              <a:defRPr/>
            </a:pPr>
            <a:r>
              <a:rPr lang="en-GB" altLang="en-US" sz="1800" dirty="0" smtClean="0">
                <a:latin typeface="Verdana" pitchFamily="34" charset="0"/>
              </a:rPr>
              <a:t>Categorical:</a:t>
            </a:r>
          </a:p>
          <a:p>
            <a:pPr eaLnBrk="1" hangingPunct="1">
              <a:buFont typeface="Verdana" panose="020B0604030504040204" pitchFamily="34" charset="0"/>
              <a:buChar char="∙"/>
              <a:defRPr/>
            </a:pPr>
            <a:r>
              <a:rPr lang="en-GB" altLang="en-US" sz="1800" dirty="0" err="1" smtClean="0">
                <a:latin typeface="Verdana" pitchFamily="34" charset="0"/>
              </a:rPr>
              <a:t>ASA</a:t>
            </a:r>
            <a:r>
              <a:rPr lang="en-GB" altLang="en-US" sz="1800" dirty="0" smtClean="0">
                <a:latin typeface="Verdana" pitchFamily="34" charset="0"/>
              </a:rPr>
              <a:t> grade (physical status)</a:t>
            </a:r>
          </a:p>
          <a:p>
            <a:pPr eaLnBrk="1" hangingPunct="1">
              <a:buFont typeface="Verdana" panose="020B0604030504040204" pitchFamily="34" charset="0"/>
              <a:buChar char="∙"/>
              <a:defRPr/>
            </a:pPr>
            <a:r>
              <a:rPr lang="en-GB" altLang="en-US" sz="1800" dirty="0" smtClean="0">
                <a:latin typeface="Verdana" pitchFamily="34" charset="0"/>
              </a:rPr>
              <a:t>postal code</a:t>
            </a:r>
          </a:p>
          <a:p>
            <a:pPr marL="495300" indent="-495300" eaLnBrk="1" hangingPunct="1">
              <a:buFontTx/>
              <a:buNone/>
              <a:defRPr/>
            </a:pPr>
            <a:r>
              <a:rPr lang="en-GB" altLang="en-US" sz="1800" dirty="0" smtClean="0">
                <a:latin typeface="Verdana" pitchFamily="34" charset="0"/>
              </a:rPr>
              <a:t>Continuous:</a:t>
            </a:r>
          </a:p>
          <a:p>
            <a:pPr eaLnBrk="1" hangingPunct="1">
              <a:buFont typeface="Verdana" panose="020B0604030504040204" pitchFamily="34" charset="0"/>
              <a:buChar char="∙"/>
              <a:defRPr/>
            </a:pPr>
            <a:r>
              <a:rPr lang="en-GB" altLang="en-US" sz="1800" dirty="0" smtClean="0">
                <a:latin typeface="Verdana" pitchFamily="34" charset="0"/>
              </a:rPr>
              <a:t>age (completed years)</a:t>
            </a:r>
          </a:p>
          <a:p>
            <a:pPr eaLnBrk="1" hangingPunct="1">
              <a:buFont typeface="Verdana" panose="020B0604030504040204" pitchFamily="34" charset="0"/>
              <a:buChar char="∙"/>
              <a:defRPr/>
            </a:pPr>
            <a:r>
              <a:rPr lang="en-GB" altLang="en-US" sz="1800" dirty="0" smtClean="0">
                <a:latin typeface="Verdana" pitchFamily="34" charset="0"/>
              </a:rPr>
              <a:t>height (cm.)</a:t>
            </a:r>
          </a:p>
          <a:p>
            <a:pPr eaLnBrk="1" hangingPunct="1">
              <a:buFont typeface="Verdana" panose="020B0604030504040204" pitchFamily="34" charset="0"/>
              <a:buChar char="∙"/>
              <a:defRPr/>
            </a:pPr>
            <a:r>
              <a:rPr lang="en-GB" altLang="en-US" sz="1800" dirty="0" smtClean="0">
                <a:latin typeface="Verdana" pitchFamily="34" charset="0"/>
              </a:rPr>
              <a:t>weight (kg.)</a:t>
            </a:r>
          </a:p>
          <a:p>
            <a:pPr eaLnBrk="1" hangingPunct="1">
              <a:buFont typeface="Verdana" panose="020B0604030504040204" pitchFamily="34" charset="0"/>
              <a:buChar char="∙"/>
              <a:defRPr/>
            </a:pPr>
            <a:r>
              <a:rPr lang="en-GB" altLang="en-US" sz="1800" dirty="0" smtClean="0">
                <a:latin typeface="Verdana" pitchFamily="34" charset="0"/>
              </a:rPr>
              <a:t>systolic blood pressure (</a:t>
            </a:r>
            <a:r>
              <a:rPr lang="en-GB" altLang="en-US" sz="1800" dirty="0" err="1" smtClean="0">
                <a:latin typeface="Verdana" pitchFamily="34" charset="0"/>
              </a:rPr>
              <a:t>mm.Hg</a:t>
            </a:r>
            <a:r>
              <a:rPr lang="en-GB" altLang="en-US" sz="1800" dirty="0" smtClean="0">
                <a:latin typeface="Verdana" pitchFamily="34" charset="0"/>
              </a:rPr>
              <a:t>)</a:t>
            </a:r>
          </a:p>
          <a:p>
            <a:pPr marL="495300" indent="-495300" eaLnBrk="1" hangingPunct="1">
              <a:buFontTx/>
              <a:buNone/>
              <a:defRPr/>
            </a:pPr>
            <a:endParaRPr lang="en-GB" altLang="en-US" sz="1800" dirty="0" smtClean="0">
              <a:latin typeface="Verdana" pitchFamily="34" charset="0"/>
            </a:endParaRPr>
          </a:p>
        </p:txBody>
      </p:sp>
      <p:sp>
        <p:nvSpPr>
          <p:cNvPr id="53657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658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E6EDB81D-18E6-4C55-9024-756A6A51F11E}"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152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658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F5CFDA2D-6DFB-4896-A12D-866CCA1F5CAF}" type="datetime1">
              <a:rPr lang="de-AT" smtClean="0"/>
              <a:t>20.06.2023</a:t>
            </a:fld>
            <a:endParaRPr lang="en-US"/>
          </a:p>
        </p:txBody>
      </p:sp>
    </p:spTree>
    <p:extLst>
      <p:ext uri="{BB962C8B-B14F-4D97-AF65-F5344CB8AC3E}">
        <p14:creationId xmlns:p14="http://schemas.microsoft.com/office/powerpoint/2010/main" val="81238688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Logistic regression, basics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Model</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death (yes/no) =</a:t>
            </a:r>
          </a:p>
          <a:p>
            <a:pPr marL="495300" indent="-495300" eaLnBrk="1" hangingPunct="1">
              <a:buFontTx/>
              <a:buNone/>
            </a:pPr>
            <a:r>
              <a:rPr lang="en-GB" altLang="en-US" sz="1800" smtClean="0">
                <a:latin typeface="Verdana" panose="020B0604030504040204" pitchFamily="34" charset="0"/>
              </a:rPr>
              <a:t>	constant +</a:t>
            </a:r>
          </a:p>
          <a:p>
            <a:pPr marL="495300" indent="-495300" eaLnBrk="1" hangingPunct="1">
              <a:buFontTx/>
              <a:buNone/>
            </a:pPr>
            <a:r>
              <a:rPr lang="en-GB"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1</a:t>
            </a:r>
            <a:r>
              <a:rPr lang="de-DE" altLang="en-US" sz="1800" smtClean="0">
                <a:latin typeface="Verdana" panose="020B0604030504040204" pitchFamily="34" charset="0"/>
              </a:rPr>
              <a:t> * age (years) +</a:t>
            </a:r>
          </a:p>
          <a:p>
            <a:pPr marL="495300" indent="-495300" eaLnBrk="1" hangingPunct="1">
              <a:buFontTx/>
              <a:buNone/>
            </a:pPr>
            <a:r>
              <a:rPr lang="de-DE"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2</a:t>
            </a:r>
            <a:r>
              <a:rPr lang="de-DE" altLang="en-US" sz="1800" smtClean="0">
                <a:latin typeface="Verdana" panose="020B0604030504040204" pitchFamily="34" charset="0"/>
              </a:rPr>
              <a:t> * smoking (yes/no) +</a:t>
            </a:r>
          </a:p>
          <a:p>
            <a:pPr marL="495300" indent="-495300" eaLnBrk="1" hangingPunct="1">
              <a:buFontTx/>
              <a:buNone/>
            </a:pPr>
            <a:r>
              <a:rPr lang="de-DE"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3</a:t>
            </a:r>
            <a:r>
              <a:rPr lang="de-DE" altLang="en-US" sz="1800" smtClean="0">
                <a:latin typeface="Verdana" panose="020B0604030504040204" pitchFamily="34" charset="0"/>
              </a:rPr>
              <a:t> * gender (male/female) +</a:t>
            </a:r>
          </a:p>
          <a:p>
            <a:pPr marL="495300" indent="-495300" eaLnBrk="1" hangingPunct="1">
              <a:buFontTx/>
              <a:buNone/>
            </a:pPr>
            <a:r>
              <a:rPr lang="de-DE" altLang="en-US" sz="1800" smtClean="0">
                <a:latin typeface="Verdana" panose="020B0604030504040204" pitchFamily="34" charset="0"/>
              </a:rPr>
              <a:t>	</a:t>
            </a:r>
            <a:r>
              <a:rPr lang="en-GB" altLang="en-US" sz="1800" smtClean="0">
                <a:latin typeface="Verdana" panose="020B0604030504040204" pitchFamily="34" charset="0"/>
                <a:sym typeface="Symbol" panose="05050102010706020507" pitchFamily="18" charset="2"/>
              </a:rPr>
              <a:t></a:t>
            </a:r>
            <a:r>
              <a:rPr lang="de-DE" altLang="en-US" sz="1800" baseline="-25000" smtClean="0">
                <a:latin typeface="Verdana" panose="020B0604030504040204" pitchFamily="34" charset="0"/>
              </a:rPr>
              <a:t>4</a:t>
            </a:r>
            <a:r>
              <a:rPr lang="de-DE" altLang="en-US" sz="1800" smtClean="0">
                <a:latin typeface="Verdana" panose="020B0604030504040204" pitchFamily="34" charset="0"/>
              </a:rPr>
              <a:t> * chronic disease (yes/no)</a:t>
            </a:r>
          </a:p>
          <a:p>
            <a:pPr marL="495300" indent="-495300" eaLnBrk="1" hangingPunct="1">
              <a:buFontTx/>
              <a:buNone/>
            </a:pPr>
            <a:endParaRPr lang="de-DE"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sym typeface="Symbol" panose="05050102010706020507" pitchFamily="18" charset="2"/>
              </a:rPr>
              <a:t></a:t>
            </a:r>
            <a:r>
              <a:rPr lang="de-DE" altLang="en-US" sz="1800" smtClean="0">
                <a:latin typeface="Verdana" panose="020B0604030504040204" pitchFamily="34" charset="0"/>
              </a:rPr>
              <a:t> = ln(OR)   </a:t>
            </a:r>
            <a:r>
              <a:rPr lang="de-DE" altLang="en-US" sz="2100" smtClean="0">
                <a:latin typeface="Cambria Math" panose="02040503050406030204" pitchFamily="18" charset="0"/>
              </a:rPr>
              <a:t>⟹</a:t>
            </a:r>
            <a:r>
              <a:rPr lang="de-DE" altLang="en-US" sz="1800" smtClean="0">
                <a:latin typeface="Verdana" panose="020B0604030504040204" pitchFamily="34" charset="0"/>
              </a:rPr>
              <a:t>   OR = e</a:t>
            </a:r>
            <a:r>
              <a:rPr lang="en-GB" altLang="en-US" sz="1800" baseline="30000" smtClean="0">
                <a:latin typeface="Verdana" panose="020B0604030504040204" pitchFamily="34" charset="0"/>
                <a:sym typeface="Symbol" panose="05050102010706020507" pitchFamily="18" charset="2"/>
              </a:rPr>
              <a:t></a:t>
            </a:r>
            <a:r>
              <a:rPr lang="de-DE" altLang="en-US" sz="1800" smtClean="0">
                <a:latin typeface="Verdana" panose="020B0604030504040204" pitchFamily="34" charset="0"/>
              </a:rPr>
              <a:t> </a:t>
            </a: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p:txBody>
      </p:sp>
      <p:sp>
        <p:nvSpPr>
          <p:cNvPr id="53862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53862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B139AF8-54BB-4CAF-89D8-E183B23C8C94}"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153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53862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2" name="Datumsplatzhalter 1"/>
          <p:cNvSpPr>
            <a:spLocks noGrp="1"/>
          </p:cNvSpPr>
          <p:nvPr>
            <p:ph type="dt" sz="half" idx="10"/>
          </p:nvPr>
        </p:nvSpPr>
        <p:spPr/>
        <p:txBody>
          <a:bodyPr/>
          <a:lstStyle/>
          <a:p>
            <a:pPr>
              <a:defRPr/>
            </a:pPr>
            <a:fld id="{10EEB7B4-C01C-4F13-99C5-3C5420A0113E}" type="datetime1">
              <a:rPr lang="de-AT" smtClean="0"/>
              <a:t>20.06.2023</a:t>
            </a:fld>
            <a:endParaRPr lang="en-US"/>
          </a:p>
        </p:txBody>
      </p:sp>
    </p:spTree>
    <p:extLst>
      <p:ext uri="{BB962C8B-B14F-4D97-AF65-F5344CB8AC3E}">
        <p14:creationId xmlns:p14="http://schemas.microsoft.com/office/powerpoint/2010/main" val="122211168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err="1" smtClean="0"/>
              <a:t>Survival</a:t>
            </a:r>
            <a:r>
              <a:rPr lang="de-DE" dirty="0" smtClean="0"/>
              <a:t>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Department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of</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Medical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Statistics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Informatics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and</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Health</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Economics, Innsbruck Medical University</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37057910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Analysis</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Method</a:t>
            </a:r>
            <a:r>
              <a:rPr lang="de-DE" dirty="0"/>
              <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smtClean="0"/>
          </a:p>
          <a:p>
            <a:endParaRPr lang="de-DE" dirty="0" smtClean="0"/>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715C07F-D9C9-4687-AA7A-0796803F3A53}"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06011021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130051" name="Rectangle 3"/>
          <p:cNvSpPr>
            <a:spLocks noGrp="1" noChangeArrowheads="1"/>
          </p:cNvSpPr>
          <p:nvPr>
            <p:ph idx="1"/>
          </p:nvPr>
        </p:nvSpPr>
        <p:spPr>
          <a:xfrm>
            <a:off x="457200" y="1989138"/>
            <a:ext cx="8229600" cy="4141787"/>
          </a:xfrm>
        </p:spPr>
        <p:txBody>
          <a:bodyPr/>
          <a:lstStyle/>
          <a:p>
            <a:r>
              <a:rPr lang="de-DE" dirty="0" smtClean="0"/>
              <a:t>Time-</a:t>
            </a:r>
            <a:r>
              <a:rPr lang="de-DE" dirty="0" err="1" smtClean="0"/>
              <a:t>to</a:t>
            </a:r>
            <a:r>
              <a:rPr lang="de-DE" dirty="0" smtClean="0"/>
              <a:t>-event </a:t>
            </a:r>
            <a:r>
              <a:rPr lang="de-DE" dirty="0" err="1" smtClean="0"/>
              <a:t>analysis</a:t>
            </a:r>
            <a:endParaRPr lang="de-DE" dirty="0"/>
          </a:p>
          <a:p>
            <a:r>
              <a:rPr lang="de-DE" dirty="0" err="1" smtClean="0"/>
              <a:t>Two</a:t>
            </a:r>
            <a:r>
              <a:rPr lang="de-DE" dirty="0" smtClean="0"/>
              <a:t> </a:t>
            </a:r>
            <a:r>
              <a:rPr lang="de-DE" dirty="0" err="1" smtClean="0"/>
              <a:t>outcome</a:t>
            </a:r>
            <a:r>
              <a:rPr lang="de-DE" dirty="0" smtClean="0"/>
              <a:t> variables:</a:t>
            </a:r>
            <a:r>
              <a:rPr lang="de-DE" dirty="0"/>
              <a:t/>
            </a:r>
            <a:br>
              <a:rPr lang="de-DE" dirty="0"/>
            </a:br>
            <a:r>
              <a:rPr lang="de-DE" dirty="0"/>
              <a:t/>
            </a:r>
            <a:br>
              <a:rPr lang="de-DE" dirty="0"/>
            </a:br>
            <a:r>
              <a:rPr lang="de-DE" dirty="0"/>
              <a:t>- </a:t>
            </a:r>
            <a:r>
              <a:rPr lang="de-DE" dirty="0" smtClean="0"/>
              <a:t>time (</a:t>
            </a:r>
            <a:r>
              <a:rPr lang="de-DE" dirty="0" err="1" smtClean="0"/>
              <a:t>hours</a:t>
            </a:r>
            <a:r>
              <a:rPr lang="de-DE" dirty="0" smtClean="0"/>
              <a:t>, </a:t>
            </a:r>
            <a:r>
              <a:rPr lang="de-DE" dirty="0" err="1" smtClean="0"/>
              <a:t>days</a:t>
            </a:r>
            <a:r>
              <a:rPr lang="de-DE" dirty="0" smtClean="0"/>
              <a:t>, </a:t>
            </a:r>
            <a:r>
              <a:rPr lang="de-DE" dirty="0" err="1" smtClean="0"/>
              <a:t>months</a:t>
            </a:r>
            <a:r>
              <a:rPr lang="de-DE" dirty="0" smtClean="0"/>
              <a:t>, </a:t>
            </a:r>
            <a:r>
              <a:rPr lang="de-DE" dirty="0" err="1" smtClean="0"/>
              <a:t>years</a:t>
            </a:r>
            <a:r>
              <a:rPr lang="de-DE" dirty="0" smtClean="0"/>
              <a:t>)</a:t>
            </a:r>
            <a:r>
              <a:rPr lang="de-DE" dirty="0"/>
              <a:t/>
            </a:r>
            <a:br>
              <a:rPr lang="de-DE" dirty="0"/>
            </a:br>
            <a:r>
              <a:rPr lang="de-DE" dirty="0"/>
              <a:t>- </a:t>
            </a:r>
            <a:r>
              <a:rPr lang="de-DE" dirty="0" err="1" smtClean="0"/>
              <a:t>event</a:t>
            </a:r>
            <a:r>
              <a:rPr lang="de-DE" dirty="0" smtClean="0"/>
              <a:t>: 	</a:t>
            </a:r>
            <a:r>
              <a:rPr lang="de-DE" dirty="0" err="1" smtClean="0"/>
              <a:t>occurs</a:t>
            </a:r>
            <a:r>
              <a:rPr lang="de-DE" dirty="0" smtClean="0"/>
              <a:t/>
            </a:r>
            <a:br>
              <a:rPr lang="de-DE" dirty="0" smtClean="0"/>
            </a:br>
            <a:r>
              <a:rPr lang="de-DE" dirty="0" smtClean="0"/>
              <a:t>		</a:t>
            </a:r>
            <a:r>
              <a:rPr lang="de-DE" dirty="0" err="1" smtClean="0"/>
              <a:t>does</a:t>
            </a:r>
            <a:r>
              <a:rPr lang="de-DE" dirty="0" smtClean="0"/>
              <a:t> not </a:t>
            </a:r>
            <a:r>
              <a:rPr lang="de-DE" dirty="0" err="1" smtClean="0"/>
              <a:t>occur</a:t>
            </a:r>
            <a:r>
              <a:rPr lang="de-DE" dirty="0" smtClean="0"/>
              <a:t> </a:t>
            </a:r>
            <a:r>
              <a:rPr lang="de-DE" dirty="0" err="1" smtClean="0"/>
              <a:t>during</a:t>
            </a:r>
            <a:r>
              <a:rPr lang="de-DE" dirty="0" smtClean="0"/>
              <a:t> </a:t>
            </a:r>
            <a:r>
              <a:rPr lang="de-DE" dirty="0" err="1" smtClean="0"/>
              <a:t>study</a:t>
            </a:r>
            <a:r>
              <a:rPr lang="de-DE" dirty="0" smtClean="0"/>
              <a:t> (</a:t>
            </a:r>
            <a:r>
              <a:rPr lang="de-DE" dirty="0" err="1" smtClean="0"/>
              <a:t>censored</a:t>
            </a:r>
            <a:r>
              <a:rPr lang="de-DE" dirty="0" smtClean="0"/>
              <a:t>)</a:t>
            </a:r>
            <a:r>
              <a:rPr lang="de-DE" dirty="0"/>
              <a:t/>
            </a:r>
            <a:br>
              <a:rPr lang="de-DE" dirty="0"/>
            </a:br>
            <a:r>
              <a:rPr lang="de-DE" dirty="0"/>
              <a:t>		   </a:t>
            </a:r>
          </a:p>
          <a:p>
            <a:pPr>
              <a:spcBef>
                <a:spcPct val="80000"/>
              </a:spcBef>
            </a:pPr>
            <a:endParaRPr lang="de-DE" sz="28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8452015-AA77-40AA-8C85-55A6B24F6D58}"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73823013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226145F-9FAF-4213-BA2E-D2B3AE6F0012}"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7237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86570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D5208E3-23C7-4ACA-AB21-A9A30107908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3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7704856" cy="4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71099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EB65C21-8D37-4508-A922-F7373F484FCE}"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4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795483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093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57200" y="274638"/>
            <a:ext cx="6635750" cy="1143000"/>
          </a:xfrm>
        </p:spPr>
        <p:txBody>
          <a:bodyPr/>
          <a:lstStyle/>
          <a:p>
            <a:r>
              <a:rPr lang="de-DE" sz="4000"/>
              <a:t>Basic statistical terms</a:t>
            </a:r>
            <a:endParaRPr lang="de-AT" sz="4000"/>
          </a:p>
        </p:txBody>
      </p:sp>
      <p:sp>
        <p:nvSpPr>
          <p:cNvPr id="101378" name="Rectangle 3"/>
          <p:cNvSpPr>
            <a:spLocks noGrp="1" noChangeArrowheads="1"/>
          </p:cNvSpPr>
          <p:nvPr>
            <p:ph idx="1"/>
          </p:nvPr>
        </p:nvSpPr>
        <p:spPr>
          <a:xfrm>
            <a:off x="457200" y="1600200"/>
            <a:ext cx="8229600" cy="4757738"/>
          </a:xfrm>
        </p:spPr>
        <p:txBody>
          <a:bodyPr/>
          <a:lstStyle/>
          <a:p>
            <a:pPr>
              <a:lnSpc>
                <a:spcPct val="90000"/>
              </a:lnSpc>
            </a:pPr>
            <a:r>
              <a:rPr lang="de-AT" b="1"/>
              <a:t>Observation unit</a:t>
            </a:r>
          </a:p>
          <a:p>
            <a:pPr lvl="1">
              <a:lnSpc>
                <a:spcPct val="90000"/>
              </a:lnSpc>
            </a:pPr>
            <a:r>
              <a:rPr lang="de-AT" sz="2000"/>
              <a:t>Subjects, patients, </a:t>
            </a:r>
            <a:r>
              <a:rPr lang="de-DE" sz="2000"/>
              <a:t>customers...</a:t>
            </a:r>
            <a:r>
              <a:rPr lang="de-AT" sz="2000"/>
              <a:t>,objects</a:t>
            </a:r>
          </a:p>
          <a:p>
            <a:pPr lvl="1">
              <a:lnSpc>
                <a:spcPct val="90000"/>
              </a:lnSpc>
            </a:pPr>
            <a:endParaRPr lang="de-AT" sz="1000"/>
          </a:p>
          <a:p>
            <a:pPr>
              <a:lnSpc>
                <a:spcPct val="90000"/>
              </a:lnSpc>
            </a:pPr>
            <a:r>
              <a:rPr lang="de-AT" b="1"/>
              <a:t>Random variable, characteristic</a:t>
            </a:r>
          </a:p>
          <a:p>
            <a:pPr lvl="1">
              <a:lnSpc>
                <a:spcPct val="90000"/>
              </a:lnSpc>
            </a:pPr>
            <a:r>
              <a:rPr lang="de-AT" sz="2000"/>
              <a:t>Gender, health status, weight, blood group</a:t>
            </a:r>
            <a:endParaRPr lang="de-DE" sz="2000"/>
          </a:p>
          <a:p>
            <a:pPr lvl="2">
              <a:lnSpc>
                <a:spcPct val="90000"/>
              </a:lnSpc>
            </a:pPr>
            <a:r>
              <a:rPr lang="de-AT"/>
              <a:t>Why "</a:t>
            </a:r>
            <a:r>
              <a:rPr lang="de-AT" b="1"/>
              <a:t>random variable</a:t>
            </a:r>
            <a:r>
              <a:rPr lang="de-AT"/>
              <a:t>"?</a:t>
            </a:r>
          </a:p>
          <a:p>
            <a:pPr lvl="3">
              <a:lnSpc>
                <a:spcPct val="90000"/>
              </a:lnSpc>
            </a:pPr>
            <a:r>
              <a:rPr lang="de-AT"/>
              <a:t>Because the expression is not exactly predictable with a random selection. The result depends on chance.</a:t>
            </a:r>
          </a:p>
          <a:p>
            <a:pPr lvl="3">
              <a:lnSpc>
                <a:spcPct val="90000"/>
              </a:lnSpc>
            </a:pPr>
            <a:endParaRPr lang="de-AT" sz="1000"/>
          </a:p>
          <a:p>
            <a:pPr>
              <a:lnSpc>
                <a:spcPct val="90000"/>
              </a:lnSpc>
            </a:pPr>
            <a:r>
              <a:rPr lang="de-AT" b="1"/>
              <a:t>Characteristic values</a:t>
            </a:r>
          </a:p>
          <a:p>
            <a:pPr lvl="1">
              <a:lnSpc>
                <a:spcPct val="90000"/>
              </a:lnSpc>
            </a:pPr>
            <a:r>
              <a:rPr lang="de-AT" sz="2000"/>
              <a:t>Blood group: A, B, AB, 0</a:t>
            </a:r>
            <a:endParaRPr lang="de-DE" sz="2000"/>
          </a:p>
          <a:p>
            <a:pPr lvl="1">
              <a:lnSpc>
                <a:spcPct val="90000"/>
              </a:lnSpc>
            </a:pPr>
            <a:r>
              <a:rPr lang="de-DE" sz="2000"/>
              <a:t>Statement yes/no</a:t>
            </a:r>
            <a:endParaRPr lang="de-AT" sz="2000"/>
          </a:p>
          <a:p>
            <a:pPr lvl="1">
              <a:lnSpc>
                <a:spcPct val="90000"/>
              </a:lnSpc>
            </a:pPr>
            <a:r>
              <a:rPr lang="de-AT" sz="2000"/>
              <a:t>Weight in kg</a:t>
            </a:r>
            <a:endParaRPr lang="de-DE" sz="2000"/>
          </a:p>
        </p:txBody>
      </p:sp>
      <p:sp>
        <p:nvSpPr>
          <p:cNvPr id="8499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4996" name="Foliennummernplatzhalter 5"/>
          <p:cNvSpPr>
            <a:spLocks noGrp="1"/>
          </p:cNvSpPr>
          <p:nvPr>
            <p:ph type="sldNum" sz="quarter" idx="12"/>
          </p:nvPr>
        </p:nvSpPr>
        <p:spPr/>
        <p:txBody>
          <a:bodyPr/>
          <a:lstStyle/>
          <a:p>
            <a:pPr>
              <a:defRPr/>
            </a:pPr>
            <a:fld id="{E05F1143-00B0-46EE-A7C8-805215DB2542}" type="slidenum">
              <a:rPr lang="en-US"/>
              <a:t>16</a:t>
            </a:fld>
            <a:endParaRPr lang="en-US"/>
          </a:p>
        </p:txBody>
      </p:sp>
      <p:sp>
        <p:nvSpPr>
          <p:cNvPr id="2" name="Datumsplatzhalter 1"/>
          <p:cNvSpPr>
            <a:spLocks noGrp="1"/>
          </p:cNvSpPr>
          <p:nvPr>
            <p:ph type="dt" sz="half" idx="10"/>
          </p:nvPr>
        </p:nvSpPr>
        <p:spPr/>
        <p:txBody>
          <a:bodyPr/>
          <a:lstStyle/>
          <a:p>
            <a:pPr>
              <a:defRPr/>
            </a:pPr>
            <a:fld id="{F0E0EFF1-55A2-48AF-9261-A6B43C3D2F7B}" type="datetime1">
              <a:rPr lang="de-AT" smtClean="0"/>
              <a:t>20.06.2023</a:t>
            </a:fld>
            <a:endParaRPr lang="de-AT" dirty="0"/>
          </a:p>
        </p:txBody>
      </p:sp>
    </p:spTree>
    <p:extLst>
      <p:ext uri="{BB962C8B-B14F-4D97-AF65-F5344CB8AC3E}">
        <p14:creationId xmlns:p14="http://schemas.microsoft.com/office/powerpoint/2010/main" val="5928420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065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066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FA288F0-4C12-4C19-8D2E-53291D29B6A5}"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066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066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55850"/>
            <a:ext cx="6991350" cy="40973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0855C4BB-1BD4-496C-A97D-ECAB614112AB}" type="datetime1">
              <a:rPr lang="de-AT" smtClean="0"/>
              <a:t>20.06.2023</a:t>
            </a:fld>
            <a:endParaRPr lang="en-US"/>
          </a:p>
        </p:txBody>
      </p:sp>
    </p:spTree>
    <p:extLst>
      <p:ext uri="{BB962C8B-B14F-4D97-AF65-F5344CB8AC3E}">
        <p14:creationId xmlns:p14="http://schemas.microsoft.com/office/powerpoint/2010/main" val="69291249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270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270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C5D0506-5E31-40F1-9C71-5A43C008695D}"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270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271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11987" cy="41211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FDDA1B4C-88EB-4B79-A25F-A9C60426B583}" type="datetime1">
              <a:rPr lang="de-AT" smtClean="0"/>
              <a:t>20.06.2023</a:t>
            </a:fld>
            <a:endParaRPr lang="en-US"/>
          </a:p>
        </p:txBody>
      </p:sp>
    </p:spTree>
    <p:extLst>
      <p:ext uri="{BB962C8B-B14F-4D97-AF65-F5344CB8AC3E}">
        <p14:creationId xmlns:p14="http://schemas.microsoft.com/office/powerpoint/2010/main" val="386657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475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475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4DED13E-9562-4399-B7A3-9BFC7E4AC1D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475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475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19925" cy="41338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E3C24017-C889-495E-8F7D-215889F68CA6}" type="datetime1">
              <a:rPr lang="de-AT" smtClean="0"/>
              <a:t>20.06.2023</a:t>
            </a:fld>
            <a:endParaRPr lang="en-US"/>
          </a:p>
        </p:txBody>
      </p:sp>
    </p:spTree>
    <p:extLst>
      <p:ext uri="{BB962C8B-B14F-4D97-AF65-F5344CB8AC3E}">
        <p14:creationId xmlns:p14="http://schemas.microsoft.com/office/powerpoint/2010/main" val="29604956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680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680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6EA2983-B9D2-4921-B36D-981FDE31AA5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680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680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19925" cy="41465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A9B7787A-1A3C-4CA8-BDA8-9957F130907B}" type="datetime1">
              <a:rPr lang="de-AT" smtClean="0"/>
              <a:t>20.06.2023</a:t>
            </a:fld>
            <a:endParaRPr lang="en-US"/>
          </a:p>
        </p:txBody>
      </p:sp>
    </p:spTree>
    <p:extLst>
      <p:ext uri="{BB962C8B-B14F-4D97-AF65-F5344CB8AC3E}">
        <p14:creationId xmlns:p14="http://schemas.microsoft.com/office/powerpoint/2010/main" val="63141042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7885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7885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F262918-227E-42D8-A9F0-475B86B39A47}"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164</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7885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7885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349500"/>
            <a:ext cx="7000875" cy="4117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451CA540-A893-48F5-841F-F558E67EF61F}" type="datetime1">
              <a:rPr lang="de-AT" smtClean="0"/>
              <a:t>20.06.2023</a:t>
            </a:fld>
            <a:endParaRPr lang="en-US"/>
          </a:p>
        </p:txBody>
      </p:sp>
    </p:spTree>
    <p:extLst>
      <p:ext uri="{BB962C8B-B14F-4D97-AF65-F5344CB8AC3E}">
        <p14:creationId xmlns:p14="http://schemas.microsoft.com/office/powerpoint/2010/main" val="190335232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Survival analysis</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Kaplan-Meier method: descriptive</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p:txBody>
      </p:sp>
      <p:sp>
        <p:nvSpPr>
          <p:cNvPr id="8089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090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A36C0FB9-31C9-42A6-B6E7-F656A8AEB3A9}"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165</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090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8090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00" y="2205038"/>
            <a:ext cx="591502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9AC809B1-567B-4BF5-B0F0-E3D7134E3E94}" type="datetime1">
              <a:rPr lang="de-AT" smtClean="0"/>
              <a:t>20.06.2023</a:t>
            </a:fld>
            <a:endParaRPr lang="en-US"/>
          </a:p>
        </p:txBody>
      </p:sp>
    </p:spTree>
    <p:extLst>
      <p:ext uri="{BB962C8B-B14F-4D97-AF65-F5344CB8AC3E}">
        <p14:creationId xmlns:p14="http://schemas.microsoft.com/office/powerpoint/2010/main" val="351891923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Kaplan-Meier method: descriptive</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Each patient contributes information to the calculations for as long as they are known to be event-free</a:t>
            </a:r>
          </a:p>
          <a:p>
            <a:pPr marL="495300" indent="-495300" eaLnBrk="1" hangingPunct="1">
              <a:buFontTx/>
              <a:buNone/>
              <a:defRPr/>
            </a:pPr>
            <a:endParaRPr lang="en-GB" altLang="en-US" sz="1800" dirty="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Requirements:</a:t>
            </a:r>
          </a:p>
          <a:p>
            <a:pPr eaLnBrk="1" hangingPunct="1">
              <a:buFont typeface="Verdana" panose="020B0604030504040204" pitchFamily="34" charset="0"/>
              <a:buChar char="·"/>
              <a:defRPr/>
            </a:pPr>
            <a:r>
              <a:rPr lang="en-GB" altLang="en-US" sz="1800" dirty="0" smtClean="0">
                <a:latin typeface="Verdana" panose="020B0604030504040204" pitchFamily="34" charset="0"/>
              </a:rPr>
              <a:t>censoring 'non-informative'   (independent of possible event)</a:t>
            </a:r>
          </a:p>
          <a:p>
            <a:pPr eaLnBrk="1" hangingPunct="1">
              <a:buFont typeface="Verdana" panose="020B0604030504040204" pitchFamily="34" charset="0"/>
              <a:buChar char="·"/>
              <a:defRPr/>
            </a:pPr>
            <a:r>
              <a:rPr lang="en-GB" altLang="en-US" sz="1800" dirty="0" smtClean="0">
                <a:latin typeface="Verdana" panose="020B0604030504040204" pitchFamily="34" charset="0"/>
              </a:rPr>
              <a:t>sufficient follow-up to capture enough events</a:t>
            </a:r>
          </a:p>
          <a:p>
            <a:pPr eaLnBrk="1" hangingPunct="1">
              <a:buFont typeface="Verdana" panose="020B0604030504040204" pitchFamily="34" charset="0"/>
              <a:buChar char="·"/>
              <a:defRPr/>
            </a:pPr>
            <a:r>
              <a:rPr lang="en-GB" altLang="en-US" sz="1800" dirty="0" smtClean="0">
                <a:latin typeface="Verdana" panose="020B0604030504040204" pitchFamily="34" charset="0"/>
              </a:rPr>
              <a:t>no unequal follow-up between different groups</a:t>
            </a:r>
          </a:p>
          <a:p>
            <a:pPr eaLnBrk="1" hangingPunct="1">
              <a:buFont typeface="Verdana" panose="020B0604030504040204" pitchFamily="34" charset="0"/>
              <a:buChar char="·"/>
              <a:defRPr/>
            </a:pPr>
            <a:r>
              <a:rPr lang="en-GB" altLang="en-US" sz="1800" dirty="0" smtClean="0">
                <a:latin typeface="Verdana" panose="020B0604030504040204" pitchFamily="34" charset="0"/>
              </a:rPr>
              <a:t>survival probabilities remain the same during long study</a:t>
            </a:r>
          </a:p>
          <a:p>
            <a:pPr eaLnBrk="1" hangingPunct="1">
              <a:buFont typeface="Verdana" panose="020B0604030504040204" pitchFamily="34" charset="0"/>
              <a:buChar char="·"/>
              <a:defRPr/>
            </a:pPr>
            <a:r>
              <a:rPr lang="en-GB" altLang="en-US" sz="1800" dirty="0" smtClean="0">
                <a:latin typeface="Verdana" panose="020B0604030504040204" pitchFamily="34" charset="0"/>
              </a:rPr>
              <a:t>consistency in study methods in a multicentre study</a:t>
            </a:r>
          </a:p>
          <a:p>
            <a:pPr eaLnBrk="1" hangingPunct="1">
              <a:buFont typeface="Verdana" panose="020B0604030504040204" pitchFamily="34" charset="0"/>
              <a:buChar char="·"/>
              <a:defRPr/>
            </a:pPr>
            <a:r>
              <a:rPr lang="en-GB" altLang="en-US" sz="1800" dirty="0" smtClean="0">
                <a:latin typeface="Verdana" panose="020B0604030504040204" pitchFamily="34" charset="0"/>
              </a:rPr>
              <a:t>adequate number of events</a:t>
            </a:r>
          </a:p>
          <a:p>
            <a:pPr marL="0" indent="0" eaLnBrk="1" hangingPunct="1">
              <a:buFontTx/>
              <a:buNone/>
              <a:defRPr/>
            </a:pPr>
            <a:endParaRPr lang="en-GB" altLang="en-US" sz="1800" dirty="0" smtClean="0">
              <a:latin typeface="Verdana" panose="020B0604030504040204" pitchFamily="34" charset="0"/>
            </a:endParaRPr>
          </a:p>
        </p:txBody>
      </p:sp>
      <p:sp>
        <p:nvSpPr>
          <p:cNvPr id="8294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294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61CE427-8FE9-46D3-84A8-C736D20048C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166</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294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2950"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2003;89:232-238</a:t>
            </a:r>
          </a:p>
        </p:txBody>
      </p:sp>
      <p:sp>
        <p:nvSpPr>
          <p:cNvPr id="2" name="Datumsplatzhalter 1"/>
          <p:cNvSpPr>
            <a:spLocks noGrp="1"/>
          </p:cNvSpPr>
          <p:nvPr>
            <p:ph type="dt" sz="half" idx="10"/>
          </p:nvPr>
        </p:nvSpPr>
        <p:spPr/>
        <p:txBody>
          <a:bodyPr/>
          <a:lstStyle/>
          <a:p>
            <a:pPr>
              <a:defRPr/>
            </a:pPr>
            <a:fld id="{64D3FF30-1685-46CB-A521-A60B87695F39}" type="datetime1">
              <a:rPr lang="de-AT" smtClean="0"/>
              <a:t>20.06.2023</a:t>
            </a:fld>
            <a:endParaRPr lang="en-US"/>
          </a:p>
        </p:txBody>
      </p:sp>
    </p:spTree>
    <p:extLst>
      <p:ext uri="{BB962C8B-B14F-4D97-AF65-F5344CB8AC3E}">
        <p14:creationId xmlns:p14="http://schemas.microsoft.com/office/powerpoint/2010/main" val="145655322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Kaplan-Meier method: descriptive</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marL="0" indent="0" eaLnBrk="1" hangingPunct="1">
              <a:buFontTx/>
              <a:buNone/>
              <a:defRPr/>
            </a:pPr>
            <a:endParaRPr lang="en-GB" altLang="en-US" sz="1800" dirty="0" smtClean="0">
              <a:latin typeface="Verdana" panose="020B0604030504040204" pitchFamily="34" charset="0"/>
            </a:endParaRPr>
          </a:p>
        </p:txBody>
      </p:sp>
      <p:sp>
        <p:nvSpPr>
          <p:cNvPr id="8499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499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DD19EFD-D897-469F-B05F-5CA7F58DDC6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167</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499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4998" name="Textfeld 5"/>
          <p:cNvSpPr txBox="1">
            <a:spLocks noChangeArrowheads="1"/>
          </p:cNvSpPr>
          <p:nvPr/>
        </p:nvSpPr>
        <p:spPr bwMode="auto">
          <a:xfrm>
            <a:off x="4211638" y="6308725"/>
            <a:ext cx="439261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https://stats.oarc.ucla.edu/sas/seminars/sas-survival/</a:t>
            </a:r>
          </a:p>
        </p:txBody>
      </p:sp>
      <p:pic>
        <p:nvPicPr>
          <p:cNvPr id="849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349500"/>
            <a:ext cx="52165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E7690F4E-ECC0-43C3-A2A9-36AD3908AF8E}" type="datetime1">
              <a:rPr lang="de-AT" smtClean="0"/>
              <a:t>20.06.2023</a:t>
            </a:fld>
            <a:endParaRPr lang="en-US"/>
          </a:p>
        </p:txBody>
      </p:sp>
    </p:spTree>
    <p:extLst>
      <p:ext uri="{BB962C8B-B14F-4D97-AF65-F5344CB8AC3E}">
        <p14:creationId xmlns:p14="http://schemas.microsoft.com/office/powerpoint/2010/main" val="254968978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Kaplan-Meier method: descriptive</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marL="0" indent="0" eaLnBrk="1" hangingPunct="1">
              <a:buFontTx/>
              <a:buNone/>
              <a:defRPr/>
            </a:pPr>
            <a:endParaRPr lang="en-GB" altLang="en-US" sz="1800" dirty="0" smtClean="0">
              <a:latin typeface="Verdana" panose="020B0604030504040204" pitchFamily="34" charset="0"/>
            </a:endParaRPr>
          </a:p>
        </p:txBody>
      </p:sp>
      <p:sp>
        <p:nvSpPr>
          <p:cNvPr id="8704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704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DA999EA-2B40-4BCB-A346-855C9F75290A}"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168</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704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7046" name="Textfeld 5"/>
          <p:cNvSpPr txBox="1">
            <a:spLocks noChangeArrowheads="1"/>
          </p:cNvSpPr>
          <p:nvPr/>
        </p:nvSpPr>
        <p:spPr bwMode="auto">
          <a:xfrm>
            <a:off x="6156325" y="6308725"/>
            <a:ext cx="24479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Lancet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2008;371:1085-1097</a:t>
            </a:r>
          </a:p>
        </p:txBody>
      </p:sp>
      <p:pic>
        <p:nvPicPr>
          <p:cNvPr id="8704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306638"/>
            <a:ext cx="80645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4481FC8E-8732-4D72-AF58-FD29B767F3AE}" type="datetime1">
              <a:rPr lang="de-AT" smtClean="0"/>
              <a:t>20.06.2023</a:t>
            </a:fld>
            <a:endParaRPr lang="en-US"/>
          </a:p>
        </p:txBody>
      </p:sp>
    </p:spTree>
    <p:extLst>
      <p:ext uri="{BB962C8B-B14F-4D97-AF65-F5344CB8AC3E}">
        <p14:creationId xmlns:p14="http://schemas.microsoft.com/office/powerpoint/2010/main" val="231910943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eaLnBrk="1" hangingPunct="1">
              <a:buFontTx/>
              <a:buNone/>
            </a:pPr>
            <a:r>
              <a:rPr lang="de-DE" altLang="en-US" sz="1800" smtClean="0">
                <a:latin typeface="Verdana" panose="020B0604030504040204" pitchFamily="34" charset="0"/>
              </a:rPr>
              <a:t>	: </a:t>
            </a:r>
            <a:r>
              <a:rPr lang="en-GB" altLang="en-US" sz="1800" smtClean="0">
                <a:latin typeface="Verdana" panose="020B0604030504040204" pitchFamily="34" charset="0"/>
              </a:rPr>
              <a:t>hazard   (probability of event per time unit at time </a:t>
            </a:r>
            <a:r>
              <a:rPr lang="en-GB" altLang="en-US" sz="1800" i="1" smtClean="0">
                <a:latin typeface="Verdana" panose="020B0604030504040204" pitchFamily="34" charset="0"/>
              </a:rPr>
              <a:t>t</a:t>
            </a:r>
            <a:r>
              <a:rPr lang="en-GB" altLang="en-US" sz="1800" smtClean="0">
                <a:latin typeface="Verdana" panose="020B0604030504040204" pitchFamily="34" charset="0"/>
              </a:rPr>
              <a:t>)</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 </a:t>
            </a:r>
            <a:r>
              <a:rPr lang="en-GB" altLang="en-US" sz="1500" smtClean="0">
                <a:latin typeface="Verdana" panose="020B0604030504040204" pitchFamily="34" charset="0"/>
              </a:rPr>
              <a:t>where:</a:t>
            </a:r>
            <a:endParaRPr lang="en-GB"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       is the (unknown) underlying hazard, i.e. the %-age of subjects </a:t>
            </a:r>
          </a:p>
          <a:p>
            <a:pPr marL="495300" indent="-495300" eaLnBrk="1" hangingPunct="1">
              <a:buFontTx/>
              <a:buNone/>
            </a:pPr>
            <a:r>
              <a:rPr lang="en-GB" altLang="en-US" sz="1800" smtClean="0">
                <a:latin typeface="Verdana" panose="020B0604030504040204" pitchFamily="34" charset="0"/>
              </a:rPr>
              <a:t>who fail at time </a:t>
            </a:r>
            <a:r>
              <a:rPr lang="en-GB" altLang="en-US" sz="1800" i="1" smtClean="0">
                <a:latin typeface="Verdana" panose="020B0604030504040204" pitchFamily="34" charset="0"/>
              </a:rPr>
              <a:t>t</a:t>
            </a:r>
            <a:r>
              <a:rPr lang="en-GB" altLang="en-US" sz="1800" smtClean="0">
                <a:latin typeface="Verdana" panose="020B0604030504040204" pitchFamily="34" charset="0"/>
              </a:rPr>
              <a:t> among those who have not failed previously</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hazard ratio:</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smtClean="0">
                <a:latin typeface="Verdana" panose="020B0604030504040204" pitchFamily="34" charset="0"/>
              </a:rPr>
              <a:t>N.B. Survival reflects the cumulative non-occurrence of the event</a:t>
            </a:r>
          </a:p>
          <a:p>
            <a:pPr marL="495300" indent="-495300" eaLnBrk="1" hangingPunct="1">
              <a:buFontTx/>
              <a:buNone/>
            </a:pPr>
            <a:endParaRPr lang="en-GB" altLang="en-US" sz="1800" smtClean="0">
              <a:latin typeface="Verdana" panose="020B0604030504040204" pitchFamily="34" charset="0"/>
            </a:endParaRPr>
          </a:p>
        </p:txBody>
      </p:sp>
      <p:sp>
        <p:nvSpPr>
          <p:cNvPr id="8909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8909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1794069-565E-4B09-9D2C-FB78DD4EC4D7}"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8909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8909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997200"/>
            <a:ext cx="20669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397250"/>
            <a:ext cx="29083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052888"/>
            <a:ext cx="7191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Grafi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5013325"/>
            <a:ext cx="10175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Textfeld 5"/>
          <p:cNvSpPr txBox="1">
            <a:spLocks noChangeArrowheads="1"/>
          </p:cNvSpPr>
          <p:nvPr/>
        </p:nvSpPr>
        <p:spPr bwMode="auto">
          <a:xfrm>
            <a:off x="6732588" y="6308725"/>
            <a:ext cx="18716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Grobbee &amp; Hoes 2009</a:t>
            </a:r>
            <a:endPar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89099"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188" y="2397125"/>
            <a:ext cx="6159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Textfeld 5"/>
          <p:cNvSpPr txBox="1">
            <a:spLocks noChangeArrowheads="1"/>
          </p:cNvSpPr>
          <p:nvPr/>
        </p:nvSpPr>
        <p:spPr bwMode="auto">
          <a:xfrm>
            <a:off x="6084888" y="6165850"/>
            <a:ext cx="25193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Grobbee &amp; Hoes 2009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2003;89:232-238</a:t>
            </a:r>
          </a:p>
        </p:txBody>
      </p:sp>
      <p:sp>
        <p:nvSpPr>
          <p:cNvPr id="2" name="Datumsplatzhalter 1"/>
          <p:cNvSpPr>
            <a:spLocks noGrp="1"/>
          </p:cNvSpPr>
          <p:nvPr>
            <p:ph type="dt" sz="half" idx="10"/>
          </p:nvPr>
        </p:nvSpPr>
        <p:spPr/>
        <p:txBody>
          <a:bodyPr/>
          <a:lstStyle/>
          <a:p>
            <a:pPr>
              <a:defRPr/>
            </a:pPr>
            <a:fld id="{7369D0A6-D569-43DF-AE13-D5FAE1F96685}" type="datetime1">
              <a:rPr lang="de-AT" smtClean="0"/>
              <a:t>20.06.2023</a:t>
            </a:fld>
            <a:endParaRPr lang="en-US"/>
          </a:p>
        </p:txBody>
      </p:sp>
    </p:spTree>
    <p:extLst>
      <p:ext uri="{BB962C8B-B14F-4D97-AF65-F5344CB8AC3E}">
        <p14:creationId xmlns:p14="http://schemas.microsoft.com/office/powerpoint/2010/main" val="4149476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457200" y="274638"/>
            <a:ext cx="6635750" cy="1143000"/>
          </a:xfrm>
        </p:spPr>
        <p:txBody>
          <a:bodyPr/>
          <a:lstStyle/>
          <a:p>
            <a:r>
              <a:rPr lang="de-DE" sz="4000" dirty="0" err="1" smtClean="0"/>
              <a:t>Types</a:t>
            </a:r>
            <a:r>
              <a:rPr lang="de-DE" sz="4000" dirty="0" smtClean="0"/>
              <a:t> </a:t>
            </a:r>
            <a:r>
              <a:rPr lang="de-DE" sz="4000" dirty="0" err="1" smtClean="0"/>
              <a:t>of</a:t>
            </a:r>
            <a:r>
              <a:rPr lang="de-DE" sz="4000" dirty="0" smtClean="0"/>
              <a:t> variables, </a:t>
            </a:r>
            <a:r>
              <a:rPr lang="de-DE" sz="4000" dirty="0" err="1" smtClean="0"/>
              <a:t>scaling</a:t>
            </a:r>
            <a:endParaRPr lang="de-DE" dirty="0"/>
          </a:p>
        </p:txBody>
      </p:sp>
      <p:sp>
        <p:nvSpPr>
          <p:cNvPr id="106498" name="Rectangle 3"/>
          <p:cNvSpPr>
            <a:spLocks noGrp="1" noChangeArrowheads="1"/>
          </p:cNvSpPr>
          <p:nvPr>
            <p:ph idx="1"/>
          </p:nvPr>
        </p:nvSpPr>
        <p:spPr>
          <a:xfrm>
            <a:off x="611188" y="1557338"/>
            <a:ext cx="7510462" cy="4597400"/>
          </a:xfrm>
        </p:spPr>
        <p:txBody>
          <a:bodyPr/>
          <a:lstStyle/>
          <a:p>
            <a:r>
              <a:rPr lang="de-DE" sz="2000" b="1" dirty="0" err="1" smtClean="0"/>
              <a:t>Categorical</a:t>
            </a:r>
            <a:endParaRPr lang="de-DE" sz="2000" b="1" dirty="0"/>
          </a:p>
          <a:p>
            <a:pPr lvl="1"/>
            <a:r>
              <a:rPr lang="de-DE" sz="1800" dirty="0" err="1"/>
              <a:t>Many</a:t>
            </a:r>
            <a:r>
              <a:rPr lang="de-DE" sz="1800" dirty="0"/>
              <a:t> </a:t>
            </a:r>
            <a:r>
              <a:rPr lang="de-DE" sz="1800" dirty="0" err="1"/>
              <a:t>expressions</a:t>
            </a:r>
            <a:r>
              <a:rPr lang="de-DE" sz="1800" dirty="0"/>
              <a:t> at last</a:t>
            </a:r>
          </a:p>
          <a:p>
            <a:pPr lvl="2"/>
            <a:r>
              <a:rPr lang="de-DE" sz="1800" dirty="0"/>
              <a:t>e.g. </a:t>
            </a:r>
            <a:r>
              <a:rPr lang="de-DE" sz="1800" dirty="0" err="1"/>
              <a:t>gender</a:t>
            </a:r>
            <a:r>
              <a:rPr lang="de-DE" sz="1800" dirty="0"/>
              <a:t>, </a:t>
            </a:r>
            <a:r>
              <a:rPr lang="de-DE" sz="1800" dirty="0" err="1"/>
              <a:t>blood</a:t>
            </a:r>
            <a:r>
              <a:rPr lang="de-DE" sz="1800" dirty="0"/>
              <a:t> </a:t>
            </a:r>
            <a:r>
              <a:rPr lang="de-DE" sz="1800" dirty="0" err="1"/>
              <a:t>group</a:t>
            </a:r>
            <a:r>
              <a:rPr lang="de-DE" sz="1800" dirty="0"/>
              <a:t>, </a:t>
            </a:r>
            <a:r>
              <a:rPr lang="de-DE" sz="1800" dirty="0" err="1"/>
              <a:t>school</a:t>
            </a:r>
            <a:r>
              <a:rPr lang="de-DE" sz="1800" dirty="0"/>
              <a:t> grades</a:t>
            </a:r>
          </a:p>
          <a:p>
            <a:pPr lvl="1"/>
            <a:r>
              <a:rPr lang="de-DE" sz="1800" b="1" dirty="0"/>
              <a:t>Counts </a:t>
            </a:r>
            <a:r>
              <a:rPr lang="de-DE" sz="1800" b="1" dirty="0" err="1"/>
              <a:t>result</a:t>
            </a:r>
            <a:endParaRPr lang="de-DE" sz="1800" b="1" dirty="0"/>
          </a:p>
          <a:p>
            <a:pPr lvl="1"/>
            <a:endParaRPr lang="de-DE" sz="1800" b="1" dirty="0"/>
          </a:p>
          <a:p>
            <a:r>
              <a:rPr lang="de-DE" sz="2000" b="1" dirty="0" err="1" smtClean="0"/>
              <a:t>Continuous</a:t>
            </a:r>
            <a:endParaRPr lang="de-DE" sz="2000" b="1" dirty="0"/>
          </a:p>
          <a:p>
            <a:pPr lvl="1"/>
            <a:r>
              <a:rPr lang="de-DE" sz="1800" dirty="0"/>
              <a:t>All </a:t>
            </a:r>
            <a:r>
              <a:rPr lang="de-DE" sz="1800" dirty="0" err="1"/>
              <a:t>values</a:t>
            </a:r>
            <a:r>
              <a:rPr lang="de-DE" sz="1800" dirty="0"/>
              <a:t> </a:t>
            </a:r>
            <a:r>
              <a:rPr lang="de-DE" sz="1800" dirty="0" err="1"/>
              <a:t>of</a:t>
            </a:r>
            <a:r>
              <a:rPr lang="de-DE" sz="1800" dirty="0"/>
              <a:t> an </a:t>
            </a:r>
            <a:r>
              <a:rPr lang="de-DE" sz="1800" dirty="0" err="1"/>
              <a:t>interval</a:t>
            </a:r>
            <a:r>
              <a:rPr lang="de-DE" sz="1800" dirty="0"/>
              <a:t> </a:t>
            </a:r>
            <a:r>
              <a:rPr lang="de-DE" sz="1800" dirty="0" err="1"/>
              <a:t>possible</a:t>
            </a:r>
            <a:endParaRPr lang="de-DE" sz="1800" dirty="0"/>
          </a:p>
          <a:p>
            <a:pPr lvl="2"/>
            <a:r>
              <a:rPr lang="de-DE" sz="1800" dirty="0"/>
              <a:t>e.g. </a:t>
            </a:r>
            <a:r>
              <a:rPr lang="de-DE" sz="1800" dirty="0" err="1"/>
              <a:t>weight</a:t>
            </a:r>
            <a:r>
              <a:rPr lang="de-DE" sz="1800" dirty="0"/>
              <a:t>, </a:t>
            </a:r>
            <a:r>
              <a:rPr lang="de-DE" sz="1800" dirty="0" err="1"/>
              <a:t>height</a:t>
            </a:r>
            <a:r>
              <a:rPr lang="de-DE" sz="1800" dirty="0"/>
              <a:t>, </a:t>
            </a:r>
            <a:r>
              <a:rPr lang="de-DE" sz="1800" dirty="0" err="1"/>
              <a:t>temperature</a:t>
            </a:r>
            <a:r>
              <a:rPr lang="de-DE" sz="1800" dirty="0"/>
              <a:t>, </a:t>
            </a:r>
            <a:r>
              <a:rPr lang="de-DE" sz="1800" dirty="0" err="1"/>
              <a:t>number</a:t>
            </a:r>
            <a:r>
              <a:rPr lang="de-DE" sz="1800" dirty="0"/>
              <a:t> </a:t>
            </a:r>
            <a:r>
              <a:rPr lang="de-DE" sz="1800" dirty="0" err="1"/>
              <a:t>of</a:t>
            </a:r>
            <a:r>
              <a:rPr lang="de-DE" sz="1800" dirty="0"/>
              <a:t> </a:t>
            </a:r>
            <a:r>
              <a:rPr lang="de-DE" sz="1800" dirty="0" err="1"/>
              <a:t>leukocytes</a:t>
            </a:r>
            <a:endParaRPr lang="de-DE" sz="1800" dirty="0"/>
          </a:p>
          <a:p>
            <a:pPr lvl="1"/>
            <a:r>
              <a:rPr lang="de-DE" sz="1800" b="1" dirty="0" err="1"/>
              <a:t>Result</a:t>
            </a:r>
            <a:r>
              <a:rPr lang="de-DE" sz="1800" b="1" dirty="0"/>
              <a:t> </a:t>
            </a:r>
            <a:r>
              <a:rPr lang="de-DE" sz="1800" b="1" dirty="0" err="1"/>
              <a:t>of</a:t>
            </a:r>
            <a:r>
              <a:rPr lang="de-DE" sz="1800" b="1" dirty="0"/>
              <a:t> </a:t>
            </a:r>
            <a:r>
              <a:rPr lang="de-DE" sz="1800" b="1" dirty="0" err="1"/>
              <a:t>measurements</a:t>
            </a:r>
            <a:r>
              <a:rPr lang="de-DE" sz="1800" b="1" dirty="0"/>
              <a:t> </a:t>
            </a:r>
            <a:r>
              <a:rPr lang="de-DE" sz="1800" dirty="0"/>
              <a:t>(</a:t>
            </a:r>
            <a:r>
              <a:rPr lang="de-DE" sz="1800" dirty="0" err="1"/>
              <a:t>metric</a:t>
            </a:r>
            <a:r>
              <a:rPr lang="de-DE" sz="1800" dirty="0"/>
              <a:t>)</a:t>
            </a:r>
          </a:p>
          <a:p>
            <a:pPr lvl="1"/>
            <a:endParaRPr lang="de-DE" sz="1800" dirty="0"/>
          </a:p>
          <a:p>
            <a:r>
              <a:rPr lang="de-DE" sz="2000" b="1" dirty="0"/>
              <a:t>Qualitative </a:t>
            </a:r>
            <a:r>
              <a:rPr lang="de-DE" sz="2000" b="1" dirty="0" err="1"/>
              <a:t>scales</a:t>
            </a:r>
            <a:r>
              <a:rPr lang="de-DE" sz="2000" b="1" dirty="0"/>
              <a:t> </a:t>
            </a:r>
            <a:r>
              <a:rPr lang="de-DE" sz="2000" dirty="0"/>
              <a:t>(nominal, </a:t>
            </a:r>
            <a:r>
              <a:rPr lang="de-DE" sz="2000" dirty="0" err="1"/>
              <a:t>ordinal</a:t>
            </a:r>
            <a:r>
              <a:rPr lang="de-DE" sz="2000" dirty="0"/>
              <a:t>)</a:t>
            </a:r>
          </a:p>
          <a:p>
            <a:r>
              <a:rPr lang="de-DE" sz="2000" b="1" dirty="0"/>
              <a:t>Quantitative </a:t>
            </a:r>
            <a:r>
              <a:rPr lang="de-DE" sz="2000" b="1" dirty="0" err="1"/>
              <a:t>scales</a:t>
            </a:r>
            <a:r>
              <a:rPr lang="de-DE" sz="2000" b="1" dirty="0"/>
              <a:t> </a:t>
            </a:r>
            <a:r>
              <a:rPr lang="de-DE" sz="2000" dirty="0" smtClean="0"/>
              <a:t>(</a:t>
            </a:r>
            <a:r>
              <a:rPr lang="de-DE" sz="2000" dirty="0" err="1" smtClean="0"/>
              <a:t>metric</a:t>
            </a:r>
            <a:r>
              <a:rPr lang="de-DE" sz="2000" dirty="0" smtClean="0"/>
              <a:t>)</a:t>
            </a:r>
            <a:endParaRPr lang="de-DE" sz="2000" dirty="0"/>
          </a:p>
          <a:p>
            <a:endParaRPr lang="de-DE" sz="2000" dirty="0"/>
          </a:p>
        </p:txBody>
      </p:sp>
      <p:sp>
        <p:nvSpPr>
          <p:cNvPr id="8909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9092" name="Foliennummernplatzhalter 5"/>
          <p:cNvSpPr>
            <a:spLocks noGrp="1"/>
          </p:cNvSpPr>
          <p:nvPr>
            <p:ph type="sldNum" sz="quarter" idx="12"/>
          </p:nvPr>
        </p:nvSpPr>
        <p:spPr/>
        <p:txBody>
          <a:bodyPr/>
          <a:lstStyle/>
          <a:p>
            <a:pPr>
              <a:defRPr/>
            </a:pPr>
            <a:fld id="{1B775515-142D-409F-B92B-215B6076B612}" type="slidenum">
              <a:rPr lang="en-US"/>
              <a:t>17</a:t>
            </a:fld>
            <a:endParaRPr lang="en-US"/>
          </a:p>
        </p:txBody>
      </p:sp>
      <p:sp>
        <p:nvSpPr>
          <p:cNvPr id="106501" name="Rectangle 4"/>
          <p:cNvSpPr>
            <a:spLocks noChangeArrowheads="1"/>
          </p:cNvSpPr>
          <p:nvPr/>
        </p:nvSpPr>
        <p:spPr bwMode="auto">
          <a:xfrm>
            <a:off x="1150938" y="617538"/>
            <a:ext cx="7793037" cy="1143000"/>
          </a:xfrm>
          <a:prstGeom prst="rect">
            <a:avLst/>
          </a:prstGeom>
          <a:noFill/>
          <a:ln w="9525">
            <a:noFill/>
            <a:miter lim="800000"/>
            <a:headEnd/>
            <a:tailEnd/>
          </a:ln>
        </p:spPr>
        <p:txBody>
          <a:bodyPr anchor="b"/>
          <a:lstStyle/>
          <a:p>
            <a:pPr eaLnBrk="0" hangingPunct="0"/>
            <a:endParaRPr lang="de-DE" sz="4400" b="1">
              <a:solidFill>
                <a:schemeClr val="tx2"/>
              </a:solidFill>
            </a:endParaRPr>
          </a:p>
        </p:txBody>
      </p:sp>
      <p:sp>
        <p:nvSpPr>
          <p:cNvPr id="106502" name="Rectangle 5"/>
          <p:cNvSpPr>
            <a:spLocks noChangeArrowheads="1"/>
          </p:cNvSpPr>
          <p:nvPr/>
        </p:nvSpPr>
        <p:spPr bwMode="auto">
          <a:xfrm>
            <a:off x="1182688" y="1484313"/>
            <a:ext cx="7772400" cy="4648200"/>
          </a:xfrm>
          <a:prstGeom prst="rect">
            <a:avLst/>
          </a:prstGeom>
          <a:noFill/>
          <a:ln w="9525">
            <a:noFill/>
            <a:miter lim="800000"/>
            <a:headEnd/>
            <a:tailEnd/>
          </a:ln>
        </p:spPr>
        <p:txBody>
          <a:bodyPr/>
          <a:lstStyle/>
          <a:p>
            <a:pPr marL="2057400" lvl="4" indent="-228600" eaLnBrk="0" hangingPunct="0">
              <a:spcBef>
                <a:spcPct val="20000"/>
              </a:spcBef>
              <a:buFontTx/>
              <a:buChar char="»"/>
            </a:pPr>
            <a:endParaRPr lang="de-DE" sz="2200"/>
          </a:p>
        </p:txBody>
      </p:sp>
      <p:sp>
        <p:nvSpPr>
          <p:cNvPr id="2" name="Datumsplatzhalter 1"/>
          <p:cNvSpPr>
            <a:spLocks noGrp="1"/>
          </p:cNvSpPr>
          <p:nvPr>
            <p:ph type="dt" sz="half" idx="10"/>
          </p:nvPr>
        </p:nvSpPr>
        <p:spPr/>
        <p:txBody>
          <a:bodyPr/>
          <a:lstStyle/>
          <a:p>
            <a:pPr>
              <a:defRPr/>
            </a:pPr>
            <a:fld id="{DAED7430-1B47-47BE-835A-A7AD1AA55A75}" type="datetime1">
              <a:rPr lang="de-AT" smtClean="0"/>
              <a:t>20.06.2023</a:t>
            </a:fld>
            <a:endParaRPr lang="de-AT" dirty="0"/>
          </a:p>
        </p:txBody>
      </p:sp>
    </p:spTree>
    <p:extLst>
      <p:ext uri="{BB962C8B-B14F-4D97-AF65-F5344CB8AC3E}">
        <p14:creationId xmlns:p14="http://schemas.microsoft.com/office/powerpoint/2010/main" val="5824077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algn="r" eaLnBrk="1" hangingPunct="1">
              <a:buFontTx/>
              <a:buNone/>
            </a:pPr>
            <a:r>
              <a:rPr lang="de-DE" altLang="en-US" sz="1800" smtClean="0">
                <a:latin typeface="Verdana" panose="020B0604030504040204" pitchFamily="34" charset="0"/>
              </a:rPr>
              <a:t> </a:t>
            </a:r>
            <a:r>
              <a:rPr lang="de-DE" altLang="en-US" sz="1500" smtClean="0">
                <a:latin typeface="Verdana" panose="020B0604030504040204" pitchFamily="34" charset="0"/>
              </a:rPr>
              <a:t>not only hazard ratios</a:t>
            </a:r>
            <a:endParaRPr lang="de-DE" altLang="en-US" sz="1800" smtClean="0">
              <a:latin typeface="Verdana" panose="020B0604030504040204" pitchFamily="34" charset="0"/>
            </a:endParaRPr>
          </a:p>
          <a:p>
            <a:pPr marL="495300" indent="-495300" eaLnBrk="1" hangingPunct="1">
              <a:buFontTx/>
              <a:buNone/>
            </a:pPr>
            <a:endParaRPr lang="en-GB" altLang="en-US" sz="1800" smtClean="0">
              <a:latin typeface="Verdana" panose="020B0604030504040204" pitchFamily="34" charset="0"/>
            </a:endParaRPr>
          </a:p>
        </p:txBody>
      </p:sp>
      <p:sp>
        <p:nvSpPr>
          <p:cNvPr id="9113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114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7A2997D-982B-4451-8A74-FA9B07D3E67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114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1142"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2003;89:431-436</a:t>
            </a:r>
          </a:p>
        </p:txBody>
      </p:sp>
      <p:grpSp>
        <p:nvGrpSpPr>
          <p:cNvPr id="91143" name="Gruppieren 3"/>
          <p:cNvGrpSpPr>
            <a:grpSpLocks/>
          </p:cNvGrpSpPr>
          <p:nvPr/>
        </p:nvGrpSpPr>
        <p:grpSpPr bwMode="auto">
          <a:xfrm>
            <a:off x="539750" y="2390775"/>
            <a:ext cx="5561013" cy="3990975"/>
            <a:chOff x="539552" y="2391122"/>
            <a:chExt cx="5561541" cy="3990975"/>
          </a:xfrm>
        </p:grpSpPr>
        <p:pic>
          <p:nvPicPr>
            <p:cNvPr id="9114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391122"/>
              <a:ext cx="47625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805264"/>
              <a:ext cx="5561541" cy="57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umsplatzhalter 1"/>
          <p:cNvSpPr>
            <a:spLocks noGrp="1"/>
          </p:cNvSpPr>
          <p:nvPr>
            <p:ph type="dt" sz="half" idx="10"/>
          </p:nvPr>
        </p:nvSpPr>
        <p:spPr/>
        <p:txBody>
          <a:bodyPr/>
          <a:lstStyle/>
          <a:p>
            <a:pPr>
              <a:defRPr/>
            </a:pPr>
            <a:fld id="{1C7A55A8-D633-446C-94FE-BC0A1C9D821B}" type="datetime1">
              <a:rPr lang="de-AT" smtClean="0"/>
              <a:t>20.06.2023</a:t>
            </a:fld>
            <a:endParaRPr lang="en-US"/>
          </a:p>
        </p:txBody>
      </p:sp>
    </p:spTree>
    <p:extLst>
      <p:ext uri="{BB962C8B-B14F-4D97-AF65-F5344CB8AC3E}">
        <p14:creationId xmlns:p14="http://schemas.microsoft.com/office/powerpoint/2010/main" val="23005688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Aim of study:</a:t>
            </a:r>
          </a:p>
          <a:p>
            <a:pPr eaLnBrk="1" hangingPunct="1">
              <a:buFont typeface="Verdana" panose="020B0604030504040204" pitchFamily="34" charset="0"/>
              <a:buChar char="·"/>
              <a:defRPr/>
            </a:pPr>
            <a:r>
              <a:rPr lang="en-GB" altLang="en-US" sz="1800" dirty="0" smtClean="0">
                <a:latin typeface="Verdana" panose="020B0604030504040204" pitchFamily="34" charset="0"/>
              </a:rPr>
              <a:t>a single factor is under investigation for its association with survival, but several other factors exist (one factor of primary interest and 'nuisance' factors)</a:t>
            </a:r>
          </a:p>
          <a:p>
            <a:pPr eaLnBrk="1" hangingPunct="1">
              <a:buFont typeface="Verdana" panose="020B0604030504040204" pitchFamily="34" charset="0"/>
              <a:buChar char="·"/>
              <a:defRPr/>
            </a:pPr>
            <a:r>
              <a:rPr lang="en-GB" altLang="en-US" sz="1800" dirty="0" smtClean="0">
                <a:latin typeface="Verdana" panose="020B0604030504040204" pitchFamily="34" charset="0"/>
              </a:rPr>
              <a:t>a collection of factors of known relevance are under investigation for their ability to predict survival</a:t>
            </a:r>
          </a:p>
          <a:p>
            <a:pPr eaLnBrk="1" hangingPunct="1">
              <a:buFont typeface="Verdana" panose="020B0604030504040204" pitchFamily="34" charset="0"/>
              <a:buChar char="·"/>
              <a:defRPr/>
            </a:pPr>
            <a:r>
              <a:rPr lang="en-GB" altLang="en-US" sz="1800" dirty="0" smtClean="0">
                <a:latin typeface="Verdana" panose="020B0604030504040204" pitchFamily="34" charset="0"/>
              </a:rPr>
              <a:t>a collection of factors are under investigation for their potential association with survival, possibly with additional known factors ('exploratory' study)</a:t>
            </a:r>
          </a:p>
          <a:p>
            <a:pPr marL="0" indent="0" eaLnBrk="1" hangingPunct="1">
              <a:buFontTx/>
              <a:buNone/>
              <a:defRPr/>
            </a:pPr>
            <a:endParaRPr lang="en-GB" altLang="en-US" sz="1800" dirty="0" smtClean="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The aim of a study influences the choice of the covariates</a:t>
            </a:r>
          </a:p>
          <a:p>
            <a:pPr marL="0" indent="0" eaLnBrk="1" hangingPunct="1">
              <a:buFontTx/>
              <a:buNone/>
              <a:defRPr/>
            </a:pPr>
            <a:endParaRPr lang="en-GB" altLang="en-US" sz="1800" dirty="0" smtClean="0">
              <a:latin typeface="Verdana" panose="020B0604030504040204" pitchFamily="34" charset="0"/>
            </a:endParaRPr>
          </a:p>
        </p:txBody>
      </p:sp>
      <p:sp>
        <p:nvSpPr>
          <p:cNvPr id="9318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318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EAAC4FB-7823-4605-AA36-3F8FBA55337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318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3190"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2003;89:605-611</a:t>
            </a:r>
          </a:p>
        </p:txBody>
      </p:sp>
      <p:sp>
        <p:nvSpPr>
          <p:cNvPr id="2" name="Datumsplatzhalter 1"/>
          <p:cNvSpPr>
            <a:spLocks noGrp="1"/>
          </p:cNvSpPr>
          <p:nvPr>
            <p:ph type="dt" sz="half" idx="10"/>
          </p:nvPr>
        </p:nvSpPr>
        <p:spPr/>
        <p:txBody>
          <a:bodyPr/>
          <a:lstStyle/>
          <a:p>
            <a:pPr>
              <a:defRPr/>
            </a:pPr>
            <a:fld id="{052D8D3E-EC9F-41C2-A28D-8620E5D1CC7A}" type="datetime1">
              <a:rPr lang="de-AT" smtClean="0"/>
              <a:t>20.06.2023</a:t>
            </a:fld>
            <a:endParaRPr lang="en-US"/>
          </a:p>
        </p:txBody>
      </p:sp>
    </p:spTree>
    <p:extLst>
      <p:ext uri="{BB962C8B-B14F-4D97-AF65-F5344CB8AC3E}">
        <p14:creationId xmlns:p14="http://schemas.microsoft.com/office/powerpoint/2010/main" val="402787399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Assumption: covariate effects on the outcome constant over time</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Additionally,</a:t>
            </a:r>
          </a:p>
          <a:p>
            <a:pPr marL="495300" indent="-495300" eaLnBrk="1" hangingPunct="1">
              <a:buFontTx/>
              <a:buNone/>
              <a:defRPr/>
            </a:pPr>
            <a:r>
              <a:rPr lang="en-GB" altLang="en-US" sz="1800" dirty="0" smtClean="0">
                <a:latin typeface="Verdana" panose="020B0604030504040204" pitchFamily="34" charset="0"/>
              </a:rPr>
              <a:t>proportional hazards (PH) assumption:</a:t>
            </a:r>
          </a:p>
          <a:p>
            <a:pPr eaLnBrk="1" hangingPunct="1">
              <a:buFont typeface="Verdana" panose="020B0604030504040204" pitchFamily="34" charset="0"/>
              <a:buChar char="·"/>
              <a:defRPr/>
            </a:pPr>
            <a:r>
              <a:rPr lang="en-GB" altLang="en-US" sz="1800" dirty="0" smtClean="0">
                <a:latin typeface="Verdana" panose="020B0604030504040204" pitchFamily="34" charset="0"/>
              </a:rPr>
              <a:t>visual inspection (Kaplan-Meier graph with parallel curves)</a:t>
            </a:r>
          </a:p>
          <a:p>
            <a:pPr marL="400050" lvl="1" indent="0" eaLnBrk="1" hangingPunct="1">
              <a:buFontTx/>
              <a:buNone/>
              <a:defRPr/>
            </a:pPr>
            <a:r>
              <a:rPr lang="en-GB" altLang="en-US" sz="1500" dirty="0" smtClean="0">
                <a:latin typeface="Verdana" panose="020B0604030504040204" pitchFamily="34" charset="0"/>
              </a:rPr>
              <a:t>examination of the curves for assumption violation:</a:t>
            </a:r>
          </a:p>
          <a:p>
            <a:pPr marL="685800" lvl="1" eaLnBrk="1" hangingPunct="1">
              <a:buFont typeface="Verdana" panose="020B0604030504040204" pitchFamily="34" charset="0"/>
              <a:buChar char="–"/>
              <a:defRPr/>
            </a:pPr>
            <a:r>
              <a:rPr lang="en-GB" altLang="en-US" sz="1500" dirty="0" smtClean="0">
                <a:latin typeface="Verdana" panose="020B0604030504040204" pitchFamily="34" charset="0"/>
              </a:rPr>
              <a:t>crossing of curves</a:t>
            </a:r>
          </a:p>
          <a:p>
            <a:pPr marL="685800" lvl="1" eaLnBrk="1" hangingPunct="1">
              <a:buFont typeface="Verdana" panose="020B0604030504040204" pitchFamily="34" charset="0"/>
              <a:buChar char="–"/>
              <a:defRPr/>
            </a:pPr>
            <a:r>
              <a:rPr lang="en-GB" altLang="en-US" sz="1500" dirty="0" smtClean="0">
                <a:latin typeface="Verdana" panose="020B0604030504040204" pitchFamily="34" charset="0"/>
              </a:rPr>
              <a:t>one curve drops, another plateaus</a:t>
            </a:r>
          </a:p>
          <a:p>
            <a:pPr eaLnBrk="1" hangingPunct="1">
              <a:buFont typeface="Verdana" panose="020B0604030504040204" pitchFamily="34" charset="0"/>
              <a:buChar char="·"/>
              <a:defRPr/>
            </a:pPr>
            <a:r>
              <a:rPr lang="en-GB" altLang="en-US" sz="1800" dirty="0" err="1" smtClean="0">
                <a:latin typeface="Verdana" panose="020B0604030504040204" pitchFamily="34" charset="0"/>
              </a:rPr>
              <a:t>Schoenfeld's</a:t>
            </a:r>
            <a:r>
              <a:rPr lang="en-GB" altLang="en-US" sz="1800" dirty="0" smtClean="0">
                <a:latin typeface="Verdana" panose="020B0604030504040204" pitchFamily="34" charset="0"/>
              </a:rPr>
              <a:t> residuals: statistical tests and graphical displays</a:t>
            </a:r>
          </a:p>
          <a:p>
            <a:pPr marL="895350" lvl="1" indent="-495300" eaLnBrk="1" hangingPunct="1">
              <a:buFontTx/>
              <a:buNone/>
              <a:defRPr/>
            </a:pPr>
            <a:r>
              <a:rPr lang="en-GB" altLang="en-US" sz="1500" dirty="0" smtClean="0">
                <a:latin typeface="Verdana" panose="020B0604030504040204" pitchFamily="34" charset="0"/>
              </a:rPr>
              <a:t>not in SPSS</a:t>
            </a:r>
          </a:p>
          <a:p>
            <a:pPr marL="495300" indent="-495300" eaLnBrk="1" hangingPunct="1">
              <a:buFontTx/>
              <a:buNone/>
              <a:defRPr/>
            </a:pPr>
            <a:endParaRPr lang="en-GB" altLang="en-US" sz="1800" dirty="0" smtClean="0">
              <a:latin typeface="Verdana" panose="020B0604030504040204" pitchFamily="34" charset="0"/>
            </a:endParaRPr>
          </a:p>
        </p:txBody>
      </p:sp>
      <p:sp>
        <p:nvSpPr>
          <p:cNvPr id="9523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523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B8A761A-9A66-4CE2-9DA6-6C7B84218BC5}"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523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5238" name="Textfeld 5"/>
          <p:cNvSpPr txBox="1">
            <a:spLocks noChangeArrowheads="1"/>
          </p:cNvSpPr>
          <p:nvPr/>
        </p:nvSpPr>
        <p:spPr bwMode="auto">
          <a:xfrm>
            <a:off x="7451725" y="6308725"/>
            <a:ext cx="11525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Harrell 2001</a:t>
            </a:r>
          </a:p>
        </p:txBody>
      </p:sp>
      <p:sp>
        <p:nvSpPr>
          <p:cNvPr id="2" name="Datumsplatzhalter 1"/>
          <p:cNvSpPr>
            <a:spLocks noGrp="1"/>
          </p:cNvSpPr>
          <p:nvPr>
            <p:ph type="dt" sz="half" idx="10"/>
          </p:nvPr>
        </p:nvSpPr>
        <p:spPr/>
        <p:txBody>
          <a:bodyPr/>
          <a:lstStyle/>
          <a:p>
            <a:pPr>
              <a:defRPr/>
            </a:pPr>
            <a:fld id="{9D7BED79-0E6A-4397-A39D-A469109F5E79}" type="datetime1">
              <a:rPr lang="de-AT" smtClean="0"/>
              <a:t>20.06.2023</a:t>
            </a:fld>
            <a:endParaRPr lang="en-US"/>
          </a:p>
        </p:txBody>
      </p:sp>
    </p:spTree>
    <p:extLst>
      <p:ext uri="{BB962C8B-B14F-4D97-AF65-F5344CB8AC3E}">
        <p14:creationId xmlns:p14="http://schemas.microsoft.com/office/powerpoint/2010/main" val="425091392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algn="r" eaLnBrk="1" hangingPunct="1">
              <a:buFontTx/>
              <a:buNone/>
            </a:pPr>
            <a:r>
              <a:rPr lang="en-GB" altLang="en-US" sz="1800" smtClean="0">
                <a:latin typeface="Verdana" panose="020B0604030504040204" pitchFamily="34" charset="0"/>
              </a:rPr>
              <a:t> </a:t>
            </a:r>
            <a:r>
              <a:rPr lang="en-GB" altLang="en-US" sz="1500" smtClean="0">
                <a:latin typeface="Verdana" panose="020B0604030504040204" pitchFamily="34" charset="0"/>
              </a:rPr>
              <a:t>PH assumption </a:t>
            </a:r>
          </a:p>
          <a:p>
            <a:pPr marL="495300" indent="-495300" algn="r" eaLnBrk="1" hangingPunct="1">
              <a:buFontTx/>
              <a:buNone/>
            </a:pPr>
            <a:r>
              <a:rPr lang="en-GB" altLang="en-US" sz="1500" smtClean="0">
                <a:latin typeface="Verdana" panose="020B0604030504040204" pitchFamily="34" charset="0"/>
              </a:rPr>
              <a:t>violation</a:t>
            </a:r>
            <a:endParaRPr lang="en-GB" altLang="en-US" sz="1800" smtClean="0">
              <a:latin typeface="Verdana" panose="020B0604030504040204" pitchFamily="34" charset="0"/>
            </a:endParaRPr>
          </a:p>
          <a:p>
            <a:pPr marL="495300" indent="-495300" algn="r" eaLnBrk="1" hangingPunct="1">
              <a:buFontTx/>
              <a:buNone/>
            </a:pPr>
            <a:r>
              <a:rPr lang="en-GB" altLang="en-US" sz="1800" smtClean="0">
                <a:latin typeface="Verdana" panose="020B0604030504040204" pitchFamily="34" charset="0"/>
              </a:rPr>
              <a:t> </a:t>
            </a:r>
          </a:p>
        </p:txBody>
      </p:sp>
      <p:sp>
        <p:nvSpPr>
          <p:cNvPr id="9728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728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76A778B-D709-4AFA-B590-701B32DBE6E0}"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728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7286" name="Textfeld 5"/>
          <p:cNvSpPr txBox="1">
            <a:spLocks noChangeArrowheads="1"/>
          </p:cNvSpPr>
          <p:nvPr/>
        </p:nvSpPr>
        <p:spPr bwMode="auto">
          <a:xfrm>
            <a:off x="3419475" y="6308725"/>
            <a:ext cx="51847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https://www.theanalysisfactor.com/assumptions-cox-regression/</a:t>
            </a:r>
          </a:p>
        </p:txBody>
      </p:sp>
      <p:pic>
        <p:nvPicPr>
          <p:cNvPr id="9728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76475"/>
            <a:ext cx="64373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E88C66D6-FDC2-4CD3-8C67-BCE6D3817989}" type="datetime1">
              <a:rPr lang="de-AT" smtClean="0"/>
              <a:t>20.06.2023</a:t>
            </a:fld>
            <a:endParaRPr lang="en-US"/>
          </a:p>
        </p:txBody>
      </p:sp>
    </p:spTree>
    <p:extLst>
      <p:ext uri="{BB962C8B-B14F-4D97-AF65-F5344CB8AC3E}">
        <p14:creationId xmlns:p14="http://schemas.microsoft.com/office/powerpoint/2010/main" val="111199195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539750" y="908050"/>
            <a:ext cx="8064500" cy="5616575"/>
          </a:xfrm>
        </p:spPr>
        <p:txBody>
          <a:bodyPr/>
          <a:lstStyle/>
          <a:p>
            <a:pPr marL="495300" indent="-495300" eaLnBrk="1" hangingPunct="1">
              <a:buFontTx/>
              <a:buNone/>
            </a:pPr>
            <a:r>
              <a:rPr lang="en-GB" altLang="en-US" sz="2700" smtClean="0">
                <a:latin typeface="Verdana" panose="020B0604030504040204" pitchFamily="34" charset="0"/>
              </a:rPr>
              <a:t>Multivariable survival analysis - regression</a:t>
            </a:r>
          </a:p>
          <a:p>
            <a:pPr marL="495300" indent="-495300" eaLnBrk="1" hangingPunct="1">
              <a:buFontTx/>
              <a:buNone/>
            </a:pPr>
            <a:endParaRPr lang="en-GB" altLang="en-US" sz="1800" smtClean="0">
              <a:latin typeface="Verdana" panose="020B0604030504040204" pitchFamily="34" charset="0"/>
            </a:endParaRPr>
          </a:p>
          <a:p>
            <a:pPr marL="495300" indent="-495300" eaLnBrk="1" hangingPunct="1">
              <a:buFontTx/>
              <a:buNone/>
            </a:pPr>
            <a:r>
              <a:rPr lang="en-GB" altLang="en-US" sz="1800" u="sng" smtClean="0">
                <a:latin typeface="Verdana" panose="020B0604030504040204" pitchFamily="34" charset="0"/>
              </a:rPr>
              <a:t>Cox proportional hazards regression model</a:t>
            </a:r>
            <a:endParaRPr lang="en-GB" altLang="en-US" sz="1800" smtClean="0">
              <a:latin typeface="Verdana" panose="020B0604030504040204" pitchFamily="34" charset="0"/>
            </a:endParaRPr>
          </a:p>
          <a:p>
            <a:pPr marL="495300" indent="-495300" eaLnBrk="1" hangingPunct="1">
              <a:buFontTx/>
              <a:buNone/>
            </a:pPr>
            <a:endParaRPr lang="de-DE" altLang="en-US" sz="1800" smtClean="0">
              <a:latin typeface="Verdana" panose="020B0604030504040204" pitchFamily="34" charset="0"/>
            </a:endParaRPr>
          </a:p>
          <a:p>
            <a:pPr marL="495300" indent="-495300" algn="r" eaLnBrk="1" hangingPunct="1">
              <a:buFontTx/>
              <a:buNone/>
            </a:pPr>
            <a:r>
              <a:rPr lang="en-GB" altLang="en-US" sz="1800" smtClean="0">
                <a:latin typeface="Verdana" panose="020B0604030504040204" pitchFamily="34" charset="0"/>
              </a:rPr>
              <a:t> </a:t>
            </a:r>
            <a:r>
              <a:rPr lang="en-GB" altLang="en-US" sz="1500" smtClean="0">
                <a:latin typeface="Verdana" panose="020B0604030504040204" pitchFamily="34" charset="0"/>
              </a:rPr>
              <a:t>PH assumption </a:t>
            </a:r>
          </a:p>
          <a:p>
            <a:pPr marL="495300" indent="-495300" algn="r" eaLnBrk="1" hangingPunct="1">
              <a:buFontTx/>
              <a:buNone/>
            </a:pPr>
            <a:r>
              <a:rPr lang="en-GB" altLang="en-US" sz="1500" smtClean="0">
                <a:latin typeface="Verdana" panose="020B0604030504040204" pitchFamily="34" charset="0"/>
              </a:rPr>
              <a:t>violation</a:t>
            </a:r>
          </a:p>
          <a:p>
            <a:pPr marL="495300" indent="-495300" algn="r" eaLnBrk="1" hangingPunct="1">
              <a:buFontTx/>
              <a:buNone/>
            </a:pPr>
            <a:r>
              <a:rPr lang="de-DE" altLang="en-US" sz="1800" smtClean="0">
                <a:latin typeface="Verdana" panose="020B0604030504040204" pitchFamily="34" charset="0"/>
              </a:rPr>
              <a:t> </a:t>
            </a:r>
          </a:p>
        </p:txBody>
      </p:sp>
      <p:sp>
        <p:nvSpPr>
          <p:cNvPr id="9933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9933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3CB3765-BD95-4D91-9FD3-57A00ED300DB}"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174</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933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99334" name="Textfeld 5"/>
          <p:cNvSpPr txBox="1">
            <a:spLocks noChangeArrowheads="1"/>
          </p:cNvSpPr>
          <p:nvPr/>
        </p:nvSpPr>
        <p:spPr bwMode="auto">
          <a:xfrm>
            <a:off x="3419475" y="6308725"/>
            <a:ext cx="51847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https://www.theanalysisfactor.com/assumptions-cox-regression/</a:t>
            </a:r>
          </a:p>
        </p:txBody>
      </p:sp>
      <p:pic>
        <p:nvPicPr>
          <p:cNvPr id="9933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763" y="2330450"/>
            <a:ext cx="62912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9128B6E7-FD39-4AF8-BDE6-976B3D1E708E}" type="datetime1">
              <a:rPr lang="de-AT" smtClean="0"/>
              <a:t>20.06.2023</a:t>
            </a:fld>
            <a:endParaRPr lang="en-US"/>
          </a:p>
        </p:txBody>
      </p:sp>
    </p:spTree>
    <p:extLst>
      <p:ext uri="{BB962C8B-B14F-4D97-AF65-F5344CB8AC3E}">
        <p14:creationId xmlns:p14="http://schemas.microsoft.com/office/powerpoint/2010/main" val="54653871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Solutions when PH assumption is violated:</a:t>
            </a:r>
          </a:p>
          <a:p>
            <a:pPr eaLnBrk="1" hangingPunct="1">
              <a:buFont typeface="Verdana" panose="020B0604030504040204" pitchFamily="34" charset="0"/>
              <a:buChar char="·"/>
              <a:defRPr/>
            </a:pPr>
            <a:r>
              <a:rPr lang="en-GB" altLang="en-US" sz="1800" dirty="0" smtClean="0">
                <a:latin typeface="Verdana" panose="020B0604030504040204" pitchFamily="34" charset="0"/>
              </a:rPr>
              <a:t>include time-dependent effect</a:t>
            </a:r>
          </a:p>
          <a:p>
            <a:pPr eaLnBrk="1" hangingPunct="1">
              <a:buFont typeface="Verdana" panose="020B0604030504040204" pitchFamily="34" charset="0"/>
              <a:buChar char="·"/>
              <a:defRPr/>
            </a:pPr>
            <a:r>
              <a:rPr lang="en-GB" altLang="en-US" sz="1800" dirty="0">
                <a:latin typeface="Verdana" panose="020B0604030504040204" pitchFamily="34" charset="0"/>
              </a:rPr>
              <a:t>stratify the analysis on the violating </a:t>
            </a:r>
            <a:r>
              <a:rPr lang="en-GB" altLang="en-US" sz="1800" dirty="0" smtClean="0">
                <a:latin typeface="Verdana" panose="020B0604030504040204" pitchFamily="34" charset="0"/>
              </a:rPr>
              <a:t>variable</a:t>
            </a:r>
          </a:p>
          <a:p>
            <a:pPr eaLnBrk="1" hangingPunct="1">
              <a:buFont typeface="Verdana" panose="020B0604030504040204" pitchFamily="34" charset="0"/>
              <a:buChar char="·"/>
              <a:defRPr/>
            </a:pPr>
            <a:r>
              <a:rPr lang="en-GB" altLang="en-US" sz="1800" dirty="0" smtClean="0">
                <a:latin typeface="Verdana" panose="020B0604030504040204" pitchFamily="34" charset="0"/>
              </a:rPr>
              <a:t>use some other model   (there are various ones, e.g. Weibull)</a:t>
            </a:r>
          </a:p>
          <a:p>
            <a:pPr marL="495300" indent="-495300" eaLnBrk="1" hangingPunct="1">
              <a:buFontTx/>
              <a:buNone/>
              <a:defRPr/>
            </a:pPr>
            <a:r>
              <a:rPr lang="de-DE" altLang="en-US" sz="1800" dirty="0" smtClean="0">
                <a:latin typeface="Verdana" panose="020B0604030504040204" pitchFamily="34" charset="0"/>
              </a:rPr>
              <a:t> </a:t>
            </a:r>
            <a:endParaRPr lang="de-DE" altLang="en-US" sz="1800" dirty="0">
              <a:latin typeface="Verdana" panose="020B0604030504040204" pitchFamily="34" charset="0"/>
            </a:endParaRPr>
          </a:p>
        </p:txBody>
      </p:sp>
      <p:sp>
        <p:nvSpPr>
          <p:cNvPr id="10137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138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32127C2-2628-441D-B791-EF54EE36ECC3}"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175</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138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1382" name="Textfeld 5"/>
          <p:cNvSpPr txBox="1">
            <a:spLocks noChangeArrowheads="1"/>
          </p:cNvSpPr>
          <p:nvPr/>
        </p:nvSpPr>
        <p:spPr bwMode="auto">
          <a:xfrm>
            <a:off x="107950" y="6308725"/>
            <a:ext cx="84963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https://www.actuaries.org.uk/system/files/field/document/Plenary%201_Dr%20Ilyas%20Bakbergenuly.pdf</a:t>
            </a:r>
          </a:p>
        </p:txBody>
      </p:sp>
      <p:sp>
        <p:nvSpPr>
          <p:cNvPr id="2" name="Datumsplatzhalter 1"/>
          <p:cNvSpPr>
            <a:spLocks noGrp="1"/>
          </p:cNvSpPr>
          <p:nvPr>
            <p:ph type="dt" sz="half" idx="10"/>
          </p:nvPr>
        </p:nvSpPr>
        <p:spPr/>
        <p:txBody>
          <a:bodyPr/>
          <a:lstStyle/>
          <a:p>
            <a:pPr>
              <a:defRPr/>
            </a:pPr>
            <a:fld id="{D83F7C8B-C94D-4ACC-9960-CA67015398F1}" type="datetime1">
              <a:rPr lang="de-AT" smtClean="0"/>
              <a:t>20.06.2023</a:t>
            </a:fld>
            <a:endParaRPr lang="en-US"/>
          </a:p>
        </p:txBody>
      </p:sp>
    </p:spTree>
    <p:extLst>
      <p:ext uri="{BB962C8B-B14F-4D97-AF65-F5344CB8AC3E}">
        <p14:creationId xmlns:p14="http://schemas.microsoft.com/office/powerpoint/2010/main" val="58309181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Solutions when PH assumption is violated:</a:t>
            </a:r>
          </a:p>
          <a:p>
            <a:pPr eaLnBrk="1" hangingPunct="1">
              <a:buFont typeface="Verdana" panose="020B0604030504040204" pitchFamily="34" charset="0"/>
              <a:buChar char="·"/>
              <a:defRPr/>
            </a:pPr>
            <a:r>
              <a:rPr lang="en-GB" altLang="en-US" sz="1800" dirty="0" smtClean="0">
                <a:latin typeface="Verdana" panose="020B0604030504040204" pitchFamily="34" charset="0"/>
              </a:rPr>
              <a:t>include time-dependent effect</a:t>
            </a:r>
          </a:p>
          <a:p>
            <a:pPr marL="0" indent="0" eaLnBrk="1" hangingPunct="1">
              <a:buFontTx/>
              <a:buNone/>
              <a:defRPr/>
            </a:pPr>
            <a:endParaRPr lang="en-GB" altLang="en-US" sz="1800" dirty="0" smtClean="0">
              <a:latin typeface="Verdana" panose="020B0604030504040204" pitchFamily="34" charset="0"/>
            </a:endParaRPr>
          </a:p>
          <a:p>
            <a:pPr marL="495300" indent="-495300" algn="r" eaLnBrk="1" hangingPunct="1">
              <a:buFontTx/>
              <a:buNone/>
              <a:defRPr/>
            </a:pPr>
            <a:r>
              <a:rPr lang="de-DE" altLang="en-US" sz="1800" dirty="0" smtClean="0">
                <a:latin typeface="Verdana" panose="020B0604030504040204" pitchFamily="34" charset="0"/>
              </a:rPr>
              <a:t> </a:t>
            </a:r>
            <a:endParaRPr lang="de-DE" altLang="en-US" sz="1800" dirty="0">
              <a:latin typeface="Verdana" panose="020B0604030504040204" pitchFamily="34" charset="0"/>
            </a:endParaRPr>
          </a:p>
        </p:txBody>
      </p:sp>
      <p:sp>
        <p:nvSpPr>
          <p:cNvPr id="10342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342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50CF0B8-1ED1-4D48-9959-D4F743E558A0}"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176</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342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3430" name="Textfeld 5"/>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Ann Oncol</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2009;20:1113-1120</a:t>
            </a:r>
            <a:endPar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pic>
        <p:nvPicPr>
          <p:cNvPr id="103431"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068638"/>
            <a:ext cx="5400675" cy="31765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E49B3AF4-561B-4206-9CBD-B4CF6372A8E2}" type="datetime1">
              <a:rPr lang="de-AT" smtClean="0"/>
              <a:t>20.06.2023</a:t>
            </a:fld>
            <a:endParaRPr lang="en-US"/>
          </a:p>
        </p:txBody>
      </p:sp>
    </p:spTree>
    <p:extLst>
      <p:ext uri="{BB962C8B-B14F-4D97-AF65-F5344CB8AC3E}">
        <p14:creationId xmlns:p14="http://schemas.microsoft.com/office/powerpoint/2010/main" val="213058683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 - regression</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Cox proportional hazards regression model</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Solutions when PH assumption is violated:</a:t>
            </a:r>
          </a:p>
          <a:p>
            <a:pPr eaLnBrk="1" hangingPunct="1">
              <a:buFont typeface="Verdana" panose="020B0604030504040204" pitchFamily="34" charset="0"/>
              <a:buChar char="·"/>
              <a:defRPr/>
            </a:pPr>
            <a:r>
              <a:rPr lang="en-GB" altLang="en-US" sz="1800" dirty="0" smtClean="0">
                <a:latin typeface="Verdana" panose="020B0604030504040204" pitchFamily="34" charset="0"/>
              </a:rPr>
              <a:t>include time-dependent effect</a:t>
            </a:r>
          </a:p>
          <a:p>
            <a:pPr marL="0" indent="0" eaLnBrk="1" hangingPunct="1">
              <a:buFontTx/>
              <a:buNone/>
              <a:defRPr/>
            </a:pPr>
            <a:endParaRPr lang="en-GB" altLang="en-US" sz="1800" dirty="0" smtClean="0">
              <a:latin typeface="Verdana" panose="020B0604030504040204" pitchFamily="34" charset="0"/>
            </a:endParaRPr>
          </a:p>
          <a:p>
            <a:pPr marL="495300" indent="-495300" algn="r" eaLnBrk="1" hangingPunct="1">
              <a:buFontTx/>
              <a:buNone/>
              <a:defRPr/>
            </a:pPr>
            <a:r>
              <a:rPr lang="de-DE" altLang="en-US" sz="1800" dirty="0" smtClean="0">
                <a:latin typeface="Verdana" panose="020B0604030504040204" pitchFamily="34" charset="0"/>
              </a:rPr>
              <a:t> </a:t>
            </a:r>
            <a:endParaRPr lang="de-DE" altLang="en-US" sz="1800" dirty="0">
              <a:latin typeface="Verdana" panose="020B0604030504040204" pitchFamily="34" charset="0"/>
            </a:endParaRPr>
          </a:p>
        </p:txBody>
      </p:sp>
      <p:sp>
        <p:nvSpPr>
          <p:cNvPr id="10547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547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C380AC9-F460-4A92-9C12-802A5656D09E}"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177</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547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5478" name="Textfeld 5"/>
          <p:cNvSpPr txBox="1">
            <a:spLocks noChangeArrowheads="1"/>
          </p:cNvSpPr>
          <p:nvPr/>
        </p:nvSpPr>
        <p:spPr bwMode="auto">
          <a:xfrm>
            <a:off x="6011863" y="6308725"/>
            <a:ext cx="25923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Ann Oncol</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 2009;20:1113-1120</a:t>
            </a:r>
            <a:endPar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grpSp>
        <p:nvGrpSpPr>
          <p:cNvPr id="105479" name="Gruppieren 3"/>
          <p:cNvGrpSpPr>
            <a:grpSpLocks/>
          </p:cNvGrpSpPr>
          <p:nvPr/>
        </p:nvGrpSpPr>
        <p:grpSpPr bwMode="auto">
          <a:xfrm>
            <a:off x="660400" y="3068638"/>
            <a:ext cx="6575425" cy="3168650"/>
            <a:chOff x="599737" y="3068960"/>
            <a:chExt cx="6575359" cy="3168352"/>
          </a:xfrm>
        </p:grpSpPr>
        <p:pic>
          <p:nvPicPr>
            <p:cNvPr id="10548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37" y="3068960"/>
              <a:ext cx="4250948" cy="293910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5481"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559" y="6010200"/>
              <a:ext cx="6563537" cy="2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Datumsplatzhalter 1"/>
          <p:cNvSpPr>
            <a:spLocks noGrp="1"/>
          </p:cNvSpPr>
          <p:nvPr>
            <p:ph type="dt" sz="half" idx="10"/>
          </p:nvPr>
        </p:nvSpPr>
        <p:spPr/>
        <p:txBody>
          <a:bodyPr/>
          <a:lstStyle/>
          <a:p>
            <a:pPr>
              <a:defRPr/>
            </a:pPr>
            <a:fld id="{B3FB7DBC-9238-45E7-8242-063CE54170CF}" type="datetime1">
              <a:rPr lang="de-AT" smtClean="0"/>
              <a:t>20.06.2023</a:t>
            </a:fld>
            <a:endParaRPr lang="en-US"/>
          </a:p>
        </p:txBody>
      </p:sp>
    </p:spTree>
    <p:extLst>
      <p:ext uri="{BB962C8B-B14F-4D97-AF65-F5344CB8AC3E}">
        <p14:creationId xmlns:p14="http://schemas.microsoft.com/office/powerpoint/2010/main" val="409654869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Some issues</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Categorisation of continuous variables:</a:t>
            </a:r>
          </a:p>
          <a:p>
            <a:pPr marL="0" indent="0" eaLnBrk="1" hangingPunct="1">
              <a:buFontTx/>
              <a:buNone/>
              <a:defRPr/>
            </a:pPr>
            <a:r>
              <a:rPr lang="en-GB" altLang="en-US" sz="900" dirty="0" smtClean="0">
                <a:latin typeface="Verdana" panose="020B0604030504040204" pitchFamily="34" charset="0"/>
              </a:rPr>
              <a:t> </a:t>
            </a:r>
          </a:p>
          <a:p>
            <a:pPr lvl="1" eaLnBrk="1" hangingPunct="1">
              <a:buFont typeface="Verdana" panose="020B0604030504040204" pitchFamily="34" charset="0"/>
              <a:buChar char="–"/>
              <a:defRPr/>
            </a:pPr>
            <a:r>
              <a:rPr lang="en-GB" altLang="en-US" sz="1800" dirty="0" smtClean="0">
                <a:latin typeface="Verdana" panose="020B0604030504040204" pitchFamily="34" charset="0"/>
              </a:rPr>
              <a:t>causes information loss</a:t>
            </a:r>
          </a:p>
          <a:p>
            <a:pPr lvl="1" eaLnBrk="1" hangingPunct="1">
              <a:buFont typeface="Verdana" panose="020B0604030504040204" pitchFamily="34" charset="0"/>
              <a:buChar char="–"/>
              <a:defRPr/>
            </a:pPr>
            <a:r>
              <a:rPr lang="en-GB" altLang="en-US" sz="1800" dirty="0" smtClean="0">
                <a:latin typeface="Verdana" panose="020B0604030504040204" pitchFamily="34" charset="0"/>
              </a:rPr>
              <a:t>introduces measurement error</a:t>
            </a:r>
          </a:p>
          <a:p>
            <a:pPr lvl="1" eaLnBrk="1" hangingPunct="1">
              <a:buFont typeface="Verdana" panose="020B0604030504040204" pitchFamily="34" charset="0"/>
              <a:buChar char="–"/>
              <a:defRPr/>
            </a:pPr>
            <a:r>
              <a:rPr lang="en-GB" altLang="en-US" sz="1800" dirty="0" smtClean="0">
                <a:latin typeface="Verdana" panose="020B0604030504040204" pitchFamily="34" charset="0"/>
              </a:rPr>
              <a:t>leads to biased estimates</a:t>
            </a:r>
          </a:p>
          <a:p>
            <a:pPr lvl="1" eaLnBrk="1" hangingPunct="1">
              <a:buFont typeface="Verdana" panose="020B0604030504040204" pitchFamily="34" charset="0"/>
              <a:buChar char="–"/>
              <a:defRPr/>
            </a:pPr>
            <a:r>
              <a:rPr lang="en-GB" altLang="en-US" sz="1800" dirty="0" smtClean="0">
                <a:latin typeface="Verdana" panose="020B0604030504040204" pitchFamily="34" charset="0"/>
              </a:rPr>
              <a:t>reduces the ability to detect real relationships</a:t>
            </a:r>
          </a:p>
          <a:p>
            <a:pPr marL="57150" indent="0" eaLnBrk="1" hangingPunct="1">
              <a:buFontTx/>
              <a:buNone/>
              <a:defRPr/>
            </a:pPr>
            <a:r>
              <a:rPr lang="en-GB" altLang="en-US" sz="900" dirty="0" smtClean="0">
                <a:latin typeface="Verdana" panose="020B0604030504040204" pitchFamily="34" charset="0"/>
              </a:rPr>
              <a:t> </a:t>
            </a:r>
          </a:p>
          <a:p>
            <a:pPr lvl="1" eaLnBrk="1" hangingPunct="1">
              <a:buFont typeface="Verdana" panose="020B0604030504040204" pitchFamily="34" charset="0"/>
              <a:buChar char="+"/>
              <a:defRPr/>
            </a:pPr>
            <a:r>
              <a:rPr lang="en-GB" altLang="en-US" sz="1800" dirty="0" smtClean="0">
                <a:latin typeface="Verdana" panose="020B0604030504040204" pitchFamily="34" charset="0"/>
              </a:rPr>
              <a:t>relevant for non-linear relationship</a:t>
            </a:r>
          </a:p>
          <a:p>
            <a:pPr lvl="1" eaLnBrk="1" hangingPunct="1">
              <a:buFont typeface="Verdana" panose="020B0604030504040204" pitchFamily="34" charset="0"/>
              <a:buChar char="+"/>
              <a:defRPr/>
            </a:pPr>
            <a:r>
              <a:rPr lang="en-GB" altLang="en-US" sz="1800" dirty="0" smtClean="0">
                <a:latin typeface="Verdana" panose="020B0604030504040204" pitchFamily="34" charset="0"/>
              </a:rPr>
              <a:t>use established cut-points with clinical meaning</a:t>
            </a:r>
          </a:p>
          <a:p>
            <a:pPr lvl="1" eaLnBrk="1" hangingPunct="1">
              <a:buFont typeface="Verdana" panose="020B0604030504040204" pitchFamily="34" charset="0"/>
              <a:buChar char="+"/>
              <a:defRPr/>
            </a:pPr>
            <a:r>
              <a:rPr lang="en-GB" altLang="en-US" sz="1800" dirty="0" smtClean="0">
                <a:latin typeface="Verdana" panose="020B0604030504040204" pitchFamily="34" charset="0"/>
              </a:rPr>
              <a:t>divide into more than two categories</a:t>
            </a:r>
          </a:p>
          <a:p>
            <a:pPr lvl="1" eaLnBrk="1" hangingPunct="1">
              <a:buFont typeface="Verdana" panose="020B0604030504040204" pitchFamily="34" charset="0"/>
              <a:buChar char="+"/>
              <a:defRPr/>
            </a:pPr>
            <a:r>
              <a:rPr lang="en-GB" altLang="en-US" sz="1800" dirty="0" smtClean="0">
                <a:latin typeface="Verdana" panose="020B0604030504040204" pitchFamily="34" charset="0"/>
              </a:rPr>
              <a:t>adequate number of individuals and events in </a:t>
            </a:r>
            <a:r>
              <a:rPr lang="en-GB" altLang="en-US" sz="1800" dirty="0">
                <a:latin typeface="Verdana" panose="020B0604030504040204" pitchFamily="34" charset="0"/>
              </a:rPr>
              <a:t>each </a:t>
            </a:r>
            <a:r>
              <a:rPr lang="en-GB" altLang="en-US" sz="1800" dirty="0" smtClean="0">
                <a:latin typeface="Verdana" panose="020B0604030504040204" pitchFamily="34" charset="0"/>
              </a:rPr>
              <a:t>group</a:t>
            </a:r>
          </a:p>
          <a:p>
            <a:pPr lvl="1" eaLnBrk="1" hangingPunct="1">
              <a:buFont typeface="Verdana" panose="020B0604030504040204" pitchFamily="34" charset="0"/>
              <a:buChar char="+"/>
              <a:defRPr/>
            </a:pPr>
            <a:r>
              <a:rPr lang="en-GB" altLang="en-US" sz="1800" dirty="0" smtClean="0">
                <a:latin typeface="Verdana" panose="020B0604030504040204" pitchFamily="34" charset="0"/>
              </a:rPr>
              <a:t>gives more robust estimates</a:t>
            </a:r>
          </a:p>
          <a:p>
            <a:pPr marL="57150" indent="0" eaLnBrk="1" hangingPunct="1">
              <a:buFontTx/>
              <a:buNone/>
              <a:defRPr/>
            </a:pPr>
            <a:endParaRPr lang="en-GB" altLang="en-US" sz="2200" dirty="0" smtClean="0">
              <a:latin typeface="Verdana" panose="020B0604030504040204" pitchFamily="34" charset="0"/>
            </a:endParaRPr>
          </a:p>
        </p:txBody>
      </p:sp>
      <p:sp>
        <p:nvSpPr>
          <p:cNvPr id="10752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752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E48C0617-3BE8-4B12-B243-A26883ED02C6}"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178</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752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7526"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2003;89:781-786</a:t>
            </a:r>
          </a:p>
        </p:txBody>
      </p:sp>
      <p:sp>
        <p:nvSpPr>
          <p:cNvPr id="2" name="Datumsplatzhalter 1"/>
          <p:cNvSpPr>
            <a:spLocks noGrp="1"/>
          </p:cNvSpPr>
          <p:nvPr>
            <p:ph type="dt" sz="half" idx="10"/>
          </p:nvPr>
        </p:nvSpPr>
        <p:spPr/>
        <p:txBody>
          <a:bodyPr/>
          <a:lstStyle/>
          <a:p>
            <a:pPr>
              <a:defRPr/>
            </a:pPr>
            <a:fld id="{BBAAC173-B582-4810-A8B8-EBA02472887E}" type="datetime1">
              <a:rPr lang="de-AT" smtClean="0"/>
              <a:t>20.06.2023</a:t>
            </a:fld>
            <a:endParaRPr lang="en-US"/>
          </a:p>
        </p:txBody>
      </p:sp>
    </p:spTree>
    <p:extLst>
      <p:ext uri="{BB962C8B-B14F-4D97-AF65-F5344CB8AC3E}">
        <p14:creationId xmlns:p14="http://schemas.microsoft.com/office/powerpoint/2010/main" val="165264620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Multivariable 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Some issues</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smtClean="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Categorisation of continuous variables</a:t>
            </a:r>
          </a:p>
          <a:p>
            <a:pPr marL="0" indent="0" eaLnBrk="1" hangingPunct="1">
              <a:buFontTx/>
              <a:buNone/>
              <a:defRPr/>
            </a:pPr>
            <a:endParaRPr lang="en-GB" altLang="en-US" sz="1800" dirty="0" smtClean="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Multiple measurements for the same covariate</a:t>
            </a:r>
          </a:p>
          <a:p>
            <a:pPr eaLnBrk="1" hangingPunct="1">
              <a:buFont typeface="Verdana" panose="020B0604030504040204" pitchFamily="34" charset="0"/>
              <a:buChar char="·"/>
              <a:defRPr/>
            </a:pPr>
            <a:r>
              <a:rPr lang="en-GB" altLang="en-US" sz="1800" dirty="0" smtClean="0">
                <a:latin typeface="Verdana" panose="020B0604030504040204" pitchFamily="34" charset="0"/>
              </a:rPr>
              <a:t>When the censoring is informative</a:t>
            </a:r>
          </a:p>
          <a:p>
            <a:pPr eaLnBrk="1" hangingPunct="1">
              <a:buFont typeface="Verdana" panose="020B0604030504040204" pitchFamily="34" charset="0"/>
              <a:buChar char="·"/>
              <a:defRPr/>
            </a:pPr>
            <a:r>
              <a:rPr lang="en-GB" altLang="en-US" sz="1800" dirty="0" smtClean="0">
                <a:latin typeface="Verdana" panose="020B0604030504040204" pitchFamily="34" charset="0"/>
              </a:rPr>
              <a:t>Missing data</a:t>
            </a:r>
          </a:p>
          <a:p>
            <a:pPr eaLnBrk="1" hangingPunct="1">
              <a:buFont typeface="Verdana" panose="020B0604030504040204" pitchFamily="34" charset="0"/>
              <a:buChar char="·"/>
              <a:defRPr/>
            </a:pPr>
            <a:r>
              <a:rPr lang="en-GB" altLang="en-US" sz="1800" dirty="0" smtClean="0">
                <a:latin typeface="Verdana" panose="020B0604030504040204" pitchFamily="34" charset="0"/>
              </a:rPr>
              <a:t>Several covariates from which only a handful are to be chosen</a:t>
            </a:r>
          </a:p>
          <a:p>
            <a:pPr eaLnBrk="1" hangingPunct="1">
              <a:buFont typeface="Verdana" panose="020B0604030504040204" pitchFamily="34" charset="0"/>
              <a:buChar char="·"/>
              <a:defRPr/>
            </a:pPr>
            <a:r>
              <a:rPr lang="en-GB" altLang="en-US" sz="1800" dirty="0" smtClean="0">
                <a:latin typeface="Verdana" panose="020B0604030504040204" pitchFamily="34" charset="0"/>
              </a:rPr>
              <a:t>Predictive ability of a developed model and its validation</a:t>
            </a:r>
          </a:p>
          <a:p>
            <a:pPr eaLnBrk="1" hangingPunct="1">
              <a:buFont typeface="Verdana" panose="020B0604030504040204" pitchFamily="34" charset="0"/>
              <a:buChar char="·"/>
              <a:defRPr/>
            </a:pPr>
            <a:r>
              <a:rPr lang="en-GB" altLang="en-US" sz="1800" dirty="0" smtClean="0">
                <a:latin typeface="Verdana" panose="020B0604030504040204" pitchFamily="34" charset="0"/>
              </a:rPr>
              <a:t>Unmeasured factors that may affect survival time</a:t>
            </a:r>
          </a:p>
          <a:p>
            <a:pPr eaLnBrk="1" hangingPunct="1">
              <a:buFont typeface="Verdana" panose="020B0604030504040204" pitchFamily="34" charset="0"/>
              <a:buChar char="·"/>
              <a:defRPr/>
            </a:pPr>
            <a:r>
              <a:rPr lang="en-GB" altLang="en-US" sz="1800" dirty="0" smtClean="0">
                <a:latin typeface="Verdana" panose="020B0604030504040204" pitchFamily="34" charset="0"/>
              </a:rPr>
              <a:t>Analysis of several types of events or repeated events</a:t>
            </a:r>
          </a:p>
          <a:p>
            <a:pPr eaLnBrk="1" hangingPunct="1">
              <a:buFont typeface="Verdana" panose="020B0604030504040204" pitchFamily="34" charset="0"/>
              <a:buChar char="·"/>
              <a:defRPr/>
            </a:pPr>
            <a:r>
              <a:rPr lang="en-GB" altLang="en-US" sz="1800" dirty="0" smtClean="0">
                <a:latin typeface="Verdana" panose="020B0604030504040204" pitchFamily="34" charset="0"/>
              </a:rPr>
              <a:t>Left-censored data</a:t>
            </a:r>
          </a:p>
          <a:p>
            <a:pPr eaLnBrk="1" hangingPunct="1">
              <a:buFont typeface="Verdana" panose="020B0604030504040204" pitchFamily="34" charset="0"/>
              <a:buChar char="·"/>
              <a:defRPr/>
            </a:pPr>
            <a:r>
              <a:rPr lang="en-GB" altLang="en-US" sz="1800" dirty="0">
                <a:latin typeface="Verdana" panose="020B0604030504040204" pitchFamily="34" charset="0"/>
              </a:rPr>
              <a:t>Neural network and regression tree methods</a:t>
            </a:r>
          </a:p>
          <a:p>
            <a:pPr marL="0" indent="0" eaLnBrk="1" hangingPunct="1">
              <a:buFontTx/>
              <a:buNone/>
              <a:defRPr/>
            </a:pPr>
            <a:endParaRPr lang="en-GB" altLang="en-US" sz="1800" dirty="0">
              <a:latin typeface="Verdana" panose="020B0604030504040204" pitchFamily="34" charset="0"/>
            </a:endParaRPr>
          </a:p>
        </p:txBody>
      </p:sp>
      <p:sp>
        <p:nvSpPr>
          <p:cNvPr id="10957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0957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4BBBCDB-B3B1-46BB-BE63-69E5DD46F55F}"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179</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957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09574" name="Textfeld 5"/>
          <p:cNvSpPr txBox="1">
            <a:spLocks noChangeArrowheads="1"/>
          </p:cNvSpPr>
          <p:nvPr/>
        </p:nvSpPr>
        <p:spPr bwMode="auto">
          <a:xfrm>
            <a:off x="6084888" y="6308725"/>
            <a:ext cx="25193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Br J Cancer </a:t>
            </a: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2003;89:781-786</a:t>
            </a:r>
          </a:p>
        </p:txBody>
      </p:sp>
      <p:sp>
        <p:nvSpPr>
          <p:cNvPr id="2" name="Datumsplatzhalter 1"/>
          <p:cNvSpPr>
            <a:spLocks noGrp="1"/>
          </p:cNvSpPr>
          <p:nvPr>
            <p:ph type="dt" sz="half" idx="10"/>
          </p:nvPr>
        </p:nvSpPr>
        <p:spPr/>
        <p:txBody>
          <a:bodyPr/>
          <a:lstStyle/>
          <a:p>
            <a:pPr>
              <a:defRPr/>
            </a:pPr>
            <a:fld id="{CD49439D-1604-43D7-8F18-18E34DE57FAE}" type="datetime1">
              <a:rPr lang="de-AT" smtClean="0"/>
              <a:t>20.06.2023</a:t>
            </a:fld>
            <a:endParaRPr lang="en-US"/>
          </a:p>
        </p:txBody>
      </p:sp>
    </p:spTree>
    <p:extLst>
      <p:ext uri="{BB962C8B-B14F-4D97-AF65-F5344CB8AC3E}">
        <p14:creationId xmlns:p14="http://schemas.microsoft.com/office/powerpoint/2010/main" val="1933601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Descriptive statistics</a:t>
            </a:r>
            <a:endParaRPr lang="en-US" dirty="0"/>
          </a:p>
        </p:txBody>
      </p:sp>
      <p:graphicFrame>
        <p:nvGraphicFramePr>
          <p:cNvPr id="7" name="Inhaltsplatzhalter 6"/>
          <p:cNvGraphicFramePr>
            <a:graphicFrameLocks noGrp="1"/>
          </p:cNvGraphicFramePr>
          <p:nvPr>
            <p:ph idx="1"/>
            <p:extLst/>
          </p:nvPr>
        </p:nvGraphicFramePr>
        <p:xfrm>
          <a:off x="628976" y="1844824"/>
          <a:ext cx="7901014" cy="3586480"/>
        </p:xfrm>
        <a:graphic>
          <a:graphicData uri="http://schemas.openxmlformats.org/drawingml/2006/table">
            <a:tbl>
              <a:tblPr firstRow="1" bandRow="1">
                <a:tableStyleId>{5C22544A-7EE6-4342-B048-85BDC9FD1C3A}</a:tableStyleId>
              </a:tblPr>
              <a:tblGrid>
                <a:gridCol w="2108975">
                  <a:extLst>
                    <a:ext uri="{9D8B030D-6E8A-4147-A177-3AD203B41FA5}">
                      <a16:colId xmlns:a16="http://schemas.microsoft.com/office/drawing/2014/main" val="20000"/>
                    </a:ext>
                  </a:extLst>
                </a:gridCol>
                <a:gridCol w="257196">
                  <a:extLst>
                    <a:ext uri="{9D8B030D-6E8A-4147-A177-3AD203B41FA5}">
                      <a16:colId xmlns:a16="http://schemas.microsoft.com/office/drawing/2014/main" val="20001"/>
                    </a:ext>
                  </a:extLst>
                </a:gridCol>
                <a:gridCol w="3857944">
                  <a:extLst>
                    <a:ext uri="{9D8B030D-6E8A-4147-A177-3AD203B41FA5}">
                      <a16:colId xmlns:a16="http://schemas.microsoft.com/office/drawing/2014/main" val="20002"/>
                    </a:ext>
                  </a:extLst>
                </a:gridCol>
                <a:gridCol w="1676899">
                  <a:extLst>
                    <a:ext uri="{9D8B030D-6E8A-4147-A177-3AD203B41FA5}">
                      <a16:colId xmlns:a16="http://schemas.microsoft.com/office/drawing/2014/main" val="20003"/>
                    </a:ext>
                  </a:extLst>
                </a:gridCol>
              </a:tblGrid>
              <a:tr h="370840">
                <a:tc>
                  <a:txBody>
                    <a:bodyPr/>
                    <a:lstStyle/>
                    <a:p>
                      <a:r>
                        <a:rPr lang="de-AT" dirty="0"/>
                        <a:t>Qualitative characteristics</a:t>
                      </a:r>
                      <a:endParaRPr lang="en-US" dirty="0"/>
                    </a:p>
                  </a:txBody>
                  <a:tcPr/>
                </a:tc>
                <a:tc>
                  <a:txBody>
                    <a:bodyPr/>
                    <a:lstStyle/>
                    <a:p>
                      <a:endParaRPr lang="en-US" dirty="0"/>
                    </a:p>
                  </a:txBody>
                  <a:tcPr/>
                </a:tc>
                <a:tc>
                  <a:txBody>
                    <a:bodyPr/>
                    <a:lstStyle/>
                    <a:p>
                      <a:r>
                        <a:rPr lang="de-AT" dirty="0"/>
                        <a:t>Quantitative </a:t>
                      </a:r>
                      <a:r>
                        <a:rPr lang="de-AT" baseline="0" dirty="0"/>
                        <a:t>characteristics</a:t>
                      </a:r>
                    </a:p>
                    <a:p>
                      <a:r>
                        <a:rPr lang="de-AT" baseline="0" dirty="0"/>
                        <a:t>normally distributed</a:t>
                      </a:r>
                      <a:endParaRPr lang="en-US" dirty="0"/>
                    </a:p>
                  </a:txBody>
                  <a:tcPr/>
                </a:tc>
                <a:tc>
                  <a:txBody>
                    <a:bodyPr/>
                    <a:lstStyle/>
                    <a:p>
                      <a:endParaRPr lang="de-AT" dirty="0"/>
                    </a:p>
                    <a:p>
                      <a:endParaRPr lang="de-AT" dirty="0"/>
                    </a:p>
                    <a:p>
                      <a:r>
                        <a:rPr lang="de-AT" dirty="0"/>
                        <a:t>randomly distributed</a:t>
                      </a:r>
                      <a:endParaRPr lang="en-US" dirty="0"/>
                    </a:p>
                  </a:txBody>
                  <a:tcPr/>
                </a:tc>
                <a:extLst>
                  <a:ext uri="{0D108BD9-81ED-4DB2-BD59-A6C34878D82A}">
                    <a16:rowId xmlns:a16="http://schemas.microsoft.com/office/drawing/2014/main" val="10000"/>
                  </a:ext>
                </a:extLst>
              </a:tr>
              <a:tr h="370840">
                <a:tc>
                  <a:txBody>
                    <a:bodyPr/>
                    <a:lstStyle/>
                    <a:p>
                      <a:r>
                        <a:rPr lang="de-AT" dirty="0"/>
                        <a:t>n,%</a:t>
                      </a:r>
                      <a:endParaRPr lang="en-US" dirty="0"/>
                    </a:p>
                  </a:txBody>
                  <a:tcPr/>
                </a:tc>
                <a:tc>
                  <a:txBody>
                    <a:bodyPr/>
                    <a:lstStyle/>
                    <a:p>
                      <a:endParaRPr lang="en-US" dirty="0"/>
                    </a:p>
                  </a:txBody>
                  <a:tcPr/>
                </a:tc>
                <a:tc>
                  <a:txBody>
                    <a:bodyPr/>
                    <a:lstStyle/>
                    <a:p>
                      <a:r>
                        <a:rPr lang="de-AT" dirty="0"/>
                        <a:t>Arithmetic mean</a:t>
                      </a:r>
                      <a:endParaRPr lang="en-US" dirty="0"/>
                    </a:p>
                  </a:txBody>
                  <a:tcPr/>
                </a:tc>
                <a:tc>
                  <a:txBody>
                    <a:bodyPr/>
                    <a:lstStyle/>
                    <a:p>
                      <a:r>
                        <a:rPr lang="de-AT" dirty="0"/>
                        <a:t>Median</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r>
                        <a:rPr lang="de-AT" dirty="0"/>
                        <a:t>Standard deviation</a:t>
                      </a:r>
                      <a:endParaRPr lang="en-US" dirty="0"/>
                    </a:p>
                  </a:txBody>
                  <a:tcPr/>
                </a:tc>
                <a:tc>
                  <a:txBody>
                    <a:bodyPr/>
                    <a:lstStyle/>
                    <a:p>
                      <a:r>
                        <a:rPr lang="de-AT" dirty="0"/>
                        <a:t>Percentile</a:t>
                      </a:r>
                      <a:endParaRPr lang="en-US" dirty="0"/>
                    </a:p>
                  </a:txBody>
                  <a:tcPr/>
                </a:tc>
                <a:extLst>
                  <a:ext uri="{0D108BD9-81ED-4DB2-BD59-A6C34878D82A}">
                    <a16:rowId xmlns:a16="http://schemas.microsoft.com/office/drawing/2014/main" val="10002"/>
                  </a:ext>
                </a:extLst>
              </a:tr>
              <a:tr h="370840">
                <a:tc>
                  <a:txBody>
                    <a:bodyPr/>
                    <a:lstStyle/>
                    <a:p>
                      <a:r>
                        <a:rPr lang="de-AT" dirty="0"/>
                        <a:t>Pie chart, bar chart</a:t>
                      </a:r>
                      <a:endParaRPr lang="en-US" dirty="0"/>
                    </a:p>
                  </a:txBody>
                  <a:tcPr/>
                </a:tc>
                <a:tc>
                  <a:txBody>
                    <a:bodyPr/>
                    <a:lstStyle/>
                    <a:p>
                      <a:endParaRPr lang="en-US" dirty="0"/>
                    </a:p>
                  </a:txBody>
                  <a:tcPr/>
                </a:tc>
                <a:tc>
                  <a:txBody>
                    <a:bodyPr/>
                    <a:lstStyle/>
                    <a:p>
                      <a:r>
                        <a:rPr lang="de-AT" dirty="0"/>
                        <a:t>Histogram</a:t>
                      </a:r>
                      <a:endParaRPr lang="en-US" dirty="0"/>
                    </a:p>
                  </a:txBody>
                  <a:tcPr/>
                </a:tc>
                <a:tc>
                  <a:txBody>
                    <a:bodyPr/>
                    <a:lstStyle/>
                    <a:p>
                      <a:r>
                        <a:rPr lang="de-AT" dirty="0"/>
                        <a:t>Boxplot </a:t>
                      </a:r>
                      <a:endParaRPr lang="en-US" dirty="0"/>
                    </a:p>
                  </a:txBody>
                  <a:tcPr/>
                </a:tc>
                <a:extLst>
                  <a:ext uri="{0D108BD9-81ED-4DB2-BD59-A6C34878D82A}">
                    <a16:rowId xmlns:a16="http://schemas.microsoft.com/office/drawing/2014/main" val="10003"/>
                  </a:ext>
                </a:extLst>
              </a:tr>
              <a:tr h="370840">
                <a:tc>
                  <a:txBody>
                    <a:bodyPr/>
                    <a:lstStyle/>
                    <a:p>
                      <a:r>
                        <a:rPr lang="de-AT" dirty="0"/>
                        <a:t>Examples:</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de-AT" dirty="0"/>
                        <a:t>Gender, </a:t>
                      </a:r>
                      <a:r>
                        <a:rPr lang="de-AT" baseline="0" dirty="0"/>
                        <a:t>response to therapy, etc.</a:t>
                      </a:r>
                    </a:p>
                    <a:p>
                      <a:endParaRPr lang="en-US" dirty="0"/>
                    </a:p>
                  </a:txBody>
                  <a:tcPr/>
                </a:tc>
                <a:tc>
                  <a:txBody>
                    <a:bodyPr/>
                    <a:lstStyle/>
                    <a:p>
                      <a:endParaRPr lang="en-US" dirty="0"/>
                    </a:p>
                  </a:txBody>
                  <a:tcPr/>
                </a:tc>
                <a:tc>
                  <a:txBody>
                    <a:bodyPr/>
                    <a:lstStyle/>
                    <a:p>
                      <a:r>
                        <a:rPr lang="de-AT" dirty="0"/>
                        <a:t>Blood pressure</a:t>
                      </a:r>
                      <a:endParaRPr lang="en-US" dirty="0"/>
                    </a:p>
                  </a:txBody>
                  <a:tcPr/>
                </a:tc>
                <a:tc>
                  <a:txBody>
                    <a:bodyPr/>
                    <a:lstStyle/>
                    <a:p>
                      <a:r>
                        <a:rPr lang="de-AT" dirty="0"/>
                        <a:t>CRP, </a:t>
                      </a:r>
                      <a:r>
                        <a:rPr lang="de-AT" baseline="0" dirty="0"/>
                        <a:t>GGT</a:t>
                      </a:r>
                    </a:p>
                    <a:p>
                      <a:r>
                        <a:rPr lang="de-AT" baseline="0" dirty="0"/>
                        <a:t>Severity</a:t>
                      </a:r>
                      <a:endParaRPr lang="en-US" dirty="0"/>
                    </a:p>
                  </a:txBody>
                  <a:tcPr/>
                </a:tc>
                <a:extLst>
                  <a:ext uri="{0D108BD9-81ED-4DB2-BD59-A6C34878D82A}">
                    <a16:rowId xmlns:a16="http://schemas.microsoft.com/office/drawing/2014/main" val="10005"/>
                  </a:ext>
                </a:extLst>
              </a:tr>
            </a:tbl>
          </a:graphicData>
        </a:graphic>
      </p:graphicFrame>
      <p:sp>
        <p:nvSpPr>
          <p:cNvPr id="5"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18</a:t>
            </a:fld>
            <a:endParaRPr lang="en-US" dirty="0"/>
          </a:p>
        </p:txBody>
      </p:sp>
      <p:sp>
        <p:nvSpPr>
          <p:cNvPr id="3" name="Datumsplatzhalter 2"/>
          <p:cNvSpPr>
            <a:spLocks noGrp="1"/>
          </p:cNvSpPr>
          <p:nvPr>
            <p:ph type="dt" sz="half" idx="10"/>
          </p:nvPr>
        </p:nvSpPr>
        <p:spPr/>
        <p:txBody>
          <a:bodyPr/>
          <a:lstStyle/>
          <a:p>
            <a:pPr>
              <a:defRPr/>
            </a:pPr>
            <a:fld id="{4F292EB1-5308-4EA2-A170-E82A4064F334}" type="datetime1">
              <a:rPr lang="de-AT" smtClean="0"/>
              <a:t>20.06.2023</a:t>
            </a:fld>
            <a:endParaRPr lang="de-AT" dirty="0"/>
          </a:p>
        </p:txBody>
      </p:sp>
    </p:spTree>
    <p:extLst>
      <p:ext uri="{BB962C8B-B14F-4D97-AF65-F5344CB8AC3E}">
        <p14:creationId xmlns:p14="http://schemas.microsoft.com/office/powerpoint/2010/main" val="29037605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eaLnBrk="1" hangingPunct="1">
              <a:buFont typeface="Verdana" panose="020B0604030504040204" pitchFamily="34" charset="0"/>
              <a:buChar char="∙"/>
              <a:defRPr/>
            </a:pPr>
            <a:r>
              <a:rPr lang="en-GB" altLang="en-US" sz="1800" dirty="0" smtClean="0">
                <a:latin typeface="Verdana" panose="020B0604030504040204" pitchFamily="34" charset="0"/>
              </a:rPr>
              <a:t>Summarising survival</a:t>
            </a:r>
          </a:p>
          <a:p>
            <a:pPr eaLnBrk="1" hangingPunct="1">
              <a:buFont typeface="Verdana" panose="020B0604030504040204" pitchFamily="34" charset="0"/>
              <a:buChar char="∙"/>
              <a:defRPr/>
            </a:pPr>
            <a:r>
              <a:rPr lang="en-GB" altLang="en-US" sz="1800" dirty="0" smtClean="0">
                <a:latin typeface="Verdana" panose="020B0604030504040204" pitchFamily="34" charset="0"/>
              </a:rPr>
              <a:t>Survival curves</a:t>
            </a:r>
          </a:p>
          <a:p>
            <a:pPr eaLnBrk="1" hangingPunct="1">
              <a:buFont typeface="Verdana" panose="020B0604030504040204" pitchFamily="34" charset="0"/>
              <a:buChar char="∙"/>
              <a:defRPr/>
            </a:pPr>
            <a:r>
              <a:rPr lang="en-GB" altLang="en-US" sz="1800" dirty="0" smtClean="0">
                <a:latin typeface="Verdana" panose="020B0604030504040204" pitchFamily="34" charset="0"/>
              </a:rPr>
              <a:t>Comparing responders and non-responders</a:t>
            </a:r>
          </a:p>
          <a:p>
            <a:pPr eaLnBrk="1" hangingPunct="1">
              <a:buFont typeface="Verdana" panose="020B0604030504040204" pitchFamily="34" charset="0"/>
              <a:buChar char="∙"/>
              <a:defRPr/>
            </a:pPr>
            <a:r>
              <a:rPr lang="en-GB" altLang="en-US" sz="1800" dirty="0" smtClean="0">
                <a:latin typeface="Verdana" panose="020B0604030504040204" pitchFamily="34" charset="0"/>
              </a:rPr>
              <a:t>Multiple comparisons</a:t>
            </a:r>
          </a:p>
          <a:p>
            <a:pPr marL="0" indent="0" eaLnBrk="1" hangingPunct="1">
              <a:buFontTx/>
              <a:buNone/>
              <a:defRPr/>
            </a:pPr>
            <a:endParaRPr lang="en-GB" altLang="en-US" sz="1800" dirty="0" smtClean="0">
              <a:latin typeface="Verdana" panose="020B0604030504040204" pitchFamily="34" charset="0"/>
            </a:endParaRPr>
          </a:p>
        </p:txBody>
      </p:sp>
      <p:sp>
        <p:nvSpPr>
          <p:cNvPr id="111619"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1620"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520F929-2B29-4A85-851C-66DEE9A2DB78}"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180</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162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1622"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1CF40C94-ACC2-447C-BC09-37C20F1368DD}" type="datetime1">
              <a:rPr lang="de-AT" smtClean="0"/>
              <a:t>20.06.2023</a:t>
            </a:fld>
            <a:endParaRPr lang="en-US"/>
          </a:p>
        </p:txBody>
      </p:sp>
    </p:spTree>
    <p:extLst>
      <p:ext uri="{BB962C8B-B14F-4D97-AF65-F5344CB8AC3E}">
        <p14:creationId xmlns:p14="http://schemas.microsoft.com/office/powerpoint/2010/main" val="27142186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Error: summarising survival by the proportion of subjects still alive </a:t>
            </a:r>
          </a:p>
          <a:p>
            <a:pPr marL="0" indent="0" eaLnBrk="1" hangingPunct="1">
              <a:buFontTx/>
              <a:buNone/>
              <a:defRPr/>
            </a:pPr>
            <a:r>
              <a:rPr lang="en-GB" altLang="en-US" sz="1800" dirty="0" smtClean="0">
                <a:latin typeface="Verdana" panose="020B0604030504040204" pitchFamily="34" charset="0"/>
              </a:rPr>
              <a:t>at for example a </a:t>
            </a:r>
            <a:r>
              <a:rPr lang="en-GB" altLang="en-US" sz="1800" dirty="0">
                <a:latin typeface="Verdana" panose="020B0604030504040204" pitchFamily="34" charset="0"/>
              </a:rPr>
              <a:t>year</a:t>
            </a:r>
            <a:r>
              <a:rPr lang="en-GB" altLang="en-US" sz="1800" dirty="0" smtClean="0">
                <a:latin typeface="Verdana" panose="020B0604030504040204" pitchFamily="34" charset="0"/>
              </a:rPr>
              <a:t> after the start of the study</a:t>
            </a:r>
          </a:p>
          <a:p>
            <a:pPr eaLnBrk="1" hangingPunct="1">
              <a:buFont typeface="Verdana" panose="020B0604030504040204" pitchFamily="34" charset="0"/>
              <a:buChar char="∙"/>
              <a:defRPr/>
            </a:pPr>
            <a:r>
              <a:rPr lang="en-GB" altLang="en-US" sz="1800" dirty="0" smtClean="0">
                <a:latin typeface="Verdana" panose="020B0604030504040204" pitchFamily="34" charset="0"/>
              </a:rPr>
              <a:t>arbitrary choice of one year</a:t>
            </a:r>
          </a:p>
          <a:p>
            <a:pPr eaLnBrk="1" hangingPunct="1">
              <a:buFont typeface="Verdana" panose="020B0604030504040204" pitchFamily="34" charset="0"/>
              <a:buChar char="∙"/>
              <a:defRPr/>
            </a:pPr>
            <a:r>
              <a:rPr lang="en-GB" altLang="en-US" sz="1800" dirty="0" smtClean="0">
                <a:latin typeface="Verdana" panose="020B0604030504040204" pitchFamily="34" charset="0"/>
              </a:rPr>
              <a:t>loss of information about exact survival time</a:t>
            </a:r>
          </a:p>
          <a:p>
            <a:pPr eaLnBrk="1" hangingPunct="1">
              <a:buFont typeface="Verdana" panose="020B0604030504040204" pitchFamily="34" charset="0"/>
              <a:buChar char="∙"/>
              <a:defRPr/>
            </a:pPr>
            <a:r>
              <a:rPr lang="en-GB" altLang="en-US" sz="1800" dirty="0" smtClean="0">
                <a:latin typeface="Verdana" panose="020B0604030504040204" pitchFamily="34" charset="0"/>
              </a:rPr>
              <a:t>biased for the subjects followed up less than a year</a:t>
            </a:r>
          </a:p>
          <a:p>
            <a:pPr marL="0" indent="0" eaLnBrk="1" hangingPunct="1">
              <a:buFontTx/>
              <a:buNone/>
              <a:defRPr/>
            </a:pPr>
            <a:endParaRPr lang="en-GB"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Even worse</a:t>
            </a:r>
            <a:r>
              <a:rPr lang="en-GB" altLang="en-US" sz="1800" dirty="0">
                <a:latin typeface="Verdana" panose="020B0604030504040204" pitchFamily="34" charset="0"/>
              </a:rPr>
              <a:t> </a:t>
            </a:r>
            <a:r>
              <a:rPr lang="en-GB" altLang="en-US" sz="1800" dirty="0" smtClean="0">
                <a:latin typeface="Verdana" panose="020B0604030504040204" pitchFamily="34" charset="0"/>
              </a:rPr>
              <a:t>because of censoring: mean survival time</a:t>
            </a:r>
          </a:p>
          <a:p>
            <a:pPr marL="0" indent="0" eaLnBrk="1" hangingPunct="1">
              <a:buFontTx/>
              <a:buNone/>
              <a:defRPr/>
            </a:pPr>
            <a:endParaRPr lang="en-GB"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Solution: calculate median survival time from Kaplan-Meier curve</a:t>
            </a:r>
          </a:p>
          <a:p>
            <a:pPr marL="0" indent="0" eaLnBrk="1" hangingPunct="1">
              <a:buFontTx/>
              <a:buNone/>
              <a:defRPr/>
            </a:pPr>
            <a:endParaRPr lang="en-GB" altLang="en-US" sz="1800" dirty="0" smtClean="0">
              <a:latin typeface="Verdana" panose="020B0604030504040204" pitchFamily="34" charset="0"/>
            </a:endParaRPr>
          </a:p>
        </p:txBody>
      </p:sp>
      <p:sp>
        <p:nvSpPr>
          <p:cNvPr id="113667"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3668"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3E9282A-F705-4EA8-9865-B902FB3BFC1C}"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181</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366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3670"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BB65BB52-7A76-488A-8ADD-B8DE33462556}" type="datetime1">
              <a:rPr lang="de-AT" smtClean="0"/>
              <a:t>20.06.2023</a:t>
            </a:fld>
            <a:endParaRPr lang="en-US"/>
          </a:p>
        </p:txBody>
      </p:sp>
    </p:spTree>
    <p:extLst>
      <p:ext uri="{BB962C8B-B14F-4D97-AF65-F5344CB8AC3E}">
        <p14:creationId xmlns:p14="http://schemas.microsoft.com/office/powerpoint/2010/main" val="22588097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Survival curve is a 'step function'   (no smoothing of probabilities)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Do not over-interpret tail of the curve   </a:t>
            </a:r>
          </a:p>
          <a:p>
            <a:pPr marL="495300" indent="-495300" eaLnBrk="1" hangingPunct="1">
              <a:buFontTx/>
              <a:buNone/>
              <a:defRPr/>
            </a:pPr>
            <a:r>
              <a:rPr lang="en-GB" altLang="en-US" sz="1800" dirty="0">
                <a:latin typeface="Verdana" panose="020B0604030504040204" pitchFamily="34" charset="0"/>
              </a:rPr>
              <a:t> </a:t>
            </a:r>
            <a:r>
              <a:rPr lang="en-GB" altLang="en-US" sz="1800" dirty="0" smtClean="0">
                <a:latin typeface="Verdana" panose="020B0604030504040204" pitchFamily="34" charset="0"/>
              </a:rPr>
              <a:t>  (unstable due to small numbers at risk)</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Remedies:</a:t>
            </a:r>
          </a:p>
          <a:p>
            <a:pPr marL="495300" indent="-495300" eaLnBrk="1" hangingPunct="1">
              <a:buFontTx/>
              <a:buAutoNum type="arabicParenR"/>
              <a:defRPr/>
            </a:pPr>
            <a:r>
              <a:rPr lang="en-GB" altLang="en-US" sz="1800" dirty="0" smtClean="0">
                <a:latin typeface="Verdana" panose="020B0604030504040204" pitchFamily="34" charset="0"/>
              </a:rPr>
              <a:t>always show the numbers at risk at regular time intervals</a:t>
            </a:r>
          </a:p>
          <a:p>
            <a:pPr marL="495300" indent="-495300" eaLnBrk="1" hangingPunct="1">
              <a:buFontTx/>
              <a:buAutoNum type="arabicParenR"/>
              <a:defRPr/>
            </a:pPr>
            <a:r>
              <a:rPr lang="en-GB" altLang="en-US" sz="1800" dirty="0" smtClean="0">
                <a:latin typeface="Verdana" panose="020B0604030504040204" pitchFamily="34" charset="0"/>
              </a:rPr>
              <a:t>curtail the survival curve when only five subjects still at risk</a:t>
            </a:r>
          </a:p>
          <a:p>
            <a:pPr marL="0" indent="0" eaLnBrk="1" hangingPunct="1">
              <a:buFontTx/>
              <a:buNone/>
              <a:defRPr/>
            </a:pPr>
            <a:endParaRPr lang="en-GB" altLang="en-US" sz="1800" dirty="0" smtClean="0">
              <a:latin typeface="Verdana" panose="020B0604030504040204" pitchFamily="34" charset="0"/>
            </a:endParaRPr>
          </a:p>
        </p:txBody>
      </p:sp>
      <p:sp>
        <p:nvSpPr>
          <p:cNvPr id="115715"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5716"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B76AA0C-D5C3-40BE-BEE4-04F79335F722}"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182</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571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5718"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94874B85-FC23-4BC1-B057-780589B10825}" type="datetime1">
              <a:rPr lang="de-AT" smtClean="0"/>
              <a:t>20.06.2023</a:t>
            </a:fld>
            <a:endParaRPr lang="en-US"/>
          </a:p>
        </p:txBody>
      </p:sp>
    </p:spTree>
    <p:extLst>
      <p:ext uri="{BB962C8B-B14F-4D97-AF65-F5344CB8AC3E}">
        <p14:creationId xmlns:p14="http://schemas.microsoft.com/office/powerpoint/2010/main" val="124539170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en-GB" altLang="en-US" sz="1800" dirty="0">
              <a:latin typeface="Verdana" panose="020B0604030504040204" pitchFamily="34" charset="0"/>
            </a:endParaRPr>
          </a:p>
          <a:p>
            <a:pPr marL="495300" indent="-495300" eaLnBrk="1" hangingPunct="1">
              <a:buFontTx/>
              <a:buNone/>
              <a:defRPr/>
            </a:pPr>
            <a:r>
              <a:rPr lang="en-GB" altLang="en-US" sz="1800" dirty="0" smtClean="0">
                <a:latin typeface="Verdana" panose="020B0604030504040204" pitchFamily="34" charset="0"/>
              </a:rPr>
              <a:t>Comparing </a:t>
            </a:r>
            <a:r>
              <a:rPr lang="en-GB" altLang="en-US" sz="1800" dirty="0">
                <a:latin typeface="Verdana" panose="020B0604030504040204" pitchFamily="34" charset="0"/>
              </a:rPr>
              <a:t>responders and </a:t>
            </a:r>
            <a:r>
              <a:rPr lang="en-GB" altLang="en-US" sz="1800" dirty="0" smtClean="0">
                <a:latin typeface="Verdana" panose="020B0604030504040204" pitchFamily="34" charset="0"/>
              </a:rPr>
              <a:t>non-responders not valid since groups </a:t>
            </a:r>
          </a:p>
          <a:p>
            <a:pPr marL="495300" indent="-495300" eaLnBrk="1" hangingPunct="1">
              <a:buFontTx/>
              <a:buNone/>
              <a:defRPr/>
            </a:pPr>
            <a:r>
              <a:rPr lang="en-GB" altLang="en-US" sz="1800" dirty="0" smtClean="0">
                <a:latin typeface="Verdana" panose="020B0604030504040204" pitchFamily="34" charset="0"/>
              </a:rPr>
              <a:t>are defined by a factor not known at the start of the treatment:</a:t>
            </a:r>
          </a:p>
          <a:p>
            <a:pPr eaLnBrk="1" hangingPunct="1">
              <a:buFont typeface="Verdana" panose="020B0604030504040204" pitchFamily="34" charset="0"/>
              <a:buChar char="∙"/>
              <a:defRPr/>
            </a:pPr>
            <a:r>
              <a:rPr lang="en-GB" altLang="en-US" sz="1800" dirty="0" smtClean="0">
                <a:latin typeface="Verdana" panose="020B0604030504040204" pitchFamily="34" charset="0"/>
              </a:rPr>
              <a:t>responders survived for a period in order to achieve a response</a:t>
            </a:r>
          </a:p>
          <a:p>
            <a:pPr eaLnBrk="1" hangingPunct="1">
              <a:buFont typeface="Verdana" panose="020B0604030504040204" pitchFamily="34" charset="0"/>
              <a:buChar char="∙"/>
              <a:defRPr/>
            </a:pPr>
            <a:r>
              <a:rPr lang="en-GB" altLang="en-US" sz="1800" dirty="0" smtClean="0">
                <a:latin typeface="Verdana" panose="020B0604030504040204" pitchFamily="34" charset="0"/>
              </a:rPr>
              <a:t>responders may be more likely to survive longer even if not treated</a:t>
            </a:r>
          </a:p>
          <a:p>
            <a:pPr marL="0" indent="0" eaLnBrk="1" hangingPunct="1">
              <a:buFontTx/>
              <a:buNone/>
              <a:defRPr/>
            </a:pPr>
            <a:endParaRPr lang="en-GB"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Solution (sometimes): comparison survival of non-responders </a:t>
            </a:r>
          </a:p>
          <a:p>
            <a:pPr marL="0" indent="0" eaLnBrk="1" hangingPunct="1">
              <a:buFontTx/>
              <a:buNone/>
              <a:defRPr/>
            </a:pPr>
            <a:r>
              <a:rPr lang="en-GB" altLang="en-US" sz="1800" dirty="0" smtClean="0">
                <a:latin typeface="Verdana" panose="020B0604030504040204" pitchFamily="34" charset="0"/>
              </a:rPr>
              <a:t>from </a:t>
            </a:r>
            <a:r>
              <a:rPr lang="en-GB" altLang="en-US" sz="1800" dirty="0">
                <a:latin typeface="Verdana" panose="020B0604030504040204" pitchFamily="34" charset="0"/>
              </a:rPr>
              <a:t>treatment</a:t>
            </a:r>
            <a:r>
              <a:rPr lang="en-GB" altLang="en-US" sz="1800" dirty="0" smtClean="0">
                <a:latin typeface="Verdana" panose="020B0604030504040204" pitchFamily="34" charset="0"/>
              </a:rPr>
              <a:t> start with that of responders from time of response</a:t>
            </a:r>
          </a:p>
          <a:p>
            <a:pPr marL="0" indent="0" eaLnBrk="1" hangingPunct="1">
              <a:buFontTx/>
              <a:buNone/>
              <a:defRPr/>
            </a:pPr>
            <a:endParaRPr lang="en-GB" altLang="en-US" sz="1800" dirty="0" smtClean="0">
              <a:latin typeface="Verdana" panose="020B0604030504040204" pitchFamily="34" charset="0"/>
            </a:endParaRPr>
          </a:p>
        </p:txBody>
      </p:sp>
      <p:sp>
        <p:nvSpPr>
          <p:cNvPr id="117763"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7764"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1EF6846-994B-4068-8CF3-843A42AABD67}"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183</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776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7766"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D351BD05-97D1-4BE9-891E-1B3516B83251}" type="datetime1">
              <a:rPr lang="de-AT" smtClean="0"/>
              <a:t>20.06.2023</a:t>
            </a:fld>
            <a:endParaRPr lang="en-US"/>
          </a:p>
        </p:txBody>
      </p:sp>
    </p:spTree>
    <p:extLst>
      <p:ext uri="{BB962C8B-B14F-4D97-AF65-F5344CB8AC3E}">
        <p14:creationId xmlns:p14="http://schemas.microsoft.com/office/powerpoint/2010/main" val="109867041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539750" y="908050"/>
            <a:ext cx="8064500" cy="5616575"/>
          </a:xfrm>
        </p:spPr>
        <p:txBody>
          <a:bodyPr/>
          <a:lstStyle/>
          <a:p>
            <a:pPr marL="495300" indent="-495300" eaLnBrk="1" hangingPunct="1">
              <a:buFontTx/>
              <a:buNone/>
              <a:defRPr/>
            </a:pPr>
            <a:r>
              <a:rPr lang="en-GB" altLang="en-US" sz="2700" dirty="0" smtClean="0">
                <a:latin typeface="Verdana" panose="020B0604030504040204" pitchFamily="34" charset="0"/>
              </a:rPr>
              <a:t>Survival analysis</a:t>
            </a:r>
          </a:p>
          <a:p>
            <a:pPr marL="495300" indent="-495300" eaLnBrk="1" hangingPunct="1">
              <a:buFontTx/>
              <a:buNone/>
              <a:defRPr/>
            </a:pPr>
            <a:endParaRPr lang="en-GB" altLang="en-US" sz="1800" dirty="0" smtClean="0">
              <a:latin typeface="Verdana" panose="020B0604030504040204" pitchFamily="34" charset="0"/>
            </a:endParaRPr>
          </a:p>
          <a:p>
            <a:pPr marL="495300" indent="-495300" eaLnBrk="1" hangingPunct="1">
              <a:buFontTx/>
              <a:buNone/>
              <a:defRPr/>
            </a:pPr>
            <a:r>
              <a:rPr lang="en-GB" altLang="en-US" sz="1800" u="sng" dirty="0" smtClean="0">
                <a:latin typeface="Verdana" panose="020B0604030504040204" pitchFamily="34" charset="0"/>
              </a:rPr>
              <a:t>Incorrect analyses</a:t>
            </a:r>
            <a:endParaRPr lang="en-GB" altLang="en-US" sz="1800" dirty="0" smtClean="0">
              <a:latin typeface="Verdana" panose="020B0604030504040204" pitchFamily="34" charset="0"/>
            </a:endParaRPr>
          </a:p>
          <a:p>
            <a:pPr marL="495300" indent="-495300" eaLnBrk="1" hangingPunct="1">
              <a:buFontTx/>
              <a:buNone/>
              <a:defRPr/>
            </a:pPr>
            <a:endParaRPr lang="de-DE" altLang="en-US" sz="1800" dirty="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The </a:t>
            </a:r>
            <a:r>
              <a:rPr lang="en-GB" altLang="en-US" sz="1800" dirty="0" err="1" smtClean="0">
                <a:latin typeface="Verdana" panose="020B0604030504040204" pitchFamily="34" charset="0"/>
              </a:rPr>
              <a:t>logrank</a:t>
            </a:r>
            <a:r>
              <a:rPr lang="en-GB" altLang="en-US" sz="1800" dirty="0" smtClean="0">
                <a:latin typeface="Verdana" panose="020B0604030504040204" pitchFamily="34" charset="0"/>
              </a:rPr>
              <a:t> test: non-parametric comparison independent groups </a:t>
            </a:r>
          </a:p>
          <a:p>
            <a:pPr marL="0" indent="0" eaLnBrk="1" hangingPunct="1">
              <a:buFontTx/>
              <a:buNone/>
              <a:defRPr/>
            </a:pPr>
            <a:r>
              <a:rPr lang="en-GB" altLang="en-US" sz="1800" dirty="0" smtClean="0">
                <a:latin typeface="Verdana" panose="020B0604030504040204" pitchFamily="34" charset="0"/>
              </a:rPr>
              <a:t>of survival times - a hypothesis test, where the null hypothesis </a:t>
            </a:r>
          </a:p>
          <a:p>
            <a:pPr marL="0" indent="0" eaLnBrk="1" hangingPunct="1">
              <a:buFontTx/>
              <a:buNone/>
              <a:defRPr/>
            </a:pPr>
            <a:r>
              <a:rPr lang="en-GB" altLang="en-US" sz="1800" dirty="0" smtClean="0">
                <a:latin typeface="Verdana" panose="020B0604030504040204" pitchFamily="34" charset="0"/>
              </a:rPr>
              <a:t>states the groups are samples from the same population</a:t>
            </a:r>
          </a:p>
          <a:p>
            <a:pPr marL="0" indent="0" eaLnBrk="1" hangingPunct="1">
              <a:buFontTx/>
              <a:buNone/>
              <a:defRPr/>
            </a:pPr>
            <a:endParaRPr lang="en-GB" altLang="en-US" sz="1800" dirty="0" smtClean="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When exploring the relation of numerous variables to survival:</a:t>
            </a:r>
          </a:p>
          <a:p>
            <a:pPr eaLnBrk="1" hangingPunct="1">
              <a:buFont typeface="Verdana" panose="020B0604030504040204" pitchFamily="34" charset="0"/>
              <a:buChar char="∙"/>
              <a:defRPr/>
            </a:pPr>
            <a:r>
              <a:rPr lang="en-GB" altLang="en-US" sz="1800" dirty="0" smtClean="0">
                <a:latin typeface="Verdana" panose="020B0604030504040204" pitchFamily="34" charset="0"/>
              </a:rPr>
              <a:t>variables are likely to be associated with each other</a:t>
            </a:r>
          </a:p>
          <a:p>
            <a:pPr eaLnBrk="1" hangingPunct="1">
              <a:buFont typeface="Verdana" panose="020B0604030504040204" pitchFamily="34" charset="0"/>
              <a:buChar char="∙"/>
              <a:defRPr/>
            </a:pPr>
            <a:r>
              <a:rPr lang="en-GB" altLang="en-US" sz="1800" dirty="0" smtClean="0">
                <a:latin typeface="Verdana" panose="020B0604030504040204" pitchFamily="34" charset="0"/>
              </a:rPr>
              <a:t>one variable in 20 will be significant by chance</a:t>
            </a:r>
          </a:p>
          <a:p>
            <a:pPr marL="0" indent="0" eaLnBrk="1" hangingPunct="1">
              <a:buFontTx/>
              <a:buNone/>
              <a:defRPr/>
            </a:pPr>
            <a:endParaRPr lang="en-GB" altLang="en-US" sz="1800" dirty="0" smtClean="0">
              <a:latin typeface="Verdana" panose="020B0604030504040204" pitchFamily="34" charset="0"/>
            </a:endParaRPr>
          </a:p>
          <a:p>
            <a:pPr marL="0" indent="0" eaLnBrk="1" hangingPunct="1">
              <a:buFontTx/>
              <a:buNone/>
              <a:defRPr/>
            </a:pPr>
            <a:r>
              <a:rPr lang="en-GB" altLang="en-US" sz="1800" dirty="0" smtClean="0">
                <a:latin typeface="Verdana" panose="020B0604030504040204" pitchFamily="34" charset="0"/>
              </a:rPr>
              <a:t>Solution: multivariable analysis</a:t>
            </a:r>
            <a:endParaRPr lang="en-GB" altLang="en-US" sz="1800" dirty="0">
              <a:latin typeface="Verdana" panose="020B0604030504040204" pitchFamily="34" charset="0"/>
            </a:endParaRPr>
          </a:p>
          <a:p>
            <a:pPr marL="0" indent="0" eaLnBrk="1" hangingPunct="1">
              <a:buFontTx/>
              <a:buNone/>
              <a:defRPr/>
            </a:pPr>
            <a:endParaRPr lang="en-GB" altLang="en-US" sz="1800" dirty="0" smtClean="0">
              <a:latin typeface="Verdana" panose="020B0604030504040204" pitchFamily="34" charset="0"/>
            </a:endParaRPr>
          </a:p>
        </p:txBody>
      </p:sp>
      <p:sp>
        <p:nvSpPr>
          <p:cNvPr id="119811" name="Textfeld 5"/>
          <p:cNvSpPr txBox="1">
            <a:spLocks noChangeArrowheads="1"/>
          </p:cNvSpPr>
          <p:nvPr/>
        </p:nvSpPr>
        <p:spPr bwMode="auto">
          <a:xfrm>
            <a:off x="250825" y="0"/>
            <a:ext cx="4681538" cy="630238"/>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5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Medical Statistics, Informatics, and Health Economics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7C8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INNSBRUCK MEDICAL UNIVERSITY</a:t>
            </a:r>
          </a:p>
        </p:txBody>
      </p:sp>
      <p:sp>
        <p:nvSpPr>
          <p:cNvPr id="119812" name="Foliennummernplatzhalter 6"/>
          <p:cNvSpPr>
            <a:spLocks noGrp="1"/>
          </p:cNvSpPr>
          <p:nvPr>
            <p:ph type="sldNum" sz="quarter" idx="12"/>
          </p:nvPr>
        </p:nvSpPr>
        <p:spPr>
          <a:xfrm>
            <a:off x="3635375" y="6524625"/>
            <a:ext cx="19050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719F62F-8E0E-461F-81E3-12CC12C539E2}" type="slidenum">
              <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184</a:t>
            </a:fld>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981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hanno.ulmer@i-med.ac.at</a:t>
            </a:r>
            <a:endParaRPr kumimoji="0" lang="en-US" altLang="en-US" sz="9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endParaRPr>
          </a:p>
        </p:txBody>
      </p:sp>
      <p:sp>
        <p:nvSpPr>
          <p:cNvPr id="119814" name="Textfeld 5"/>
          <p:cNvSpPr txBox="1">
            <a:spLocks noChangeArrowheads="1"/>
          </p:cNvSpPr>
          <p:nvPr/>
        </p:nvSpPr>
        <p:spPr bwMode="auto">
          <a:xfrm>
            <a:off x="7380288" y="6308725"/>
            <a:ext cx="1223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srgbClr val="000000"/>
                </a:solidFill>
                <a:effectLst/>
                <a:uLnTx/>
                <a:uFillTx/>
                <a:latin typeface="Verdana" panose="020B0604030504040204" pitchFamily="34" charset="0"/>
                <a:ea typeface="ＭＳ Ｐゴシック" panose="020B0600070205080204" pitchFamily="34" charset="-128"/>
                <a:cs typeface="+mn-cs"/>
              </a:rPr>
              <a:t>Altman 1995 </a:t>
            </a:r>
          </a:p>
        </p:txBody>
      </p:sp>
      <p:sp>
        <p:nvSpPr>
          <p:cNvPr id="2" name="Datumsplatzhalter 1"/>
          <p:cNvSpPr>
            <a:spLocks noGrp="1"/>
          </p:cNvSpPr>
          <p:nvPr>
            <p:ph type="dt" sz="half" idx="10"/>
          </p:nvPr>
        </p:nvSpPr>
        <p:spPr/>
        <p:txBody>
          <a:bodyPr/>
          <a:lstStyle/>
          <a:p>
            <a:pPr>
              <a:defRPr/>
            </a:pPr>
            <a:fld id="{23917AAF-E49A-41E6-8C65-51A66F3C5009}" type="datetime1">
              <a:rPr lang="de-AT" smtClean="0"/>
              <a:t>20.06.2023</a:t>
            </a:fld>
            <a:endParaRPr lang="en-US"/>
          </a:p>
        </p:txBody>
      </p:sp>
    </p:spTree>
    <p:extLst>
      <p:ext uri="{BB962C8B-B14F-4D97-AF65-F5344CB8AC3E}">
        <p14:creationId xmlns:p14="http://schemas.microsoft.com/office/powerpoint/2010/main" val="3989276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457200" y="274638"/>
            <a:ext cx="6635750" cy="1143000"/>
          </a:xfrm>
        </p:spPr>
        <p:txBody>
          <a:bodyPr/>
          <a:lstStyle/>
          <a:p>
            <a:r>
              <a:rPr lang="de-AT" sz="4000"/>
              <a:t>Frequency</a:t>
            </a:r>
          </a:p>
        </p:txBody>
      </p:sp>
      <p:sp>
        <p:nvSpPr>
          <p:cNvPr id="108546" name="Rectangle 3"/>
          <p:cNvSpPr>
            <a:spLocks noGrp="1" noChangeArrowheads="1"/>
          </p:cNvSpPr>
          <p:nvPr>
            <p:ph idx="1"/>
          </p:nvPr>
        </p:nvSpPr>
        <p:spPr>
          <a:xfrm>
            <a:off x="457200" y="1600200"/>
            <a:ext cx="8229600" cy="4757738"/>
          </a:xfrm>
        </p:spPr>
        <p:txBody>
          <a:bodyPr/>
          <a:lstStyle/>
          <a:p>
            <a:pPr>
              <a:lnSpc>
                <a:spcPct val="90000"/>
              </a:lnSpc>
            </a:pPr>
            <a:r>
              <a:rPr lang="de-AT" b="1"/>
              <a:t>Absolute frequency</a:t>
            </a:r>
          </a:p>
          <a:p>
            <a:pPr lvl="1">
              <a:lnSpc>
                <a:spcPct val="90000"/>
              </a:lnSpc>
            </a:pPr>
            <a:r>
              <a:rPr lang="de-AT" sz="2000"/>
              <a:t>Number of observations with a given characteristic X: n(X)</a:t>
            </a:r>
          </a:p>
          <a:p>
            <a:pPr lvl="2">
              <a:lnSpc>
                <a:spcPct val="90000"/>
              </a:lnSpc>
            </a:pPr>
            <a:r>
              <a:rPr lang="de-AT" sz="1800"/>
              <a:t>From a sample of size N</a:t>
            </a:r>
          </a:p>
          <a:p>
            <a:pPr lvl="2">
              <a:lnSpc>
                <a:spcPct val="90000"/>
              </a:lnSpc>
            </a:pPr>
            <a:endParaRPr lang="de-AT" sz="1000"/>
          </a:p>
          <a:p>
            <a:pPr>
              <a:lnSpc>
                <a:spcPct val="90000"/>
              </a:lnSpc>
            </a:pPr>
            <a:r>
              <a:rPr lang="de-AT" b="1"/>
              <a:t>Relative frequency</a:t>
            </a:r>
          </a:p>
          <a:p>
            <a:pPr lvl="1">
              <a:lnSpc>
                <a:spcPct val="90000"/>
              </a:lnSpc>
            </a:pPr>
            <a:r>
              <a:rPr lang="de-AT" sz="2000"/>
              <a:t>Proportion of X: h(X)=n(X)/N</a:t>
            </a:r>
          </a:p>
          <a:p>
            <a:pPr lvl="2">
              <a:lnSpc>
                <a:spcPct val="90000"/>
              </a:lnSpc>
            </a:pPr>
            <a:r>
              <a:rPr lang="de-AT" sz="1800"/>
              <a:t>In percent</a:t>
            </a:r>
          </a:p>
          <a:p>
            <a:pPr lvl="2">
              <a:lnSpc>
                <a:spcPct val="90000"/>
              </a:lnSpc>
            </a:pPr>
            <a:endParaRPr lang="de-AT" sz="1000"/>
          </a:p>
          <a:p>
            <a:pPr>
              <a:lnSpc>
                <a:spcPct val="90000"/>
              </a:lnSpc>
            </a:pPr>
            <a:r>
              <a:rPr lang="de-AT" b="1"/>
              <a:t>Cumulative frequency</a:t>
            </a:r>
          </a:p>
          <a:p>
            <a:pPr lvl="1">
              <a:lnSpc>
                <a:spcPct val="90000"/>
              </a:lnSpc>
            </a:pPr>
            <a:r>
              <a:rPr lang="de-AT" sz="2000"/>
              <a:t>Only with at least ordinal data</a:t>
            </a:r>
          </a:p>
          <a:p>
            <a:pPr lvl="2">
              <a:lnSpc>
                <a:spcPct val="90000"/>
              </a:lnSpc>
            </a:pPr>
            <a:r>
              <a:rPr lang="de-AT" sz="1800"/>
              <a:t>Sum frequency</a:t>
            </a:r>
          </a:p>
          <a:p>
            <a:pPr lvl="3">
              <a:lnSpc>
                <a:spcPct val="90000"/>
              </a:lnSpc>
            </a:pPr>
            <a:r>
              <a:rPr lang="de-AT" sz="1600"/>
              <a:t>Sum of relative frequencies of all characteristics </a:t>
            </a:r>
            <a:r>
              <a:rPr lang="de-AT" sz="1600">
                <a:latin typeface="Comic Sans MS" pitchFamily="66" charset="0"/>
                <a:sym typeface="Symbol" pitchFamily="18" charset="2"/>
              </a:rPr>
              <a:t>X</a:t>
            </a:r>
            <a:endParaRPr lang="de-AT" sz="1600">
              <a:latin typeface="Comic Sans MS" pitchFamily="66" charset="0"/>
            </a:endParaRPr>
          </a:p>
        </p:txBody>
      </p:sp>
      <p:sp>
        <p:nvSpPr>
          <p:cNvPr id="91139"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1140" name="Foliennummernplatzhalter 5"/>
          <p:cNvSpPr>
            <a:spLocks noGrp="1"/>
          </p:cNvSpPr>
          <p:nvPr>
            <p:ph type="sldNum" sz="quarter" idx="12"/>
          </p:nvPr>
        </p:nvSpPr>
        <p:spPr/>
        <p:txBody>
          <a:bodyPr/>
          <a:lstStyle/>
          <a:p>
            <a:pPr>
              <a:defRPr/>
            </a:pPr>
            <a:fld id="{C2A0FF41-CBE8-42E3-8C48-CEB6DACFFE01}" type="slidenum">
              <a:rPr lang="en-US"/>
              <a:t>19</a:t>
            </a:fld>
            <a:endParaRPr lang="en-US"/>
          </a:p>
        </p:txBody>
      </p:sp>
      <p:sp>
        <p:nvSpPr>
          <p:cNvPr id="2" name="Datumsplatzhalter 1"/>
          <p:cNvSpPr>
            <a:spLocks noGrp="1"/>
          </p:cNvSpPr>
          <p:nvPr>
            <p:ph type="dt" sz="half" idx="10"/>
          </p:nvPr>
        </p:nvSpPr>
        <p:spPr/>
        <p:txBody>
          <a:bodyPr/>
          <a:lstStyle/>
          <a:p>
            <a:pPr>
              <a:defRPr/>
            </a:pPr>
            <a:fld id="{9198BBF0-67C8-4025-8AD1-9046ED02DDFE}" type="datetime1">
              <a:rPr lang="de-AT" smtClean="0"/>
              <a:t>20.06.2023</a:t>
            </a:fld>
            <a:endParaRPr lang="de-AT" dirty="0"/>
          </a:p>
        </p:txBody>
      </p:sp>
    </p:spTree>
    <p:extLst>
      <p:ext uri="{BB962C8B-B14F-4D97-AF65-F5344CB8AC3E}">
        <p14:creationId xmlns:p14="http://schemas.microsoft.com/office/powerpoint/2010/main" val="267735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
          <p:cNvSpPr>
            <a:spLocks noChangeArrowheads="1"/>
          </p:cNvSpPr>
          <p:nvPr/>
        </p:nvSpPr>
        <p:spPr bwMode="auto">
          <a:xfrm>
            <a:off x="4129088" y="3019425"/>
            <a:ext cx="9144000" cy="0"/>
          </a:xfrm>
          <a:prstGeom prst="rect">
            <a:avLst/>
          </a:prstGeom>
          <a:noFill/>
          <a:ln w="12700">
            <a:noFill/>
            <a:miter lim="800000"/>
            <a:headEnd type="none" w="sm" len="sm"/>
            <a:tailEnd type="none" w="sm" len="sm"/>
          </a:ln>
        </p:spPr>
        <p:txBody>
          <a:bodyPr lIns="92075" tIns="46038" rIns="92075" bIns="46038">
            <a:spAutoFit/>
          </a:bodyPr>
          <a:lstStyle/>
          <a:p>
            <a:pPr eaLnBrk="0" hangingPunct="0"/>
            <a:endParaRPr lang="de-DE"/>
          </a:p>
        </p:txBody>
      </p:sp>
      <p:sp>
        <p:nvSpPr>
          <p:cNvPr id="12290"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Department of Medical Statistics, Informatics and Health Economics, Innsbruck Medical University</a:t>
            </a: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9" name="Rectangle 2"/>
          <p:cNvSpPr txBox="1">
            <a:spLocks noChangeArrowheads="1"/>
          </p:cNvSpPr>
          <p:nvPr/>
        </p:nvSpPr>
        <p:spPr>
          <a:xfrm>
            <a:off x="685800" y="1571625"/>
            <a:ext cx="5758408" cy="2028825"/>
          </a:xfrm>
          <a:prstGeom prst="rect">
            <a:avLst/>
          </a:prstGeom>
        </p:spPr>
        <p:txBody>
          <a:bodyPr anchor="ctr">
            <a:normAutofit fontScale="97500"/>
          </a:bodyPr>
          <a:lstStyle>
            <a:lvl1pPr algn="ctr" defTabSz="914400" rtl="0" eaLnBrk="1" latinLnBrk="0" hangingPunct="1">
              <a:spcBef>
                <a:spcPct val="0"/>
              </a:spcBef>
              <a:buNone/>
              <a:defRPr sz="3600" kern="1200">
                <a:solidFill>
                  <a:srgbClr val="4F81BD"/>
                </a:solidFill>
                <a:latin typeface="+mj-lt"/>
                <a:ea typeface="+mj-ea"/>
                <a:cs typeface="+mj-cs"/>
              </a:defRPr>
            </a:lvl1pPr>
          </a:lstStyle>
          <a:p>
            <a:pPr algn="l">
              <a:defRPr/>
            </a:pPr>
            <a:r>
              <a:rPr lang="de-DE" dirty="0" err="1" smtClean="0"/>
              <a:t>Statistics</a:t>
            </a:r>
            <a:r>
              <a:rPr lang="de-DE" dirty="0" smtClean="0"/>
              <a:t>, </a:t>
            </a:r>
            <a:r>
              <a:rPr lang="de-DE" dirty="0" err="1" smtClean="0"/>
              <a:t>beyond</a:t>
            </a:r>
            <a:r>
              <a:rPr lang="de-DE" dirty="0" smtClean="0"/>
              <a:t> </a:t>
            </a:r>
            <a:r>
              <a:rPr lang="de-DE" dirty="0" err="1" smtClean="0"/>
              <a:t>the</a:t>
            </a:r>
            <a:r>
              <a:rPr lang="de-DE" dirty="0" smtClean="0"/>
              <a:t> </a:t>
            </a:r>
            <a:r>
              <a:rPr lang="de-DE" dirty="0" err="1" smtClean="0"/>
              <a:t>basics</a:t>
            </a:r>
            <a:endParaRPr lang="de-DE" dirty="0"/>
          </a:p>
          <a:p>
            <a:pPr algn="l">
              <a:defRPr/>
            </a:pPr>
            <a:r>
              <a:rPr lang="de-DE" dirty="0"/>
              <a:t/>
            </a:r>
            <a:br>
              <a:rPr lang="de-DE" dirty="0"/>
            </a:br>
            <a:r>
              <a:rPr lang="de-DE" dirty="0"/>
              <a:t/>
            </a:r>
            <a:br>
              <a:rPr lang="de-DE" dirty="0"/>
            </a:br>
            <a:r>
              <a:rPr lang="de-DE" sz="1000" dirty="0"/>
              <a:t/>
            </a:r>
            <a:br>
              <a:rPr lang="de-DE" sz="1000" dirty="0"/>
            </a:br>
            <a:endParaRPr lang="de-DE" sz="1000" dirty="0"/>
          </a:p>
        </p:txBody>
      </p:sp>
      <p:sp>
        <p:nvSpPr>
          <p:cNvPr id="12292"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err="1">
                <a:solidFill>
                  <a:srgbClr val="7F7F7F"/>
                </a:solidFill>
                <a:latin typeface="Calibri" pitchFamily="34" charset="0"/>
              </a:rPr>
              <a:t>ao</a:t>
            </a:r>
            <a:r>
              <a:rPr lang="de-DE" sz="2000" dirty="0">
                <a:solidFill>
                  <a:srgbClr val="7F7F7F"/>
                </a:solidFill>
                <a:latin typeface="Calibri" pitchFamily="34" charset="0"/>
              </a:rPr>
              <a:t>. Univ.-Prof. Mag. Dr. Hanno Ulmer</a:t>
            </a:r>
          </a:p>
          <a:p>
            <a:pPr algn="ctr">
              <a:spcBef>
                <a:spcPct val="20000"/>
              </a:spcBef>
              <a:buFont typeface="Arial" pitchFamily="34" charset="0"/>
              <a:buNone/>
            </a:pPr>
            <a:endParaRPr lang="de-AT"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076700"/>
            <a:ext cx="648370" cy="1804160"/>
          </a:xfrm>
          <a:prstGeom prst="rect">
            <a:avLst/>
          </a:prstGeom>
        </p:spPr>
      </p:pic>
    </p:spTree>
    <p:extLst>
      <p:ext uri="{BB962C8B-B14F-4D97-AF65-F5344CB8AC3E}">
        <p14:creationId xmlns:p14="http://schemas.microsoft.com/office/powerpoint/2010/main" val="4185021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2" name="Rectangle 2"/>
          <p:cNvSpPr>
            <a:spLocks noGrp="1" noChangeArrowheads="1"/>
          </p:cNvSpPr>
          <p:nvPr>
            <p:ph type="title"/>
          </p:nvPr>
        </p:nvSpPr>
        <p:spPr/>
        <p:txBody>
          <a:bodyPr/>
          <a:lstStyle/>
          <a:p>
            <a:r>
              <a:rPr lang="de-AT" sz="4000"/>
              <a:t>Arithmetic mean and median</a:t>
            </a:r>
          </a:p>
        </p:txBody>
      </p:sp>
      <p:sp>
        <p:nvSpPr>
          <p:cNvPr id="26783" name="Rectangle 3"/>
          <p:cNvSpPr>
            <a:spLocks noGrp="1" noChangeArrowheads="1"/>
          </p:cNvSpPr>
          <p:nvPr>
            <p:ph type="body" sz="half" idx="1"/>
          </p:nvPr>
        </p:nvSpPr>
        <p:spPr>
          <a:xfrm>
            <a:off x="431058" y="1611140"/>
            <a:ext cx="7904162" cy="4525962"/>
          </a:xfrm>
        </p:spPr>
        <p:txBody>
          <a:bodyPr/>
          <a:lstStyle/>
          <a:p>
            <a:r>
              <a:rPr lang="de-AT" sz="2800" b="1" dirty="0" err="1"/>
              <a:t>Arithmetic</a:t>
            </a:r>
            <a:r>
              <a:rPr lang="de-AT" sz="2800" b="1" dirty="0"/>
              <a:t> </a:t>
            </a:r>
            <a:r>
              <a:rPr lang="de-AT" sz="2800" b="1" dirty="0" err="1"/>
              <a:t>mean</a:t>
            </a:r>
            <a:r>
              <a:rPr lang="de-AT" sz="2800" b="1" dirty="0"/>
              <a:t>:</a:t>
            </a:r>
          </a:p>
          <a:p>
            <a:pPr lvl="1"/>
            <a:r>
              <a:rPr lang="de-AT" sz="2000" dirty="0" err="1"/>
              <a:t>Given</a:t>
            </a:r>
            <a:r>
              <a:rPr lang="de-AT" sz="2000" dirty="0"/>
              <a:t>: N </a:t>
            </a:r>
            <a:r>
              <a:rPr lang="de-AT" sz="2000" dirty="0" err="1"/>
              <a:t>observations</a:t>
            </a:r>
            <a:r>
              <a:rPr lang="de-AT" sz="2000" dirty="0"/>
              <a:t> (</a:t>
            </a:r>
            <a:r>
              <a:rPr lang="de-AT" sz="2000" dirty="0" err="1"/>
              <a:t>random</a:t>
            </a:r>
            <a:r>
              <a:rPr lang="de-AT" sz="2000" dirty="0"/>
              <a:t> variable)</a:t>
            </a:r>
          </a:p>
          <a:p>
            <a:pPr lvl="2"/>
            <a:r>
              <a:rPr lang="de-AT" sz="2000" dirty="0"/>
              <a:t>x</a:t>
            </a:r>
            <a:r>
              <a:rPr lang="de-AT" sz="2000" baseline="-25000" dirty="0"/>
              <a:t>1</a:t>
            </a:r>
            <a:r>
              <a:rPr lang="de-AT" sz="2000" dirty="0"/>
              <a:t> ,x</a:t>
            </a:r>
            <a:r>
              <a:rPr lang="de-AT" sz="2000" baseline="-25000" dirty="0"/>
              <a:t>2</a:t>
            </a:r>
            <a:r>
              <a:rPr lang="de-AT" sz="2000" dirty="0"/>
              <a:t> ,...,</a:t>
            </a:r>
            <a:r>
              <a:rPr lang="de-AT" sz="2000" dirty="0" err="1"/>
              <a:t>x</a:t>
            </a:r>
            <a:r>
              <a:rPr lang="de-AT" sz="2000" baseline="-25000" dirty="0" err="1"/>
              <a:t>N</a:t>
            </a:r>
            <a:endParaRPr lang="de-AT" sz="2000" baseline="-25000" dirty="0"/>
          </a:p>
          <a:p>
            <a:pPr lvl="1"/>
            <a:endParaRPr lang="de-AT" sz="2400" baseline="-25000" dirty="0"/>
          </a:p>
          <a:p>
            <a:pPr lvl="1"/>
            <a:endParaRPr lang="de-AT" sz="2400" baseline="-25000" dirty="0"/>
          </a:p>
          <a:p>
            <a:pPr lvl="1"/>
            <a:endParaRPr lang="de-AT" sz="2400" baseline="-25000" dirty="0"/>
          </a:p>
          <a:p>
            <a:pPr lvl="1"/>
            <a:endParaRPr lang="de-AT" sz="1500" baseline="-25000" dirty="0"/>
          </a:p>
          <a:p>
            <a:r>
              <a:rPr lang="de-AT" sz="2800" b="1" dirty="0"/>
              <a:t>Median: </a:t>
            </a:r>
          </a:p>
          <a:p>
            <a:pPr lvl="1"/>
            <a:endParaRPr lang="de-AT" dirty="0"/>
          </a:p>
          <a:p>
            <a:pPr lvl="1"/>
            <a:r>
              <a:rPr lang="de-AT" sz="2000" dirty="0">
                <a:cs typeface="Times New Roman" pitchFamily="18" charset="0"/>
              </a:rPr>
              <a:t>x</a:t>
            </a:r>
            <a:r>
              <a:rPr lang="de-AT" sz="2000" baseline="-30000" dirty="0">
                <a:cs typeface="Times New Roman" pitchFamily="18" charset="0"/>
              </a:rPr>
              <a:t>[w]</a:t>
            </a:r>
            <a:r>
              <a:rPr lang="de-AT" sz="2000" dirty="0"/>
              <a:t> ...x </a:t>
            </a:r>
            <a:r>
              <a:rPr lang="de-AT" sz="2000" dirty="0" err="1"/>
              <a:t>with</a:t>
            </a:r>
            <a:r>
              <a:rPr lang="de-AT" sz="2000" dirty="0"/>
              <a:t> rank w</a:t>
            </a:r>
          </a:p>
          <a:p>
            <a:pPr lvl="1"/>
            <a:endParaRPr lang="de-AT" sz="18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buFontTx/>
              <a:buNone/>
            </a:pPr>
            <a:endParaRPr lang="de-AT" sz="2400" dirty="0"/>
          </a:p>
        </p:txBody>
      </p:sp>
      <p:sp>
        <p:nvSpPr>
          <p:cNvPr id="1030" name="Foliennummernplatzhalter 6"/>
          <p:cNvSpPr>
            <a:spLocks noGrp="1"/>
          </p:cNvSpPr>
          <p:nvPr>
            <p:ph type="sldNum" sz="quarter" idx="11"/>
          </p:nvPr>
        </p:nvSpPr>
        <p:spPr/>
        <p:txBody>
          <a:bodyPr/>
          <a:lstStyle/>
          <a:p>
            <a:pPr>
              <a:defRPr/>
            </a:pPr>
            <a:fld id="{65A1BB35-FC46-455D-A6FE-A2B2A8AFCB46}" type="slidenum">
              <a:rPr lang="en-US" smtClean="0"/>
              <a:t>20</a:t>
            </a:fld>
            <a:endParaRPr lang="en-US"/>
          </a:p>
        </p:txBody>
      </p:sp>
      <p:sp>
        <p:nvSpPr>
          <p:cNvPr id="1029" name="Fußzeilenplatzhalter 5"/>
          <p:cNvSpPr>
            <a:spLocks noGrp="1"/>
          </p:cNvSpPr>
          <p:nvPr>
            <p:ph type="ftr" sz="quarter" idx="4294967295"/>
          </p:nvPr>
        </p:nvSpPr>
        <p:spPr>
          <a:xfrm>
            <a:off x="0" y="6248400"/>
            <a:ext cx="2895600" cy="457200"/>
          </a:xfrm>
        </p:spPr>
        <p:txBody>
          <a:bodyPr/>
          <a:lstStyle/>
          <a:p>
            <a:pPr>
              <a:defRPr/>
            </a:pPr>
            <a:endParaRPr lang="en-US" dirty="0"/>
          </a:p>
        </p:txBody>
      </p:sp>
      <p:graphicFrame>
        <p:nvGraphicFramePr>
          <p:cNvPr id="26781" name="Object 157"/>
          <p:cNvGraphicFramePr>
            <a:graphicFrameLocks noChangeAspect="1"/>
          </p:cNvGraphicFramePr>
          <p:nvPr/>
        </p:nvGraphicFramePr>
        <p:xfrm>
          <a:off x="3132138" y="2565400"/>
          <a:ext cx="1800225" cy="1017588"/>
        </p:xfrm>
        <a:graphic>
          <a:graphicData uri="http://schemas.openxmlformats.org/presentationml/2006/ole">
            <mc:AlternateContent xmlns:mc="http://schemas.openxmlformats.org/markup-compatibility/2006">
              <mc:Choice xmlns:v="urn:schemas-microsoft-com:vml" Requires="v">
                <p:oleObj spid="_x0000_s17419" name="Formel" r:id="rId4" imgW="761669" imgH="431613" progId="Equation.3">
                  <p:embed/>
                </p:oleObj>
              </mc:Choice>
              <mc:Fallback>
                <p:oleObj name="Formel" r:id="rId4" imgW="761669" imgH="431613" progId="Equation.3">
                  <p:embed/>
                  <p:pic>
                    <p:nvPicPr>
                      <p:cNvPr id="26781" name="Object 1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565400"/>
                        <a:ext cx="1800225" cy="101758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4C98AFAC-8B00-4953-B9C4-E8378F51A191}" type="datetime1">
              <a:rPr lang="de-AT" smtClean="0"/>
              <a:t>20.06.2023</a:t>
            </a:fld>
            <a:endParaRPr lang="en-US" dirty="0"/>
          </a:p>
        </p:txBody>
      </p:sp>
      <mc:AlternateContent xmlns:mc="http://schemas.openxmlformats.org/markup-compatibility/2006" xmlns:a14="http://schemas.microsoft.com/office/drawing/2010/main">
        <mc:Choice Requires="a14">
          <p:sp>
            <p:nvSpPr>
              <p:cNvPr id="3" name="Textfeld 2"/>
              <p:cNvSpPr txBox="1"/>
              <p:nvPr/>
            </p:nvSpPr>
            <p:spPr>
              <a:xfrm>
                <a:off x="4142058" y="4537248"/>
                <a:ext cx="4365619" cy="1179105"/>
              </a:xfrm>
              <a:prstGeom prst="rect">
                <a:avLst/>
              </a:prstGeom>
              <a:noFill/>
            </p:spPr>
            <p:txBody>
              <a:bodyPr wrap="none" lIns="0" tIns="0" rIns="0" bIns="0" rtlCol="0">
                <a:spAutoFit/>
              </a:bodyPr>
              <a:lstStyle/>
              <a:p>
                <a14:m>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𝑥</m:t>
                        </m:r>
                      </m:e>
                    </m:acc>
                    <m:r>
                      <a:rPr lang="de-DE" dirty="0">
                        <a:latin typeface="Cambria Math" panose="02040503050406030204" pitchFamily="18" charset="0"/>
                        <a:ea typeface="Cambria Math" panose="02040503050406030204" pitchFamily="18" charset="0"/>
                      </a:rPr>
                      <m:t>=</m:t>
                    </m:r>
                  </m:oMath>
                </a14:m>
                <a:r>
                  <a:rPr lang="de-DE" dirty="0" smtClean="0"/>
                  <a:t> </a:t>
                </a:r>
                <a14:m>
                  <m:oMath xmlns:m="http://schemas.openxmlformats.org/officeDocument/2006/math">
                    <m:d>
                      <m:dPr>
                        <m:begChr m:val="{"/>
                        <m:endChr m:val=""/>
                        <m:ctrlPr>
                          <a:rPr lang="de-DE" i="1" smtClean="0">
                            <a:latin typeface="Cambria Math" panose="02040503050406030204" pitchFamily="18" charset="0"/>
                          </a:rPr>
                        </m:ctrlPr>
                      </m:dPr>
                      <m:e>
                        <m:eqArr>
                          <m:eqArrPr>
                            <m:ctrlPr>
                              <a:rPr lang="de-DE" i="1" smtClean="0">
                                <a:latin typeface="Cambria Math" panose="02040503050406030204" pitchFamily="18" charset="0"/>
                              </a:rPr>
                            </m:ctrlPr>
                          </m:eqArr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panose="02040503050406030204" pitchFamily="18" charset="0"/>
                                          </a:rPr>
                                          <m:t>𝑁</m:t>
                                        </m:r>
                                        <m:r>
                                          <a:rPr lang="de-DE" b="0" i="1" smtClean="0">
                                            <a:latin typeface="Cambria Math" panose="02040503050406030204" pitchFamily="18" charset="0"/>
                                          </a:rPr>
                                          <m:t>+1</m:t>
                                        </m:r>
                                      </m:num>
                                      <m:den>
                                        <m:r>
                                          <a:rPr lang="de-DE" b="0" i="1" smtClean="0">
                                            <a:latin typeface="Cambria Math" panose="02040503050406030204" pitchFamily="18" charset="0"/>
                                          </a:rPr>
                                          <m:t>2</m:t>
                                        </m:r>
                                      </m:den>
                                    </m:f>
                                  </m:e>
                                </m:d>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𝑜𝑑𝑑</m:t>
                                </m:r>
                                <m:r>
                                  <a:rPr lang="de-DE" b="0" i="1" smtClean="0">
                                    <a:latin typeface="Cambria Math" panose="02040503050406030204" pitchFamily="18" charset="0"/>
                                  </a:rPr>
                                  <m:t>        </m:t>
                                </m:r>
                              </m:sub>
                            </m:sSub>
                          </m:e>
                          <m:e>
                            <m:sSub>
                              <m:sSubPr>
                                <m:ctrlPr>
                                  <a:rPr lang="de-DE" i="1" smtClean="0">
                                    <a:latin typeface="Cambria Math" panose="02040503050406030204" pitchFamily="18" charset="0"/>
                                  </a:rPr>
                                </m:ctrlPr>
                              </m:sSubPr>
                              <m:e>
                                <m:sSub>
                                  <m:sSubPr>
                                    <m:ctrlPr>
                                      <a:rPr lang="de-DE"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e>
                                    </m:d>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r>
                                          <a:rPr lang="de-DE" i="1">
                                            <a:latin typeface="Cambria Math" panose="02040503050406030204" pitchFamily="18" charset="0"/>
                                          </a:rPr>
                                          <m:t>+1</m:t>
                                        </m:r>
                                      </m:e>
                                    </m:d>
                                  </m:sub>
                                </m:sSub>
                                <m:r>
                                  <a:rPr lang="de-DE" b="0" i="1" smtClean="0">
                                    <a:latin typeface="Cambria Math" panose="02040503050406030204" pitchFamily="18" charset="0"/>
                                  </a:rPr>
                                  <m:t>)/2</m:t>
                                </m:r>
                              </m:e>
                              <m:sub>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𝑒𝑣𝑒𝑛</m:t>
                                </m:r>
                              </m:sub>
                            </m:sSub>
                            <m:r>
                              <a:rPr lang="de-DE" b="0" i="1" smtClean="0">
                                <a:latin typeface="Cambria Math" panose="02040503050406030204" pitchFamily="18" charset="0"/>
                              </a:rPr>
                              <m:t> </m:t>
                            </m:r>
                          </m:e>
                        </m:eqArr>
                      </m:e>
                    </m:d>
                  </m:oMath>
                </a14:m>
                <a:endParaRPr lang="de-DE" dirty="0"/>
              </a:p>
            </p:txBody>
          </p:sp>
        </mc:Choice>
        <mc:Fallback xmlns="">
          <p:sp>
            <p:nvSpPr>
              <p:cNvPr id="3" name="Textfeld 2"/>
              <p:cNvSpPr txBox="1">
                <a:spLocks noRot="1" noChangeAspect="1" noMove="1" noResize="1" noEditPoints="1" noAdjustHandles="1" noChangeArrowheads="1" noChangeShapeType="1" noTextEdit="1"/>
              </p:cNvSpPr>
              <p:nvPr/>
            </p:nvSpPr>
            <p:spPr>
              <a:xfrm>
                <a:off x="4142058" y="4537248"/>
                <a:ext cx="4365619" cy="1179105"/>
              </a:xfrm>
              <a:prstGeom prst="rect">
                <a:avLst/>
              </a:prstGeom>
              <a:blipFill>
                <a:blip r:embed="rId6"/>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547294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251618" y="620688"/>
            <a:ext cx="8640763" cy="868363"/>
          </a:xfrm>
        </p:spPr>
        <p:txBody>
          <a:bodyPr>
            <a:normAutofit/>
          </a:bodyPr>
          <a:lstStyle/>
          <a:p>
            <a:r>
              <a:rPr lang="de-AT" dirty="0"/>
              <a:t>Median, </a:t>
            </a:r>
            <a:r>
              <a:rPr lang="de-AT" dirty="0" err="1"/>
              <a:t>mode</a:t>
            </a:r>
            <a:r>
              <a:rPr lang="de-AT" dirty="0"/>
              <a:t>, </a:t>
            </a:r>
            <a:r>
              <a:rPr lang="de-AT" dirty="0" err="1"/>
              <a:t>quartiles</a:t>
            </a:r>
            <a:r>
              <a:rPr lang="de-AT" dirty="0"/>
              <a:t>, extreme </a:t>
            </a:r>
            <a:r>
              <a:rPr lang="de-AT" dirty="0" err="1"/>
              <a:t>values</a:t>
            </a:r>
            <a:endParaRPr lang="de-AT" dirty="0"/>
          </a:p>
        </p:txBody>
      </p:sp>
      <p:sp>
        <p:nvSpPr>
          <p:cNvPr id="116738" name="Rectangle 3"/>
          <p:cNvSpPr>
            <a:spLocks noGrp="1" noChangeArrowheads="1"/>
          </p:cNvSpPr>
          <p:nvPr>
            <p:ph idx="1"/>
          </p:nvPr>
        </p:nvSpPr>
        <p:spPr>
          <a:xfrm>
            <a:off x="457200" y="1600200"/>
            <a:ext cx="8229600" cy="4757738"/>
          </a:xfrm>
        </p:spPr>
        <p:txBody>
          <a:bodyPr/>
          <a:lstStyle/>
          <a:p>
            <a:pPr>
              <a:lnSpc>
                <a:spcPct val="90000"/>
              </a:lnSpc>
            </a:pPr>
            <a:r>
              <a:rPr lang="de-AT" sz="2800" b="1" dirty="0"/>
              <a:t>Mode </a:t>
            </a:r>
            <a:r>
              <a:rPr lang="de-AT" sz="2800" dirty="0"/>
              <a:t>(</a:t>
            </a:r>
            <a:r>
              <a:rPr lang="de-AT" sz="2800" dirty="0" err="1"/>
              <a:t>most</a:t>
            </a:r>
            <a:r>
              <a:rPr lang="de-AT" sz="2800" dirty="0"/>
              <a:t> </a:t>
            </a:r>
            <a:r>
              <a:rPr lang="de-AT" sz="2800" dirty="0" err="1"/>
              <a:t>frequent</a:t>
            </a:r>
            <a:r>
              <a:rPr lang="de-AT" sz="2800" dirty="0"/>
              <a:t> </a:t>
            </a:r>
            <a:r>
              <a:rPr lang="de-AT" sz="2800" dirty="0" err="1"/>
              <a:t>value</a:t>
            </a:r>
            <a:r>
              <a:rPr lang="de-AT" sz="2800" dirty="0"/>
              <a:t> </a:t>
            </a:r>
            <a:r>
              <a:rPr lang="de-AT" sz="2800" dirty="0" err="1"/>
              <a:t>of</a:t>
            </a:r>
            <a:r>
              <a:rPr lang="de-AT" sz="2800" dirty="0"/>
              <a:t> a </a:t>
            </a:r>
            <a:r>
              <a:rPr lang="de-AT" sz="2800" dirty="0" err="1"/>
              <a:t>distribution</a:t>
            </a:r>
            <a:r>
              <a:rPr lang="de-AT" sz="2800" dirty="0"/>
              <a:t>)</a:t>
            </a:r>
          </a:p>
          <a:p>
            <a:pPr>
              <a:lnSpc>
                <a:spcPct val="90000"/>
              </a:lnSpc>
            </a:pPr>
            <a:r>
              <a:rPr lang="de-AT" sz="2800" b="1" dirty="0" err="1"/>
              <a:t>Quantiles</a:t>
            </a:r>
            <a:r>
              <a:rPr lang="de-AT" sz="2800" dirty="0"/>
              <a:t>: </a:t>
            </a:r>
            <a:r>
              <a:rPr lang="de-AT" sz="2800" dirty="0" err="1"/>
              <a:t>percentage</a:t>
            </a:r>
            <a:r>
              <a:rPr lang="de-AT" sz="2800" dirty="0"/>
              <a:t> </a:t>
            </a:r>
            <a:r>
              <a:rPr lang="de-AT" sz="2800" dirty="0" err="1"/>
              <a:t>of</a:t>
            </a:r>
            <a:r>
              <a:rPr lang="de-AT" sz="2800" dirty="0"/>
              <a:t> </a:t>
            </a:r>
            <a:r>
              <a:rPr lang="de-AT" sz="2800" dirty="0" err="1"/>
              <a:t>the</a:t>
            </a:r>
            <a:r>
              <a:rPr lang="de-AT" sz="2800" dirty="0"/>
              <a:t> </a:t>
            </a:r>
            <a:r>
              <a:rPr lang="de-AT" sz="2800" dirty="0" err="1"/>
              <a:t>data</a:t>
            </a:r>
            <a:endParaRPr lang="de-AT" sz="2800" dirty="0"/>
          </a:p>
          <a:p>
            <a:pPr>
              <a:lnSpc>
                <a:spcPct val="90000"/>
              </a:lnSpc>
            </a:pPr>
            <a:r>
              <a:rPr lang="de-AT" sz="2800" dirty="0" err="1"/>
              <a:t>Quartiles</a:t>
            </a:r>
            <a:r>
              <a:rPr lang="de-AT" sz="2800" dirty="0"/>
              <a:t>: </a:t>
            </a:r>
            <a:r>
              <a:rPr lang="de-AT" sz="2800" dirty="0">
                <a:cs typeface="Times New Roman" pitchFamily="18" charset="0"/>
              </a:rPr>
              <a:t>Q</a:t>
            </a:r>
            <a:r>
              <a:rPr lang="de-AT" sz="2800" baseline="-30000" dirty="0">
                <a:cs typeface="Times New Roman" pitchFamily="18" charset="0"/>
              </a:rPr>
              <a:t>25</a:t>
            </a:r>
            <a:r>
              <a:rPr lang="de-AT" sz="2800" dirty="0">
                <a:cs typeface="Times New Roman" pitchFamily="18" charset="0"/>
              </a:rPr>
              <a:t> , Q</a:t>
            </a:r>
            <a:r>
              <a:rPr lang="de-AT" sz="2800" baseline="-30000" dirty="0">
                <a:cs typeface="Times New Roman" pitchFamily="18" charset="0"/>
              </a:rPr>
              <a:t>75</a:t>
            </a:r>
          </a:p>
          <a:p>
            <a:pPr lvl="1">
              <a:lnSpc>
                <a:spcPct val="90000"/>
              </a:lnSpc>
            </a:pPr>
            <a:r>
              <a:rPr lang="de-AT" sz="2400" dirty="0"/>
              <a:t>25%, 75% - </a:t>
            </a:r>
            <a:r>
              <a:rPr lang="de-AT" sz="2400" dirty="0" err="1"/>
              <a:t>share</a:t>
            </a:r>
            <a:endParaRPr lang="de-AT" sz="2400" dirty="0"/>
          </a:p>
          <a:p>
            <a:pPr>
              <a:lnSpc>
                <a:spcPct val="90000"/>
              </a:lnSpc>
            </a:pPr>
            <a:r>
              <a:rPr lang="de-AT" sz="2800" dirty="0" err="1"/>
              <a:t>Interquartile</a:t>
            </a:r>
            <a:r>
              <a:rPr lang="de-AT" sz="2800" dirty="0"/>
              <a:t> </a:t>
            </a:r>
            <a:r>
              <a:rPr lang="de-AT" sz="2800" dirty="0" err="1"/>
              <a:t>range</a:t>
            </a:r>
            <a:r>
              <a:rPr lang="de-AT" sz="2800" dirty="0"/>
              <a:t>: </a:t>
            </a:r>
            <a:r>
              <a:rPr lang="de-AT" sz="2800" dirty="0">
                <a:cs typeface="Times New Roman" pitchFamily="18" charset="0"/>
              </a:rPr>
              <a:t>I</a:t>
            </a:r>
            <a:r>
              <a:rPr lang="de-AT" sz="2800" baseline="-30000" dirty="0">
                <a:cs typeface="Times New Roman" pitchFamily="18" charset="0"/>
              </a:rPr>
              <a:t>50</a:t>
            </a:r>
            <a:r>
              <a:rPr lang="de-AT" sz="2800" dirty="0">
                <a:cs typeface="Times New Roman" pitchFamily="18" charset="0"/>
              </a:rPr>
              <a:t> = Q</a:t>
            </a:r>
            <a:r>
              <a:rPr lang="de-AT" sz="2800" baseline="-30000" dirty="0">
                <a:cs typeface="Times New Roman" pitchFamily="18" charset="0"/>
              </a:rPr>
              <a:t>75 –</a:t>
            </a:r>
            <a:r>
              <a:rPr lang="de-AT" sz="2800" dirty="0">
                <a:cs typeface="Times New Roman" pitchFamily="18" charset="0"/>
              </a:rPr>
              <a:t> Q </a:t>
            </a:r>
            <a:r>
              <a:rPr lang="de-AT" sz="2800" baseline="-30000" dirty="0">
                <a:cs typeface="Times New Roman" pitchFamily="18" charset="0"/>
              </a:rPr>
              <a:t>25</a:t>
            </a:r>
          </a:p>
          <a:p>
            <a:pPr>
              <a:lnSpc>
                <a:spcPct val="90000"/>
              </a:lnSpc>
            </a:pPr>
            <a:r>
              <a:rPr lang="de-AT" sz="2800" dirty="0">
                <a:cs typeface="Times New Roman" pitchFamily="18" charset="0"/>
              </a:rPr>
              <a:t>Span: Maximum - Minimum</a:t>
            </a:r>
            <a:endParaRPr lang="de-AT" sz="2800" dirty="0"/>
          </a:p>
          <a:p>
            <a:pPr>
              <a:lnSpc>
                <a:spcPct val="90000"/>
              </a:lnSpc>
            </a:pPr>
            <a:r>
              <a:rPr lang="de-AT" sz="2800" dirty="0" err="1"/>
              <a:t>Percentiles</a:t>
            </a:r>
            <a:r>
              <a:rPr lang="de-AT" sz="2800" dirty="0"/>
              <a:t>: </a:t>
            </a:r>
            <a:r>
              <a:rPr lang="de-AT" sz="2800" dirty="0">
                <a:cs typeface="Times New Roman" pitchFamily="18" charset="0"/>
              </a:rPr>
              <a:t>Q</a:t>
            </a:r>
            <a:r>
              <a:rPr lang="de-AT" sz="2800" baseline="-30000" dirty="0">
                <a:cs typeface="Times New Roman" pitchFamily="18" charset="0"/>
              </a:rPr>
              <a:t>1</a:t>
            </a:r>
            <a:r>
              <a:rPr lang="de-AT" sz="2800" dirty="0">
                <a:cs typeface="Times New Roman" pitchFamily="18" charset="0"/>
              </a:rPr>
              <a:t> , Q</a:t>
            </a:r>
            <a:r>
              <a:rPr lang="de-AT" sz="2800" baseline="-30000" dirty="0">
                <a:cs typeface="Times New Roman" pitchFamily="18" charset="0"/>
              </a:rPr>
              <a:t>5</a:t>
            </a:r>
            <a:r>
              <a:rPr lang="de-AT" sz="2800" dirty="0">
                <a:cs typeface="Times New Roman" pitchFamily="18" charset="0"/>
              </a:rPr>
              <a:t> , Q</a:t>
            </a:r>
            <a:r>
              <a:rPr lang="de-AT" sz="2800" baseline="-30000" dirty="0">
                <a:cs typeface="Times New Roman" pitchFamily="18" charset="0"/>
              </a:rPr>
              <a:t>10</a:t>
            </a:r>
            <a:r>
              <a:rPr lang="de-AT" sz="2800" dirty="0">
                <a:cs typeface="Times New Roman" pitchFamily="18" charset="0"/>
              </a:rPr>
              <a:t> , ...Q</a:t>
            </a:r>
            <a:r>
              <a:rPr lang="de-AT" sz="2800" baseline="-25000" dirty="0">
                <a:cs typeface="Times New Roman" pitchFamily="18" charset="0"/>
              </a:rPr>
              <a:t>33</a:t>
            </a:r>
            <a:r>
              <a:rPr lang="de-AT" sz="2800" dirty="0">
                <a:cs typeface="Times New Roman" pitchFamily="18" charset="0"/>
              </a:rPr>
              <a:t> , ..., </a:t>
            </a:r>
            <a:r>
              <a:rPr lang="de-AT" sz="2800" dirty="0" smtClean="0">
                <a:cs typeface="Times New Roman" pitchFamily="18" charset="0"/>
              </a:rPr>
              <a:t>Q</a:t>
            </a:r>
            <a:r>
              <a:rPr lang="de-AT" sz="2800" baseline="-25000" dirty="0" smtClean="0">
                <a:cs typeface="Times New Roman" pitchFamily="18" charset="0"/>
              </a:rPr>
              <a:t>95</a:t>
            </a:r>
            <a:r>
              <a:rPr lang="de-AT" sz="2800" dirty="0" smtClean="0">
                <a:cs typeface="Times New Roman" pitchFamily="18" charset="0"/>
              </a:rPr>
              <a:t> </a:t>
            </a:r>
            <a:r>
              <a:rPr lang="de-AT" sz="2800" dirty="0">
                <a:cs typeface="Times New Roman" pitchFamily="18" charset="0"/>
              </a:rPr>
              <a:t>, </a:t>
            </a:r>
            <a:r>
              <a:rPr lang="de-AT" sz="2800" dirty="0" smtClean="0">
                <a:cs typeface="Times New Roman" pitchFamily="18" charset="0"/>
              </a:rPr>
              <a:t>Q</a:t>
            </a:r>
            <a:r>
              <a:rPr lang="de-AT" sz="2800" baseline="-30000" dirty="0" smtClean="0">
                <a:cs typeface="Times New Roman" pitchFamily="18" charset="0"/>
              </a:rPr>
              <a:t>99</a:t>
            </a:r>
            <a:endParaRPr lang="de-AT" sz="2800" baseline="-30000" dirty="0">
              <a:cs typeface="Times New Roman" pitchFamily="18" charset="0"/>
            </a:endParaRPr>
          </a:p>
          <a:p>
            <a:pPr lvl="3">
              <a:lnSpc>
                <a:spcPct val="90000"/>
              </a:lnSpc>
            </a:pPr>
            <a:r>
              <a:rPr lang="de-AT" dirty="0"/>
              <a:t>Are </a:t>
            </a:r>
            <a:r>
              <a:rPr lang="de-AT" dirty="0" err="1"/>
              <a:t>often</a:t>
            </a:r>
            <a:r>
              <a:rPr lang="de-AT" dirty="0"/>
              <a:t> </a:t>
            </a:r>
            <a:r>
              <a:rPr lang="de-AT" dirty="0" err="1"/>
              <a:t>used</a:t>
            </a:r>
            <a:r>
              <a:rPr lang="de-AT" dirty="0"/>
              <a:t> </a:t>
            </a:r>
            <a:r>
              <a:rPr lang="de-AT" dirty="0" err="1"/>
              <a:t>as</a:t>
            </a:r>
            <a:r>
              <a:rPr lang="de-AT" dirty="0"/>
              <a:t> </a:t>
            </a:r>
            <a:r>
              <a:rPr lang="de-AT" dirty="0" err="1" smtClean="0"/>
              <a:t>standard</a:t>
            </a:r>
            <a:r>
              <a:rPr lang="de-AT" dirty="0" smtClean="0"/>
              <a:t> </a:t>
            </a:r>
            <a:r>
              <a:rPr lang="de-AT" dirty="0" err="1"/>
              <a:t>values</a:t>
            </a:r>
            <a:r>
              <a:rPr lang="de-AT" dirty="0"/>
              <a:t> </a:t>
            </a:r>
          </a:p>
        </p:txBody>
      </p:sp>
      <p:sp>
        <p:nvSpPr>
          <p:cNvPr id="9421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4212" name="Foliennummernplatzhalter 5"/>
          <p:cNvSpPr>
            <a:spLocks noGrp="1"/>
          </p:cNvSpPr>
          <p:nvPr>
            <p:ph type="sldNum" sz="quarter" idx="12"/>
          </p:nvPr>
        </p:nvSpPr>
        <p:spPr/>
        <p:txBody>
          <a:bodyPr/>
          <a:lstStyle/>
          <a:p>
            <a:pPr>
              <a:defRPr/>
            </a:pPr>
            <a:fld id="{CD464D31-76DF-48A5-B042-322F26305E87}" type="slidenum">
              <a:rPr lang="en-US"/>
              <a:t>21</a:t>
            </a:fld>
            <a:endParaRPr lang="en-US"/>
          </a:p>
        </p:txBody>
      </p:sp>
      <p:sp>
        <p:nvSpPr>
          <p:cNvPr id="2" name="Datumsplatzhalter 1"/>
          <p:cNvSpPr>
            <a:spLocks noGrp="1"/>
          </p:cNvSpPr>
          <p:nvPr>
            <p:ph type="dt" sz="half" idx="10"/>
          </p:nvPr>
        </p:nvSpPr>
        <p:spPr/>
        <p:txBody>
          <a:bodyPr/>
          <a:lstStyle/>
          <a:p>
            <a:pPr>
              <a:defRPr/>
            </a:pPr>
            <a:fld id="{94F06365-EF70-4780-827C-384E71511C7D}" type="datetime1">
              <a:rPr lang="de-AT" smtClean="0"/>
              <a:t>20.06.2023</a:t>
            </a:fld>
            <a:endParaRPr lang="de-AT" dirty="0"/>
          </a:p>
        </p:txBody>
      </p:sp>
    </p:spTree>
    <p:extLst>
      <p:ext uri="{BB962C8B-B14F-4D97-AF65-F5344CB8AC3E}">
        <p14:creationId xmlns:p14="http://schemas.microsoft.com/office/powerpoint/2010/main" val="222424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31929" y="593841"/>
            <a:ext cx="8229600" cy="868363"/>
          </a:xfrm>
        </p:spPr>
        <p:txBody>
          <a:bodyPr rtlCol="0">
            <a:noAutofit/>
          </a:bodyPr>
          <a:lstStyle/>
          <a:p>
            <a:pPr fontAlgn="auto">
              <a:spcAft>
                <a:spcPts val="0"/>
              </a:spcAft>
              <a:defRPr/>
            </a:pPr>
            <a:r>
              <a:rPr lang="de-DE" sz="2800" dirty="0" err="1"/>
              <a:t>Relationship</a:t>
            </a:r>
            <a:r>
              <a:rPr lang="de-DE" sz="2800" dirty="0"/>
              <a:t> </a:t>
            </a:r>
            <a:r>
              <a:rPr lang="de-DE" sz="2800" dirty="0" err="1"/>
              <a:t>between</a:t>
            </a:r>
            <a:r>
              <a:rPr lang="de-DE" sz="2800" dirty="0"/>
              <a:t> </a:t>
            </a:r>
            <a:r>
              <a:rPr lang="de-DE" sz="2800" dirty="0" err="1"/>
              <a:t>arithmetic</a:t>
            </a:r>
            <a:r>
              <a:rPr lang="de-DE" sz="2800" dirty="0"/>
              <a:t> </a:t>
            </a:r>
            <a:r>
              <a:rPr lang="de-DE" sz="2800" dirty="0" err="1"/>
              <a:t>mean</a:t>
            </a:r>
            <a:r>
              <a:rPr lang="de-DE" sz="2800" dirty="0"/>
              <a:t>, median </a:t>
            </a:r>
            <a:r>
              <a:rPr lang="de-DE" sz="2800" dirty="0" err="1"/>
              <a:t>and</a:t>
            </a:r>
            <a:r>
              <a:rPr lang="de-DE" sz="2800" dirty="0"/>
              <a:t> </a:t>
            </a:r>
            <a:r>
              <a:rPr lang="de-DE" sz="2800" dirty="0" err="1"/>
              <a:t>mode</a:t>
            </a:r>
            <a:r>
              <a:rPr lang="de-DE" sz="2800" dirty="0"/>
              <a:t> </a:t>
            </a:r>
          </a:p>
        </p:txBody>
      </p:sp>
      <p:graphicFrame>
        <p:nvGraphicFramePr>
          <p:cNvPr id="27727" name="Object 79"/>
          <p:cNvGraphicFramePr>
            <a:graphicFrameLocks noGrp="1" noChangeAspect="1"/>
          </p:cNvGraphicFramePr>
          <p:nvPr>
            <p:ph idx="1"/>
          </p:nvPr>
        </p:nvGraphicFramePr>
        <p:xfrm>
          <a:off x="250825" y="1341438"/>
          <a:ext cx="4054475" cy="2633662"/>
        </p:xfrm>
        <a:graphic>
          <a:graphicData uri="http://schemas.openxmlformats.org/presentationml/2006/ole">
            <mc:AlternateContent xmlns:mc="http://schemas.openxmlformats.org/markup-compatibility/2006">
              <mc:Choice xmlns:v="urn:schemas-microsoft-com:vml" Requires="v">
                <p:oleObj spid="_x0000_s18443" name="Diagramm" r:id="rId4" imgW="5353169" imgH="3476685" progId="Excel.Sheet.8">
                  <p:embed/>
                </p:oleObj>
              </mc:Choice>
              <mc:Fallback>
                <p:oleObj name="Diagramm" r:id="rId4" imgW="5353169" imgH="3476685" progId="Excel.Sheet.8">
                  <p:embed/>
                  <p:pic>
                    <p:nvPicPr>
                      <p:cNvPr id="27727" name="Object 7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41438"/>
                        <a:ext cx="40544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2053" name="Foliennummernplatzhalter 5"/>
          <p:cNvSpPr>
            <a:spLocks noGrp="1"/>
          </p:cNvSpPr>
          <p:nvPr>
            <p:ph type="sldNum" sz="quarter" idx="12"/>
          </p:nvPr>
        </p:nvSpPr>
        <p:spPr/>
        <p:txBody>
          <a:bodyPr/>
          <a:lstStyle/>
          <a:p>
            <a:pPr>
              <a:defRPr/>
            </a:pPr>
            <a:fld id="{E7E341BD-8790-40C9-ACC6-E978E56CF27F}" type="slidenum">
              <a:rPr lang="en-US"/>
              <a:t>22</a:t>
            </a:fld>
            <a:endParaRPr lang="en-US"/>
          </a:p>
        </p:txBody>
      </p:sp>
      <p:pic>
        <p:nvPicPr>
          <p:cNvPr id="27731" name="Picture 3"/>
          <p:cNvPicPr>
            <a:picLocks noChangeAspect="1" noChangeArrowheads="1"/>
          </p:cNvPicPr>
          <p:nvPr/>
        </p:nvPicPr>
        <p:blipFill>
          <a:blip r:embed="rId6" cstate="print">
            <a:grayscl/>
            <a:biLevel thresh="50000"/>
          </a:blip>
          <a:srcRect t="11467" b="3276"/>
          <a:stretch>
            <a:fillRect/>
          </a:stretch>
        </p:blipFill>
        <p:spPr bwMode="auto">
          <a:xfrm>
            <a:off x="304800" y="4005263"/>
            <a:ext cx="6084888" cy="2486025"/>
          </a:xfrm>
          <a:prstGeom prst="rect">
            <a:avLst/>
          </a:prstGeom>
          <a:noFill/>
          <a:ln w="9525">
            <a:noFill/>
            <a:miter lim="800000"/>
            <a:headEnd/>
            <a:tailEnd/>
          </a:ln>
        </p:spPr>
      </p:pic>
      <p:sp>
        <p:nvSpPr>
          <p:cNvPr id="27732" name="Rectangle 6"/>
          <p:cNvSpPr>
            <a:spLocks noChangeArrowheads="1"/>
          </p:cNvSpPr>
          <p:nvPr/>
        </p:nvSpPr>
        <p:spPr bwMode="auto">
          <a:xfrm>
            <a:off x="4321175" y="1773238"/>
            <a:ext cx="4572000" cy="1616075"/>
          </a:xfrm>
          <a:prstGeom prst="rect">
            <a:avLst/>
          </a:prstGeom>
          <a:noFill/>
          <a:ln w="9525" algn="ctr">
            <a:noFill/>
            <a:miter lim="800000"/>
            <a:headEnd/>
            <a:tailEnd/>
          </a:ln>
        </p:spPr>
        <p:txBody>
          <a:bodyPr>
            <a:spAutoFit/>
          </a:bodyPr>
          <a:lstStyle/>
          <a:p>
            <a:pPr eaLnBrk="0" hangingPunct="0"/>
            <a:r>
              <a:rPr lang="de-DE" sz="2000" b="1" dirty="0" err="1">
                <a:latin typeface="Century" pitchFamily="18" charset="0"/>
              </a:rPr>
              <a:t>Symmetrical</a:t>
            </a:r>
            <a:endParaRPr lang="de-DE" sz="2000" b="1" dirty="0">
              <a:latin typeface="Century" pitchFamily="18" charset="0"/>
            </a:endParaRPr>
          </a:p>
          <a:p>
            <a:pPr eaLnBrk="0" hangingPunct="0"/>
            <a:r>
              <a:rPr lang="de-DE" sz="2000" b="1" dirty="0" err="1">
                <a:latin typeface="Century" pitchFamily="18" charset="0"/>
              </a:rPr>
              <a:t>Mean</a:t>
            </a:r>
            <a:r>
              <a:rPr lang="de-DE" sz="2000" b="1" dirty="0">
                <a:latin typeface="Century" pitchFamily="18" charset="0"/>
              </a:rPr>
              <a:t> = Median = Modal </a:t>
            </a:r>
            <a:r>
              <a:rPr lang="de-DE" sz="2000" b="1" dirty="0" err="1">
                <a:latin typeface="Century" pitchFamily="18" charset="0"/>
              </a:rPr>
              <a:t>value</a:t>
            </a:r>
            <a:endParaRPr lang="de-DE" sz="2000" b="1" dirty="0">
              <a:latin typeface="Century" pitchFamily="18" charset="0"/>
            </a:endParaRPr>
          </a:p>
          <a:p>
            <a:pPr eaLnBrk="0" hangingPunct="0"/>
            <a:r>
              <a:rPr lang="de-DE" sz="2000" b="1" dirty="0">
                <a:latin typeface="Century" pitchFamily="18" charset="0"/>
              </a:rPr>
              <a:t>f</a:t>
            </a:r>
            <a:r>
              <a:rPr lang="de-DE" sz="2000" b="1" dirty="0">
                <a:latin typeface="Century" pitchFamily="18" charset="0"/>
                <a:sym typeface="Symbol" pitchFamily="18" charset="2"/>
              </a:rPr>
              <a:t>(-x) = </a:t>
            </a:r>
            <a:r>
              <a:rPr lang="de-DE" sz="2000" b="1" dirty="0">
                <a:latin typeface="Century" pitchFamily="18" charset="0"/>
              </a:rPr>
              <a:t>f</a:t>
            </a:r>
            <a:r>
              <a:rPr lang="de-DE" sz="2000" b="1" dirty="0">
                <a:latin typeface="Century" pitchFamily="18" charset="0"/>
                <a:sym typeface="Symbol" pitchFamily="18" charset="2"/>
              </a:rPr>
              <a:t>(+x)</a:t>
            </a:r>
          </a:p>
          <a:p>
            <a:pPr eaLnBrk="0" hangingPunct="0"/>
            <a:r>
              <a:rPr lang="de-DE" sz="2000" b="1" dirty="0" err="1" smtClean="0">
                <a:latin typeface="Century" pitchFamily="18" charset="0"/>
                <a:sym typeface="Symbol" pitchFamily="18" charset="2"/>
              </a:rPr>
              <a:t>Skewness</a:t>
            </a:r>
            <a:r>
              <a:rPr lang="de-DE" sz="2000" b="1" dirty="0" smtClean="0">
                <a:latin typeface="Century" pitchFamily="18" charset="0"/>
                <a:sym typeface="Symbol" pitchFamily="18" charset="2"/>
              </a:rPr>
              <a:t>=0</a:t>
            </a:r>
            <a:endParaRPr lang="de-DE" sz="2000" b="1" dirty="0">
              <a:latin typeface="Century" pitchFamily="18" charset="0"/>
              <a:sym typeface="Symbol" pitchFamily="18" charset="2"/>
            </a:endParaRPr>
          </a:p>
          <a:p>
            <a:pPr eaLnBrk="0" hangingPunct="0"/>
            <a:r>
              <a:rPr lang="de-DE" sz="2000" b="1" dirty="0">
                <a:latin typeface="Century" pitchFamily="18" charset="0"/>
                <a:sym typeface="Symbol" pitchFamily="18" charset="2"/>
              </a:rPr>
              <a:t>Bell-</a:t>
            </a:r>
            <a:r>
              <a:rPr lang="de-DE" sz="2000" b="1" dirty="0" err="1">
                <a:latin typeface="Century" pitchFamily="18" charset="0"/>
                <a:sym typeface="Symbol" pitchFamily="18" charset="2"/>
              </a:rPr>
              <a:t>shaped</a:t>
            </a:r>
            <a:endParaRPr lang="de-DE" sz="2000" b="1" dirty="0">
              <a:latin typeface="Century" pitchFamily="18" charset="0"/>
              <a:sym typeface="Symbol" pitchFamily="18" charset="2"/>
            </a:endParaRPr>
          </a:p>
        </p:txBody>
      </p:sp>
      <p:sp>
        <p:nvSpPr>
          <p:cNvPr id="2" name="Datumsplatzhalter 1"/>
          <p:cNvSpPr>
            <a:spLocks noGrp="1"/>
          </p:cNvSpPr>
          <p:nvPr>
            <p:ph type="dt" sz="half" idx="10"/>
          </p:nvPr>
        </p:nvSpPr>
        <p:spPr/>
        <p:txBody>
          <a:bodyPr/>
          <a:lstStyle/>
          <a:p>
            <a:pPr>
              <a:defRPr/>
            </a:pPr>
            <a:fld id="{D193C778-6CDA-4C25-96A6-A86A3DF3D1E6}" type="datetime1">
              <a:rPr lang="de-AT" smtClean="0"/>
              <a:t>20.06.2023</a:t>
            </a:fld>
            <a:endParaRPr lang="de-AT" dirty="0"/>
          </a:p>
        </p:txBody>
      </p:sp>
    </p:spTree>
    <p:extLst>
      <p:ext uri="{BB962C8B-B14F-4D97-AF65-F5344CB8AC3E}">
        <p14:creationId xmlns:p14="http://schemas.microsoft.com/office/powerpoint/2010/main" val="95307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2"/>
          <p:cNvSpPr>
            <a:spLocks noGrp="1" noChangeArrowheads="1"/>
          </p:cNvSpPr>
          <p:nvPr>
            <p:ph type="title"/>
          </p:nvPr>
        </p:nvSpPr>
        <p:spPr>
          <a:xfrm>
            <a:off x="457200" y="274638"/>
            <a:ext cx="6635750" cy="1143000"/>
          </a:xfrm>
        </p:spPr>
        <p:txBody>
          <a:bodyPr rtlCol="0">
            <a:normAutofit/>
          </a:bodyPr>
          <a:lstStyle/>
          <a:p>
            <a:pPr fontAlgn="auto">
              <a:spcAft>
                <a:spcPts val="0"/>
              </a:spcAft>
              <a:defRPr/>
            </a:pPr>
            <a:r>
              <a:rPr lang="de-AT" sz="4000" dirty="0" err="1" smtClean="0"/>
              <a:t>Measures</a:t>
            </a:r>
            <a:r>
              <a:rPr lang="de-AT" sz="4000" dirty="0" smtClean="0"/>
              <a:t> </a:t>
            </a:r>
            <a:r>
              <a:rPr lang="de-AT" sz="4000" dirty="0" err="1" smtClean="0"/>
              <a:t>of</a:t>
            </a:r>
            <a:r>
              <a:rPr lang="de-AT" sz="4000" dirty="0" smtClean="0"/>
              <a:t> </a:t>
            </a:r>
            <a:r>
              <a:rPr lang="de-AT" sz="4000" dirty="0" err="1" smtClean="0"/>
              <a:t>variation</a:t>
            </a:r>
            <a:endParaRPr lang="de-AT" sz="4000" dirty="0"/>
          </a:p>
        </p:txBody>
      </p:sp>
      <mc:AlternateContent xmlns:mc="http://schemas.openxmlformats.org/markup-compatibility/2006" xmlns:a14="http://schemas.microsoft.com/office/drawing/2010/main">
        <mc:Choice Requires="a14">
          <p:sp>
            <p:nvSpPr>
              <p:cNvPr id="28831" name="Rectangle 3"/>
              <p:cNvSpPr>
                <a:spLocks noGrp="1" noChangeArrowheads="1"/>
              </p:cNvSpPr>
              <p:nvPr>
                <p:ph idx="1"/>
              </p:nvPr>
            </p:nvSpPr>
            <p:spPr>
              <a:xfrm>
                <a:off x="484188" y="1782763"/>
                <a:ext cx="8229600" cy="4525962"/>
              </a:xfrm>
            </p:spPr>
            <p:txBody>
              <a:bodyPr/>
              <a:lstStyle/>
              <a:p>
                <a:r>
                  <a:rPr lang="de-AT" dirty="0" smtClean="0"/>
                  <a:t>Variance</a:t>
                </a:r>
                <a:r>
                  <a:rPr lang="de-AT" dirty="0"/>
                  <a:t>:  </a:t>
                </a:r>
              </a:p>
              <a:p>
                <a:endParaRPr lang="de-AT" dirty="0"/>
              </a:p>
              <a:p>
                <a:r>
                  <a:rPr lang="de-AT" dirty="0"/>
                  <a:t>Standard </a:t>
                </a:r>
                <a:r>
                  <a:rPr lang="de-AT" dirty="0" err="1"/>
                  <a:t>deviation</a:t>
                </a:r>
                <a:r>
                  <a:rPr lang="de-AT" dirty="0"/>
                  <a: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 </m:t>
                    </m:r>
                    <m:rad>
                      <m:radPr>
                        <m:degHide m:val="on"/>
                        <m:ctrlPr>
                          <a:rPr lang="de-DE" b="0" i="1" smtClean="0">
                            <a:latin typeface="Cambria Math" panose="02040503050406030204" pitchFamily="18" charset="0"/>
                          </a:rPr>
                        </m:ctrlPr>
                      </m:radPr>
                      <m:deg/>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2</m:t>
                            </m:r>
                          </m:sup>
                        </m:sSup>
                      </m:e>
                    </m:rad>
                  </m:oMath>
                </a14:m>
                <a:endParaRPr lang="de-AT" dirty="0"/>
              </a:p>
              <a:p>
                <a:r>
                  <a:rPr lang="de-AT" dirty="0" err="1"/>
                  <a:t>Coefficient</a:t>
                </a:r>
                <a:r>
                  <a:rPr lang="de-AT" dirty="0"/>
                  <a:t> </a:t>
                </a:r>
                <a:r>
                  <a:rPr lang="de-AT" dirty="0" err="1"/>
                  <a:t>of</a:t>
                </a:r>
                <a:r>
                  <a:rPr lang="de-AT" dirty="0"/>
                  <a:t> </a:t>
                </a:r>
                <a:r>
                  <a:rPr lang="de-AT" dirty="0" err="1"/>
                  <a:t>variation</a:t>
                </a:r>
                <a:r>
                  <a:rPr lang="de-AT" dirty="0"/>
                  <a:t>: </a:t>
                </a:r>
              </a:p>
              <a:p>
                <a:endParaRPr lang="de-AT" sz="1500" dirty="0"/>
              </a:p>
              <a:p>
                <a:pPr lvl="2"/>
                <a:r>
                  <a:rPr lang="de-AT" dirty="0"/>
                  <a:t>Ratio </a:t>
                </a:r>
                <a:r>
                  <a:rPr lang="de-AT" dirty="0" err="1"/>
                  <a:t>of</a:t>
                </a:r>
                <a:r>
                  <a:rPr lang="de-AT" dirty="0"/>
                  <a:t> </a:t>
                </a:r>
                <a:r>
                  <a:rPr lang="de-AT" dirty="0" err="1"/>
                  <a:t>dispersion</a:t>
                </a:r>
                <a:r>
                  <a:rPr lang="de-AT" dirty="0"/>
                  <a:t> </a:t>
                </a:r>
                <a:r>
                  <a:rPr lang="de-AT" dirty="0" err="1"/>
                  <a:t>to</a:t>
                </a:r>
                <a:r>
                  <a:rPr lang="de-AT" dirty="0"/>
                  <a:t> </a:t>
                </a:r>
                <a:r>
                  <a:rPr lang="de-AT" dirty="0" err="1"/>
                  <a:t>mean</a:t>
                </a:r>
                <a:r>
                  <a:rPr lang="de-AT" dirty="0"/>
                  <a:t> </a:t>
                </a:r>
                <a:r>
                  <a:rPr lang="de-AT" dirty="0" err="1"/>
                  <a:t>value</a:t>
                </a:r>
                <a:endParaRPr lang="de-AT" dirty="0"/>
              </a:p>
              <a:p>
                <a:endParaRPr lang="de-AT" dirty="0"/>
              </a:p>
            </p:txBody>
          </p:sp>
        </mc:Choice>
        <mc:Fallback xmlns="">
          <p:sp>
            <p:nvSpPr>
              <p:cNvPr id="28831" name="Rectangle 3"/>
              <p:cNvSpPr>
                <a:spLocks noGrp="1" noRot="1" noChangeAspect="1" noMove="1" noResize="1" noEditPoints="1" noAdjustHandles="1" noChangeArrowheads="1" noChangeShapeType="1" noTextEdit="1"/>
              </p:cNvSpPr>
              <p:nvPr>
                <p:ph idx="1"/>
              </p:nvPr>
            </p:nvSpPr>
            <p:spPr>
              <a:xfrm>
                <a:off x="484188" y="1782763"/>
                <a:ext cx="8229600" cy="4525962"/>
              </a:xfrm>
              <a:blipFill>
                <a:blip r:embed="rId4"/>
                <a:stretch>
                  <a:fillRect l="-963" t="-1077"/>
                </a:stretch>
              </a:blipFill>
            </p:spPr>
            <p:txBody>
              <a:bodyPr/>
              <a:lstStyle/>
              <a:p>
                <a:r>
                  <a:rPr lang="de-DE">
                    <a:noFill/>
                  </a:rPr>
                  <a:t> </a:t>
                </a:r>
              </a:p>
            </p:txBody>
          </p:sp>
        </mc:Fallback>
      </mc:AlternateContent>
      <p:sp>
        <p:nvSpPr>
          <p:cNvPr id="307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3078" name="Foliennummernplatzhalter 5"/>
          <p:cNvSpPr>
            <a:spLocks noGrp="1"/>
          </p:cNvSpPr>
          <p:nvPr>
            <p:ph type="sldNum" sz="quarter" idx="12"/>
          </p:nvPr>
        </p:nvSpPr>
        <p:spPr/>
        <p:txBody>
          <a:bodyPr/>
          <a:lstStyle/>
          <a:p>
            <a:pPr>
              <a:defRPr/>
            </a:pPr>
            <a:fld id="{433225EE-3E26-4D13-9992-3306D3390334}" type="slidenum">
              <a:rPr lang="en-US"/>
              <a:t>23</a:t>
            </a:fld>
            <a:endParaRPr lang="en-US"/>
          </a:p>
        </p:txBody>
      </p:sp>
      <p:graphicFrame>
        <p:nvGraphicFramePr>
          <p:cNvPr id="28828" name="Object 156"/>
          <p:cNvGraphicFramePr>
            <a:graphicFrameLocks noChangeAspect="1"/>
          </p:cNvGraphicFramePr>
          <p:nvPr/>
        </p:nvGraphicFramePr>
        <p:xfrm>
          <a:off x="2555875" y="1630363"/>
          <a:ext cx="3505200" cy="935037"/>
        </p:xfrm>
        <a:graphic>
          <a:graphicData uri="http://schemas.openxmlformats.org/presentationml/2006/ole">
            <mc:AlternateContent xmlns:mc="http://schemas.openxmlformats.org/markup-compatibility/2006">
              <mc:Choice xmlns:v="urn:schemas-microsoft-com:vml" Requires="v">
                <p:oleObj spid="_x0000_s19476" name="Equation" r:id="rId5" imgW="38868840" imgH="12228840" progId="Equation.3">
                  <p:embed/>
                </p:oleObj>
              </mc:Choice>
              <mc:Fallback>
                <p:oleObj name="Equation" r:id="rId5" imgW="38868840" imgH="12228840" progId="Equation.3">
                  <p:embed/>
                  <p:pic>
                    <p:nvPicPr>
                      <p:cNvPr id="28828" name="Object 1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630363"/>
                        <a:ext cx="3505200" cy="9350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829" name="Object 157"/>
          <p:cNvGraphicFramePr>
            <a:graphicFrameLocks noChangeAspect="1"/>
          </p:cNvGraphicFramePr>
          <p:nvPr/>
        </p:nvGraphicFramePr>
        <p:xfrm>
          <a:off x="2843213" y="4941888"/>
          <a:ext cx="2735262" cy="865187"/>
        </p:xfrm>
        <a:graphic>
          <a:graphicData uri="http://schemas.openxmlformats.org/presentationml/2006/ole">
            <mc:AlternateContent xmlns:mc="http://schemas.openxmlformats.org/markup-compatibility/2006">
              <mc:Choice xmlns:v="urn:schemas-microsoft-com:vml" Requires="v">
                <p:oleObj spid="_x0000_s19477" name="Equation" r:id="rId7" imgW="35268840" imgH="11148840" progId="Equation.3">
                  <p:embed/>
                </p:oleObj>
              </mc:Choice>
              <mc:Fallback>
                <p:oleObj name="Equation" r:id="rId7" imgW="35268840" imgH="11148840" progId="Equation.3">
                  <p:embed/>
                  <p:pic>
                    <p:nvPicPr>
                      <p:cNvPr id="28829" name="Object 1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941888"/>
                        <a:ext cx="2735262" cy="8651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32DC7555-D46B-4861-91C2-9F3505E60EA2}" type="datetime1">
              <a:rPr lang="de-AT" smtClean="0"/>
              <a:t>20.06.2023</a:t>
            </a:fld>
            <a:endParaRPr lang="de-AT" dirty="0"/>
          </a:p>
        </p:txBody>
      </p:sp>
    </p:spTree>
    <p:extLst>
      <p:ext uri="{BB962C8B-B14F-4D97-AF65-F5344CB8AC3E}">
        <p14:creationId xmlns:p14="http://schemas.microsoft.com/office/powerpoint/2010/main" val="3503008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Statistical graphics</a:t>
            </a:r>
            <a:endParaRPr lang="en-US" dirty="0"/>
          </a:p>
        </p:txBody>
      </p:sp>
      <p:sp>
        <p:nvSpPr>
          <p:cNvPr id="3" name="Datumsplatzhalter 2"/>
          <p:cNvSpPr>
            <a:spLocks noGrp="1"/>
          </p:cNvSpPr>
          <p:nvPr>
            <p:ph type="dt" sz="half" idx="10"/>
          </p:nvPr>
        </p:nvSpPr>
        <p:spPr/>
        <p:txBody>
          <a:bodyPr/>
          <a:lstStyle/>
          <a:p>
            <a:fld id="{B9A531CE-AB95-449E-886D-E1C87A5B6D9C}" type="datetime1">
              <a:rPr lang="de-AT" smtClean="0"/>
              <a:t>20.06.2023</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Page</a:t>
            </a:r>
            <a:fld id="{EE29F858-1221-4A12-AB43-D242F2C02AC7}" type="slidenum">
              <a:rPr lang="de-DE" altLang="en-US" smtClean="0"/>
              <a:t>24</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extLst>
      <p:ext uri="{BB962C8B-B14F-4D97-AF65-F5344CB8AC3E}">
        <p14:creationId xmlns:p14="http://schemas.microsoft.com/office/powerpoint/2010/main" val="364905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title"/>
          </p:nvPr>
        </p:nvSpPr>
        <p:spPr>
          <a:xfrm>
            <a:off x="457200" y="274638"/>
            <a:ext cx="6635750" cy="1143000"/>
          </a:xfrm>
        </p:spPr>
        <p:txBody>
          <a:bodyPr/>
          <a:lstStyle/>
          <a:p>
            <a:r>
              <a:rPr lang="de-DE" dirty="0" err="1"/>
              <a:t>Histogram</a:t>
            </a:r>
            <a:endParaRPr lang="de-DE" dirty="0"/>
          </a:p>
        </p:txBody>
      </p:sp>
      <p:sp>
        <p:nvSpPr>
          <p:cNvPr id="130050" name="Rectangle 4"/>
          <p:cNvSpPr>
            <a:spLocks noGrp="1" noChangeArrowheads="1"/>
          </p:cNvSpPr>
          <p:nvPr>
            <p:ph idx="1"/>
          </p:nvPr>
        </p:nvSpPr>
        <p:spPr>
          <a:xfrm>
            <a:off x="484188" y="1600200"/>
            <a:ext cx="3235325" cy="4525963"/>
          </a:xfrm>
        </p:spPr>
        <p:txBody>
          <a:bodyPr/>
          <a:lstStyle/>
          <a:p>
            <a:r>
              <a:rPr lang="de-DE" sz="2200"/>
              <a:t>X...continuous variable</a:t>
            </a:r>
          </a:p>
          <a:p>
            <a:r>
              <a:rPr lang="de-DE" sz="2200"/>
              <a:t>Subdivision into classes of equal length and determination of the frequency per class</a:t>
            </a:r>
          </a:p>
          <a:p>
            <a:r>
              <a:rPr lang="de-DE" sz="2200"/>
              <a:t>Classes open at the edges</a:t>
            </a:r>
          </a:p>
        </p:txBody>
      </p:sp>
      <p:sp>
        <p:nvSpPr>
          <p:cNvPr id="9523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5236" name="Foliennummernplatzhalter 5"/>
          <p:cNvSpPr>
            <a:spLocks noGrp="1"/>
          </p:cNvSpPr>
          <p:nvPr>
            <p:ph type="sldNum" sz="quarter" idx="12"/>
          </p:nvPr>
        </p:nvSpPr>
        <p:spPr/>
        <p:txBody>
          <a:bodyPr/>
          <a:lstStyle/>
          <a:p>
            <a:pPr>
              <a:defRPr/>
            </a:pPr>
            <a:fld id="{D74054E9-DCA4-499C-ADE6-EC438917E7EE}" type="slidenum">
              <a:rPr lang="en-US"/>
              <a:t>25</a:t>
            </a:fld>
            <a:endParaRPr lang="en-US"/>
          </a:p>
        </p:txBody>
      </p:sp>
      <p:pic>
        <p:nvPicPr>
          <p:cNvPr id="130053" name="Picture 2"/>
          <p:cNvPicPr>
            <a:picLocks noChangeAspect="1" noChangeArrowheads="1"/>
          </p:cNvPicPr>
          <p:nvPr/>
        </p:nvPicPr>
        <p:blipFill>
          <a:blip r:embed="rId3" cstate="print"/>
          <a:srcRect b="6009"/>
          <a:stretch>
            <a:fillRect/>
          </a:stretch>
        </p:blipFill>
        <p:spPr bwMode="auto">
          <a:xfrm>
            <a:off x="3724275" y="1700213"/>
            <a:ext cx="5419725" cy="4075112"/>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01E41D27-83C4-41A0-A516-247883A163CC}" type="datetime1">
              <a:rPr lang="de-AT" smtClean="0"/>
              <a:t>20.06.2023</a:t>
            </a:fld>
            <a:endParaRPr lang="de-AT" dirty="0"/>
          </a:p>
        </p:txBody>
      </p:sp>
    </p:spTree>
    <p:extLst>
      <p:ext uri="{BB962C8B-B14F-4D97-AF65-F5344CB8AC3E}">
        <p14:creationId xmlns:p14="http://schemas.microsoft.com/office/powerpoint/2010/main" val="3860914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23" name="Object 79"/>
          <p:cNvGraphicFramePr>
            <a:graphicFrameLocks noGrp="1" noChangeAspect="1"/>
          </p:cNvGraphicFramePr>
          <p:nvPr>
            <p:ph type="clipArt" sz="half" idx="2"/>
          </p:nvPr>
        </p:nvGraphicFramePr>
        <p:xfrm>
          <a:off x="4713288" y="2341563"/>
          <a:ext cx="4038600" cy="4368800"/>
        </p:xfrm>
        <a:graphic>
          <a:graphicData uri="http://schemas.openxmlformats.org/presentationml/2006/ole">
            <mc:AlternateContent xmlns:mc="http://schemas.openxmlformats.org/markup-compatibility/2006">
              <mc:Choice xmlns:v="urn:schemas-microsoft-com:vml" Requires="v">
                <p:oleObj spid="_x0000_s20491" name="Bild" r:id="rId4" imgW="4561920" imgH="4934880" progId="StaticEnhancedMetafile">
                  <p:embed/>
                </p:oleObj>
              </mc:Choice>
              <mc:Fallback>
                <p:oleObj name="Bild" r:id="rId4" imgW="4561920" imgH="4934880" progId="StaticEnhancedMetafile">
                  <p:embed/>
                  <p:pic>
                    <p:nvPicPr>
                      <p:cNvPr id="31823" name="Object 7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288" y="2341563"/>
                        <a:ext cx="4038600"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Foliennummernplatzhalter 6"/>
          <p:cNvSpPr>
            <a:spLocks noGrp="1"/>
          </p:cNvSpPr>
          <p:nvPr>
            <p:ph type="sldNum" sz="quarter" idx="11"/>
          </p:nvPr>
        </p:nvSpPr>
        <p:spPr/>
        <p:txBody>
          <a:bodyPr/>
          <a:lstStyle/>
          <a:p>
            <a:pPr>
              <a:defRPr/>
            </a:pPr>
            <a:fld id="{6952CB87-503F-4512-91BE-99B200659BCE}" type="slidenum">
              <a:rPr lang="en-US" smtClean="0"/>
              <a:t>26</a:t>
            </a:fld>
            <a:endParaRPr lang="en-US"/>
          </a:p>
        </p:txBody>
      </p:sp>
      <p:sp>
        <p:nvSpPr>
          <p:cNvPr id="6148" name="Fußzeilenplatzhalter 5"/>
          <p:cNvSpPr>
            <a:spLocks noGrp="1"/>
          </p:cNvSpPr>
          <p:nvPr>
            <p:ph type="ftr" sz="quarter" idx="12"/>
          </p:nvPr>
        </p:nvSpPr>
        <p:spPr/>
        <p:txBody>
          <a:bodyPr/>
          <a:lstStyle/>
          <a:p>
            <a:pPr>
              <a:defRPr/>
            </a:pPr>
            <a:r>
              <a:rPr lang="en-US"/>
              <a:t>hanno.ulmer@i-med.ac.at</a:t>
            </a:r>
          </a:p>
        </p:txBody>
      </p:sp>
      <p:sp>
        <p:nvSpPr>
          <p:cNvPr id="31827" name="Text Box 4"/>
          <p:cNvSpPr txBox="1">
            <a:spLocks noChangeArrowheads="1"/>
          </p:cNvSpPr>
          <p:nvPr/>
        </p:nvSpPr>
        <p:spPr bwMode="auto">
          <a:xfrm>
            <a:off x="5219700" y="1700213"/>
            <a:ext cx="3024188" cy="641350"/>
          </a:xfrm>
          <a:prstGeom prst="rect">
            <a:avLst/>
          </a:prstGeom>
          <a:noFill/>
          <a:ln w="9525">
            <a:noFill/>
            <a:miter lim="800000"/>
            <a:headEnd/>
            <a:tailEnd/>
          </a:ln>
        </p:spPr>
        <p:txBody>
          <a:bodyPr>
            <a:spAutoFit/>
          </a:bodyPr>
          <a:lstStyle/>
          <a:p>
            <a:pPr algn="ctr" eaLnBrk="0" hangingPunct="0">
              <a:spcBef>
                <a:spcPct val="50000"/>
              </a:spcBef>
            </a:pPr>
            <a:r>
              <a:rPr lang="de-DE" b="1"/>
              <a:t>Boxplots for therapy A and B</a:t>
            </a:r>
          </a:p>
        </p:txBody>
      </p:sp>
      <p:sp>
        <p:nvSpPr>
          <p:cNvPr id="31828" name="Text Box 5"/>
          <p:cNvSpPr txBox="1">
            <a:spLocks noChangeArrowheads="1"/>
          </p:cNvSpPr>
          <p:nvPr/>
        </p:nvSpPr>
        <p:spPr bwMode="auto">
          <a:xfrm>
            <a:off x="7092950" y="5876925"/>
            <a:ext cx="792163" cy="228600"/>
          </a:xfrm>
          <a:prstGeom prst="rect">
            <a:avLst/>
          </a:prstGeom>
          <a:noFill/>
          <a:ln w="9525">
            <a:noFill/>
            <a:miter lim="800000"/>
            <a:headEnd/>
            <a:tailEnd/>
          </a:ln>
        </p:spPr>
        <p:txBody>
          <a:bodyPr>
            <a:spAutoFit/>
          </a:bodyPr>
          <a:lstStyle/>
          <a:p>
            <a:pPr eaLnBrk="0" hangingPunct="0">
              <a:spcBef>
                <a:spcPct val="50000"/>
              </a:spcBef>
            </a:pPr>
            <a:r>
              <a:rPr lang="de-DE" sz="900" b="1"/>
              <a:t>Median</a:t>
            </a:r>
          </a:p>
        </p:txBody>
      </p:sp>
      <p:sp>
        <p:nvSpPr>
          <p:cNvPr id="31829" name="Text Box 6"/>
          <p:cNvSpPr txBox="1">
            <a:spLocks noChangeArrowheads="1"/>
          </p:cNvSpPr>
          <p:nvPr/>
        </p:nvSpPr>
        <p:spPr bwMode="auto">
          <a:xfrm>
            <a:off x="8388350" y="3716338"/>
            <a:ext cx="792163" cy="501650"/>
          </a:xfrm>
          <a:prstGeom prst="rect">
            <a:avLst/>
          </a:prstGeom>
          <a:noFill/>
          <a:ln w="9525">
            <a:noFill/>
            <a:miter lim="800000"/>
            <a:headEnd/>
            <a:tailEnd/>
          </a:ln>
        </p:spPr>
        <p:txBody>
          <a:bodyPr>
            <a:spAutoFit/>
          </a:bodyPr>
          <a:lstStyle/>
          <a:p>
            <a:pPr eaLnBrk="0" hangingPunct="0">
              <a:spcBef>
                <a:spcPct val="50000"/>
              </a:spcBef>
            </a:pPr>
            <a:r>
              <a:rPr lang="de-DE" sz="900" b="1"/>
              <a:t>50% Interquartile range</a:t>
            </a:r>
          </a:p>
        </p:txBody>
      </p:sp>
      <p:pic>
        <p:nvPicPr>
          <p:cNvPr id="31830" name="Picture 8"/>
          <p:cNvPicPr>
            <a:picLocks noChangeAspect="1" noChangeArrowheads="1"/>
          </p:cNvPicPr>
          <p:nvPr/>
        </p:nvPicPr>
        <p:blipFill>
          <a:blip r:embed="rId6" cstate="print"/>
          <a:srcRect/>
          <a:stretch>
            <a:fillRect/>
          </a:stretch>
        </p:blipFill>
        <p:spPr bwMode="auto">
          <a:xfrm>
            <a:off x="107950" y="2276475"/>
            <a:ext cx="5040313" cy="3600450"/>
          </a:xfrm>
          <a:prstGeom prst="rect">
            <a:avLst/>
          </a:prstGeom>
          <a:noFill/>
          <a:ln w="9525">
            <a:noFill/>
            <a:miter lim="800000"/>
            <a:headEnd/>
            <a:tailEnd/>
          </a:ln>
        </p:spPr>
      </p:pic>
      <p:sp>
        <p:nvSpPr>
          <p:cNvPr id="31831" name="Rectangle 9"/>
          <p:cNvSpPr>
            <a:spLocks noChangeArrowheads="1"/>
          </p:cNvSpPr>
          <p:nvPr/>
        </p:nvSpPr>
        <p:spPr bwMode="auto">
          <a:xfrm>
            <a:off x="7956550" y="5661025"/>
            <a:ext cx="576263" cy="287338"/>
          </a:xfrm>
          <a:prstGeom prst="rect">
            <a:avLst/>
          </a:prstGeom>
          <a:solidFill>
            <a:srgbClr val="FFFFFF"/>
          </a:solidFill>
          <a:ln w="9525">
            <a:noFill/>
            <a:miter lim="800000"/>
            <a:headEnd/>
            <a:tailEnd/>
          </a:ln>
        </p:spPr>
        <p:txBody>
          <a:bodyPr wrap="none" anchor="ctr"/>
          <a:lstStyle/>
          <a:p>
            <a:pPr eaLnBrk="0" hangingPunct="0"/>
            <a:endParaRPr lang="de-DE"/>
          </a:p>
        </p:txBody>
      </p:sp>
      <p:sp>
        <p:nvSpPr>
          <p:cNvPr id="31832" name="AutoShape 14"/>
          <p:cNvSpPr>
            <a:spLocks/>
          </p:cNvSpPr>
          <p:nvPr/>
        </p:nvSpPr>
        <p:spPr bwMode="auto">
          <a:xfrm>
            <a:off x="7956550" y="3573463"/>
            <a:ext cx="71438" cy="719137"/>
          </a:xfrm>
          <a:prstGeom prst="rightBrace">
            <a:avLst>
              <a:gd name="adj1" fmla="val 83888"/>
              <a:gd name="adj2" fmla="val 50000"/>
            </a:avLst>
          </a:prstGeom>
          <a:noFill/>
          <a:ln w="9525">
            <a:solidFill>
              <a:srgbClr val="008000"/>
            </a:solidFill>
            <a:round/>
            <a:headEnd/>
            <a:tailEnd/>
          </a:ln>
        </p:spPr>
        <p:txBody>
          <a:bodyPr wrap="none" anchor="ctr"/>
          <a:lstStyle/>
          <a:p>
            <a:pPr eaLnBrk="0" hangingPunct="0"/>
            <a:endParaRPr lang="de-DE"/>
          </a:p>
        </p:txBody>
      </p:sp>
      <p:sp>
        <p:nvSpPr>
          <p:cNvPr id="31833" name="Line 15"/>
          <p:cNvSpPr>
            <a:spLocks noChangeShapeType="1"/>
          </p:cNvSpPr>
          <p:nvPr/>
        </p:nvSpPr>
        <p:spPr bwMode="auto">
          <a:xfrm>
            <a:off x="8027988" y="3933825"/>
            <a:ext cx="360362" cy="0"/>
          </a:xfrm>
          <a:prstGeom prst="line">
            <a:avLst/>
          </a:prstGeom>
          <a:noFill/>
          <a:ln w="9525">
            <a:solidFill>
              <a:srgbClr val="008000"/>
            </a:solidFill>
            <a:round/>
            <a:headEnd/>
            <a:tailEnd/>
          </a:ln>
        </p:spPr>
        <p:txBody>
          <a:bodyPr/>
          <a:lstStyle/>
          <a:p>
            <a:endParaRPr lang="en-US"/>
          </a:p>
        </p:txBody>
      </p:sp>
      <p:sp>
        <p:nvSpPr>
          <p:cNvPr id="2" name="Datumsplatzhalter 1"/>
          <p:cNvSpPr>
            <a:spLocks noGrp="1"/>
          </p:cNvSpPr>
          <p:nvPr>
            <p:ph type="dt" sz="half" idx="10"/>
          </p:nvPr>
        </p:nvSpPr>
        <p:spPr/>
        <p:txBody>
          <a:bodyPr/>
          <a:lstStyle/>
          <a:p>
            <a:pPr>
              <a:defRPr/>
            </a:pPr>
            <a:fld id="{690DB9B9-A15D-4DC3-8AF9-5509EEF7F85B}" type="datetime1">
              <a:rPr lang="de-AT" smtClean="0"/>
              <a:t>20.06.2023</a:t>
            </a:fld>
            <a:endParaRPr lang="en-US"/>
          </a:p>
        </p:txBody>
      </p:sp>
      <p:sp>
        <p:nvSpPr>
          <p:cNvPr id="17" name="Titel 1"/>
          <p:cNvSpPr>
            <a:spLocks noGrp="1"/>
          </p:cNvSpPr>
          <p:nvPr>
            <p:ph type="title"/>
          </p:nvPr>
        </p:nvSpPr>
        <p:spPr>
          <a:xfrm>
            <a:off x="457200" y="274638"/>
            <a:ext cx="6257940" cy="1154098"/>
          </a:xfrm>
        </p:spPr>
        <p:txBody>
          <a:bodyPr/>
          <a:lstStyle/>
          <a:p>
            <a:pPr algn="l"/>
            <a:r>
              <a:rPr lang="de-AT" sz="3600" dirty="0" err="1" smtClean="0">
                <a:solidFill>
                  <a:schemeClr val="accent1"/>
                </a:solidFill>
              </a:rPr>
              <a:t>Comparing</a:t>
            </a:r>
            <a:r>
              <a:rPr lang="de-AT" sz="3600" dirty="0" smtClean="0">
                <a:solidFill>
                  <a:schemeClr val="accent1"/>
                </a:solidFill>
              </a:rPr>
              <a:t> </a:t>
            </a:r>
            <a:r>
              <a:rPr lang="de-AT" sz="3600" dirty="0" err="1" smtClean="0">
                <a:solidFill>
                  <a:schemeClr val="accent1"/>
                </a:solidFill>
              </a:rPr>
              <a:t>two</a:t>
            </a:r>
            <a:r>
              <a:rPr lang="de-AT" sz="3600" dirty="0" smtClean="0">
                <a:solidFill>
                  <a:schemeClr val="accent1"/>
                </a:solidFill>
              </a:rPr>
              <a:t> </a:t>
            </a:r>
            <a:r>
              <a:rPr lang="de-AT" sz="3600" dirty="0" err="1" smtClean="0">
                <a:solidFill>
                  <a:schemeClr val="accent1"/>
                </a:solidFill>
              </a:rPr>
              <a:t>groups</a:t>
            </a:r>
            <a:endParaRPr lang="en-US" sz="3600" dirty="0">
              <a:solidFill>
                <a:schemeClr val="accent1"/>
              </a:solidFill>
            </a:endParaRPr>
          </a:p>
        </p:txBody>
      </p:sp>
    </p:spTree>
    <p:extLst>
      <p:ext uri="{BB962C8B-B14F-4D97-AF65-F5344CB8AC3E}">
        <p14:creationId xmlns:p14="http://schemas.microsoft.com/office/powerpoint/2010/main" val="1101662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fld id="{EDDC235A-91AF-4E17-8845-5A398B177BFB}" type="datetime1">
              <a:rPr lang="de-AT" smtClean="0"/>
              <a:t>20.06.2023</a:t>
            </a:fld>
            <a:endParaRPr lang="de-DE"/>
          </a:p>
        </p:txBody>
      </p:sp>
      <p:sp>
        <p:nvSpPr>
          <p:cNvPr id="2051" name="Foliennummernplatzhalter 5"/>
          <p:cNvSpPr>
            <a:spLocks noGrp="1"/>
          </p:cNvSpPr>
          <p:nvPr>
            <p:ph type="sldNum" sz="quarter" idx="12"/>
          </p:nvPr>
        </p:nvSpPr>
        <p:spPr>
          <a:noFill/>
        </p:spPr>
        <p:txBody>
          <a:bodyPr/>
          <a:lstStyle/>
          <a:p>
            <a:endParaRPr lang="en-US"/>
          </a:p>
          <a:p>
            <a:fld id="{6A08A788-2CDF-4D48-BE7A-A2793DEA9460}" type="slidenum">
              <a:rPr lang="en-US"/>
              <a:t>27</a:t>
            </a:fld>
            <a:endParaRPr lang="en-US"/>
          </a:p>
        </p:txBody>
      </p:sp>
      <p:sp>
        <p:nvSpPr>
          <p:cNvPr id="2052" name="Rectangle 4"/>
          <p:cNvSpPr>
            <a:spLocks noGrp="1" noChangeArrowheads="1"/>
          </p:cNvSpPr>
          <p:nvPr>
            <p:ph type="title"/>
          </p:nvPr>
        </p:nvSpPr>
        <p:spPr/>
        <p:txBody>
          <a:bodyPr/>
          <a:lstStyle/>
          <a:p>
            <a:pPr algn="ctr" eaLnBrk="1" hangingPunct="1"/>
            <a:r>
              <a:rPr lang="de-AT" i="1" dirty="0"/>
              <a:t>Statistical measures exercise</a:t>
            </a:r>
            <a:endParaRPr lang="de-DE" i="1" dirty="0"/>
          </a:p>
        </p:txBody>
      </p:sp>
      <p:sp>
        <p:nvSpPr>
          <p:cNvPr id="2053" name="Rectangle 5"/>
          <p:cNvSpPr>
            <a:spLocks noGrp="1" noChangeArrowheads="1"/>
          </p:cNvSpPr>
          <p:nvPr>
            <p:ph type="body" idx="1"/>
          </p:nvPr>
        </p:nvSpPr>
        <p:spPr/>
        <p:txBody>
          <a:bodyPr/>
          <a:lstStyle/>
          <a:p>
            <a:pPr eaLnBrk="1" hangingPunct="1"/>
            <a:r>
              <a:rPr lang="de-AT" dirty="0" err="1"/>
              <a:t>Please</a:t>
            </a:r>
            <a:r>
              <a:rPr lang="de-AT" dirty="0"/>
              <a:t> </a:t>
            </a:r>
            <a:r>
              <a:rPr lang="de-AT" dirty="0" err="1" smtClean="0"/>
              <a:t>calculate</a:t>
            </a:r>
            <a:r>
              <a:rPr lang="de-AT" dirty="0" smtClean="0"/>
              <a:t>:</a:t>
            </a:r>
            <a:endParaRPr lang="de-AT" dirty="0"/>
          </a:p>
          <a:p>
            <a:pPr lvl="1" eaLnBrk="1" hangingPunct="1"/>
            <a:r>
              <a:rPr lang="de-AT" dirty="0"/>
              <a:t>Mean value</a:t>
            </a:r>
          </a:p>
          <a:p>
            <a:pPr lvl="1" eaLnBrk="1" hangingPunct="1"/>
            <a:r>
              <a:rPr lang="de-AT" dirty="0"/>
              <a:t>Median</a:t>
            </a:r>
          </a:p>
          <a:p>
            <a:pPr lvl="1" eaLnBrk="1" hangingPunct="1"/>
            <a:r>
              <a:rPr lang="de-AT" dirty="0"/>
              <a:t>Variance</a:t>
            </a:r>
          </a:p>
          <a:p>
            <a:pPr lvl="1" eaLnBrk="1" hangingPunct="1"/>
            <a:r>
              <a:rPr lang="de-AT" dirty="0"/>
              <a:t>Standard deviation</a:t>
            </a:r>
          </a:p>
          <a:p>
            <a:pPr lvl="1" eaLnBrk="1" hangingPunct="1"/>
            <a:r>
              <a:rPr lang="de-AT" dirty="0" smtClean="0"/>
              <a:t>Range</a:t>
            </a:r>
            <a:endParaRPr lang="de-AT" dirty="0"/>
          </a:p>
          <a:p>
            <a:pPr lvl="1" eaLnBrk="1" hangingPunct="1"/>
            <a:r>
              <a:rPr lang="de-AT" dirty="0"/>
              <a:t>Interquartile range</a:t>
            </a:r>
          </a:p>
          <a:p>
            <a:pPr lvl="1" eaLnBrk="1" hangingPunct="1"/>
            <a:r>
              <a:rPr lang="de-AT" dirty="0"/>
              <a:t>and the coefficient of variation</a:t>
            </a:r>
          </a:p>
          <a:p>
            <a:pPr lvl="1" eaLnBrk="1" hangingPunct="1">
              <a:buFontTx/>
              <a:buNone/>
            </a:pPr>
            <a:endParaRPr lang="de-AT" dirty="0"/>
          </a:p>
          <a:p>
            <a:pPr lvl="1" eaLnBrk="1" hangingPunct="1">
              <a:buFontTx/>
              <a:buNone/>
            </a:pPr>
            <a:r>
              <a:rPr lang="de-AT" dirty="0"/>
              <a:t>Create histograms and </a:t>
            </a:r>
            <a:r>
              <a:rPr lang="de-AT" dirty="0" err="1"/>
              <a:t>boxplots </a:t>
            </a:r>
            <a:r>
              <a:rPr lang="de-AT" dirty="0"/>
              <a:t>for:</a:t>
            </a:r>
            <a:endParaRPr lang="de-DE" dirty="0"/>
          </a:p>
        </p:txBody>
      </p:sp>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extLst>
      <p:ext uri="{BB962C8B-B14F-4D97-AF65-F5344CB8AC3E}">
        <p14:creationId xmlns:p14="http://schemas.microsoft.com/office/powerpoint/2010/main" val="109534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E6422C6B-2808-44F0-A17A-13422A9FE52C}" type="datetime1">
              <a:rPr lang="de-AT" smtClean="0"/>
              <a:t>20.06.2023</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28</a:t>
            </a:fld>
            <a:endParaRPr lang="en-US"/>
          </a:p>
        </p:txBody>
      </p:sp>
      <p:sp>
        <p:nvSpPr>
          <p:cNvPr id="3076" name="Rectangle 5"/>
          <p:cNvSpPr>
            <a:spLocks noGrp="1" noChangeArrowheads="1"/>
          </p:cNvSpPr>
          <p:nvPr>
            <p:ph type="body" idx="1"/>
          </p:nvPr>
        </p:nvSpPr>
        <p:spPr>
          <a:xfrm>
            <a:off x="179512" y="764704"/>
            <a:ext cx="8839200" cy="5360988"/>
          </a:xfrm>
        </p:spPr>
        <p:txBody>
          <a:bodyPr/>
          <a:lstStyle/>
          <a:p>
            <a:pPr eaLnBrk="1" hangingPunct="1"/>
            <a:endParaRPr lang="de-AT" dirty="0"/>
          </a:p>
          <a:p>
            <a:pPr eaLnBrk="1" hangingPunct="1"/>
            <a:endParaRPr lang="de-AT" dirty="0"/>
          </a:p>
          <a:p>
            <a:pPr eaLnBrk="1" hangingPunct="1"/>
            <a:r>
              <a:rPr lang="de-AT" dirty="0"/>
              <a:t>Scores from 20 students</a:t>
            </a:r>
          </a:p>
          <a:p>
            <a:pPr lvl="1" eaLnBrk="1" hangingPunct="1">
              <a:buFontTx/>
              <a:buNone/>
            </a:pPr>
            <a:r>
              <a:rPr lang="de-AT" dirty="0"/>
              <a:t>6,3,7,5,6,4,4,6,7,3,5,9,6,4,2,7,5,5,8,6</a:t>
            </a:r>
          </a:p>
          <a:p>
            <a:pPr eaLnBrk="1" hangingPunct="1"/>
            <a:endParaRPr lang="de-AT" dirty="0"/>
          </a:p>
          <a:p>
            <a:pPr eaLnBrk="1" hangingPunct="1"/>
            <a:r>
              <a:rPr lang="de-AT" dirty="0"/>
              <a:t>Number of employees in 20 pharmacies</a:t>
            </a:r>
          </a:p>
          <a:p>
            <a:pPr lvl="1" eaLnBrk="1" hangingPunct="1">
              <a:buFontTx/>
              <a:buNone/>
            </a:pPr>
            <a:r>
              <a:rPr lang="de-AT" dirty="0"/>
              <a:t>2,3,3,3,4,4,4,4,5,5,5,5,5,5,6,6,6,8,10,15</a:t>
            </a:r>
          </a:p>
          <a:p>
            <a:pPr eaLnBrk="1" hangingPunct="1"/>
            <a:endParaRPr lang="de-AT" dirty="0"/>
          </a:p>
          <a:p>
            <a:pPr eaLnBrk="1" hangingPunct="1"/>
            <a:r>
              <a:rPr lang="de-AT" dirty="0"/>
              <a:t>Sick days of 20 people</a:t>
            </a:r>
          </a:p>
          <a:p>
            <a:pPr lvl="1" eaLnBrk="1" hangingPunct="1">
              <a:buFontTx/>
              <a:buNone/>
            </a:pPr>
            <a:r>
              <a:rPr lang="de-AT" dirty="0"/>
              <a:t>0,0,0,0,0,0,0,0,1,1,1,1,1,2,2,2,3,3,15,76</a:t>
            </a:r>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extLst>
      <p:ext uri="{BB962C8B-B14F-4D97-AF65-F5344CB8AC3E}">
        <p14:creationId xmlns:p14="http://schemas.microsoft.com/office/powerpoint/2010/main" val="3418094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1CC2DA3D-8C6A-4344-85AE-E98219D0F16C}" type="datetime1">
              <a:rPr lang="de-AT" smtClean="0"/>
              <a:t>20.06.2023</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29</a:t>
            </a:fld>
            <a:endParaRPr lang="en-US"/>
          </a:p>
        </p:txBody>
      </p:sp>
      <p:pic>
        <p:nvPicPr>
          <p:cNvPr id="281603" name="Picture 3"/>
          <p:cNvPicPr>
            <a:picLocks noChangeAspect="1" noChangeArrowheads="1"/>
          </p:cNvPicPr>
          <p:nvPr/>
        </p:nvPicPr>
        <p:blipFill>
          <a:blip r:embed="rId2" cstate="print"/>
          <a:srcRect/>
          <a:stretch>
            <a:fillRect/>
          </a:stretch>
        </p:blipFill>
        <p:spPr bwMode="auto">
          <a:xfrm>
            <a:off x="179512" y="4941168"/>
            <a:ext cx="8361204" cy="1916832"/>
          </a:xfrm>
          <a:prstGeom prst="rect">
            <a:avLst/>
          </a:prstGeom>
          <a:noFill/>
          <a:ln w="9525">
            <a:noFill/>
            <a:miter lim="800000"/>
            <a:headEnd/>
            <a:tailEnd/>
          </a:ln>
        </p:spPr>
      </p:pic>
      <p:pic>
        <p:nvPicPr>
          <p:cNvPr id="281604" name="Picture 4"/>
          <p:cNvPicPr>
            <a:picLocks noChangeAspect="1" noChangeArrowheads="1"/>
          </p:cNvPicPr>
          <p:nvPr/>
        </p:nvPicPr>
        <p:blipFill>
          <a:blip r:embed="rId3" cstate="print"/>
          <a:srcRect/>
          <a:stretch>
            <a:fillRect/>
          </a:stretch>
        </p:blipFill>
        <p:spPr bwMode="auto">
          <a:xfrm>
            <a:off x="107504" y="188640"/>
            <a:ext cx="4340462" cy="2088232"/>
          </a:xfrm>
          <a:prstGeom prst="rect">
            <a:avLst/>
          </a:prstGeom>
          <a:noFill/>
          <a:ln w="9525">
            <a:noFill/>
            <a:miter lim="800000"/>
            <a:headEnd/>
            <a:tailEnd/>
          </a:ln>
        </p:spPr>
      </p:pic>
      <p:pic>
        <p:nvPicPr>
          <p:cNvPr id="281605" name="Picture 5"/>
          <p:cNvPicPr>
            <a:picLocks noChangeAspect="1" noChangeArrowheads="1"/>
          </p:cNvPicPr>
          <p:nvPr/>
        </p:nvPicPr>
        <p:blipFill>
          <a:blip r:embed="rId4" cstate="print"/>
          <a:srcRect/>
          <a:stretch>
            <a:fillRect/>
          </a:stretch>
        </p:blipFill>
        <p:spPr bwMode="auto">
          <a:xfrm>
            <a:off x="0" y="2636912"/>
            <a:ext cx="4419968" cy="2016224"/>
          </a:xfrm>
          <a:prstGeom prst="rect">
            <a:avLst/>
          </a:prstGeom>
          <a:noFill/>
          <a:ln w="9525">
            <a:noFill/>
            <a:miter lim="800000"/>
            <a:headEnd/>
            <a:tailEnd/>
          </a:ln>
        </p:spPr>
      </p:pic>
      <p:pic>
        <p:nvPicPr>
          <p:cNvPr id="281606" name="Picture 6"/>
          <p:cNvPicPr>
            <a:picLocks noChangeAspect="1" noChangeArrowheads="1"/>
          </p:cNvPicPr>
          <p:nvPr/>
        </p:nvPicPr>
        <p:blipFill>
          <a:blip r:embed="rId5" cstate="print"/>
          <a:srcRect/>
          <a:stretch>
            <a:fillRect/>
          </a:stretch>
        </p:blipFill>
        <p:spPr bwMode="auto">
          <a:xfrm>
            <a:off x="4499992" y="2636912"/>
            <a:ext cx="4495096" cy="2016224"/>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extLst>
      <p:ext uri="{BB962C8B-B14F-4D97-AF65-F5344CB8AC3E}">
        <p14:creationId xmlns:p14="http://schemas.microsoft.com/office/powerpoint/2010/main" val="117679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normAutofit/>
          </a:bodyPr>
          <a:lstStyle/>
          <a:p>
            <a:r>
              <a:rPr lang="de-DE" dirty="0" smtClean="0"/>
              <a:t>Design </a:t>
            </a:r>
            <a:r>
              <a:rPr lang="de-DE" dirty="0" err="1" smtClean="0"/>
              <a:t>and</a:t>
            </a:r>
            <a:r>
              <a:rPr lang="de-DE" dirty="0" smtClean="0"/>
              <a:t> </a:t>
            </a:r>
            <a:r>
              <a:rPr lang="de-DE" dirty="0" err="1" smtClean="0"/>
              <a:t>analysis</a:t>
            </a:r>
            <a:endParaRPr lang="de-DE" dirty="0"/>
          </a:p>
        </p:txBody>
      </p:sp>
      <p:sp>
        <p:nvSpPr>
          <p:cNvPr id="87054" name="Rectangle 14"/>
          <p:cNvSpPr>
            <a:spLocks noGrp="1" noChangeArrowheads="1"/>
          </p:cNvSpPr>
          <p:nvPr>
            <p:ph idx="1"/>
          </p:nvPr>
        </p:nvSpPr>
        <p:spPr>
          <a:noFill/>
          <a:ln/>
        </p:spPr>
        <p:txBody>
          <a:bodyPr>
            <a:normAutofit fontScale="92500" lnSpcReduction="10000"/>
          </a:bodyPr>
          <a:lstStyle/>
          <a:p>
            <a:pPr>
              <a:lnSpc>
                <a:spcPct val="80000"/>
              </a:lnSpc>
              <a:buFont typeface="Wingdings" pitchFamily="2" charset="2"/>
              <a:buChar char="§"/>
            </a:pPr>
            <a:r>
              <a:rPr lang="de-DE" sz="3600" dirty="0" smtClean="0"/>
              <a:t>Study </a:t>
            </a:r>
            <a:r>
              <a:rPr lang="de-DE" sz="3600" dirty="0" err="1" smtClean="0"/>
              <a:t>planning</a:t>
            </a:r>
            <a:r>
              <a:rPr lang="de-DE" sz="3600" dirty="0" smtClean="0"/>
              <a:t/>
            </a:r>
            <a:br>
              <a:rPr lang="de-DE" sz="3600" dirty="0" smtClean="0"/>
            </a:br>
            <a:endParaRPr lang="de-DE" sz="2600" dirty="0" smtClean="0"/>
          </a:p>
          <a:p>
            <a:pPr>
              <a:lnSpc>
                <a:spcPct val="80000"/>
              </a:lnSpc>
            </a:pPr>
            <a:r>
              <a:rPr lang="de-DE" sz="2600" dirty="0" err="1" smtClean="0"/>
              <a:t>Resarch</a:t>
            </a:r>
            <a:r>
              <a:rPr lang="de-DE" sz="2600" dirty="0" smtClean="0"/>
              <a:t> </a:t>
            </a:r>
            <a:r>
              <a:rPr lang="de-DE" sz="2600" dirty="0" err="1" smtClean="0"/>
              <a:t>question</a:t>
            </a:r>
            <a:r>
              <a:rPr lang="de-DE" sz="2600" dirty="0" smtClean="0"/>
              <a:t>, </a:t>
            </a:r>
            <a:r>
              <a:rPr lang="de-DE" sz="2600" dirty="0" err="1" smtClean="0"/>
              <a:t>hypotheses</a:t>
            </a:r>
            <a:r>
              <a:rPr lang="de-DE" sz="2600" dirty="0" smtClean="0"/>
              <a:t>, </a:t>
            </a:r>
            <a:r>
              <a:rPr lang="de-DE" sz="2600" dirty="0" err="1" smtClean="0"/>
              <a:t>primary</a:t>
            </a:r>
            <a:r>
              <a:rPr lang="de-DE" sz="2600" dirty="0" smtClean="0"/>
              <a:t> </a:t>
            </a:r>
            <a:r>
              <a:rPr lang="de-DE" sz="2600" dirty="0" err="1" smtClean="0"/>
              <a:t>efficacy</a:t>
            </a:r>
            <a:r>
              <a:rPr lang="de-DE" sz="2600" dirty="0" smtClean="0"/>
              <a:t> variable</a:t>
            </a:r>
          </a:p>
          <a:p>
            <a:pPr>
              <a:lnSpc>
                <a:spcPct val="80000"/>
              </a:lnSpc>
            </a:pPr>
            <a:r>
              <a:rPr lang="de-DE" sz="2600" dirty="0" smtClean="0"/>
              <a:t>Study design (</a:t>
            </a:r>
            <a:r>
              <a:rPr lang="de-DE" sz="2600" dirty="0" err="1" smtClean="0"/>
              <a:t>interventional</a:t>
            </a:r>
            <a:r>
              <a:rPr lang="de-DE" sz="2600" dirty="0" smtClean="0"/>
              <a:t>/</a:t>
            </a:r>
            <a:r>
              <a:rPr lang="de-DE" sz="2600" dirty="0" err="1" smtClean="0"/>
              <a:t>observational</a:t>
            </a:r>
            <a:r>
              <a:rPr lang="de-DE" sz="2600" dirty="0" smtClean="0"/>
              <a:t>, </a:t>
            </a:r>
            <a:r>
              <a:rPr lang="de-DE" sz="2600" dirty="0" err="1" smtClean="0"/>
              <a:t>randomization</a:t>
            </a:r>
            <a:r>
              <a:rPr lang="de-DE" sz="2600" dirty="0" smtClean="0"/>
              <a:t>, </a:t>
            </a:r>
            <a:r>
              <a:rPr lang="de-DE" sz="2600" dirty="0" err="1" smtClean="0"/>
              <a:t>blinding</a:t>
            </a:r>
            <a:r>
              <a:rPr lang="de-DE" sz="2600" dirty="0" smtClean="0"/>
              <a:t>, etc. )</a:t>
            </a:r>
          </a:p>
          <a:p>
            <a:pPr>
              <a:lnSpc>
                <a:spcPct val="80000"/>
              </a:lnSpc>
            </a:pPr>
            <a:r>
              <a:rPr lang="de-DE" sz="2600" dirty="0" smtClean="0"/>
              <a:t>Sample </a:t>
            </a:r>
            <a:r>
              <a:rPr lang="de-DE" sz="2600" dirty="0" err="1" smtClean="0"/>
              <a:t>size</a:t>
            </a:r>
            <a:r>
              <a:rPr lang="de-DE" sz="2600" dirty="0" smtClean="0"/>
              <a:t> </a:t>
            </a:r>
            <a:r>
              <a:rPr lang="de-DE" sz="2600" dirty="0" err="1" smtClean="0"/>
              <a:t>estimation</a:t>
            </a:r>
            <a:endParaRPr lang="de-DE" sz="2600" dirty="0" smtClean="0"/>
          </a:p>
          <a:p>
            <a:pPr>
              <a:lnSpc>
                <a:spcPct val="80000"/>
              </a:lnSpc>
            </a:pPr>
            <a:r>
              <a:rPr lang="de-DE" sz="2600" dirty="0" smtClean="0"/>
              <a:t>Data </a:t>
            </a:r>
            <a:r>
              <a:rPr lang="de-DE" sz="2600" dirty="0" err="1" smtClean="0"/>
              <a:t>management</a:t>
            </a:r>
            <a:r>
              <a:rPr lang="de-DE" sz="2600" dirty="0" smtClean="0"/>
              <a:t>, etc.</a:t>
            </a:r>
            <a:br>
              <a:rPr lang="de-DE" sz="2600" dirty="0" smtClean="0"/>
            </a:br>
            <a:endParaRPr lang="de-DE" sz="3600" dirty="0" smtClean="0"/>
          </a:p>
          <a:p>
            <a:pPr>
              <a:lnSpc>
                <a:spcPct val="80000"/>
              </a:lnSpc>
              <a:buFont typeface="Wingdings" pitchFamily="2" charset="2"/>
              <a:buChar char="§"/>
            </a:pPr>
            <a:r>
              <a:rPr lang="de-DE" sz="3600" dirty="0" smtClean="0"/>
              <a:t>Statistical </a:t>
            </a:r>
            <a:r>
              <a:rPr lang="de-DE" sz="3600" dirty="0" err="1" smtClean="0"/>
              <a:t>analysis</a:t>
            </a:r>
            <a:endParaRPr lang="de-DE" sz="3600" dirty="0" smtClean="0"/>
          </a:p>
          <a:p>
            <a:pPr>
              <a:lnSpc>
                <a:spcPct val="80000"/>
              </a:lnSpc>
            </a:pPr>
            <a:r>
              <a:rPr lang="de-DE" sz="2600" dirty="0" err="1" smtClean="0"/>
              <a:t>Descriptive</a:t>
            </a:r>
            <a:r>
              <a:rPr lang="de-DE" sz="2600" dirty="0" smtClean="0"/>
              <a:t> </a:t>
            </a:r>
            <a:r>
              <a:rPr lang="de-DE" sz="2600" dirty="0" err="1" smtClean="0"/>
              <a:t>statistics</a:t>
            </a:r>
            <a:endParaRPr lang="de-DE" sz="2600" dirty="0"/>
          </a:p>
          <a:p>
            <a:pPr>
              <a:lnSpc>
                <a:spcPct val="80000"/>
              </a:lnSpc>
            </a:pPr>
            <a:r>
              <a:rPr lang="de-DE" sz="2600" dirty="0" smtClean="0"/>
              <a:t>Univariable </a:t>
            </a:r>
            <a:r>
              <a:rPr lang="de-DE" sz="2600" dirty="0" err="1" smtClean="0"/>
              <a:t>statistical</a:t>
            </a:r>
            <a:r>
              <a:rPr lang="de-DE" sz="2600" dirty="0" smtClean="0"/>
              <a:t> </a:t>
            </a:r>
            <a:r>
              <a:rPr lang="de-DE" sz="2600" dirty="0" err="1" smtClean="0"/>
              <a:t>testing</a:t>
            </a:r>
            <a:r>
              <a:rPr lang="de-DE" sz="2600" dirty="0" smtClean="0"/>
              <a:t> </a:t>
            </a:r>
          </a:p>
          <a:p>
            <a:pPr>
              <a:lnSpc>
                <a:spcPct val="80000"/>
              </a:lnSpc>
            </a:pPr>
            <a:r>
              <a:rPr lang="de-DE" sz="2600" dirty="0" smtClean="0"/>
              <a:t>Parameter </a:t>
            </a:r>
            <a:r>
              <a:rPr lang="de-DE" sz="2600" dirty="0" err="1" smtClean="0"/>
              <a:t>estimation</a:t>
            </a:r>
            <a:r>
              <a:rPr lang="de-DE" sz="2600" dirty="0" smtClean="0"/>
              <a:t> </a:t>
            </a:r>
            <a:r>
              <a:rPr lang="de-DE" sz="2600" dirty="0" err="1" smtClean="0"/>
              <a:t>with</a:t>
            </a:r>
            <a:r>
              <a:rPr lang="de-DE" sz="2600" dirty="0" smtClean="0"/>
              <a:t> </a:t>
            </a:r>
            <a:r>
              <a:rPr lang="de-DE" sz="2600" dirty="0" err="1" smtClean="0"/>
              <a:t>confidence</a:t>
            </a:r>
            <a:r>
              <a:rPr lang="de-DE" sz="2600" dirty="0" smtClean="0"/>
              <a:t> </a:t>
            </a:r>
            <a:r>
              <a:rPr lang="de-DE" sz="2600" dirty="0" err="1" smtClean="0"/>
              <a:t>intervals</a:t>
            </a:r>
            <a:r>
              <a:rPr lang="de-DE" sz="2600" dirty="0" smtClean="0"/>
              <a:t> </a:t>
            </a:r>
          </a:p>
          <a:p>
            <a:pPr>
              <a:lnSpc>
                <a:spcPct val="80000"/>
              </a:lnSpc>
            </a:pPr>
            <a:r>
              <a:rPr lang="de-DE" sz="2600" dirty="0" smtClean="0"/>
              <a:t>Multivariable </a:t>
            </a:r>
            <a:r>
              <a:rPr lang="de-DE" sz="2600" dirty="0" err="1" smtClean="0"/>
              <a:t>statistical</a:t>
            </a:r>
            <a:r>
              <a:rPr lang="de-DE" sz="2600" dirty="0" smtClean="0"/>
              <a:t> </a:t>
            </a:r>
            <a:r>
              <a:rPr lang="de-DE" sz="2600" dirty="0" err="1" smtClean="0"/>
              <a:t>testing</a:t>
            </a:r>
            <a:r>
              <a:rPr lang="de-DE" sz="2600" dirty="0"/>
              <a:t> </a:t>
            </a:r>
            <a:r>
              <a:rPr lang="de-DE" sz="2600" dirty="0" err="1" smtClean="0"/>
              <a:t>using</a:t>
            </a:r>
            <a:r>
              <a:rPr lang="de-DE" sz="2600" dirty="0" smtClean="0"/>
              <a:t> </a:t>
            </a:r>
            <a:r>
              <a:rPr lang="de-DE" sz="2600" dirty="0" err="1" smtClean="0"/>
              <a:t>regression</a:t>
            </a:r>
            <a:r>
              <a:rPr lang="de-DE" sz="2600" dirty="0" smtClean="0"/>
              <a:t> </a:t>
            </a:r>
            <a:r>
              <a:rPr lang="de-DE" sz="2600" dirty="0" err="1" smtClean="0"/>
              <a:t>analyses</a:t>
            </a:r>
            <a:r>
              <a:rPr lang="de-DE" sz="2600" dirty="0" smtClean="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DE44B3-8070-44A5-9CD5-3B30FBFD629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5D63553-5213-497C-9F24-1F5140A9900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686808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50964C92-90C6-41F2-9000-BC6CC4D6C3C1}" type="datetime1">
              <a:rPr lang="de-AT" smtClean="0"/>
              <a:t>20.06.2023</a:t>
            </a:fld>
            <a:endParaRPr lang="de-DE"/>
          </a:p>
        </p:txBody>
      </p:sp>
      <p:sp>
        <p:nvSpPr>
          <p:cNvPr id="3075" name="Foliennummernplatzhalter 5"/>
          <p:cNvSpPr>
            <a:spLocks noGrp="1"/>
          </p:cNvSpPr>
          <p:nvPr>
            <p:ph type="sldNum" sz="quarter" idx="12"/>
          </p:nvPr>
        </p:nvSpPr>
        <p:spPr>
          <a:noFill/>
        </p:spPr>
        <p:txBody>
          <a:bodyPr/>
          <a:lstStyle/>
          <a:p>
            <a:endParaRPr lang="en-US" dirty="0"/>
          </a:p>
          <a:p>
            <a:fld id="{B23668B4-85D4-42DE-A2D6-D5484DD0A604}" type="slidenum">
              <a:rPr lang="en-US"/>
              <a:t>30</a:t>
            </a:fld>
            <a:endParaRPr lang="en-US" dirty="0"/>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pic>
        <p:nvPicPr>
          <p:cNvPr id="282627" name="Picture 3"/>
          <p:cNvPicPr>
            <a:picLocks noChangeAspect="1" noChangeArrowheads="1"/>
          </p:cNvPicPr>
          <p:nvPr/>
        </p:nvPicPr>
        <p:blipFill>
          <a:blip r:embed="rId2" cstate="print"/>
          <a:srcRect/>
          <a:stretch>
            <a:fillRect/>
          </a:stretch>
        </p:blipFill>
        <p:spPr bwMode="auto">
          <a:xfrm>
            <a:off x="323528" y="1556792"/>
            <a:ext cx="2787158" cy="223224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0" y="3717031"/>
            <a:ext cx="2915816" cy="2787055"/>
          </a:xfrm>
          <a:prstGeom prst="rect">
            <a:avLst/>
          </a:prstGeom>
          <a:noFill/>
          <a:ln w="9525">
            <a:noFill/>
            <a:miter lim="800000"/>
            <a:headEnd/>
            <a:tailEnd/>
          </a:ln>
        </p:spPr>
      </p:pic>
      <p:pic>
        <p:nvPicPr>
          <p:cNvPr id="282629" name="Picture 5"/>
          <p:cNvPicPr>
            <a:picLocks noChangeAspect="1" noChangeArrowheads="1"/>
          </p:cNvPicPr>
          <p:nvPr/>
        </p:nvPicPr>
        <p:blipFill>
          <a:blip r:embed="rId4" cstate="print"/>
          <a:srcRect/>
          <a:stretch>
            <a:fillRect/>
          </a:stretch>
        </p:blipFill>
        <p:spPr bwMode="auto">
          <a:xfrm>
            <a:off x="2915816" y="3861048"/>
            <a:ext cx="2808312" cy="2671713"/>
          </a:xfrm>
          <a:prstGeom prst="rect">
            <a:avLst/>
          </a:prstGeom>
          <a:noFill/>
          <a:ln w="9525">
            <a:noFill/>
            <a:miter lim="800000"/>
            <a:headEnd/>
            <a:tailEnd/>
          </a:ln>
        </p:spPr>
      </p:pic>
      <p:pic>
        <p:nvPicPr>
          <p:cNvPr id="282631" name="Picture 7"/>
          <p:cNvPicPr>
            <a:picLocks noChangeAspect="1" noChangeArrowheads="1"/>
          </p:cNvPicPr>
          <p:nvPr/>
        </p:nvPicPr>
        <p:blipFill>
          <a:blip r:embed="rId5" cstate="print"/>
          <a:srcRect/>
          <a:stretch>
            <a:fillRect/>
          </a:stretch>
        </p:blipFill>
        <p:spPr bwMode="auto">
          <a:xfrm>
            <a:off x="3059832" y="1556792"/>
            <a:ext cx="2520280" cy="2352041"/>
          </a:xfrm>
          <a:prstGeom prst="rect">
            <a:avLst/>
          </a:prstGeom>
          <a:noFill/>
          <a:ln w="9525">
            <a:noFill/>
            <a:miter lim="800000"/>
            <a:headEnd/>
            <a:tailEnd/>
          </a:ln>
        </p:spPr>
      </p:pic>
      <p:pic>
        <p:nvPicPr>
          <p:cNvPr id="282632" name="Picture 8"/>
          <p:cNvPicPr>
            <a:picLocks noChangeAspect="1" noChangeArrowheads="1"/>
          </p:cNvPicPr>
          <p:nvPr/>
        </p:nvPicPr>
        <p:blipFill>
          <a:blip r:embed="rId6" cstate="print"/>
          <a:srcRect/>
          <a:stretch>
            <a:fillRect/>
          </a:stretch>
        </p:blipFill>
        <p:spPr bwMode="auto">
          <a:xfrm>
            <a:off x="5868144" y="3789040"/>
            <a:ext cx="2808312" cy="2735052"/>
          </a:xfrm>
          <a:prstGeom prst="rect">
            <a:avLst/>
          </a:prstGeom>
          <a:noFill/>
          <a:ln w="9525">
            <a:noFill/>
            <a:miter lim="800000"/>
            <a:headEnd/>
            <a:tailEnd/>
          </a:ln>
        </p:spPr>
      </p:pic>
      <p:pic>
        <p:nvPicPr>
          <p:cNvPr id="282633" name="Picture 9"/>
          <p:cNvPicPr>
            <a:picLocks noChangeAspect="1" noChangeArrowheads="1"/>
          </p:cNvPicPr>
          <p:nvPr/>
        </p:nvPicPr>
        <p:blipFill>
          <a:blip r:embed="rId7" cstate="print"/>
          <a:srcRect/>
          <a:stretch>
            <a:fillRect/>
          </a:stretch>
        </p:blipFill>
        <p:spPr bwMode="auto">
          <a:xfrm>
            <a:off x="6012161" y="1484784"/>
            <a:ext cx="2664296" cy="2453693"/>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extLst>
      <p:ext uri="{BB962C8B-B14F-4D97-AF65-F5344CB8AC3E}">
        <p14:creationId xmlns:p14="http://schemas.microsoft.com/office/powerpoint/2010/main" val="1697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a:t>Gaussian </a:t>
            </a:r>
            <a:r>
              <a:rPr lang="de-DE" dirty="0"/>
              <a:t>or normal distribution</a:t>
            </a:r>
            <a:endParaRPr lang="en-US" dirty="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a:latin typeface="Symbol" pitchFamily="18" charset="2"/>
                <a:sym typeface="Symbol" pitchFamily="18" charset="2"/>
              </a:rPr>
              <a:t>- </a:t>
            </a:r>
            <a:r>
              <a:rPr lang="de-DE" sz="2400" dirty="0">
                <a:sym typeface="StarMath"/>
              </a:rPr>
              <a:t>&lt; X &lt; </a:t>
            </a:r>
            <a:r>
              <a:rPr lang="de-DE" sz="2400" dirty="0"/>
              <a:t>+ </a:t>
            </a:r>
          </a:p>
          <a:p>
            <a:pPr marL="0" indent="0" eaLnBrk="1" hangingPunct="1">
              <a:lnSpc>
                <a:spcPct val="90000"/>
              </a:lnSpc>
              <a:buNone/>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p:txBody>
      </p:sp>
      <p:graphicFrame>
        <p:nvGraphicFramePr>
          <p:cNvPr id="25602" name="Object 5"/>
          <p:cNvGraphicFramePr>
            <a:graphicFrameLocks noChangeAspect="1"/>
          </p:cNvGraphicFramePr>
          <p:nvPr>
            <p:extLst/>
          </p:nvPr>
        </p:nvGraphicFramePr>
        <p:xfrm>
          <a:off x="598662" y="2119710"/>
          <a:ext cx="5994821" cy="3096344"/>
        </p:xfrm>
        <a:graphic>
          <a:graphicData uri="http://schemas.openxmlformats.org/presentationml/2006/ole">
            <mc:AlternateContent xmlns:mc="http://schemas.openxmlformats.org/markup-compatibility/2006">
              <mc:Choice xmlns:v="urn:schemas-microsoft-com:vml" Requires="v">
                <p:oleObj spid="_x0000_s21524" name="Formel" r:id="rId4" imgW="2311200" imgH="1193760" progId="Equation.3">
                  <p:embed/>
                </p:oleObj>
              </mc:Choice>
              <mc:Fallback>
                <p:oleObj name="Formel" r:id="rId4" imgW="2311200" imgH="1193760" progId="Equation.3">
                  <p:embed/>
                  <p:pic>
                    <p:nvPicPr>
                      <p:cNvPr id="25602"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2" y="2119710"/>
                        <a:ext cx="5994821" cy="3096344"/>
                      </a:xfrm>
                      <a:prstGeom prst="rect">
                        <a:avLst/>
                      </a:prstGeom>
                      <a:solidFill>
                        <a:srgbClr val="FFFF99"/>
                      </a:solidFill>
                      <a:effectLst/>
                      <a:extLst/>
                    </p:spPr>
                  </p:pic>
                </p:oleObj>
              </mc:Fallback>
            </mc:AlternateContent>
          </a:graphicData>
        </a:graphic>
      </p:graphicFrame>
      <p:sp>
        <p:nvSpPr>
          <p:cNvPr id="14"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9"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31</a:t>
            </a:fld>
            <a:endParaRPr lang="en-US" dirty="0"/>
          </a:p>
        </p:txBody>
      </p:sp>
      <p:sp>
        <p:nvSpPr>
          <p:cNvPr id="2" name="Datumsplatzhalter 1"/>
          <p:cNvSpPr>
            <a:spLocks noGrp="1"/>
          </p:cNvSpPr>
          <p:nvPr>
            <p:ph type="dt" sz="half" idx="10"/>
          </p:nvPr>
        </p:nvSpPr>
        <p:spPr/>
        <p:txBody>
          <a:bodyPr/>
          <a:lstStyle/>
          <a:p>
            <a:pPr>
              <a:defRPr/>
            </a:pPr>
            <a:fld id="{8E1F20CF-1D6C-4635-B569-57D33B30383B}" type="datetime1">
              <a:rPr lang="de-AT" smtClean="0"/>
              <a:t>20.06.2023</a:t>
            </a:fld>
            <a:endParaRPr lang="de-AT" dirty="0"/>
          </a:p>
        </p:txBody>
      </p:sp>
      <p:graphicFrame>
        <p:nvGraphicFramePr>
          <p:cNvPr id="8" name="Object 79"/>
          <p:cNvGraphicFramePr>
            <a:graphicFrameLocks noChangeAspect="1"/>
          </p:cNvGraphicFramePr>
          <p:nvPr>
            <p:extLst/>
          </p:nvPr>
        </p:nvGraphicFramePr>
        <p:xfrm>
          <a:off x="3851920" y="3356993"/>
          <a:ext cx="4392488" cy="3124398"/>
        </p:xfrm>
        <a:graphic>
          <a:graphicData uri="http://schemas.openxmlformats.org/presentationml/2006/ole">
            <mc:AlternateContent xmlns:mc="http://schemas.openxmlformats.org/markup-compatibility/2006">
              <mc:Choice xmlns:v="urn:schemas-microsoft-com:vml" Requires="v">
                <p:oleObj spid="_x0000_s21525" name="Arbeitsblatt" r:id="rId6" imgW="5524473" imgH="3929821" progId="Excel.Sheet.8">
                  <p:embed/>
                </p:oleObj>
              </mc:Choice>
              <mc:Fallback>
                <p:oleObj name="Arbeitsblatt" r:id="rId6" imgW="5524473" imgH="3929821" progId="Excel.Sheet.8">
                  <p:embed/>
                  <p:pic>
                    <p:nvPicPr>
                      <p:cNvPr id="8" name="Object 79"/>
                      <p:cNvPicPr>
                        <a:picLocks noGrp="1" noChangeAspect="1" noChangeArrowheads="1"/>
                      </p:cNvPicPr>
                      <p:nvPr/>
                    </p:nvPicPr>
                    <p:blipFill>
                      <a:blip r:embed="rId7"/>
                      <a:srcRect/>
                      <a:stretch>
                        <a:fillRect/>
                      </a:stretch>
                    </p:blipFill>
                    <p:spPr bwMode="auto">
                      <a:xfrm>
                        <a:off x="3851920" y="3356993"/>
                        <a:ext cx="4392488" cy="312439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928203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AT" b="1" dirty="0"/>
              <a:t> </a:t>
            </a:r>
            <a:br>
              <a:rPr lang="de-AT" b="1" dirty="0"/>
            </a:br>
            <a:r>
              <a:rPr lang="de-AT" b="1" dirty="0" smtClean="0"/>
              <a:t/>
            </a:r>
            <a:br>
              <a:rPr lang="de-AT" b="1" dirty="0" smtClean="0"/>
            </a:br>
            <a:r>
              <a:rPr lang="de-AT" sz="2700" b="1" dirty="0" err="1" smtClean="0">
                <a:solidFill>
                  <a:schemeClr val="tx1"/>
                </a:solidFill>
                <a:latin typeface="+mn-lt"/>
                <a:ea typeface="+mn-ea"/>
                <a:cs typeface="+mn-cs"/>
              </a:rPr>
              <a:t>For</a:t>
            </a:r>
            <a:r>
              <a:rPr lang="de-AT" sz="2700" b="1" dirty="0" smtClean="0">
                <a:solidFill>
                  <a:schemeClr val="tx1"/>
                </a:solidFill>
                <a:latin typeface="+mn-lt"/>
                <a:ea typeface="+mn-ea"/>
                <a:cs typeface="+mn-cs"/>
              </a:rPr>
              <a:t> </a:t>
            </a:r>
            <a:r>
              <a:rPr lang="de-AT" sz="2700" b="1" dirty="0">
                <a:solidFill>
                  <a:schemeClr val="tx1"/>
                </a:solidFill>
                <a:latin typeface="+mn-lt"/>
                <a:ea typeface="+mn-ea"/>
                <a:cs typeface="+mn-cs"/>
              </a:rPr>
              <a:t>all </a:t>
            </a:r>
            <a:r>
              <a:rPr lang="en-US" sz="2700" b="1" dirty="0">
                <a:solidFill>
                  <a:schemeClr val="tx1"/>
                </a:solidFill>
                <a:latin typeface="+mn-lt"/>
                <a:ea typeface="+mn-ea"/>
                <a:cs typeface="+mn-cs"/>
              </a:rPr>
              <a:t>normal </a:t>
            </a:r>
            <a:r>
              <a:rPr lang="en-US" sz="2700" b="1" dirty="0" smtClean="0">
                <a:solidFill>
                  <a:schemeClr val="tx1"/>
                </a:solidFill>
                <a:latin typeface="+mn-lt"/>
                <a:ea typeface="+mn-ea"/>
                <a:cs typeface="+mn-cs"/>
              </a:rPr>
              <a:t>distributions:</a:t>
            </a:r>
            <a:r>
              <a:rPr lang="en-US" sz="2700" dirty="0">
                <a:solidFill>
                  <a:schemeClr val="tx1"/>
                </a:solidFill>
                <a:latin typeface="+mn-lt"/>
                <a:ea typeface="+mn-ea"/>
                <a:cs typeface="+mn-cs"/>
              </a:rPr>
              <a:t/>
            </a:r>
            <a:br>
              <a:rPr lang="en-US" sz="2700" dirty="0">
                <a:solidFill>
                  <a:schemeClr val="tx1"/>
                </a:solidFill>
                <a:latin typeface="+mn-lt"/>
                <a:ea typeface="+mn-ea"/>
                <a:cs typeface="+mn-cs"/>
              </a:rPr>
            </a:b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68% of all observations lie within one</a:t>
            </a:r>
            <a:br>
              <a:rPr lang="de-AT" sz="2700" dirty="0">
                <a:solidFill>
                  <a:schemeClr val="tx1"/>
                </a:solidFill>
                <a:latin typeface="+mn-lt"/>
                <a:ea typeface="+mn-ea"/>
                <a:cs typeface="+mn-cs"/>
              </a:rPr>
            </a:br>
            <a:r>
              <a:rPr lang="en-US" sz="2700" dirty="0" err="1">
                <a:solidFill>
                  <a:schemeClr val="tx1"/>
                </a:solidFill>
                <a:latin typeface="+mn-lt"/>
                <a:ea typeface="+mn-ea"/>
                <a:cs typeface="+mn-cs"/>
              </a:rPr>
              <a:t>standard deviation </a:t>
            </a:r>
            <a:r>
              <a:rPr lang="en-US" sz="2700" dirty="0">
                <a:solidFill>
                  <a:schemeClr val="tx1"/>
                </a:solidFill>
                <a:latin typeface="+mn-lt"/>
                <a:ea typeface="+mn-ea"/>
                <a:cs typeface="+mn-cs"/>
              </a:rPr>
              <a:t>around the </a:t>
            </a:r>
            <a:r>
              <a:rPr lang="en-US" sz="2700" dirty="0" err="1">
                <a:solidFill>
                  <a:schemeClr val="tx1"/>
                </a:solidFill>
                <a:latin typeface="+mn-lt"/>
                <a:ea typeface="+mn-ea"/>
                <a:cs typeface="+mn-cs"/>
              </a:rPr>
              <a:t>mean</a:t>
            </a:r>
            <a:r>
              <a:rPr lang="en-US" sz="2700" dirty="0">
                <a:solidFill>
                  <a:schemeClr val="tx1"/>
                </a:solidFill>
                <a:latin typeface="+mn-lt"/>
                <a:ea typeface="+mn-ea"/>
                <a:cs typeface="+mn-cs"/>
              </a:rPr>
              <a:t/>
            </a:r>
            <a:br>
              <a:rPr lang="en-US" sz="2700" dirty="0">
                <a:solidFill>
                  <a:schemeClr val="tx1"/>
                </a:solidFill>
                <a:latin typeface="+mn-lt"/>
                <a:ea typeface="+mn-ea"/>
                <a:cs typeface="+mn-cs"/>
              </a:rPr>
            </a:br>
            <a:r>
              <a:rPr lang="de-AT" sz="2700" dirty="0">
                <a:solidFill>
                  <a:schemeClr val="tx1"/>
                </a:solidFill>
                <a:latin typeface="+mn-lt"/>
                <a:ea typeface="+mn-ea"/>
                <a:cs typeface="+mn-cs"/>
              </a:rPr>
              <a:t>(between μ - σ and μ + σ </a:t>
            </a:r>
            <a:r>
              <a:rPr lang="de-AT" sz="2700" dirty="0" smtClean="0">
                <a:solidFill>
                  <a:schemeClr val="tx1"/>
                </a:solidFill>
                <a:latin typeface="+mn-lt"/>
                <a:ea typeface="+mn-ea"/>
                <a:cs typeface="+mn-cs"/>
              </a:rPr>
              <a:t>)</a:t>
            </a:r>
            <a:br>
              <a:rPr lang="de-AT" sz="2700" dirty="0" smtClean="0">
                <a:solidFill>
                  <a:schemeClr val="tx1"/>
                </a:solidFill>
                <a:latin typeface="+mn-lt"/>
                <a:ea typeface="+mn-ea"/>
                <a:cs typeface="+mn-cs"/>
              </a:rPr>
            </a:br>
            <a:r>
              <a:rPr lang="de-AT" sz="2700" dirty="0">
                <a:solidFill>
                  <a:schemeClr val="tx1"/>
                </a:solidFill>
                <a:latin typeface="+mn-lt"/>
                <a:ea typeface="+mn-ea"/>
                <a:cs typeface="+mn-cs"/>
              </a:rPr>
              <a:t/>
            </a:r>
            <a:br>
              <a:rPr lang="de-AT" sz="2700" dirty="0">
                <a:solidFill>
                  <a:schemeClr val="tx1"/>
                </a:solidFill>
                <a:latin typeface="+mn-lt"/>
                <a:ea typeface="+mn-ea"/>
                <a:cs typeface="+mn-cs"/>
              </a:rPr>
            </a:b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95% of all observations lie within</a:t>
            </a:r>
            <a:br>
              <a:rPr lang="de-AT" sz="2700" dirty="0">
                <a:solidFill>
                  <a:schemeClr val="tx1"/>
                </a:solidFill>
                <a:latin typeface="+mn-lt"/>
                <a:ea typeface="+mn-ea"/>
                <a:cs typeface="+mn-cs"/>
              </a:rPr>
            </a:br>
            <a:r>
              <a:rPr lang="de-AT" sz="2700" dirty="0">
                <a:solidFill>
                  <a:schemeClr val="tx1"/>
                </a:solidFill>
                <a:latin typeface="+mn-lt"/>
                <a:ea typeface="+mn-ea"/>
                <a:cs typeface="+mn-cs"/>
              </a:rPr>
              <a:t>two standard deviations (between μ - 2σ </a:t>
            </a:r>
            <a:r>
              <a:rPr lang="de-AT" sz="2700" dirty="0" err="1" smtClean="0">
                <a:solidFill>
                  <a:schemeClr val="tx1"/>
                </a:solidFill>
                <a:latin typeface="+mn-lt"/>
                <a:ea typeface="+mn-ea"/>
                <a:cs typeface="+mn-cs"/>
              </a:rPr>
              <a:t>and</a:t>
            </a:r>
            <a:r>
              <a:rPr lang="de-AT" sz="2700" dirty="0" smtClean="0">
                <a:solidFill>
                  <a:schemeClr val="tx1"/>
                </a:solidFill>
                <a:latin typeface="+mn-lt"/>
                <a:ea typeface="+mn-ea"/>
                <a:cs typeface="+mn-cs"/>
              </a:rPr>
              <a:t> </a:t>
            </a:r>
            <a:r>
              <a:rPr lang="el-GR" sz="2700" dirty="0" smtClean="0">
                <a:solidFill>
                  <a:schemeClr val="tx1"/>
                </a:solidFill>
                <a:latin typeface="+mn-lt"/>
                <a:ea typeface="+mn-ea"/>
                <a:cs typeface="+mn-cs"/>
              </a:rPr>
              <a:t>μ </a:t>
            </a:r>
            <a:r>
              <a:rPr lang="el-GR" sz="2700" dirty="0">
                <a:solidFill>
                  <a:schemeClr val="tx1"/>
                </a:solidFill>
                <a:latin typeface="+mn-lt"/>
                <a:ea typeface="+mn-ea"/>
                <a:cs typeface="+mn-cs"/>
              </a:rPr>
              <a:t>+ 2σ </a:t>
            </a:r>
            <a:r>
              <a:rPr lang="el-GR" sz="2700" dirty="0" smtClean="0">
                <a:solidFill>
                  <a:schemeClr val="tx1"/>
                </a:solidFill>
                <a:latin typeface="+mn-lt"/>
                <a:ea typeface="+mn-ea"/>
                <a:cs typeface="+mn-cs"/>
              </a:rPr>
              <a:t>)</a:t>
            </a:r>
            <a:r>
              <a:rPr lang="de-DE" sz="2700" dirty="0" smtClean="0">
                <a:solidFill>
                  <a:schemeClr val="tx1"/>
                </a:solidFill>
                <a:latin typeface="+mn-lt"/>
                <a:ea typeface="+mn-ea"/>
                <a:cs typeface="+mn-cs"/>
              </a:rPr>
              <a:t/>
            </a:r>
            <a:br>
              <a:rPr lang="de-DE" sz="2700" dirty="0" smtClean="0">
                <a:solidFill>
                  <a:schemeClr val="tx1"/>
                </a:solidFill>
                <a:latin typeface="+mn-lt"/>
                <a:ea typeface="+mn-ea"/>
                <a:cs typeface="+mn-cs"/>
              </a:rPr>
            </a:br>
            <a:r>
              <a:rPr lang="el-GR" sz="2700" dirty="0">
                <a:solidFill>
                  <a:schemeClr val="tx1"/>
                </a:solidFill>
                <a:latin typeface="+mn-lt"/>
                <a:ea typeface="+mn-ea"/>
                <a:cs typeface="+mn-cs"/>
              </a:rPr>
              <a:t/>
            </a:r>
            <a:br>
              <a:rPr lang="el-GR" sz="2700" dirty="0">
                <a:solidFill>
                  <a:schemeClr val="tx1"/>
                </a:solidFill>
                <a:latin typeface="+mn-lt"/>
                <a:ea typeface="+mn-ea"/>
                <a:cs typeface="+mn-cs"/>
              </a:rPr>
            </a:br>
            <a:r>
              <a:rPr lang="de-AT" sz="2700" dirty="0" smtClean="0">
                <a:solidFill>
                  <a:schemeClr val="tx1"/>
                </a:solidFill>
              </a:rPr>
              <a:t> </a:t>
            </a:r>
            <a:r>
              <a:rPr lang="de-AT" sz="2700" dirty="0">
                <a:solidFill>
                  <a:schemeClr val="tx1"/>
                </a:solidFill>
              </a:rPr>
              <a:t>≈ </a:t>
            </a:r>
            <a:r>
              <a:rPr lang="de-AT" sz="2700" dirty="0">
                <a:solidFill>
                  <a:schemeClr val="tx1"/>
                </a:solidFill>
                <a:latin typeface="+mn-lt"/>
                <a:ea typeface="+mn-ea"/>
                <a:cs typeface="+mn-cs"/>
              </a:rPr>
              <a:t>99% of all </a:t>
            </a:r>
            <a:r>
              <a:rPr lang="de-AT" sz="2700" dirty="0" err="1">
                <a:solidFill>
                  <a:schemeClr val="tx1"/>
                </a:solidFill>
                <a:latin typeface="+mn-lt"/>
                <a:ea typeface="+mn-ea"/>
                <a:cs typeface="+mn-cs"/>
              </a:rPr>
              <a:t>observations</a:t>
            </a:r>
            <a:r>
              <a:rPr lang="de-AT" sz="2700" dirty="0">
                <a:solidFill>
                  <a:schemeClr val="tx1"/>
                </a:solidFill>
                <a:latin typeface="+mn-lt"/>
                <a:ea typeface="+mn-ea"/>
                <a:cs typeface="+mn-cs"/>
              </a:rPr>
              <a:t> </a:t>
            </a:r>
            <a:r>
              <a:rPr lang="de-AT" sz="2700" dirty="0" err="1" smtClean="0">
                <a:solidFill>
                  <a:schemeClr val="tx1"/>
                </a:solidFill>
                <a:latin typeface="+mn-lt"/>
                <a:ea typeface="+mn-ea"/>
                <a:cs typeface="+mn-cs"/>
              </a:rPr>
              <a:t>lie</a:t>
            </a: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within three</a:t>
            </a:r>
            <a:br>
              <a:rPr lang="de-AT" sz="2700" dirty="0">
                <a:solidFill>
                  <a:schemeClr val="tx1"/>
                </a:solidFill>
                <a:latin typeface="+mn-lt"/>
                <a:ea typeface="+mn-ea"/>
                <a:cs typeface="+mn-cs"/>
              </a:rPr>
            </a:br>
            <a:r>
              <a:rPr lang="de-AT" sz="2700" dirty="0">
                <a:solidFill>
                  <a:schemeClr val="tx1"/>
                </a:solidFill>
                <a:latin typeface="+mn-lt"/>
                <a:ea typeface="+mn-ea"/>
                <a:cs typeface="+mn-cs"/>
              </a:rPr>
              <a:t>standard deviation (between μ - 3σ </a:t>
            </a:r>
            <a:r>
              <a:rPr lang="de-AT" sz="2700" dirty="0" err="1" smtClean="0">
                <a:solidFill>
                  <a:schemeClr val="tx1"/>
                </a:solidFill>
                <a:latin typeface="+mn-lt"/>
                <a:ea typeface="+mn-ea"/>
                <a:cs typeface="+mn-cs"/>
              </a:rPr>
              <a:t>and</a:t>
            </a:r>
            <a:r>
              <a:rPr lang="de-AT" sz="2700" dirty="0" smtClean="0">
                <a:solidFill>
                  <a:schemeClr val="tx1"/>
                </a:solidFill>
                <a:latin typeface="+mn-lt"/>
                <a:ea typeface="+mn-ea"/>
                <a:cs typeface="+mn-cs"/>
              </a:rPr>
              <a:t> </a:t>
            </a:r>
            <a:r>
              <a:rPr lang="el-GR" sz="2700" dirty="0" smtClean="0">
                <a:solidFill>
                  <a:schemeClr val="tx1"/>
                </a:solidFill>
                <a:latin typeface="+mn-lt"/>
                <a:ea typeface="+mn-ea"/>
                <a:cs typeface="+mn-cs"/>
              </a:rPr>
              <a:t>μ </a:t>
            </a:r>
            <a:r>
              <a:rPr lang="el-GR" sz="2700" dirty="0">
                <a:solidFill>
                  <a:schemeClr val="tx1"/>
                </a:solidFill>
                <a:latin typeface="+mn-lt"/>
                <a:ea typeface="+mn-ea"/>
                <a:cs typeface="+mn-cs"/>
              </a:rPr>
              <a:t>+ </a:t>
            </a:r>
            <a:r>
              <a:rPr lang="el-GR" sz="2700" dirty="0" smtClean="0">
                <a:solidFill>
                  <a:schemeClr val="tx1"/>
                </a:solidFill>
                <a:latin typeface="+mn-lt"/>
                <a:ea typeface="+mn-ea"/>
                <a:cs typeface="+mn-cs"/>
              </a:rPr>
              <a:t>3σ</a:t>
            </a:r>
            <a:r>
              <a:rPr lang="de-DE" sz="2700" dirty="0" smtClean="0">
                <a:solidFill>
                  <a:schemeClr val="tx1"/>
                </a:solidFill>
                <a:latin typeface="+mn-lt"/>
                <a:ea typeface="+mn-ea"/>
                <a:cs typeface="+mn-cs"/>
              </a:rPr>
              <a:t>)</a:t>
            </a:r>
            <a:r>
              <a:rPr lang="de-DE" sz="2700" dirty="0">
                <a:solidFill>
                  <a:schemeClr val="tx1"/>
                </a:solidFill>
                <a:latin typeface="+mn-lt"/>
                <a:ea typeface="+mn-ea"/>
                <a:cs typeface="+mn-cs"/>
              </a:rPr>
              <a:t/>
            </a:r>
            <a:br>
              <a:rPr lang="de-DE" sz="2700" dirty="0">
                <a:solidFill>
                  <a:schemeClr val="tx1"/>
                </a:solidFill>
                <a:latin typeface="+mn-lt"/>
                <a:ea typeface="+mn-ea"/>
                <a:cs typeface="+mn-cs"/>
              </a:rPr>
            </a:br>
            <a:endParaRPr lang="en-US" sz="2700" dirty="0">
              <a:solidFill>
                <a:schemeClr val="tx1"/>
              </a:solidFill>
              <a:latin typeface="+mn-lt"/>
              <a:ea typeface="+mn-ea"/>
              <a:cs typeface="+mn-cs"/>
            </a:endParaRPr>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7" name="Rechteck 6"/>
          <p:cNvSpPr/>
          <p:nvPr/>
        </p:nvSpPr>
        <p:spPr>
          <a:xfrm>
            <a:off x="467544" y="692696"/>
            <a:ext cx="4963218" cy="584775"/>
          </a:xfrm>
          <a:prstGeom prst="rect">
            <a:avLst/>
          </a:prstGeom>
        </p:spPr>
        <p:txBody>
          <a:bodyPr wrap="none">
            <a:spAutoFit/>
          </a:bodyPr>
          <a:lstStyle/>
          <a:p>
            <a:r>
              <a:rPr lang="de-AT" sz="3200" dirty="0">
                <a:solidFill>
                  <a:srgbClr val="4F81BD"/>
                </a:solidFill>
                <a:latin typeface="+mj-lt"/>
                <a:ea typeface="+mj-ea"/>
                <a:cs typeface="+mj-cs"/>
              </a:rPr>
              <a:t>The </a:t>
            </a:r>
            <a:r>
              <a:rPr lang="de-AT" sz="3200" dirty="0" err="1" smtClean="0">
                <a:solidFill>
                  <a:srgbClr val="4F81BD"/>
                </a:solidFill>
                <a:latin typeface="+mj-lt"/>
                <a:ea typeface="+mj-ea"/>
                <a:cs typeface="+mj-cs"/>
              </a:rPr>
              <a:t>sigma</a:t>
            </a:r>
            <a:r>
              <a:rPr lang="de-AT" sz="3200" dirty="0" smtClean="0">
                <a:solidFill>
                  <a:srgbClr val="4F81BD"/>
                </a:solidFill>
                <a:latin typeface="+mj-lt"/>
                <a:ea typeface="+mj-ea"/>
                <a:cs typeface="+mj-cs"/>
              </a:rPr>
              <a:t> (68-95-99%) </a:t>
            </a:r>
            <a:r>
              <a:rPr lang="de-AT" sz="3200" dirty="0">
                <a:solidFill>
                  <a:srgbClr val="4F81BD"/>
                </a:solidFill>
                <a:latin typeface="+mj-lt"/>
                <a:ea typeface="+mj-ea"/>
                <a:cs typeface="+mj-cs"/>
              </a:rPr>
              <a:t>rule: </a:t>
            </a:r>
            <a:endParaRPr lang="en-US" sz="3200" dirty="0">
              <a:solidFill>
                <a:srgbClr val="4F81BD"/>
              </a:solidFill>
              <a:latin typeface="+mj-lt"/>
              <a:ea typeface="+mj-ea"/>
              <a:cs typeface="+mj-cs"/>
            </a:endParaRPr>
          </a:p>
        </p:txBody>
      </p:sp>
      <p:sp>
        <p:nvSpPr>
          <p:cNvPr id="11"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32</a:t>
            </a:fld>
            <a:endParaRPr lang="en-US" dirty="0"/>
          </a:p>
        </p:txBody>
      </p:sp>
      <p:sp>
        <p:nvSpPr>
          <p:cNvPr id="2" name="Datumsplatzhalter 1"/>
          <p:cNvSpPr>
            <a:spLocks noGrp="1"/>
          </p:cNvSpPr>
          <p:nvPr>
            <p:ph type="dt" sz="half" idx="10"/>
          </p:nvPr>
        </p:nvSpPr>
        <p:spPr/>
        <p:txBody>
          <a:bodyPr/>
          <a:lstStyle/>
          <a:p>
            <a:pPr>
              <a:defRPr/>
            </a:pPr>
            <a:fld id="{C087304D-F966-4265-8368-884330A06853}" type="datetime1">
              <a:rPr lang="de-AT" smtClean="0"/>
              <a:t>20.06.2023</a:t>
            </a:fld>
            <a:endParaRPr lang="de-AT" dirty="0"/>
          </a:p>
        </p:txBody>
      </p:sp>
    </p:spTree>
    <p:extLst>
      <p:ext uri="{BB962C8B-B14F-4D97-AF65-F5344CB8AC3E}">
        <p14:creationId xmlns:p14="http://schemas.microsoft.com/office/powerpoint/2010/main" val="380557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ctrTitle"/>
          </p:nvPr>
        </p:nvSpPr>
        <p:spPr>
          <a:xfrm>
            <a:off x="611188" y="1524000"/>
            <a:ext cx="7905750" cy="2120900"/>
          </a:xfrm>
        </p:spPr>
        <p:txBody>
          <a:bodyPr/>
          <a:lstStyle/>
          <a:p>
            <a:pPr algn="l"/>
            <a:r>
              <a:rPr lang="de-DE" dirty="0"/>
              <a:t>The </a:t>
            </a:r>
            <a:r>
              <a:rPr lang="de-DE" dirty="0" smtClean="0"/>
              <a:t>2X2 </a:t>
            </a:r>
            <a:r>
              <a:rPr lang="de-DE" dirty="0" err="1" smtClean="0"/>
              <a:t>table</a:t>
            </a:r>
            <a:r>
              <a:rPr lang="de-DE" dirty="0" smtClean="0"/>
              <a:t> </a:t>
            </a:r>
            <a:r>
              <a:rPr lang="de-DE" dirty="0" err="1" smtClean="0"/>
              <a:t>continued</a:t>
            </a:r>
            <a:r>
              <a:rPr lang="de-DE" dirty="0" smtClean="0"/>
              <a:t>:</a:t>
            </a:r>
            <a:br>
              <a:rPr lang="de-DE" dirty="0" smtClean="0"/>
            </a:br>
            <a:r>
              <a:rPr lang="de-DE" dirty="0" err="1"/>
              <a:t>D</a:t>
            </a:r>
            <a:r>
              <a:rPr lang="de-DE" dirty="0" err="1" smtClean="0"/>
              <a:t>iagnostic</a:t>
            </a:r>
            <a:r>
              <a:rPr lang="de-DE" dirty="0" smtClean="0"/>
              <a:t> </a:t>
            </a:r>
            <a:r>
              <a:rPr lang="de-DE" dirty="0" err="1" smtClean="0"/>
              <a:t>study</a:t>
            </a:r>
            <a:r>
              <a:rPr lang="de-DE" dirty="0" smtClean="0"/>
              <a:t> </a:t>
            </a:r>
            <a:endParaRPr lang="de-DE" sz="2500" b="1" i="1" dirty="0"/>
          </a:p>
        </p:txBody>
      </p:sp>
      <p:sp>
        <p:nvSpPr>
          <p:cNvPr id="137218"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de-DE" sz="2000">
                <a:solidFill>
                  <a:srgbClr val="7F7F7F"/>
                </a:solidFill>
                <a:latin typeface="Calibri" pitchFamily="34" charset="0"/>
              </a:rPr>
              <a:t>Department of Medical Statistics, Informatics and Health Economics, Innsbruck Medical University</a:t>
            </a:r>
          </a:p>
          <a:p>
            <a:pPr algn="ctr">
              <a:spcBef>
                <a:spcPct val="20000"/>
              </a:spcBef>
              <a:buFont typeface="Arial" pitchFamily="34" charset="0"/>
              <a:buNone/>
            </a:pPr>
            <a:endParaRPr lang="de-DE">
              <a:solidFill>
                <a:srgbClr val="7F7F7F"/>
              </a:solidFill>
              <a:latin typeface="Calibri" pitchFamily="34" charset="0"/>
            </a:endParaRPr>
          </a:p>
          <a:p>
            <a:pPr algn="ctr">
              <a:spcBef>
                <a:spcPct val="20000"/>
              </a:spcBef>
              <a:buFont typeface="Arial" pitchFamily="34" charset="0"/>
              <a:buNone/>
            </a:pPr>
            <a:endParaRPr lang="de-DE">
              <a:solidFill>
                <a:srgbClr val="7F7F7F"/>
              </a:solidFill>
              <a:latin typeface="Calibri" pitchFamily="34" charset="0"/>
            </a:endParaRPr>
          </a:p>
        </p:txBody>
      </p:sp>
      <p:sp>
        <p:nvSpPr>
          <p:cNvPr id="137219"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r>
              <a:rPr lang="de-DE" sz="1400" i="1" dirty="0">
                <a:solidFill>
                  <a:srgbClr val="7F7F7F"/>
                </a:solidFill>
                <a:latin typeface="Calibri" pitchFamily="34" charset="0"/>
              </a:rPr>
              <a:t>Innsbruck, October 2011</a:t>
            </a: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extLst>
      <p:ext uri="{BB962C8B-B14F-4D97-AF65-F5344CB8AC3E}">
        <p14:creationId xmlns:p14="http://schemas.microsoft.com/office/powerpoint/2010/main" val="235388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6"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15E2D297-8CE8-4024-A3C2-16DE76E1880B}" type="slidenum">
              <a:rPr lang="de-DE" altLang="en-US" smtClean="0"/>
              <a:t>34</a:t>
            </a:fld>
            <a:endParaRPr lang="de-DE" altLang="en-US" dirty="0"/>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procedure 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Pos.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process 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Neg.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Sensitivity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Specificity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5122"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22566" name="Formel" r:id="rId4" imgW="1155700" imgH="558800" progId="Equation.3">
                  <p:embed/>
                </p:oleObj>
              </mc:Choice>
              <mc:Fallback>
                <p:oleObj name="Formel" r:id="rId4" imgW="1155700" imgH="558800" progId="Equation.3">
                  <p:embed/>
                  <p:pic>
                    <p:nvPicPr>
                      <p:cNvPr id="35122" name="Object 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3" name="Object 307"/>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spid="_x0000_s22567" name="Formel" r:id="rId6" imgW="825500" imgH="393700" progId="Equation.3">
                  <p:embed/>
                </p:oleObj>
              </mc:Choice>
              <mc:Fallback>
                <p:oleObj name="Formel" r:id="rId6" imgW="825500" imgH="393700" progId="Equation.3">
                  <p:embed/>
                  <p:pic>
                    <p:nvPicPr>
                      <p:cNvPr id="35123" name="Object 3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4"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spid="_x0000_s22568" name="Formel" r:id="rId8" imgW="825480" imgH="393480" progId="Equation.3">
                  <p:embed/>
                </p:oleObj>
              </mc:Choice>
              <mc:Fallback>
                <p:oleObj name="Formel" r:id="rId8" imgW="825480" imgH="393480" progId="Equation.3">
                  <p:embed/>
                  <p:pic>
                    <p:nvPicPr>
                      <p:cNvPr id="35124" name="Object 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5"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22569" name="Formel" r:id="rId10" imgW="1180588" imgH="558558" progId="Equation.3">
                  <p:embed/>
                </p:oleObj>
              </mc:Choice>
              <mc:Fallback>
                <p:oleObj name="Formel" r:id="rId10" imgW="1180588" imgH="558558" progId="Equation.3">
                  <p:embed/>
                  <p:pic>
                    <p:nvPicPr>
                      <p:cNvPr id="35125" name="Object 3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29685AAA-F4E6-492E-801C-B243D570B9F6}" type="datetime1">
              <a:rPr lang="de-AT" smtClean="0"/>
              <a:t>20.06.2023</a:t>
            </a:fld>
            <a:endParaRPr lang="de-AT" dirty="0"/>
          </a:p>
        </p:txBody>
      </p:sp>
    </p:spTree>
    <p:extLst>
      <p:ext uri="{BB962C8B-B14F-4D97-AF65-F5344CB8AC3E}">
        <p14:creationId xmlns:p14="http://schemas.microsoft.com/office/powerpoint/2010/main" val="1086940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50"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6C70A6CD-3D83-49AD-943B-1CB67F60C3BA}" type="slidenum">
              <a:rPr lang="de-DE" altLang="en-US" smtClean="0"/>
              <a:t>35</a:t>
            </a:fld>
            <a:endParaRPr lang="de-DE" altLang="en-US" dirty="0"/>
          </a:p>
        </p:txBody>
      </p:sp>
      <p:graphicFrame>
        <p:nvGraphicFramePr>
          <p:cNvPr id="218115" name="Group 3"/>
          <p:cNvGraphicFramePr>
            <a:graphicFrameLocks noGrp="1"/>
          </p:cNvGraphicFramePr>
          <p:nvPr>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New </a:t>
                      </a:r>
                      <a:r>
                        <a:rPr kumimoji="0" lang="en-GB" sz="2000" b="0" i="0" u="none" strike="noStrike" cap="none" normalizeH="0" baseline="0" dirty="0" smtClean="0">
                          <a:ln>
                            <a:noFill/>
                          </a:ln>
                          <a:solidFill>
                            <a:srgbClr val="000036"/>
                          </a:solidFill>
                          <a:effectLst/>
                          <a:latin typeface="Arial" charset="0"/>
                        </a:rPr>
                        <a:t>test positive</a:t>
                      </a: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New test </a:t>
                      </a:r>
                      <a:r>
                        <a:rPr kumimoji="0" lang="en-GB" sz="2000" b="0" i="0" u="none" strike="noStrike" cap="none" normalizeH="0" baseline="0" dirty="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Sensitivity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Specificity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6146"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23590" name="Formel" r:id="rId4" imgW="1155700" imgH="558800" progId="Equation.3">
                  <p:embed/>
                </p:oleObj>
              </mc:Choice>
              <mc:Fallback>
                <p:oleObj name="Formel" r:id="rId4" imgW="1155700" imgH="558800" progId="Equation.3">
                  <p:embed/>
                  <p:pic>
                    <p:nvPicPr>
                      <p:cNvPr id="36146" name="Object 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 name="Object 307"/>
          <p:cNvGraphicFramePr>
            <a:graphicFrameLocks noChangeAspect="1"/>
          </p:cNvGraphicFramePr>
          <p:nvPr/>
        </p:nvGraphicFramePr>
        <p:xfrm>
          <a:off x="6804025" y="3429000"/>
          <a:ext cx="881063" cy="420688"/>
        </p:xfrm>
        <a:graphic>
          <a:graphicData uri="http://schemas.openxmlformats.org/presentationml/2006/ole">
            <mc:AlternateContent xmlns:mc="http://schemas.openxmlformats.org/markup-compatibility/2006">
              <mc:Choice xmlns:v="urn:schemas-microsoft-com:vml" Requires="v">
                <p:oleObj spid="_x0000_s23591" name="Formel" r:id="rId6" imgW="825500" imgH="393700" progId="Equation.3">
                  <p:embed/>
                </p:oleObj>
              </mc:Choice>
              <mc:Fallback>
                <p:oleObj name="Formel" r:id="rId6" imgW="825500" imgH="393700" progId="Equation.3">
                  <p:embed/>
                  <p:pic>
                    <p:nvPicPr>
                      <p:cNvPr id="36147" name="Object 3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3429000"/>
                        <a:ext cx="88106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8"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spid="_x0000_s23592" name="Formel" r:id="rId8" imgW="825480" imgH="393480" progId="Equation.3">
                  <p:embed/>
                </p:oleObj>
              </mc:Choice>
              <mc:Fallback>
                <p:oleObj name="Formel" r:id="rId8" imgW="825480" imgH="393480" progId="Equation.3">
                  <p:embed/>
                  <p:pic>
                    <p:nvPicPr>
                      <p:cNvPr id="36148" name="Object 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9"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23593" name="Formel" r:id="rId10" imgW="1180588" imgH="558558" progId="Equation.3">
                  <p:embed/>
                </p:oleObj>
              </mc:Choice>
              <mc:Fallback>
                <p:oleObj name="Formel" r:id="rId10" imgW="1180588" imgH="558558" progId="Equation.3">
                  <p:embed/>
                  <p:pic>
                    <p:nvPicPr>
                      <p:cNvPr id="36149" name="Object 3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11B610D6-AC01-4697-A170-32C5E98FFB6A}" type="datetime1">
              <a:rPr lang="de-AT" smtClean="0"/>
              <a:t>20.06.2023</a:t>
            </a:fld>
            <a:endParaRPr lang="de-AT" dirty="0"/>
          </a:p>
        </p:txBody>
      </p:sp>
    </p:spTree>
    <p:extLst>
      <p:ext uri="{BB962C8B-B14F-4D97-AF65-F5344CB8AC3E}">
        <p14:creationId xmlns:p14="http://schemas.microsoft.com/office/powerpoint/2010/main" val="717025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D1C70EAE-7111-40A7-900F-EF8B725FA1B9}" type="datetime1">
              <a:rPr lang="de-AT" smtClean="0"/>
              <a:t>20.06.2023</a:t>
            </a:fld>
            <a:endParaRPr lang="de-DE" altLang="en-US"/>
          </a:p>
        </p:txBody>
      </p:sp>
      <p:sp>
        <p:nvSpPr>
          <p:cNvPr id="19" name="Fußzeilenplatzhalter 2"/>
          <p:cNvSpPr>
            <a:spLocks noGrp="1"/>
          </p:cNvSpPr>
          <p:nvPr>
            <p:ph type="ftr" sz="quarter" idx="11"/>
          </p:nvPr>
        </p:nvSpPr>
        <p:spPr/>
        <p:txBody>
          <a:bodyPr/>
          <a:lstStyle/>
          <a:p>
            <a:r>
              <a:rPr lang="de-DE" altLang="en-US"/>
              <a:t>hanno.ulmer@i-med.ac.at</a:t>
            </a:r>
          </a:p>
        </p:txBody>
      </p:sp>
      <p:sp>
        <p:nvSpPr>
          <p:cNvPr id="20" name="Foliennummernplatzhalter 3"/>
          <p:cNvSpPr>
            <a:spLocks noGrp="1"/>
          </p:cNvSpPr>
          <p:nvPr>
            <p:ph type="sldNum" sz="quarter" idx="12"/>
          </p:nvPr>
        </p:nvSpPr>
        <p:spPr/>
        <p:txBody>
          <a:bodyPr/>
          <a:lstStyle/>
          <a:p>
            <a:r>
              <a:rPr lang="de-DE" altLang="en-US"/>
              <a:t>Page</a:t>
            </a:r>
            <a:fld id="{3159418C-CAEB-4C70-98DC-BD1132C483AF}" type="slidenum">
              <a:rPr lang="de-DE" altLang="en-US"/>
              <a:t>36</a:t>
            </a:fld>
            <a:endParaRPr lang="de-DE" altLang="en-US"/>
          </a:p>
        </p:txBody>
      </p:sp>
      <p:sp>
        <p:nvSpPr>
          <p:cNvPr id="250882" name="Text Box 2"/>
          <p:cNvSpPr txBox="1">
            <a:spLocks noChangeArrowheads="1"/>
          </p:cNvSpPr>
          <p:nvPr/>
        </p:nvSpPr>
        <p:spPr bwMode="auto">
          <a:xfrm>
            <a:off x="1547813" y="884238"/>
            <a:ext cx="4684296" cy="1200329"/>
          </a:xfrm>
          <a:prstGeom prst="rect">
            <a:avLst/>
          </a:prstGeom>
          <a:noFill/>
          <a:ln w="9525">
            <a:noFill/>
            <a:miter lim="800000"/>
            <a:headEnd/>
            <a:tailEnd/>
          </a:ln>
        </p:spPr>
        <p:txBody>
          <a:bodyPr wrap="none">
            <a:spAutoFit/>
          </a:bodyPr>
          <a:lstStyle/>
          <a:p>
            <a:r>
              <a:rPr lang="de-DE" sz="2400" b="1" dirty="0" err="1"/>
              <a:t>Bayes </a:t>
            </a:r>
            <a:r>
              <a:rPr lang="de-DE" sz="2400" b="1" dirty="0"/>
              <a:t>formula</a:t>
            </a:r>
          </a:p>
          <a:p>
            <a:endParaRPr lang="de-DE" b="1" dirty="0"/>
          </a:p>
          <a:p>
            <a:r>
              <a:rPr lang="de-DE" sz="2400" b="1" dirty="0"/>
              <a:t>Positive Predictive Value (PPV)</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a:t>PPV = (sensitivity x prevalence) /</a:t>
            </a:r>
          </a:p>
          <a:p>
            <a:r>
              <a:rPr lang="de-DE" sz="2000" b="1" dirty="0"/>
              <a:t>           (sensitivity x prevalence +(1- specificity) x (1- prevalence))</a:t>
            </a:r>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Example mammography: </a:t>
            </a:r>
          </a:p>
          <a:p>
            <a:r>
              <a:rPr lang="de-DE" dirty="0"/>
              <a:t>Prevalence: 1%, Sensitivity: 90%, Specificity: 98%.</a:t>
            </a:r>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a:t>0.90 - 0.01</a:t>
            </a:r>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a:t>0.90 - 0.01 + 0.02 - 0.99</a:t>
            </a:r>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p>
        </p:txBody>
      </p:sp>
      <p:sp>
        <p:nvSpPr>
          <p:cNvPr id="250897" name="Text Box 18"/>
          <p:cNvSpPr txBox="1">
            <a:spLocks noChangeArrowheads="1"/>
          </p:cNvSpPr>
          <p:nvPr/>
        </p:nvSpPr>
        <p:spPr bwMode="auto">
          <a:xfrm>
            <a:off x="6547895" y="5001141"/>
            <a:ext cx="960519" cy="369332"/>
          </a:xfrm>
          <a:prstGeom prst="rect">
            <a:avLst/>
          </a:prstGeom>
          <a:noFill/>
          <a:ln w="9525">
            <a:noFill/>
            <a:miter lim="800000"/>
            <a:headEnd/>
            <a:tailEnd/>
          </a:ln>
        </p:spPr>
        <p:txBody>
          <a:bodyPr wrap="none">
            <a:spAutoFit/>
          </a:bodyPr>
          <a:lstStyle/>
          <a:p>
            <a:r>
              <a:rPr lang="de-DE" dirty="0"/>
              <a:t> = 0.31</a:t>
            </a:r>
          </a:p>
        </p:txBody>
      </p:sp>
    </p:spTree>
    <p:extLst>
      <p:ext uri="{BB962C8B-B14F-4D97-AF65-F5344CB8AC3E}">
        <p14:creationId xmlns:p14="http://schemas.microsoft.com/office/powerpoint/2010/main" val="1478505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C8E736B-99E8-4EA1-AEEF-211B8DBAC743}" type="datetime1">
              <a:rPr lang="de-AT" altLang="en-US" smtClean="0"/>
              <a:t>20.06.2023</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Case </a:t>
            </a:r>
            <a:r>
              <a:rPr lang="de-DE" dirty="0" err="1" smtClean="0"/>
              <a:t>study</a:t>
            </a:r>
            <a:r>
              <a:rPr lang="de-DE" dirty="0" smtClean="0"/>
              <a:t>: </a:t>
            </a:r>
            <a:r>
              <a:rPr lang="de-DE" dirty="0" err="1" smtClean="0"/>
              <a:t>clinical</a:t>
            </a:r>
            <a:r>
              <a:rPr lang="de-DE" dirty="0" smtClean="0"/>
              <a:t> </a:t>
            </a:r>
            <a:r>
              <a:rPr lang="de-DE" dirty="0" err="1" smtClean="0"/>
              <a:t>trial</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37</a:t>
            </a:fld>
            <a:endParaRPr lang="de-DE" altLang="en-US"/>
          </a:p>
        </p:txBody>
      </p:sp>
    </p:spTree>
    <p:extLst>
      <p:ext uri="{BB962C8B-B14F-4D97-AF65-F5344CB8AC3E}">
        <p14:creationId xmlns:p14="http://schemas.microsoft.com/office/powerpoint/2010/main" val="3488597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a:t>
            </a:r>
            <a:r>
              <a:rPr lang="de-DE" dirty="0" err="1"/>
              <a:t>study</a:t>
            </a:r>
            <a:r>
              <a:rPr lang="de-DE" dirty="0"/>
              <a:t>: </a:t>
            </a:r>
            <a:r>
              <a:rPr lang="de-DE" dirty="0" err="1"/>
              <a:t>clinical</a:t>
            </a:r>
            <a:r>
              <a:rPr lang="de-DE" dirty="0"/>
              <a:t> </a:t>
            </a:r>
            <a:r>
              <a:rPr lang="de-DE" dirty="0" err="1"/>
              <a:t>trial</a:t>
            </a:r>
            <a:endParaRPr lang="de-DE"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38</a:t>
            </a:fld>
            <a:endParaRPr lang="de-DE" altLang="en-US"/>
          </a:p>
        </p:txBody>
      </p:sp>
      <p:sp>
        <p:nvSpPr>
          <p:cNvPr id="6" name="Datumsplatzhalter 5"/>
          <p:cNvSpPr>
            <a:spLocks noGrp="1"/>
          </p:cNvSpPr>
          <p:nvPr>
            <p:ph type="dt" sz="half" idx="10"/>
          </p:nvPr>
        </p:nvSpPr>
        <p:spPr/>
        <p:txBody>
          <a:bodyPr/>
          <a:lstStyle/>
          <a:p>
            <a:pPr>
              <a:defRPr/>
            </a:pPr>
            <a:fld id="{3BF09572-4A57-426F-A590-012AA646A699}" type="datetime1">
              <a:rPr lang="de-AT" smtClean="0"/>
              <a:t>20.06.2023</a:t>
            </a:fld>
            <a:endParaRPr lang="de-AT" dirty="0"/>
          </a:p>
        </p:txBody>
      </p:sp>
    </p:spTree>
    <p:extLst>
      <p:ext uri="{BB962C8B-B14F-4D97-AF65-F5344CB8AC3E}">
        <p14:creationId xmlns:p14="http://schemas.microsoft.com/office/powerpoint/2010/main" val="1899778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smtClean="0"/>
              <a:t>„</a:t>
            </a:r>
            <a:r>
              <a:rPr lang="de-DE" dirty="0" err="1" smtClean="0"/>
              <a:t>How</a:t>
            </a:r>
            <a:r>
              <a:rPr lang="de-DE" dirty="0" smtClean="0"/>
              <a:t> </a:t>
            </a:r>
            <a:r>
              <a:rPr lang="de-DE" dirty="0" err="1" smtClean="0"/>
              <a:t>to</a:t>
            </a:r>
            <a:r>
              <a:rPr lang="de-DE" dirty="0" smtClean="0"/>
              <a:t> </a:t>
            </a:r>
            <a:r>
              <a:rPr lang="de-DE" dirty="0" err="1" smtClean="0"/>
              <a:t>read</a:t>
            </a:r>
            <a:r>
              <a:rPr lang="de-DE" dirty="0" smtClean="0"/>
              <a:t> a </a:t>
            </a:r>
            <a:r>
              <a:rPr lang="de-DE" dirty="0" err="1" smtClean="0"/>
              <a:t>study</a:t>
            </a:r>
            <a:r>
              <a:rPr lang="de-DE" dirty="0" smtClean="0"/>
              <a:t> in 10 </a:t>
            </a:r>
            <a:r>
              <a:rPr lang="de-DE" dirty="0" err="1" smtClean="0"/>
              <a:t>minutes</a:t>
            </a:r>
            <a:r>
              <a:rPr lang="de-DE" dirty="0" smtClean="0"/>
              <a:t>“ </a:t>
            </a:r>
            <a:endParaRPr lang="de-DE" dirty="0"/>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smtClean="0"/>
              <a:t>Structure</a:t>
            </a:r>
            <a:r>
              <a:rPr lang="de-DE" dirty="0" smtClean="0"/>
              <a:t> </a:t>
            </a:r>
            <a:r>
              <a:rPr lang="de-DE" dirty="0" err="1" smtClean="0"/>
              <a:t>of</a:t>
            </a:r>
            <a:r>
              <a:rPr lang="de-DE" dirty="0" smtClean="0"/>
              <a:t> a </a:t>
            </a:r>
            <a:r>
              <a:rPr lang="de-DE" dirty="0" err="1" smtClean="0"/>
              <a:t>study</a:t>
            </a:r>
            <a:r>
              <a:rPr lang="de-DE" dirty="0" smtClean="0"/>
              <a:t> </a:t>
            </a:r>
            <a:r>
              <a:rPr lang="de-DE" dirty="0" err="1" smtClean="0"/>
              <a:t>report</a:t>
            </a:r>
            <a:r>
              <a:rPr lang="de-DE" dirty="0" smtClean="0"/>
              <a:t>:</a:t>
            </a:r>
            <a:r>
              <a:rPr lang="de-DE" sz="2400" dirty="0"/>
              <a:t/>
            </a:r>
            <a:br>
              <a:rPr lang="de-DE" sz="2400" dirty="0"/>
            </a:br>
            <a:r>
              <a:rPr lang="de-DE" sz="2000" dirty="0"/>
              <a:t/>
            </a:r>
            <a:br>
              <a:rPr lang="de-DE" sz="2000" dirty="0"/>
            </a:br>
            <a:r>
              <a:rPr lang="de-DE" sz="3200" dirty="0" err="1"/>
              <a:t>IMRaD</a:t>
            </a:r>
            <a:r>
              <a:rPr lang="de-DE" sz="3200" dirty="0"/>
              <a:t> </a:t>
            </a:r>
            <a:r>
              <a:rPr lang="de-DE" sz="3200" dirty="0" err="1" smtClean="0"/>
              <a:t>scheme</a:t>
            </a:r>
            <a:r>
              <a:rPr lang="de-DE" sz="3200" dirty="0"/>
              <a:t/>
            </a:r>
            <a:br>
              <a:rPr lang="de-DE" sz="3200" dirty="0"/>
            </a:br>
            <a:endParaRPr lang="de-DE" sz="3200" dirty="0"/>
          </a:p>
          <a:p>
            <a:pPr>
              <a:lnSpc>
                <a:spcPct val="80000"/>
              </a:lnSpc>
              <a:buSzPct val="90000"/>
            </a:pPr>
            <a:r>
              <a:rPr lang="de-DE" sz="2400" dirty="0" smtClean="0"/>
              <a:t>Guidelines </a:t>
            </a:r>
            <a:r>
              <a:rPr lang="de-DE" sz="2400" dirty="0" err="1" smtClean="0"/>
              <a:t>for</a:t>
            </a:r>
            <a:r>
              <a:rPr lang="de-DE" sz="2400" dirty="0" smtClean="0"/>
              <a:t> </a:t>
            </a:r>
            <a:r>
              <a:rPr lang="de-DE" sz="2400" dirty="0" err="1" smtClean="0"/>
              <a:t>writing</a:t>
            </a:r>
            <a:r>
              <a:rPr lang="de-DE" sz="2400" dirty="0" smtClean="0"/>
              <a:t> a </a:t>
            </a:r>
            <a:r>
              <a:rPr lang="de-DE" sz="2400" dirty="0" err="1" smtClean="0"/>
              <a:t>study</a:t>
            </a:r>
            <a:r>
              <a:rPr lang="de-DE" sz="2400" dirty="0" smtClean="0"/>
              <a:t> </a:t>
            </a:r>
            <a:r>
              <a:rPr lang="de-DE" sz="2400" dirty="0" err="1" smtClean="0"/>
              <a:t>report</a:t>
            </a:r>
            <a:endParaRPr lang="de-DE" sz="2400" dirty="0" smtClean="0"/>
          </a:p>
          <a:p>
            <a:pPr>
              <a:lnSpc>
                <a:spcPct val="80000"/>
              </a:lnSpc>
              <a:buSzPct val="90000"/>
            </a:pPr>
            <a:endParaRPr lang="de-DE" sz="2400" dirty="0"/>
          </a:p>
          <a:p>
            <a:pPr>
              <a:lnSpc>
                <a:spcPct val="80000"/>
              </a:lnSpc>
              <a:buSzPct val="90000"/>
            </a:pPr>
            <a:r>
              <a:rPr lang="de-DE" sz="2000" dirty="0"/>
              <a:t>CONSORT </a:t>
            </a:r>
            <a:r>
              <a:rPr lang="de-DE" sz="2000" dirty="0" err="1" smtClean="0"/>
              <a:t>statement</a:t>
            </a:r>
            <a:r>
              <a:rPr lang="de-DE" sz="2000" dirty="0" smtClean="0"/>
              <a:t> </a:t>
            </a:r>
            <a:r>
              <a:rPr lang="de-DE" sz="2000" dirty="0" err="1" smtClean="0"/>
              <a:t>for</a:t>
            </a:r>
            <a:r>
              <a:rPr lang="de-DE" sz="2000" dirty="0" smtClean="0"/>
              <a:t> </a:t>
            </a:r>
            <a:r>
              <a:rPr lang="de-DE" sz="2000" dirty="0" err="1" smtClean="0"/>
              <a:t>interventional</a:t>
            </a:r>
            <a:r>
              <a:rPr lang="de-DE" sz="2000" dirty="0" smtClean="0"/>
              <a:t> </a:t>
            </a:r>
            <a:r>
              <a:rPr lang="de-DE" sz="2000" dirty="0" err="1" smtClean="0"/>
              <a:t>studies</a:t>
            </a:r>
            <a:r>
              <a:rPr lang="de-DE" sz="2000" dirty="0" smtClean="0"/>
              <a:t> </a:t>
            </a:r>
            <a:r>
              <a:rPr lang="de-DE" sz="2000" dirty="0"/>
              <a:t>(RCTs)</a:t>
            </a:r>
          </a:p>
          <a:p>
            <a:pPr>
              <a:lnSpc>
                <a:spcPct val="80000"/>
              </a:lnSpc>
              <a:buSzPct val="90000"/>
            </a:pPr>
            <a:r>
              <a:rPr lang="de-DE" sz="2000" dirty="0"/>
              <a:t>STROBE </a:t>
            </a:r>
            <a:r>
              <a:rPr lang="de-DE" sz="2000" dirty="0" err="1" smtClean="0"/>
              <a:t>statement</a:t>
            </a:r>
            <a:r>
              <a:rPr lang="de-DE" sz="2000" dirty="0" smtClean="0"/>
              <a:t> </a:t>
            </a:r>
            <a:r>
              <a:rPr lang="de-DE" sz="2000" dirty="0" err="1" smtClean="0"/>
              <a:t>for</a:t>
            </a:r>
            <a:r>
              <a:rPr lang="de-DE" sz="2000" dirty="0" smtClean="0"/>
              <a:t> </a:t>
            </a:r>
            <a:r>
              <a:rPr lang="de-DE" sz="2000" dirty="0" err="1" smtClean="0"/>
              <a:t>observational</a:t>
            </a:r>
            <a:r>
              <a:rPr lang="de-DE" sz="2000" dirty="0" smtClean="0"/>
              <a:t> </a:t>
            </a:r>
            <a:r>
              <a:rPr lang="de-DE" sz="2000" dirty="0" err="1" smtClean="0"/>
              <a:t>studies</a:t>
            </a:r>
            <a:r>
              <a:rPr lang="de-DE" sz="2000" dirty="0" smtClean="0"/>
              <a:t/>
            </a:r>
            <a:br>
              <a:rPr lang="de-DE" sz="2000" dirty="0" smtClean="0"/>
            </a:br>
            <a:r>
              <a:rPr lang="de-DE" sz="2000" dirty="0" smtClean="0"/>
              <a:t>(</a:t>
            </a:r>
            <a:r>
              <a:rPr lang="de-DE" sz="2000" dirty="0" err="1" smtClean="0"/>
              <a:t>epidemiologic</a:t>
            </a:r>
            <a:r>
              <a:rPr lang="de-DE" sz="2000" dirty="0" smtClean="0"/>
              <a:t> </a:t>
            </a:r>
            <a:r>
              <a:rPr lang="de-DE" sz="2000" dirty="0" err="1" smtClean="0"/>
              <a:t>study</a:t>
            </a:r>
            <a:r>
              <a:rPr lang="de-DE" sz="2000" dirty="0" smtClean="0"/>
              <a:t> </a:t>
            </a:r>
            <a:r>
              <a:rPr lang="de-DE" sz="2000" dirty="0" err="1" smtClean="0"/>
              <a:t>designs</a:t>
            </a:r>
            <a:r>
              <a:rPr lang="de-DE" sz="2000" dirty="0" smtClean="0"/>
              <a:t>: </a:t>
            </a:r>
            <a:r>
              <a:rPr lang="de-DE" sz="2000" dirty="0" err="1" smtClean="0"/>
              <a:t>cohort</a:t>
            </a:r>
            <a:r>
              <a:rPr lang="de-DE" sz="2000" dirty="0" smtClean="0"/>
              <a:t> </a:t>
            </a:r>
            <a:r>
              <a:rPr lang="de-DE" sz="2000" dirty="0" err="1" smtClean="0"/>
              <a:t>study</a:t>
            </a:r>
            <a:r>
              <a:rPr lang="de-DE" sz="2000" dirty="0" smtClean="0"/>
              <a:t>, </a:t>
            </a:r>
            <a:r>
              <a:rPr lang="de-DE" sz="2000" dirty="0" err="1" smtClean="0"/>
              <a:t>case-control</a:t>
            </a:r>
            <a:r>
              <a:rPr lang="de-DE" sz="2000" dirty="0" smtClean="0"/>
              <a:t> </a:t>
            </a:r>
            <a:r>
              <a:rPr lang="de-DE" sz="2000" dirty="0" err="1" smtClean="0"/>
              <a:t>study</a:t>
            </a:r>
            <a:r>
              <a:rPr lang="de-DE" sz="2000" dirty="0" smtClean="0"/>
              <a:t>, </a:t>
            </a:r>
            <a:r>
              <a:rPr lang="de-DE" sz="2000" dirty="0" err="1" smtClean="0"/>
              <a:t>cross-sectional</a:t>
            </a:r>
            <a:r>
              <a:rPr lang="de-DE" sz="2000" dirty="0" smtClean="0"/>
              <a:t> </a:t>
            </a:r>
            <a:r>
              <a:rPr lang="de-DE" sz="2000" dirty="0" err="1" smtClean="0"/>
              <a:t>study</a:t>
            </a:r>
            <a:r>
              <a:rPr lang="de-DE" sz="2000" dirty="0" smtClean="0"/>
              <a:t>)</a:t>
            </a:r>
            <a:endParaRPr lang="de-DE" sz="2000" dirty="0"/>
          </a:p>
          <a:p>
            <a:pPr>
              <a:lnSpc>
                <a:spcPct val="80000"/>
              </a:lnSpc>
              <a:buSzPct val="90000"/>
            </a:pPr>
            <a:r>
              <a:rPr lang="de-DE" sz="2000" dirty="0"/>
              <a:t>STARD </a:t>
            </a:r>
            <a:r>
              <a:rPr lang="de-DE" sz="2000" dirty="0" err="1" smtClean="0"/>
              <a:t>statement</a:t>
            </a:r>
            <a:r>
              <a:rPr lang="de-DE" sz="2000" dirty="0" smtClean="0"/>
              <a:t> </a:t>
            </a:r>
            <a:r>
              <a:rPr lang="de-DE" sz="2000" dirty="0" err="1" smtClean="0"/>
              <a:t>for</a:t>
            </a:r>
            <a:r>
              <a:rPr lang="de-DE" sz="2000" dirty="0" smtClean="0"/>
              <a:t> </a:t>
            </a:r>
            <a:r>
              <a:rPr lang="de-DE" sz="2000" dirty="0" err="1" smtClean="0"/>
              <a:t>diagnostic</a:t>
            </a:r>
            <a:r>
              <a:rPr lang="de-DE" sz="2000" dirty="0" smtClean="0"/>
              <a:t> </a:t>
            </a:r>
            <a:r>
              <a:rPr lang="de-DE" sz="2000" dirty="0" err="1" smtClean="0"/>
              <a:t>studyies</a:t>
            </a:r>
            <a:endParaRPr lang="de-DE" sz="2000" dirty="0" smtClean="0"/>
          </a:p>
          <a:p>
            <a:pPr>
              <a:lnSpc>
                <a:spcPct val="80000"/>
              </a:lnSpc>
              <a:buSzPct val="90000"/>
            </a:pPr>
            <a:r>
              <a:rPr lang="de-DE" sz="2000" dirty="0" smtClean="0"/>
              <a:t>PRISMA </a:t>
            </a:r>
            <a:r>
              <a:rPr lang="de-DE" sz="2000" dirty="0" err="1" smtClean="0"/>
              <a:t>statement</a:t>
            </a:r>
            <a:r>
              <a:rPr lang="de-DE" sz="2000" dirty="0" smtClean="0"/>
              <a:t> </a:t>
            </a:r>
            <a:r>
              <a:rPr lang="de-DE" sz="2000" dirty="0" err="1" smtClean="0"/>
              <a:t>for</a:t>
            </a:r>
            <a:r>
              <a:rPr lang="de-DE" sz="2000" dirty="0" smtClean="0"/>
              <a:t> meta-</a:t>
            </a:r>
            <a:r>
              <a:rPr lang="de-DE" sz="2000" dirty="0" err="1" smtClean="0"/>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fld id="{3DDE2865-4A49-4206-A4F8-C12F62F8C113}" type="datetime1">
              <a:rPr lang="de-AT" altLang="en-US" smtClean="0"/>
              <a:t>20.06.2023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39</a:t>
            </a:fld>
            <a:endParaRPr lang="de-DE" altLang="en-US"/>
          </a:p>
        </p:txBody>
      </p:sp>
    </p:spTree>
    <p:extLst>
      <p:ext uri="{BB962C8B-B14F-4D97-AF65-F5344CB8AC3E}">
        <p14:creationId xmlns:p14="http://schemas.microsoft.com/office/powerpoint/2010/main" val="3482129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r>
              <a:rPr lang="de-DE" dirty="0" err="1" smtClean="0"/>
              <a:t>Use</a:t>
            </a:r>
            <a:r>
              <a:rPr lang="de-DE" dirty="0" smtClean="0"/>
              <a:t> </a:t>
            </a:r>
            <a:r>
              <a:rPr lang="de-DE" dirty="0" err="1" smtClean="0"/>
              <a:t>of</a:t>
            </a:r>
            <a:r>
              <a:rPr lang="de-DE" dirty="0" smtClean="0"/>
              <a:t> </a:t>
            </a:r>
            <a:r>
              <a:rPr lang="de-DE" dirty="0" err="1" smtClean="0"/>
              <a:t>statistics</a:t>
            </a:r>
            <a:r>
              <a:rPr lang="de-DE" dirty="0" smtClean="0"/>
              <a:t> in top </a:t>
            </a:r>
            <a:r>
              <a:rPr lang="de-DE" dirty="0" err="1" smtClean="0"/>
              <a:t>journals</a:t>
            </a:r>
            <a:endParaRPr lang="de-DE"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2729394-BDB3-4C53-9A81-2AC2F57869E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65E4688-3EEF-406A-9AF3-FFDEE079E45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extLst>
      <p:ext uri="{BB962C8B-B14F-4D97-AF65-F5344CB8AC3E}">
        <p14:creationId xmlns:p14="http://schemas.microsoft.com/office/powerpoint/2010/main" val="37441472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err="1" smtClean="0"/>
              <a:t>Consort</a:t>
            </a:r>
            <a:r>
              <a:rPr lang="de-DE" dirty="0" smtClean="0"/>
              <a:t> </a:t>
            </a:r>
            <a:r>
              <a:rPr lang="de-DE" dirty="0" err="1" smtClean="0"/>
              <a:t>statement</a:t>
            </a:r>
            <a:r>
              <a:rPr lang="de-DE" dirty="0" smtClean="0"/>
              <a:t>, </a:t>
            </a:r>
            <a:r>
              <a:rPr lang="de-DE" dirty="0" err="1" smtClean="0"/>
              <a:t>participant</a:t>
            </a:r>
            <a:r>
              <a:rPr lang="de-DE" dirty="0" smtClean="0"/>
              <a:t> </a:t>
            </a:r>
            <a:r>
              <a:rPr lang="de-DE" dirty="0" err="1" smtClean="0"/>
              <a:t>flow</a:t>
            </a:r>
            <a:r>
              <a:rPr lang="de-DE" dirty="0" smtClean="0"/>
              <a:t> </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361FA26-9288-472C-9075-8D4AC38A85D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23909" name="Rectangle 5"/>
          <p:cNvSpPr>
            <a:spLocks noChangeArrowheads="1"/>
          </p:cNvSpPr>
          <p:nvPr/>
        </p:nvSpPr>
        <p:spPr bwMode="auto">
          <a:xfrm>
            <a:off x="468313" y="1989138"/>
            <a:ext cx="2138727" cy="286232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Intention-</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to</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treat</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 </a:t>
            </a: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None/>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versus</a:t>
            </a: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Per-</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protocol</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Tx/>
              <a:buNone/>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p:txBody>
      </p:sp>
      <p:sp>
        <p:nvSpPr>
          <p:cNvPr id="8" name="Datumsplatzhalter 7"/>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215988-1046-4948-AC1D-5A46CB9C845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2714136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fld id="{0C81275C-EBBF-4426-9567-FA738957CF4D}" type="datetime1">
              <a:rPr lang="de-AT" altLang="en-US" smtClean="0"/>
              <a:t>20.06.2023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extLst>
      <p:ext uri="{BB962C8B-B14F-4D97-AF65-F5344CB8AC3E}">
        <p14:creationId xmlns:p14="http://schemas.microsoft.com/office/powerpoint/2010/main" val="5647600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smtClean="0"/>
              <a:t>trial</a:t>
            </a:r>
            <a:r>
              <a:rPr lang="de-DE" sz="2800" dirty="0" smtClean="0"/>
              <a:t> (</a:t>
            </a:r>
            <a:r>
              <a:rPr lang="de-DE" sz="2800" dirty="0" err="1" smtClean="0"/>
              <a:t>medical</a:t>
            </a:r>
            <a:r>
              <a:rPr lang="de-DE" sz="2800" dirty="0" smtClean="0"/>
              <a:t> </a:t>
            </a:r>
            <a:r>
              <a:rPr lang="de-DE" sz="2800" dirty="0" err="1" smtClean="0"/>
              <a:t>device</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C96E7868-DFE9-4A2C-B31E-7B6C2378E819}"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42</a:t>
            </a:fld>
            <a:endParaRPr lang="de-DE" altLang="en-US"/>
          </a:p>
        </p:txBody>
      </p:sp>
    </p:spTree>
    <p:extLst>
      <p:ext uri="{BB962C8B-B14F-4D97-AF65-F5344CB8AC3E}">
        <p14:creationId xmlns:p14="http://schemas.microsoft.com/office/powerpoint/2010/main" val="36118865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D5FF0886-49BA-449A-8040-26BE16BA1B01}"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43</a:t>
            </a:fld>
            <a:endParaRPr lang="de-DE" altLang="en-US"/>
          </a:p>
        </p:txBody>
      </p:sp>
    </p:spTree>
    <p:extLst>
      <p:ext uri="{BB962C8B-B14F-4D97-AF65-F5344CB8AC3E}">
        <p14:creationId xmlns:p14="http://schemas.microsoft.com/office/powerpoint/2010/main" val="4209601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0CE1EAEE-B0B6-4E76-8D79-D83877BB09BE}"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44</a:t>
            </a:fld>
            <a:endParaRPr lang="de-DE" altLang="en-US"/>
          </a:p>
        </p:txBody>
      </p:sp>
    </p:spTree>
    <p:extLst>
      <p:ext uri="{BB962C8B-B14F-4D97-AF65-F5344CB8AC3E}">
        <p14:creationId xmlns:p14="http://schemas.microsoft.com/office/powerpoint/2010/main" val="12351262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34629F8C-95CF-4DE6-9188-5163AF91F216}"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spTree>
    <p:extLst>
      <p:ext uri="{BB962C8B-B14F-4D97-AF65-F5344CB8AC3E}">
        <p14:creationId xmlns:p14="http://schemas.microsoft.com/office/powerpoint/2010/main" val="42485731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8FBC22B4-9C0C-459A-8022-84ED8377FACF}"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spTree>
    <p:extLst>
      <p:ext uri="{BB962C8B-B14F-4D97-AF65-F5344CB8AC3E}">
        <p14:creationId xmlns:p14="http://schemas.microsoft.com/office/powerpoint/2010/main" val="26630041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smtClean="0"/>
              <a:t>(</a:t>
            </a:r>
            <a:r>
              <a:rPr lang="de-DE" sz="2800" dirty="0" err="1" smtClean="0"/>
              <a:t>drug</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A1CFDC-E352-4A7C-A618-B884AA26B84B}"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47</a:t>
            </a:fld>
            <a:endParaRPr lang="de-DE" altLang="en-US"/>
          </a:p>
        </p:txBody>
      </p:sp>
    </p:spTree>
    <p:extLst>
      <p:ext uri="{BB962C8B-B14F-4D97-AF65-F5344CB8AC3E}">
        <p14:creationId xmlns:p14="http://schemas.microsoft.com/office/powerpoint/2010/main" val="2558887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B4641711-B043-45B5-A574-CD708FCADEBD}"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48</a:t>
            </a:fld>
            <a:endParaRPr lang="de-DE" altLang="en-US"/>
          </a:p>
        </p:txBody>
      </p:sp>
    </p:spTree>
    <p:extLst>
      <p:ext uri="{BB962C8B-B14F-4D97-AF65-F5344CB8AC3E}">
        <p14:creationId xmlns:p14="http://schemas.microsoft.com/office/powerpoint/2010/main" val="1807540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1414D14E-ADF1-4DE1-ADAA-CBBAA2A21ED1}"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49</a:t>
            </a:fld>
            <a:endParaRPr lang="de-DE" altLang="en-US"/>
          </a:p>
        </p:txBody>
      </p:sp>
    </p:spTree>
    <p:extLst>
      <p:ext uri="{BB962C8B-B14F-4D97-AF65-F5344CB8AC3E}">
        <p14:creationId xmlns:p14="http://schemas.microsoft.com/office/powerpoint/2010/main" val="3777149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F1F6D3-91D5-4EE2-B02E-B7BE3CC8790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2CAC88C-1CC7-4AF2-8684-ED3F4309E9D4}"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Kategorien nach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3200" b="0" i="0" u="none" strike="noStrike" kern="1200" cap="none" spc="0" normalizeH="0" baseline="0" noProof="0" dirty="0" smtClean="0">
                <a:ln>
                  <a:noFill/>
                </a:ln>
                <a:solidFill>
                  <a:srgbClr val="4F81BD"/>
                </a:solidFill>
                <a:effectLst/>
                <a:uLnTx/>
                <a:uFillTx/>
                <a:latin typeface="Calibri"/>
                <a:ea typeface="+mj-ea"/>
                <a:cs typeface="+mj-cs"/>
              </a:rPr>
              <a:t>Statistical </a:t>
            </a:r>
            <a:r>
              <a:rPr kumimoji="0" lang="de-AT" sz="3200" b="0" i="0" u="none" strike="noStrike" kern="1200" cap="none" spc="0" normalizeH="0" baseline="0" noProof="0" dirty="0" err="1" smtClean="0">
                <a:ln>
                  <a:noFill/>
                </a:ln>
                <a:solidFill>
                  <a:srgbClr val="4F81BD"/>
                </a:solidFill>
                <a:effectLst/>
                <a:uLnTx/>
                <a:uFillTx/>
                <a:latin typeface="Calibri"/>
                <a:ea typeface="+mj-ea"/>
                <a:cs typeface="+mj-cs"/>
              </a:rPr>
              <a:t>methods</a:t>
            </a:r>
            <a:endParaRPr kumimoji="0" lang="de-DE" sz="3200" b="0" i="0" u="none" strike="noStrike" kern="1200" cap="none" spc="0" normalizeH="0" baseline="0" noProof="0" dirty="0">
              <a:ln>
                <a:noFill/>
              </a:ln>
              <a:solidFill>
                <a:srgbClr val="4F81BD"/>
              </a:solidFill>
              <a:effectLst/>
              <a:uLnTx/>
              <a:uFillTx/>
              <a:latin typeface="Calibri"/>
              <a:ea typeface="+mj-ea"/>
              <a:cs typeface="+mj-cs"/>
            </a:endParaRPr>
          </a:p>
        </p:txBody>
      </p:sp>
    </p:spTree>
    <p:extLst>
      <p:ext uri="{BB962C8B-B14F-4D97-AF65-F5344CB8AC3E}">
        <p14:creationId xmlns:p14="http://schemas.microsoft.com/office/powerpoint/2010/main" val="25991579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D2A200-CB58-4140-A80B-EEE9CB4C57CF}"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50</a:t>
            </a:fld>
            <a:endParaRPr lang="de-DE" altLang="en-US"/>
          </a:p>
        </p:txBody>
      </p:sp>
    </p:spTree>
    <p:extLst>
      <p:ext uri="{BB962C8B-B14F-4D97-AF65-F5344CB8AC3E}">
        <p14:creationId xmlns:p14="http://schemas.microsoft.com/office/powerpoint/2010/main" val="11081380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A2E3DC25-2DDC-447F-8605-B152AB9493A9}"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51</a:t>
            </a:fld>
            <a:endParaRPr lang="de-DE" altLang="en-US"/>
          </a:p>
        </p:txBody>
      </p:sp>
    </p:spTree>
    <p:extLst>
      <p:ext uri="{BB962C8B-B14F-4D97-AF65-F5344CB8AC3E}">
        <p14:creationId xmlns:p14="http://schemas.microsoft.com/office/powerpoint/2010/main" val="12912192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37C5B869-8C48-420A-9710-3F07539B3D1D}"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52</a:t>
            </a:fld>
            <a:endParaRPr lang="de-DE" altLang="en-US"/>
          </a:p>
        </p:txBody>
      </p:sp>
    </p:spTree>
    <p:extLst>
      <p:ext uri="{BB962C8B-B14F-4D97-AF65-F5344CB8AC3E}">
        <p14:creationId xmlns:p14="http://schemas.microsoft.com/office/powerpoint/2010/main" val="29030647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B1BE9A1-3DA4-4E48-8DB5-F533E56F9101}"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53</a:t>
            </a:fld>
            <a:endParaRPr lang="de-DE" altLang="en-US"/>
          </a:p>
        </p:txBody>
      </p:sp>
    </p:spTree>
    <p:extLst>
      <p:ext uri="{BB962C8B-B14F-4D97-AF65-F5344CB8AC3E}">
        <p14:creationId xmlns:p14="http://schemas.microsoft.com/office/powerpoint/2010/main" val="8343036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1EE4A32-5650-4436-8A41-7F459193CBD5}"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54</a:t>
            </a:fld>
            <a:endParaRPr lang="de-DE" altLang="en-US"/>
          </a:p>
        </p:txBody>
      </p:sp>
    </p:spTree>
    <p:extLst>
      <p:ext uri="{BB962C8B-B14F-4D97-AF65-F5344CB8AC3E}">
        <p14:creationId xmlns:p14="http://schemas.microsoft.com/office/powerpoint/2010/main" val="441479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8F87D64A-B3F1-4B01-8691-2DB72529F476}"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55</a:t>
            </a:fld>
            <a:endParaRPr lang="de-DE" altLang="en-US"/>
          </a:p>
        </p:txBody>
      </p:sp>
    </p:spTree>
    <p:extLst>
      <p:ext uri="{BB962C8B-B14F-4D97-AF65-F5344CB8AC3E}">
        <p14:creationId xmlns:p14="http://schemas.microsoft.com/office/powerpoint/2010/main" val="25573188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447F5BF7-518C-4C6A-B113-764787E2A507}"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56</a:t>
            </a:fld>
            <a:endParaRPr lang="de-DE" altLang="en-US"/>
          </a:p>
        </p:txBody>
      </p:sp>
    </p:spTree>
    <p:extLst>
      <p:ext uri="{BB962C8B-B14F-4D97-AF65-F5344CB8AC3E}">
        <p14:creationId xmlns:p14="http://schemas.microsoft.com/office/powerpoint/2010/main" val="18130051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Types</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studies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pPr algn="ctr"/>
            <a:endParaRPr lang="de-DE" sz="2400" dirty="0"/>
          </a:p>
        </p:txBody>
      </p:sp>
    </p:spTree>
    <p:extLst>
      <p:ext uri="{BB962C8B-B14F-4D97-AF65-F5344CB8AC3E}">
        <p14:creationId xmlns:p14="http://schemas.microsoft.com/office/powerpoint/2010/main" val="38692420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smtClean="0">
                <a:solidFill>
                  <a:srgbClr val="26547C"/>
                </a:solidFill>
              </a:rPr>
              <a:t>a </a:t>
            </a:r>
            <a:r>
              <a:rPr lang="de-DE" sz="2000" dirty="0" err="1" smtClean="0">
                <a:solidFill>
                  <a:srgbClr val="26547C"/>
                </a:solidFill>
              </a:rPr>
              <a:t>factor</a:t>
            </a:r>
            <a:r>
              <a:rPr lang="de-DE" sz="2000" dirty="0" smtClean="0">
                <a:solidFill>
                  <a:srgbClr val="26547C"/>
                </a:solidFill>
              </a:rPr>
              <a:t> </a:t>
            </a:r>
            <a:r>
              <a:rPr lang="de-DE" sz="2000" dirty="0" err="1" smtClean="0">
                <a:solidFill>
                  <a:srgbClr val="26547C"/>
                </a:solidFill>
              </a:rPr>
              <a:t>that</a:t>
            </a:r>
            <a:r>
              <a:rPr lang="de-DE" sz="2000" dirty="0" smtClean="0">
                <a:solidFill>
                  <a:srgbClr val="26547C"/>
                </a:solidFill>
              </a:rPr>
              <a:t> </a:t>
            </a:r>
            <a:r>
              <a:rPr lang="de-DE" sz="2000" dirty="0" err="1" smtClean="0">
                <a:solidFill>
                  <a:srgbClr val="26547C"/>
                </a:solidFill>
              </a:rPr>
              <a:t>is</a:t>
            </a:r>
            <a:r>
              <a:rPr lang="de-DE" sz="2000" dirty="0" smtClean="0">
                <a:solidFill>
                  <a:srgbClr val="26547C"/>
                </a:solidFill>
              </a:rPr>
              <a:t> </a:t>
            </a:r>
            <a:r>
              <a:rPr lang="de-DE" sz="2000" dirty="0" err="1" smtClean="0">
                <a:solidFill>
                  <a:srgbClr val="26547C"/>
                </a:solidFill>
              </a:rPr>
              <a:t>to</a:t>
            </a:r>
            <a:r>
              <a:rPr lang="de-DE" sz="2000" dirty="0" smtClean="0">
                <a:solidFill>
                  <a:srgbClr val="26547C"/>
                </a:solidFill>
              </a:rPr>
              <a:t> </a:t>
            </a:r>
            <a:r>
              <a:rPr lang="de-DE" sz="2000" dirty="0" err="1" smtClean="0">
                <a:solidFill>
                  <a:srgbClr val="26547C"/>
                </a:solidFill>
              </a:rPr>
              <a:t>be</a:t>
            </a:r>
            <a:r>
              <a:rPr lang="de-DE" sz="2000" dirty="0" smtClean="0">
                <a:solidFill>
                  <a:srgbClr val="26547C"/>
                </a:solidFill>
              </a:rPr>
              <a:t> </a:t>
            </a:r>
            <a:r>
              <a:rPr lang="de-DE" sz="2000" dirty="0" err="1" smtClean="0">
                <a:solidFill>
                  <a:srgbClr val="26547C"/>
                </a:solidFill>
              </a:rPr>
              <a:t>investigated</a:t>
            </a:r>
            <a:r>
              <a:rPr lang="de-DE" sz="2000" dirty="0">
                <a:solidFill>
                  <a:srgbClr val="000036"/>
                </a:solidFill>
              </a:rPr>
              <a:t/>
            </a:r>
            <a:br>
              <a:rPr lang="de-DE" sz="2000" dirty="0">
                <a:solidFill>
                  <a:srgbClr val="000036"/>
                </a:solidFill>
              </a:rPr>
            </a:br>
            <a:r>
              <a:rPr lang="de-DE" sz="2000" dirty="0" smtClean="0">
                <a:solidFill>
                  <a:srgbClr val="000036"/>
                </a:solidFill>
              </a:rPr>
              <a:t>(</a:t>
            </a:r>
            <a:r>
              <a:rPr lang="de-DE" sz="2000" dirty="0" err="1" smtClean="0">
                <a:solidFill>
                  <a:srgbClr val="000036"/>
                </a:solidFill>
              </a:rPr>
              <a:t>efficacy</a:t>
            </a:r>
            <a:r>
              <a:rPr lang="de-DE" sz="2000" dirty="0" smtClean="0">
                <a:solidFill>
                  <a:srgbClr val="000036"/>
                </a:solidFill>
              </a:rPr>
              <a:t> </a:t>
            </a:r>
            <a:r>
              <a:rPr lang="de-DE" sz="2000" dirty="0" err="1" smtClean="0">
                <a:solidFill>
                  <a:srgbClr val="000036"/>
                </a:solidFill>
              </a:rPr>
              <a:t>of</a:t>
            </a:r>
            <a:r>
              <a:rPr lang="de-DE" sz="2000" dirty="0" smtClean="0">
                <a:solidFill>
                  <a:srgbClr val="000036"/>
                </a:solidFill>
              </a:rPr>
              <a:t> a </a:t>
            </a:r>
            <a:r>
              <a:rPr lang="de-DE" sz="2000" dirty="0" err="1" smtClean="0">
                <a:solidFill>
                  <a:srgbClr val="000036"/>
                </a:solidFill>
              </a:rPr>
              <a:t>therapy</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 </a:t>
            </a:r>
            <a:r>
              <a:rPr lang="de-DE" sz="2000" dirty="0" err="1" smtClean="0">
                <a:solidFill>
                  <a:srgbClr val="000036"/>
                </a:solidFill>
              </a:rPr>
              <a:t>new</a:t>
            </a:r>
            <a:r>
              <a:rPr lang="de-DE" sz="2000" dirty="0" smtClean="0">
                <a:solidFill>
                  <a:srgbClr val="000036"/>
                </a:solidFill>
              </a:rPr>
              <a:t> </a:t>
            </a:r>
            <a:r>
              <a:rPr lang="de-DE" sz="2000" dirty="0" err="1" smtClean="0">
                <a:solidFill>
                  <a:srgbClr val="000036"/>
                </a:solidFill>
              </a:rPr>
              <a:t>medication</a:t>
            </a:r>
            <a:r>
              <a:rPr lang="de-DE" sz="2000" dirty="0" smtClean="0">
                <a:solidFill>
                  <a:srgbClr val="000036"/>
                </a:solidFill>
              </a:rPr>
              <a:t>, a </a:t>
            </a:r>
            <a:r>
              <a:rPr lang="de-DE" sz="2000" dirty="0" err="1" smtClean="0">
                <a:solidFill>
                  <a:srgbClr val="000036"/>
                </a:solidFill>
              </a:rPr>
              <a:t>risk</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smoking</a:t>
            </a:r>
            <a:r>
              <a:rPr lang="de-DE" sz="2000" dirty="0" smtClean="0">
                <a:solidFill>
                  <a:srgbClr val="000036"/>
                </a:solidFill>
              </a:rPr>
              <a:t>, a </a:t>
            </a:r>
            <a:r>
              <a:rPr lang="de-DE" sz="2000" dirty="0" err="1" smtClean="0">
                <a:solidFill>
                  <a:srgbClr val="000036"/>
                </a:solidFill>
              </a:rPr>
              <a:t>protective</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physical</a:t>
            </a:r>
            <a:r>
              <a:rPr lang="de-DE" sz="2000" dirty="0" smtClean="0">
                <a:solidFill>
                  <a:srgbClr val="000036"/>
                </a:solidFill>
              </a:rPr>
              <a:t> </a:t>
            </a:r>
            <a:r>
              <a:rPr lang="de-DE" sz="2000" dirty="0" err="1" smtClean="0">
                <a:solidFill>
                  <a:srgbClr val="000036"/>
                </a:solidFill>
              </a:rPr>
              <a:t>activity</a:t>
            </a:r>
            <a:r>
              <a:rPr lang="de-DE" sz="2000" dirty="0" smtClean="0">
                <a:solidFill>
                  <a:srgbClr val="000036"/>
                </a:solidFill>
              </a:rPr>
              <a:t>)</a:t>
            </a:r>
            <a:r>
              <a:rPr lang="de-DE" sz="2000" dirty="0">
                <a:solidFill>
                  <a:srgbClr val="000036"/>
                </a:solidFill>
              </a:rPr>
              <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smtClean="0">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smtClean="0">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clinical</a:t>
            </a:r>
            <a:r>
              <a:rPr lang="de-DE" dirty="0" smtClean="0"/>
              <a:t> </a:t>
            </a:r>
            <a:r>
              <a:rPr lang="de-DE" dirty="0" err="1" smtClean="0"/>
              <a:t>trial</a:t>
            </a:r>
            <a:r>
              <a:rPr lang="de-DE" dirty="0" smtClean="0"/>
              <a:t>, </a:t>
            </a:r>
            <a:br>
              <a:rPr lang="de-DE" dirty="0" smtClean="0"/>
            </a:br>
            <a:r>
              <a:rPr lang="de-DE" dirty="0" err="1" smtClean="0"/>
              <a:t>interventional</a:t>
            </a:r>
            <a:r>
              <a:rPr lang="de-DE" dirty="0" smtClean="0"/>
              <a:t> </a:t>
            </a:r>
            <a:r>
              <a:rPr lang="de-DE" dirty="0" err="1" smtClean="0"/>
              <a:t>cohort</a:t>
            </a:r>
            <a:r>
              <a:rPr lang="de-DE" dirty="0" smtClean="0"/>
              <a:t> </a:t>
            </a:r>
            <a:r>
              <a:rPr lang="de-DE" dirty="0" err="1" smtClean="0"/>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cohort</a:t>
            </a:r>
            <a:r>
              <a:rPr lang="de-DE" dirty="0" smtClean="0"/>
              <a:t> </a:t>
            </a:r>
            <a:r>
              <a:rPr lang="de-DE" dirty="0" err="1" smtClean="0"/>
              <a:t>study</a:t>
            </a:r>
            <a:r>
              <a:rPr lang="de-DE" dirty="0" smtClean="0"/>
              <a:t>, </a:t>
            </a:r>
            <a:r>
              <a:rPr lang="de-DE" dirty="0" err="1" smtClean="0"/>
              <a:t>case-control</a:t>
            </a:r>
            <a:r>
              <a:rPr lang="de-DE" dirty="0" smtClean="0"/>
              <a:t> </a:t>
            </a:r>
            <a:r>
              <a:rPr lang="de-DE" dirty="0" err="1" smtClean="0"/>
              <a:t>study</a:t>
            </a:r>
            <a:r>
              <a:rPr lang="de-DE" dirty="0" smtClean="0"/>
              <a:t>, (</a:t>
            </a:r>
            <a:r>
              <a:rPr lang="de-DE" dirty="0" err="1" smtClean="0"/>
              <a:t>cross-sectional</a:t>
            </a:r>
            <a:r>
              <a:rPr lang="de-DE" dirty="0" smtClean="0"/>
              <a:t> </a:t>
            </a:r>
            <a:r>
              <a:rPr lang="de-DE" dirty="0" err="1" smtClean="0"/>
              <a:t>study</a:t>
            </a:r>
            <a:r>
              <a:rPr lang="de-DE" dirty="0" smtClean="0"/>
              <a:t>)</a:t>
            </a:r>
            <a:endParaRPr lang="de-DE" dirty="0"/>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smtClean="0">
                <a:solidFill>
                  <a:srgbClr val="4F81BD"/>
                </a:solidFill>
                <a:latin typeface="+mj-lt"/>
                <a:ea typeface="+mj-ea"/>
                <a:cs typeface="+mj-cs"/>
              </a:rPr>
              <a:t>Interventional</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observational</a:t>
            </a:r>
            <a:r>
              <a:rPr lang="de-DE" sz="3200" dirty="0" smtClean="0">
                <a:solidFill>
                  <a:srgbClr val="4F81BD"/>
                </a:solidFill>
                <a:latin typeface="+mj-lt"/>
                <a:ea typeface="+mj-ea"/>
                <a:cs typeface="+mj-cs"/>
              </a:rPr>
              <a:t> </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FCC626D0-2754-416E-A099-43AA8906E66E}" type="datetime1">
              <a:rPr lang="de-AT" altLang="en-US" smtClean="0"/>
              <a:t>20.06.2023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58</a:t>
            </a:fld>
            <a:endParaRPr lang="de-DE" altLang="en-US"/>
          </a:p>
        </p:txBody>
      </p:sp>
    </p:spTree>
    <p:extLst>
      <p:ext uri="{BB962C8B-B14F-4D97-AF65-F5344CB8AC3E}">
        <p14:creationId xmlns:p14="http://schemas.microsoft.com/office/powerpoint/2010/main" val="31336279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Longitudinal (</a:t>
            </a:r>
            <a:r>
              <a:rPr lang="de-DE" sz="3200" dirty="0" err="1" smtClean="0">
                <a:solidFill>
                  <a:srgbClr val="4F81BD"/>
                </a:solidFill>
                <a:latin typeface="+mj-lt"/>
                <a:ea typeface="+mj-ea"/>
                <a:cs typeface="+mj-cs"/>
              </a:rPr>
              <a:t>incidence</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cross-sectional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prevalence</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154C099C-47CE-49FE-A68B-E60415B028DF}" type="datetime1">
              <a:rPr lang="de-AT" altLang="en-US" smtClean="0"/>
              <a:t>20.06.2023</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59</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058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dirty="0" smtClean="0"/>
              <a:t>Statistical </a:t>
            </a:r>
            <a:r>
              <a:rPr lang="de-DE" dirty="0" err="1" smtClean="0"/>
              <a:t>errors</a:t>
            </a:r>
            <a:r>
              <a:rPr lang="de-DE" dirty="0" smtClean="0"/>
              <a:t> in </a:t>
            </a:r>
            <a:r>
              <a:rPr lang="de-DE" dirty="0" err="1" smtClean="0"/>
              <a:t>medical</a:t>
            </a:r>
            <a:r>
              <a:rPr lang="de-DE" dirty="0" smtClean="0"/>
              <a:t> </a:t>
            </a:r>
            <a:r>
              <a:rPr lang="de-DE" dirty="0" err="1" smtClean="0"/>
              <a:t>research</a:t>
            </a:r>
            <a:r>
              <a:rPr lang="de-DE" dirty="0" smtClean="0"/>
              <a:t> </a:t>
            </a:r>
            <a:endParaRPr lang="de-DE" dirty="0"/>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FED7F3A-60B7-41BA-8ABA-86C4AC46C1F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51AA69B5-BE51-4DEF-BBAA-821BFCE9A2EE}"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extLst>
      <p:ext uri="{BB962C8B-B14F-4D97-AF65-F5344CB8AC3E}">
        <p14:creationId xmlns:p14="http://schemas.microsoft.com/office/powerpoint/2010/main" val="3718496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2A4E665E-3495-4DC9-9D20-AF27FE418D09}" type="datetime1">
              <a:rPr lang="de-AT" smtClean="0"/>
              <a:t>20.06.2023</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60</a:t>
            </a:fld>
            <a:endParaRPr lang="de-DE" altLang="en-US"/>
          </a:p>
        </p:txBody>
      </p:sp>
    </p:spTree>
    <p:extLst>
      <p:ext uri="{BB962C8B-B14F-4D97-AF65-F5344CB8AC3E}">
        <p14:creationId xmlns:p14="http://schemas.microsoft.com/office/powerpoint/2010/main" val="29347262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Clinical </a:t>
            </a:r>
            <a:r>
              <a:rPr lang="de-DE" dirty="0" err="1" smtClean="0"/>
              <a:t>trial</a:t>
            </a:r>
            <a:endParaRPr lang="de-AT" sz="2000" dirty="0" smtClean="0"/>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fld id="{FBD0872B-1892-4E2C-ACE1-5DAC1CF2CE43}" type="datetime1">
              <a:rPr lang="de-AT" altLang="en-US" smtClean="0"/>
              <a:t>20.06.2023</a:t>
            </a:fld>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61</a:t>
            </a:fld>
            <a:endParaRPr lang="de-DE" altLang="en-US"/>
          </a:p>
        </p:txBody>
      </p:sp>
    </p:spTree>
    <p:extLst>
      <p:ext uri="{BB962C8B-B14F-4D97-AF65-F5344CB8AC3E}">
        <p14:creationId xmlns:p14="http://schemas.microsoft.com/office/powerpoint/2010/main" val="196045424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Clinicial </a:t>
            </a:r>
            <a:r>
              <a:rPr lang="de-DE" dirty="0"/>
              <a:t>Trials.gov</a:t>
            </a:r>
          </a:p>
        </p:txBody>
      </p:sp>
      <p:sp>
        <p:nvSpPr>
          <p:cNvPr id="4" name="Fußzeilenplatzhalter 3"/>
          <p:cNvSpPr>
            <a:spLocks noGrp="1"/>
          </p:cNvSpPr>
          <p:nvPr>
            <p:ph type="ftr" sz="quarter" idx="11"/>
          </p:nvPr>
        </p:nvSpPr>
        <p:spPr/>
        <p:txBody>
          <a:bodyPr/>
          <a:lstStyle/>
          <a:p>
            <a:pPr>
              <a:defRPr/>
            </a:pPr>
            <a:r>
              <a:rPr lang="de-AT"/>
              <a:t>hanno.ulmer@i-med.ac.at</a:t>
            </a:r>
            <a:endParaRPr lang="de-AT" dirty="0"/>
          </a:p>
        </p:txBody>
      </p:sp>
      <p:sp>
        <p:nvSpPr>
          <p:cNvPr id="5" name="Foliennummernplatzhalter 4"/>
          <p:cNvSpPr>
            <a:spLocks noGrp="1"/>
          </p:cNvSpPr>
          <p:nvPr>
            <p:ph type="sldNum" sz="quarter" idx="12"/>
          </p:nvPr>
        </p:nvSpPr>
        <p:spPr/>
        <p:txBody>
          <a:bodyPr/>
          <a:lstStyle/>
          <a:p>
            <a:pPr>
              <a:defRPr/>
            </a:pPr>
            <a:fld id="{73A17EA7-8282-4490-8342-3808E39E256B}" type="slidenum">
              <a:rPr lang="de-AT" smtClean="0"/>
              <a:t>62</a:t>
            </a:fld>
            <a:endParaRPr lang="de-AT"/>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17767"/>
            <a:ext cx="8424936" cy="4115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9FC53A13-F837-6701-67E9-1A5D64D2EF63}"/>
              </a:ext>
            </a:extLst>
          </p:cNvPr>
          <p:cNvSpPr txBox="1"/>
          <p:nvPr/>
        </p:nvSpPr>
        <p:spPr>
          <a:xfrm>
            <a:off x="457200" y="5767804"/>
            <a:ext cx="8072245" cy="646331"/>
          </a:xfrm>
          <a:prstGeom prst="rect">
            <a:avLst/>
          </a:prstGeom>
          <a:noFill/>
          <a:ln>
            <a:solidFill>
              <a:schemeClr val="accent1"/>
            </a:solidFill>
          </a:ln>
        </p:spPr>
        <p:txBody>
          <a:bodyPr wrap="square">
            <a:spAutoFit/>
          </a:bodyPr>
          <a:lstStyle/>
          <a:p>
            <a:endParaRPr lang="de-AT" sz="1200" u="sng" dirty="0"/>
          </a:p>
          <a:p>
            <a:pPr algn="ctr"/>
            <a:r>
              <a:rPr lang="de-AT" sz="1200" u="sng" dirty="0"/>
              <a:t>As of </a:t>
            </a:r>
            <a:r>
              <a:rPr lang="de-AT" sz="1200" b="1" u="sng" dirty="0"/>
              <a:t>10.2022</a:t>
            </a:r>
            <a:r>
              <a:rPr lang="de-AT" sz="1200" u="sng" dirty="0"/>
              <a:t>: </a:t>
            </a:r>
            <a:r>
              <a:rPr lang="de-AT" sz="1200" dirty="0"/>
              <a:t>430,108 </a:t>
            </a:r>
            <a:r>
              <a:rPr lang="de-AT" sz="1200" dirty="0" err="1"/>
              <a:t>research studies </a:t>
            </a:r>
            <a:r>
              <a:rPr lang="de-AT" sz="1200" dirty="0"/>
              <a:t>in all 50 </a:t>
            </a:r>
            <a:r>
              <a:rPr lang="de-AT" sz="1200" dirty="0" err="1"/>
              <a:t>states </a:t>
            </a:r>
            <a:r>
              <a:rPr lang="de-AT" sz="1200" dirty="0"/>
              <a:t>and 221 countries</a:t>
            </a:r>
          </a:p>
          <a:p>
            <a:endParaRPr lang="de-AT" sz="1200" dirty="0"/>
          </a:p>
        </p:txBody>
      </p:sp>
      <p:sp>
        <p:nvSpPr>
          <p:cNvPr id="3" name="Datumsplatzhalter 2"/>
          <p:cNvSpPr>
            <a:spLocks noGrp="1"/>
          </p:cNvSpPr>
          <p:nvPr>
            <p:ph type="dt" sz="half" idx="10"/>
          </p:nvPr>
        </p:nvSpPr>
        <p:spPr/>
        <p:txBody>
          <a:bodyPr/>
          <a:lstStyle/>
          <a:p>
            <a:pPr>
              <a:defRPr/>
            </a:pPr>
            <a:fld id="{F07211C0-3F90-4129-BA27-5CB94178025C}" type="datetime1">
              <a:rPr lang="de-AT" smtClean="0"/>
              <a:t>20.06.2023</a:t>
            </a:fld>
            <a:endParaRPr lang="de-AT" dirty="0"/>
          </a:p>
        </p:txBody>
      </p:sp>
    </p:spTree>
    <p:extLst>
      <p:ext uri="{BB962C8B-B14F-4D97-AF65-F5344CB8AC3E}">
        <p14:creationId xmlns:p14="http://schemas.microsoft.com/office/powerpoint/2010/main" val="1136620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a:xfrm>
            <a:off x="107504" y="274638"/>
            <a:ext cx="7272808" cy="1143000"/>
          </a:xfrm>
        </p:spPr>
        <p:txBody>
          <a:bodyPr rtlCol="0">
            <a:normAutofit fontScale="90000"/>
          </a:bodyPr>
          <a:lstStyle/>
          <a:p>
            <a:pPr fontAlgn="auto">
              <a:spcAft>
                <a:spcPts val="0"/>
              </a:spcAft>
              <a:defRPr/>
            </a:pPr>
            <a:r>
              <a:rPr lang="de-AT" sz="3600" dirty="0" err="1">
                <a:cs typeface="Calibri" pitchFamily="34" charset="0"/>
              </a:rPr>
              <a:t>Randomized</a:t>
            </a:r>
            <a:r>
              <a:rPr lang="de-AT" sz="3600" dirty="0">
                <a:cs typeface="Calibri" pitchFamily="34" charset="0"/>
              </a:rPr>
              <a:t> </a:t>
            </a:r>
            <a:r>
              <a:rPr lang="de-AT" sz="3600" dirty="0" err="1">
                <a:cs typeface="Calibri" pitchFamily="34" charset="0"/>
              </a:rPr>
              <a:t>controlled</a:t>
            </a:r>
            <a:r>
              <a:rPr lang="de-AT" sz="3600" dirty="0">
                <a:cs typeface="Calibri" pitchFamily="34" charset="0"/>
              </a:rPr>
              <a:t> </a:t>
            </a:r>
            <a:r>
              <a:rPr lang="de-DE" sz="3600" dirty="0">
                <a:cs typeface="Calibri" pitchFamily="34" charset="0"/>
              </a:rPr>
              <a:t>(</a:t>
            </a:r>
            <a:r>
              <a:rPr lang="de-AT" sz="3600" dirty="0" err="1">
                <a:cs typeface="Calibri" pitchFamily="34" charset="0"/>
              </a:rPr>
              <a:t>clinical</a:t>
            </a:r>
            <a:r>
              <a:rPr lang="de-DE" sz="3600" dirty="0">
                <a:cs typeface="Calibri" pitchFamily="34" charset="0"/>
              </a:rPr>
              <a:t>) </a:t>
            </a:r>
            <a:r>
              <a:rPr lang="de-AT" sz="3600" dirty="0" err="1" smtClean="0">
                <a:cs typeface="Calibri" pitchFamily="34" charset="0"/>
              </a:rPr>
              <a:t>trial</a:t>
            </a:r>
            <a:r>
              <a:rPr lang="de-AT" sz="3600" dirty="0" smtClean="0">
                <a:cs typeface="Calibri" pitchFamily="34" charset="0"/>
              </a:rPr>
              <a:t> </a:t>
            </a:r>
            <a:r>
              <a:rPr lang="de-AT" sz="3600" b="1" dirty="0"/>
              <a:t>(RCT</a:t>
            </a:r>
            <a:r>
              <a:rPr lang="de-AT" sz="3600" b="1" dirty="0" smtClean="0"/>
              <a:t>)</a:t>
            </a:r>
            <a:endParaRPr lang="de-AT" sz="3600" dirty="0">
              <a:cs typeface="Calibri" pitchFamily="34" charset="0"/>
            </a:endParaRPr>
          </a:p>
        </p:txBody>
      </p:sp>
      <p:sp>
        <p:nvSpPr>
          <p:cNvPr id="86018" name="Rectangle 3"/>
          <p:cNvSpPr>
            <a:spLocks noGrp="1" noChangeArrowheads="1"/>
          </p:cNvSpPr>
          <p:nvPr>
            <p:ph idx="1"/>
          </p:nvPr>
        </p:nvSpPr>
        <p:spPr>
          <a:xfrm>
            <a:off x="685800" y="1981200"/>
            <a:ext cx="8001000" cy="4114800"/>
          </a:xfrm>
        </p:spPr>
        <p:txBody>
          <a:bodyPr/>
          <a:lstStyle/>
          <a:p>
            <a:pPr lvl="1">
              <a:buFont typeface="Arial" panose="020B0604020202020204" pitchFamily="34" charset="0"/>
              <a:buChar char="•"/>
            </a:pPr>
            <a:r>
              <a:rPr lang="de-AT" sz="2000" dirty="0" smtClean="0"/>
              <a:t>Studies </a:t>
            </a:r>
            <a:r>
              <a:rPr lang="de-AT" sz="2000" dirty="0"/>
              <a:t>for the approval of drugs </a:t>
            </a:r>
            <a:r>
              <a:rPr lang="de-AT" sz="2000" dirty="0" err="1"/>
              <a:t>or</a:t>
            </a:r>
            <a:r>
              <a:rPr lang="de-AT" sz="2000" dirty="0"/>
              <a:t> </a:t>
            </a:r>
            <a:r>
              <a:rPr lang="de-AT" sz="2000" dirty="0" err="1" smtClean="0"/>
              <a:t>products</a:t>
            </a:r>
            <a:r>
              <a:rPr lang="de-AT" sz="2000" dirty="0" smtClean="0"/>
              <a:t> </a:t>
            </a:r>
          </a:p>
          <a:p>
            <a:pPr lvl="2"/>
            <a:r>
              <a:rPr lang="de-AT" sz="1800" dirty="0" smtClean="0"/>
              <a:t>Experiment, </a:t>
            </a:r>
            <a:r>
              <a:rPr lang="de-AT" sz="1800" b="1" dirty="0" err="1" smtClean="0">
                <a:solidFill>
                  <a:srgbClr val="FF0000"/>
                </a:solidFill>
              </a:rPr>
              <a:t>trial</a:t>
            </a:r>
            <a:endParaRPr lang="de-AT" sz="1800" b="1" dirty="0" smtClean="0">
              <a:solidFill>
                <a:srgbClr val="FF0000"/>
              </a:solidFill>
            </a:endParaRPr>
          </a:p>
          <a:p>
            <a:pPr lvl="2"/>
            <a:r>
              <a:rPr lang="de-AT" sz="1800" dirty="0" err="1"/>
              <a:t>Influencing</a:t>
            </a:r>
            <a:r>
              <a:rPr lang="de-AT" sz="1800" dirty="0"/>
              <a:t> </a:t>
            </a:r>
            <a:r>
              <a:rPr lang="de-AT" sz="1800" dirty="0" err="1"/>
              <a:t>factors</a:t>
            </a:r>
            <a:r>
              <a:rPr lang="de-AT" sz="1800" dirty="0"/>
              <a:t> </a:t>
            </a:r>
            <a:r>
              <a:rPr lang="de-AT" sz="1800" dirty="0" err="1"/>
              <a:t>are</a:t>
            </a:r>
            <a:r>
              <a:rPr lang="de-AT" sz="1800" dirty="0"/>
              <a:t> </a:t>
            </a:r>
            <a:r>
              <a:rPr lang="de-AT" sz="1800" dirty="0" err="1"/>
              <a:t>controlled</a:t>
            </a:r>
            <a:r>
              <a:rPr lang="de-AT" sz="1800" dirty="0"/>
              <a:t> </a:t>
            </a:r>
          </a:p>
          <a:p>
            <a:pPr lvl="2"/>
            <a:endParaRPr lang="de-AT" sz="1800" dirty="0"/>
          </a:p>
          <a:p>
            <a:pPr lvl="1">
              <a:buFont typeface="Arial" panose="020B0604020202020204" pitchFamily="34" charset="0"/>
              <a:buChar char="•"/>
            </a:pPr>
            <a:r>
              <a:rPr lang="de-AT" sz="2000" dirty="0" err="1"/>
              <a:t>Avoidance</a:t>
            </a:r>
            <a:r>
              <a:rPr lang="de-AT" sz="2000" dirty="0"/>
              <a:t> </a:t>
            </a:r>
            <a:r>
              <a:rPr lang="de-AT" sz="2000" dirty="0" err="1"/>
              <a:t>of</a:t>
            </a:r>
            <a:r>
              <a:rPr lang="de-AT" sz="2000" dirty="0"/>
              <a:t> </a:t>
            </a:r>
            <a:r>
              <a:rPr lang="de-AT" sz="2000" dirty="0" err="1"/>
              <a:t>bias</a:t>
            </a:r>
            <a:r>
              <a:rPr lang="de-AT" sz="2000" dirty="0"/>
              <a:t> due </a:t>
            </a:r>
            <a:r>
              <a:rPr lang="de-AT" sz="2000" dirty="0" err="1"/>
              <a:t>to</a:t>
            </a:r>
            <a:r>
              <a:rPr lang="de-AT" sz="2000" dirty="0"/>
              <a:t> </a:t>
            </a:r>
            <a:r>
              <a:rPr lang="de-AT" sz="2000" b="1" dirty="0" err="1">
                <a:solidFill>
                  <a:srgbClr val="FF0000"/>
                </a:solidFill>
              </a:rPr>
              <a:t>randomization</a:t>
            </a:r>
            <a:endParaRPr lang="de-AT" sz="2000" b="1" dirty="0">
              <a:solidFill>
                <a:srgbClr val="FF0000"/>
              </a:solidFill>
            </a:endParaRPr>
          </a:p>
          <a:p>
            <a:pPr lvl="2"/>
            <a:r>
              <a:rPr lang="de-AT" dirty="0"/>
              <a:t>Random assignment to a group, avoi</a:t>
            </a:r>
            <a:r>
              <a:rPr lang="de-AT" sz="1800" dirty="0"/>
              <a:t>dance of selection</a:t>
            </a:r>
          </a:p>
          <a:p>
            <a:pPr lvl="3"/>
            <a:r>
              <a:rPr lang="de-AT" sz="1600" dirty="0" smtClean="0"/>
              <a:t>e.g.: </a:t>
            </a:r>
            <a:r>
              <a:rPr lang="de-AT" sz="1600" dirty="0"/>
              <a:t>New therapy - standard </a:t>
            </a:r>
            <a:r>
              <a:rPr lang="de-AT" sz="1600" dirty="0" err="1"/>
              <a:t>therapy</a:t>
            </a:r>
            <a:r>
              <a:rPr lang="de-AT" sz="1600" dirty="0"/>
              <a:t> </a:t>
            </a:r>
            <a:r>
              <a:rPr lang="de-AT" sz="1600" dirty="0" smtClean="0"/>
              <a:t>(= </a:t>
            </a:r>
            <a:r>
              <a:rPr lang="de-AT" sz="1600" dirty="0" err="1" smtClean="0"/>
              <a:t>control</a:t>
            </a:r>
            <a:r>
              <a:rPr lang="de-AT" sz="1600" dirty="0" smtClean="0"/>
              <a:t> </a:t>
            </a:r>
            <a:r>
              <a:rPr lang="de-AT" sz="1600" dirty="0" err="1"/>
              <a:t>group</a:t>
            </a:r>
            <a:r>
              <a:rPr lang="de-AT" sz="1600" dirty="0" smtClean="0"/>
              <a:t>).</a:t>
            </a:r>
          </a:p>
          <a:p>
            <a:pPr marL="1371600" lvl="3" indent="0">
              <a:buNone/>
            </a:pPr>
            <a:endParaRPr lang="de-DE" sz="1600" dirty="0"/>
          </a:p>
          <a:p>
            <a:pPr lvl="1">
              <a:buFont typeface="Arial" panose="020B0604020202020204" pitchFamily="34" charset="0"/>
              <a:buChar char="•"/>
            </a:pPr>
            <a:r>
              <a:rPr lang="de-DE" sz="2000" dirty="0"/>
              <a:t>Comparison with at least one second group (</a:t>
            </a:r>
            <a:r>
              <a:rPr lang="de-DE" sz="2000" b="1" dirty="0">
                <a:solidFill>
                  <a:srgbClr val="FF3300"/>
                </a:solidFill>
              </a:rPr>
              <a:t>control</a:t>
            </a:r>
            <a:r>
              <a:rPr lang="de-DE" sz="2000" dirty="0"/>
              <a:t>) </a:t>
            </a:r>
            <a:endParaRPr lang="de-AT" sz="2000" dirty="0"/>
          </a:p>
          <a:p>
            <a:pPr lvl="1">
              <a:buFont typeface="Arial" panose="020B0604020202020204" pitchFamily="34" charset="0"/>
              <a:buChar char="•"/>
            </a:pPr>
            <a:r>
              <a:rPr lang="de-AT" sz="2000" dirty="0"/>
              <a:t>Achieving structural equality</a:t>
            </a:r>
          </a:p>
          <a:p>
            <a:pPr lvl="3"/>
            <a:r>
              <a:rPr lang="de-AT" sz="1600" dirty="0"/>
              <a:t>e</a:t>
            </a:r>
            <a:r>
              <a:rPr lang="de-AT" sz="1600" dirty="0" smtClean="0"/>
              <a:t>.g</a:t>
            </a:r>
            <a:r>
              <a:rPr lang="de-AT" sz="1600" dirty="0"/>
              <a:t>.: same mean age, same gender distribution, </a:t>
            </a:r>
            <a:r>
              <a:rPr lang="de-AT" sz="1600" dirty="0" smtClean="0"/>
              <a:t>...</a:t>
            </a:r>
          </a:p>
          <a:p>
            <a:pPr lvl="3"/>
            <a:endParaRPr lang="de-AT" sz="1600" dirty="0"/>
          </a:p>
          <a:p>
            <a:pPr lvl="3"/>
            <a:endParaRPr lang="de-AT" sz="1600" dirty="0" smtClean="0"/>
          </a:p>
          <a:p>
            <a:pPr lvl="3"/>
            <a:endParaRPr lang="de-AT" sz="1600" dirty="0"/>
          </a:p>
        </p:txBody>
      </p:sp>
      <p:sp>
        <p:nvSpPr>
          <p:cNvPr id="7" name="Fußzeilenplatzhalter 4"/>
          <p:cNvSpPr>
            <a:spLocks noGrp="1"/>
          </p:cNvSpPr>
          <p:nvPr>
            <p:ph type="ftr" sz="quarter" idx="11"/>
          </p:nvPr>
        </p:nvSpPr>
        <p:spPr/>
        <p:txBody>
          <a:bodyPr/>
          <a:lstStyle/>
          <a:p>
            <a:pPr>
              <a:defRPr/>
            </a:pPr>
            <a:r>
              <a:rPr lang="de-AT">
                <a:cs typeface="Calibri" pitchFamily="34" charset="0"/>
              </a:rPr>
              <a:t>hanno.ulmer@i-med.ac.at</a:t>
            </a:r>
            <a:endParaRPr lang="de-AT" dirty="0">
              <a:cs typeface="Calibri" pitchFamily="34" charset="0"/>
            </a:endParaRPr>
          </a:p>
        </p:txBody>
      </p:sp>
      <p:sp>
        <p:nvSpPr>
          <p:cNvPr id="6" name="Foliennummernplatzhalter 5"/>
          <p:cNvSpPr>
            <a:spLocks noGrp="1"/>
          </p:cNvSpPr>
          <p:nvPr>
            <p:ph type="sldNum" sz="quarter" idx="12"/>
          </p:nvPr>
        </p:nvSpPr>
        <p:spPr/>
        <p:txBody>
          <a:bodyPr/>
          <a:lstStyle/>
          <a:p>
            <a:pPr>
              <a:defRPr/>
            </a:pPr>
            <a:fld id="{13093F96-1E94-4F35-BEA9-438012D88527}" type="slidenum">
              <a:rPr lang="de-AT">
                <a:latin typeface="Calibri" pitchFamily="34" charset="0"/>
                <a:cs typeface="Calibri" pitchFamily="34" charset="0"/>
              </a:rPr>
              <a:t>63</a:t>
            </a:fld>
            <a:endParaRPr lang="de-AT">
              <a:latin typeface="Calibri" pitchFamily="34" charset="0"/>
              <a:cs typeface="Calibri" pitchFamily="34" charset="0"/>
            </a:endParaRPr>
          </a:p>
        </p:txBody>
      </p:sp>
      <p:sp>
        <p:nvSpPr>
          <p:cNvPr id="2" name="Datumsplatzhalter 1"/>
          <p:cNvSpPr>
            <a:spLocks noGrp="1"/>
          </p:cNvSpPr>
          <p:nvPr>
            <p:ph type="dt" sz="half" idx="10"/>
          </p:nvPr>
        </p:nvSpPr>
        <p:spPr/>
        <p:txBody>
          <a:bodyPr/>
          <a:lstStyle/>
          <a:p>
            <a:pPr>
              <a:defRPr/>
            </a:pPr>
            <a:fld id="{1A34E857-6EF3-4B93-8E36-2C2D855FE7B4}" type="datetime1">
              <a:rPr lang="de-AT" smtClean="0"/>
              <a:t>20.06.2023</a:t>
            </a:fld>
            <a:endParaRPr lang="de-AT" dirty="0"/>
          </a:p>
        </p:txBody>
      </p:sp>
    </p:spTree>
    <p:extLst>
      <p:ext uri="{BB962C8B-B14F-4D97-AF65-F5344CB8AC3E}">
        <p14:creationId xmlns:p14="http://schemas.microsoft.com/office/powerpoint/2010/main" val="4291919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274638"/>
            <a:ext cx="6635750" cy="1143000"/>
          </a:xfrm>
        </p:spPr>
        <p:txBody>
          <a:bodyPr/>
          <a:lstStyle/>
          <a:p>
            <a:r>
              <a:rPr lang="de-AT"/>
              <a:t>Randomization</a:t>
            </a:r>
          </a:p>
        </p:txBody>
      </p:sp>
      <p:sp>
        <p:nvSpPr>
          <p:cNvPr id="103429" name="Rectangle 3"/>
          <p:cNvSpPr>
            <a:spLocks noGrp="1" noChangeArrowheads="1"/>
          </p:cNvSpPr>
          <p:nvPr>
            <p:ph idx="1"/>
          </p:nvPr>
        </p:nvSpPr>
        <p:spPr>
          <a:xfrm>
            <a:off x="457200" y="1600200"/>
            <a:ext cx="8229600" cy="4757738"/>
          </a:xfrm>
        </p:spPr>
        <p:txBody>
          <a:bodyPr rtlCol="0">
            <a:normAutofit fontScale="92500"/>
          </a:bodyPr>
          <a:lstStyle/>
          <a:p>
            <a:pPr fontAlgn="auto">
              <a:lnSpc>
                <a:spcPct val="90000"/>
              </a:lnSpc>
              <a:spcAft>
                <a:spcPts val="0"/>
              </a:spcAft>
              <a:defRPr/>
            </a:pPr>
            <a:r>
              <a:rPr lang="de-AT" dirty="0">
                <a:latin typeface="+mj-lt"/>
              </a:rPr>
              <a:t>Random </a:t>
            </a:r>
            <a:r>
              <a:rPr lang="de-AT" dirty="0" err="1">
                <a:latin typeface="+mj-lt"/>
              </a:rPr>
              <a:t>assignment</a:t>
            </a:r>
            <a:r>
              <a:rPr lang="de-AT" dirty="0">
                <a:latin typeface="+mj-lt"/>
              </a:rPr>
              <a:t> </a:t>
            </a:r>
            <a:r>
              <a:rPr lang="de-AT" dirty="0" err="1">
                <a:latin typeface="+mj-lt"/>
              </a:rPr>
              <a:t>of</a:t>
            </a:r>
            <a:r>
              <a:rPr lang="de-AT" dirty="0">
                <a:latin typeface="+mj-lt"/>
              </a:rPr>
              <a:t> a </a:t>
            </a:r>
            <a:r>
              <a:rPr lang="de-AT" dirty="0" err="1" smtClean="0">
                <a:latin typeface="+mj-lt"/>
              </a:rPr>
              <a:t>subject</a:t>
            </a:r>
            <a:r>
              <a:rPr lang="de-AT" dirty="0">
                <a:latin typeface="+mj-lt"/>
              </a:rPr>
              <a:t> </a:t>
            </a:r>
            <a:r>
              <a:rPr lang="de-AT" dirty="0" err="1" smtClean="0">
                <a:latin typeface="+mj-lt"/>
              </a:rPr>
              <a:t>to</a:t>
            </a:r>
            <a:r>
              <a:rPr lang="de-AT" dirty="0" smtClean="0">
                <a:latin typeface="+mj-lt"/>
              </a:rPr>
              <a:t> </a:t>
            </a:r>
            <a:r>
              <a:rPr lang="de-AT" dirty="0" err="1">
                <a:latin typeface="+mj-lt"/>
              </a:rPr>
              <a:t>one</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groups</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influencing</a:t>
            </a:r>
            <a:r>
              <a:rPr lang="de-AT" dirty="0">
                <a:latin typeface="+mj-lt"/>
              </a:rPr>
              <a:t> </a:t>
            </a:r>
            <a:r>
              <a:rPr lang="de-AT" dirty="0" err="1">
                <a:latin typeface="+mj-lt"/>
              </a:rPr>
              <a:t>factor</a:t>
            </a:r>
            <a:r>
              <a:rPr lang="de-AT" dirty="0">
                <a:latin typeface="+mj-lt"/>
              </a:rPr>
              <a:t>.</a:t>
            </a:r>
          </a:p>
          <a:p>
            <a:pPr lvl="1" fontAlgn="auto">
              <a:lnSpc>
                <a:spcPct val="90000"/>
              </a:lnSpc>
              <a:spcAft>
                <a:spcPts val="0"/>
              </a:spcAft>
              <a:defRPr/>
            </a:pPr>
            <a:r>
              <a:rPr lang="de-AT" sz="2000" dirty="0" err="1">
                <a:latin typeface="+mj-lt"/>
              </a:rPr>
              <a:t>With</a:t>
            </a:r>
            <a:r>
              <a:rPr lang="de-AT" sz="2000" dirty="0">
                <a:latin typeface="+mj-lt"/>
              </a:rPr>
              <a:t> </a:t>
            </a:r>
            <a:r>
              <a:rPr lang="de-AT" sz="2000" dirty="0" err="1">
                <a:latin typeface="+mj-lt"/>
              </a:rPr>
              <a:t>the</a:t>
            </a:r>
            <a:r>
              <a:rPr lang="de-AT" sz="2000" dirty="0">
                <a:latin typeface="+mj-lt"/>
              </a:rPr>
              <a:t> </a:t>
            </a:r>
            <a:r>
              <a:rPr lang="de-AT" sz="2000" dirty="0" err="1">
                <a:latin typeface="+mj-lt"/>
              </a:rPr>
              <a:t>help</a:t>
            </a:r>
            <a:r>
              <a:rPr lang="de-AT" sz="2000" dirty="0">
                <a:latin typeface="+mj-lt"/>
              </a:rPr>
              <a:t> </a:t>
            </a:r>
            <a:r>
              <a:rPr lang="de-AT" sz="2000" dirty="0" err="1">
                <a:latin typeface="+mj-lt"/>
              </a:rPr>
              <a:t>of</a:t>
            </a:r>
            <a:r>
              <a:rPr lang="de-AT" sz="2000" dirty="0">
                <a:latin typeface="+mj-lt"/>
              </a:rPr>
              <a:t> a </a:t>
            </a:r>
            <a:r>
              <a:rPr lang="de-AT" sz="2000" dirty="0" err="1">
                <a:latin typeface="+mj-lt"/>
              </a:rPr>
              <a:t>random</a:t>
            </a:r>
            <a:r>
              <a:rPr lang="de-AT" sz="2000" dirty="0">
                <a:latin typeface="+mj-lt"/>
              </a:rPr>
              <a:t> </a:t>
            </a:r>
            <a:r>
              <a:rPr lang="de-AT" sz="2000" dirty="0" err="1" smtClean="0">
                <a:latin typeface="+mj-lt"/>
              </a:rPr>
              <a:t>generator</a:t>
            </a:r>
            <a:endParaRPr lang="de-AT" sz="2000" dirty="0" smtClean="0">
              <a:latin typeface="+mj-lt"/>
            </a:endParaRPr>
          </a:p>
          <a:p>
            <a:pPr lvl="1" fontAlgn="auto">
              <a:lnSpc>
                <a:spcPct val="90000"/>
              </a:lnSpc>
              <a:spcAft>
                <a:spcPts val="0"/>
              </a:spcAft>
              <a:defRPr/>
            </a:pPr>
            <a:endParaRPr lang="de-AT" sz="2000" dirty="0">
              <a:latin typeface="+mj-lt"/>
            </a:endParaRPr>
          </a:p>
          <a:p>
            <a:pPr fontAlgn="auto">
              <a:lnSpc>
                <a:spcPct val="90000"/>
              </a:lnSpc>
              <a:spcAft>
                <a:spcPts val="0"/>
              </a:spcAft>
              <a:defRPr/>
            </a:pPr>
            <a:r>
              <a:rPr lang="de-AT" sz="2800" dirty="0" err="1">
                <a:latin typeface="+mj-lt"/>
              </a:rPr>
              <a:t>A</a:t>
            </a:r>
            <a:r>
              <a:rPr lang="de-AT" sz="2800" dirty="0" err="1" smtClean="0">
                <a:latin typeface="+mj-lt"/>
              </a:rPr>
              <a:t>im</a:t>
            </a:r>
            <a:r>
              <a:rPr lang="de-AT" sz="2800" dirty="0" smtClean="0">
                <a:latin typeface="+mj-lt"/>
              </a:rPr>
              <a:t>:</a:t>
            </a:r>
            <a:endParaRPr lang="de-AT" sz="2800" dirty="0">
              <a:latin typeface="+mj-lt"/>
            </a:endParaRPr>
          </a:p>
          <a:p>
            <a:pPr lvl="1" fontAlgn="auto">
              <a:lnSpc>
                <a:spcPct val="90000"/>
              </a:lnSpc>
              <a:spcAft>
                <a:spcPts val="0"/>
              </a:spcAft>
              <a:defRPr/>
            </a:pPr>
            <a:r>
              <a:rPr lang="de-AT" sz="2400" dirty="0">
                <a:latin typeface="+mj-lt"/>
              </a:rPr>
              <a:t> </a:t>
            </a:r>
            <a:r>
              <a:rPr lang="de-AT" sz="2400" dirty="0" err="1">
                <a:latin typeface="+mj-lt"/>
              </a:rPr>
              <a:t>Avoidance</a:t>
            </a:r>
            <a:r>
              <a:rPr lang="de-AT" sz="2400" dirty="0">
                <a:latin typeface="+mj-lt"/>
              </a:rPr>
              <a:t> </a:t>
            </a:r>
            <a:r>
              <a:rPr lang="de-AT" sz="2400" dirty="0" err="1">
                <a:latin typeface="+mj-lt"/>
              </a:rPr>
              <a:t>of</a:t>
            </a:r>
            <a:r>
              <a:rPr lang="de-AT" sz="2400" dirty="0">
                <a:latin typeface="+mj-lt"/>
              </a:rPr>
              <a:t> </a:t>
            </a:r>
            <a:r>
              <a:rPr lang="de-AT" sz="2400" dirty="0" err="1">
                <a:latin typeface="+mj-lt"/>
              </a:rPr>
              <a:t>selection</a:t>
            </a:r>
            <a:r>
              <a:rPr lang="de-AT" sz="2400" dirty="0">
                <a:latin typeface="+mj-lt"/>
              </a:rPr>
              <a:t> </a:t>
            </a:r>
            <a:r>
              <a:rPr lang="de-AT" sz="2400" dirty="0" err="1">
                <a:latin typeface="+mj-lt"/>
              </a:rPr>
              <a:t>bias</a:t>
            </a:r>
            <a:r>
              <a:rPr lang="de-AT" sz="2400" dirty="0">
                <a:latin typeface="+mj-lt"/>
              </a:rPr>
              <a:t> </a:t>
            </a:r>
          </a:p>
          <a:p>
            <a:pPr lvl="2" fontAlgn="auto">
              <a:lnSpc>
                <a:spcPct val="90000"/>
              </a:lnSpc>
              <a:spcAft>
                <a:spcPts val="0"/>
              </a:spcAft>
              <a:defRPr/>
            </a:pPr>
            <a:r>
              <a:rPr lang="de-AT" dirty="0" err="1">
                <a:latin typeface="+mj-lt"/>
              </a:rPr>
              <a:t>Each</a:t>
            </a:r>
            <a:r>
              <a:rPr lang="de-AT" dirty="0">
                <a:latin typeface="+mj-lt"/>
              </a:rPr>
              <a:t> </a:t>
            </a:r>
            <a:r>
              <a:rPr lang="de-AT" dirty="0" err="1" smtClean="0">
                <a:latin typeface="+mj-lt"/>
              </a:rPr>
              <a:t>subject</a:t>
            </a:r>
            <a:r>
              <a:rPr lang="de-AT" dirty="0" smtClean="0">
                <a:latin typeface="+mj-lt"/>
              </a:rPr>
              <a:t> </a:t>
            </a:r>
            <a:r>
              <a:rPr lang="de-AT" dirty="0" err="1">
                <a:latin typeface="+mj-lt"/>
              </a:rPr>
              <a:t>has</a:t>
            </a:r>
            <a:r>
              <a:rPr lang="de-AT" dirty="0">
                <a:latin typeface="+mj-lt"/>
              </a:rPr>
              <a:t> </a:t>
            </a:r>
            <a:r>
              <a:rPr lang="de-AT" dirty="0" err="1">
                <a:latin typeface="+mj-lt"/>
              </a:rPr>
              <a:t>the</a:t>
            </a:r>
            <a:r>
              <a:rPr lang="de-AT" dirty="0">
                <a:latin typeface="+mj-lt"/>
              </a:rPr>
              <a:t> same </a:t>
            </a:r>
            <a:r>
              <a:rPr lang="de-AT" dirty="0" err="1">
                <a:latin typeface="+mj-lt"/>
              </a:rPr>
              <a:t>chance</a:t>
            </a:r>
            <a:r>
              <a:rPr lang="de-AT" dirty="0">
                <a:latin typeface="+mj-lt"/>
              </a:rPr>
              <a:t> </a:t>
            </a:r>
            <a:r>
              <a:rPr lang="de-AT" dirty="0" err="1">
                <a:latin typeface="+mj-lt"/>
              </a:rPr>
              <a:t>to</a:t>
            </a:r>
            <a:r>
              <a:rPr lang="de-AT" dirty="0">
                <a:latin typeface="+mj-lt"/>
              </a:rPr>
              <a:t> </a:t>
            </a:r>
            <a:r>
              <a:rPr lang="de-AT" dirty="0" err="1">
                <a:latin typeface="+mj-lt"/>
              </a:rPr>
              <a:t>be</a:t>
            </a:r>
            <a:r>
              <a:rPr lang="de-AT" dirty="0">
                <a:latin typeface="+mj-lt"/>
              </a:rPr>
              <a:t> </a:t>
            </a:r>
            <a:r>
              <a:rPr lang="de-AT" dirty="0" err="1">
                <a:latin typeface="+mj-lt"/>
              </a:rPr>
              <a:t>randomly</a:t>
            </a:r>
            <a:r>
              <a:rPr lang="de-AT" dirty="0">
                <a:latin typeface="+mj-lt"/>
              </a:rPr>
              <a:t> </a:t>
            </a:r>
            <a:r>
              <a:rPr lang="de-AT" dirty="0" err="1">
                <a:latin typeface="+mj-lt"/>
              </a:rPr>
              <a:t>assigned</a:t>
            </a:r>
            <a:r>
              <a:rPr lang="de-AT" dirty="0">
                <a:latin typeface="+mj-lt"/>
              </a:rPr>
              <a:t> </a:t>
            </a:r>
            <a:r>
              <a:rPr lang="de-AT" dirty="0" err="1">
                <a:latin typeface="+mj-lt"/>
              </a:rPr>
              <a:t>to</a:t>
            </a:r>
            <a:r>
              <a:rPr lang="de-AT" dirty="0">
                <a:latin typeface="+mj-lt"/>
              </a:rPr>
              <a:t> a </a:t>
            </a:r>
            <a:r>
              <a:rPr lang="de-AT" dirty="0" err="1">
                <a:latin typeface="+mj-lt"/>
              </a:rPr>
              <a:t>group</a:t>
            </a:r>
            <a:endParaRPr lang="de-AT" dirty="0">
              <a:latin typeface="+mj-lt"/>
            </a:endParaRPr>
          </a:p>
          <a:p>
            <a:pPr lvl="1" fontAlgn="auto">
              <a:lnSpc>
                <a:spcPct val="90000"/>
              </a:lnSpc>
              <a:spcAft>
                <a:spcPts val="0"/>
              </a:spcAft>
              <a:defRPr/>
            </a:pPr>
            <a:r>
              <a:rPr lang="de-AT" sz="2400" dirty="0" err="1">
                <a:latin typeface="+mj-lt"/>
              </a:rPr>
              <a:t>Structural</a:t>
            </a:r>
            <a:r>
              <a:rPr lang="de-AT" sz="2400" dirty="0">
                <a:latin typeface="+mj-lt"/>
              </a:rPr>
              <a:t> </a:t>
            </a:r>
            <a:r>
              <a:rPr lang="de-AT" sz="2400" dirty="0" err="1">
                <a:latin typeface="+mj-lt"/>
              </a:rPr>
              <a:t>equality</a:t>
            </a:r>
            <a:endParaRPr lang="de-DE" sz="2400" dirty="0">
              <a:latin typeface="+mj-lt"/>
            </a:endParaRPr>
          </a:p>
          <a:p>
            <a:pPr lvl="2" fontAlgn="auto">
              <a:lnSpc>
                <a:spcPct val="90000"/>
              </a:lnSpc>
              <a:spcAft>
                <a:spcPts val="0"/>
              </a:spcAft>
              <a:defRPr/>
            </a:pPr>
            <a:r>
              <a:rPr lang="de-DE" sz="1800" dirty="0" err="1"/>
              <a:t>Regarding</a:t>
            </a:r>
            <a:r>
              <a:rPr lang="de-DE" sz="1800" dirty="0"/>
              <a:t> </a:t>
            </a:r>
            <a:r>
              <a:rPr lang="de-DE" sz="1800" dirty="0" err="1"/>
              <a:t>measured</a:t>
            </a:r>
            <a:r>
              <a:rPr lang="de-DE" sz="1800" dirty="0"/>
              <a:t> </a:t>
            </a:r>
            <a:r>
              <a:rPr lang="de-DE" sz="1800" dirty="0" err="1" smtClean="0"/>
              <a:t>characteristics</a:t>
            </a:r>
            <a:r>
              <a:rPr lang="de-DE" sz="1800" dirty="0"/>
              <a:t> </a:t>
            </a:r>
            <a:r>
              <a:rPr lang="de-DE" sz="1800" dirty="0" err="1" smtClean="0"/>
              <a:t>and</a:t>
            </a:r>
            <a:r>
              <a:rPr lang="de-DE" sz="1800" dirty="0" smtClean="0"/>
              <a:t> </a:t>
            </a:r>
            <a:r>
              <a:rPr lang="de-DE" sz="1800" dirty="0" err="1"/>
              <a:t>unmeasured</a:t>
            </a:r>
            <a:r>
              <a:rPr lang="de-DE" sz="1800" dirty="0"/>
              <a:t> </a:t>
            </a:r>
            <a:r>
              <a:rPr lang="de-DE" sz="1800" dirty="0" err="1" smtClean="0"/>
              <a:t>characteristics</a:t>
            </a:r>
            <a:endParaRPr lang="de-DE" dirty="0" smtClean="0">
              <a:latin typeface="+mj-lt"/>
            </a:endParaRPr>
          </a:p>
          <a:p>
            <a:pPr lvl="2" fontAlgn="auto">
              <a:lnSpc>
                <a:spcPct val="90000"/>
              </a:lnSpc>
              <a:spcAft>
                <a:spcPts val="0"/>
              </a:spcAft>
              <a:defRPr/>
            </a:pPr>
            <a:r>
              <a:rPr lang="de-DE" dirty="0" smtClean="0">
                <a:latin typeface="+mj-lt"/>
              </a:rPr>
              <a:t>Additional </a:t>
            </a:r>
            <a:r>
              <a:rPr lang="de-DE" dirty="0" err="1" smtClean="0">
                <a:latin typeface="+mj-lt"/>
              </a:rPr>
              <a:t>stratification</a:t>
            </a:r>
            <a:endParaRPr lang="de-DE" dirty="0" smtClean="0">
              <a:latin typeface="+mj-lt"/>
            </a:endParaRPr>
          </a:p>
          <a:p>
            <a:pPr lvl="2" fontAlgn="auto">
              <a:lnSpc>
                <a:spcPct val="90000"/>
              </a:lnSpc>
              <a:spcAft>
                <a:spcPts val="0"/>
              </a:spcAft>
              <a:defRPr/>
            </a:pPr>
            <a:endParaRPr lang="de-DE" dirty="0" smtClean="0">
              <a:latin typeface="+mj-lt"/>
            </a:endParaRPr>
          </a:p>
          <a:p>
            <a:pPr fontAlgn="auto">
              <a:lnSpc>
                <a:spcPct val="90000"/>
              </a:lnSpc>
              <a:spcAft>
                <a:spcPts val="0"/>
              </a:spcAft>
              <a:defRPr/>
            </a:pPr>
            <a:r>
              <a:rPr lang="de-DE" dirty="0" err="1" smtClean="0">
                <a:latin typeface="+mj-lt"/>
              </a:rPr>
              <a:t>When</a:t>
            </a:r>
            <a:r>
              <a:rPr lang="de-DE" dirty="0" smtClean="0">
                <a:latin typeface="+mj-lt"/>
              </a:rPr>
              <a:t> </a:t>
            </a:r>
            <a:r>
              <a:rPr lang="de-DE" dirty="0" err="1" smtClean="0">
                <a:latin typeface="+mj-lt"/>
              </a:rPr>
              <a:t>randomisation</a:t>
            </a:r>
            <a:r>
              <a:rPr lang="de-DE" dirty="0" smtClean="0">
                <a:latin typeface="+mj-lt"/>
              </a:rPr>
              <a:t> </a:t>
            </a:r>
            <a:r>
              <a:rPr lang="de-DE" dirty="0" err="1" smtClean="0">
                <a:latin typeface="+mj-lt"/>
              </a:rPr>
              <a:t>is</a:t>
            </a:r>
            <a:r>
              <a:rPr lang="de-DE" dirty="0" smtClean="0">
                <a:latin typeface="+mj-lt"/>
              </a:rPr>
              <a:t> not </a:t>
            </a:r>
            <a:r>
              <a:rPr lang="de-DE" dirty="0" err="1" smtClean="0">
                <a:latin typeface="+mj-lt"/>
              </a:rPr>
              <a:t>appropriate</a:t>
            </a:r>
            <a:r>
              <a:rPr lang="de-DE" dirty="0" smtClean="0">
                <a:latin typeface="+mj-lt"/>
              </a:rPr>
              <a:t>: </a:t>
            </a:r>
            <a:r>
              <a:rPr lang="de-DE" dirty="0" smtClean="0"/>
              <a:t>Pairing</a:t>
            </a:r>
            <a:endParaRPr lang="de-DE" dirty="0"/>
          </a:p>
          <a:p>
            <a:pPr lvl="1" fontAlgn="auto">
              <a:lnSpc>
                <a:spcPct val="90000"/>
              </a:lnSpc>
              <a:spcAft>
                <a:spcPts val="0"/>
              </a:spcAft>
              <a:defRPr/>
            </a:pPr>
            <a:r>
              <a:rPr lang="de-DE" sz="2000" dirty="0" err="1"/>
              <a:t>Twins</a:t>
            </a:r>
            <a:r>
              <a:rPr lang="de-DE" sz="2000" dirty="0"/>
              <a:t>, </a:t>
            </a:r>
            <a:r>
              <a:rPr lang="de-DE" sz="2000" dirty="0" err="1" smtClean="0"/>
              <a:t>Matching</a:t>
            </a:r>
            <a:endParaRPr lang="de-DE" sz="2000" dirty="0" smtClean="0"/>
          </a:p>
          <a:p>
            <a:pPr lvl="1" fontAlgn="auto">
              <a:lnSpc>
                <a:spcPct val="90000"/>
              </a:lnSpc>
              <a:spcAft>
                <a:spcPts val="0"/>
              </a:spcAft>
              <a:defRPr/>
            </a:pPr>
            <a:r>
              <a:rPr lang="de-DE" sz="2000" dirty="0" smtClean="0"/>
              <a:t>e.g.: </a:t>
            </a:r>
            <a:r>
              <a:rPr lang="de-DE" sz="2000" dirty="0" err="1" smtClean="0"/>
              <a:t>matched</a:t>
            </a:r>
            <a:r>
              <a:rPr lang="de-DE" sz="2000" dirty="0" smtClean="0"/>
              <a:t> </a:t>
            </a:r>
            <a:r>
              <a:rPr lang="de-DE" sz="2000" dirty="0" err="1" smtClean="0"/>
              <a:t>case</a:t>
            </a:r>
            <a:r>
              <a:rPr lang="de-DE" sz="2000" dirty="0" smtClean="0"/>
              <a:t> </a:t>
            </a:r>
            <a:r>
              <a:rPr lang="de-DE" sz="2000" dirty="0" err="1" smtClean="0"/>
              <a:t>control</a:t>
            </a:r>
            <a:r>
              <a:rPr lang="de-DE" sz="2000" dirty="0" smtClean="0"/>
              <a:t> </a:t>
            </a:r>
            <a:r>
              <a:rPr lang="de-DE" sz="2000" dirty="0" err="1" smtClean="0"/>
              <a:t>study</a:t>
            </a:r>
            <a:endParaRPr lang="de-AT" sz="2000" dirty="0"/>
          </a:p>
          <a:p>
            <a:pPr marL="457200" fontAlgn="auto">
              <a:lnSpc>
                <a:spcPct val="90000"/>
              </a:lnSpc>
              <a:spcAft>
                <a:spcPts val="0"/>
              </a:spcAft>
              <a:defRPr/>
            </a:pPr>
            <a:endParaRPr lang="de-DE"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19574679-BE25-456E-9864-7B64EB87AE57}" type="slidenum">
              <a:rPr lang="de-AT">
                <a:latin typeface="+mj-lt"/>
              </a:rPr>
              <a:t>64</a:t>
            </a:fld>
            <a:endParaRPr lang="de-AT">
              <a:latin typeface="+mj-lt"/>
            </a:endParaRPr>
          </a:p>
        </p:txBody>
      </p:sp>
      <p:sp>
        <p:nvSpPr>
          <p:cNvPr id="2" name="Datumsplatzhalter 1"/>
          <p:cNvSpPr>
            <a:spLocks noGrp="1"/>
          </p:cNvSpPr>
          <p:nvPr>
            <p:ph type="dt" sz="half" idx="10"/>
          </p:nvPr>
        </p:nvSpPr>
        <p:spPr/>
        <p:txBody>
          <a:bodyPr/>
          <a:lstStyle/>
          <a:p>
            <a:pPr>
              <a:defRPr/>
            </a:pPr>
            <a:fld id="{8FD20A08-43DF-4F5E-80CD-E00925CB6E35}" type="datetime1">
              <a:rPr lang="de-AT" smtClean="0"/>
              <a:t>20.06.2023</a:t>
            </a:fld>
            <a:endParaRPr lang="de-AT" dirty="0"/>
          </a:p>
        </p:txBody>
      </p:sp>
    </p:spTree>
    <p:extLst>
      <p:ext uri="{BB962C8B-B14F-4D97-AF65-F5344CB8AC3E}">
        <p14:creationId xmlns:p14="http://schemas.microsoft.com/office/powerpoint/2010/main" val="28886218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title"/>
          </p:nvPr>
        </p:nvSpPr>
        <p:spPr>
          <a:xfrm>
            <a:off x="457200" y="274638"/>
            <a:ext cx="6635750" cy="1143000"/>
          </a:xfrm>
        </p:spPr>
        <p:txBody>
          <a:bodyPr/>
          <a:lstStyle/>
          <a:p>
            <a:r>
              <a:rPr lang="de-AT"/>
              <a:t>Blinding</a:t>
            </a:r>
          </a:p>
        </p:txBody>
      </p:sp>
      <p:sp>
        <p:nvSpPr>
          <p:cNvPr id="108549"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AT" dirty="0">
                <a:latin typeface="+mj-lt"/>
              </a:rPr>
              <a:t>Elimination of bias due to prior information</a:t>
            </a:r>
          </a:p>
          <a:p>
            <a:pPr lvl="1" fontAlgn="auto">
              <a:lnSpc>
                <a:spcPct val="90000"/>
              </a:lnSpc>
              <a:spcAft>
                <a:spcPts val="0"/>
              </a:spcAft>
              <a:defRPr/>
            </a:pPr>
            <a:r>
              <a:rPr lang="de-AT" dirty="0">
                <a:latin typeface="+mj-lt"/>
              </a:rPr>
              <a:t>Selection bias</a:t>
            </a:r>
          </a:p>
          <a:p>
            <a:pPr lvl="1" fontAlgn="auto">
              <a:lnSpc>
                <a:spcPct val="90000"/>
              </a:lnSpc>
              <a:spcAft>
                <a:spcPts val="0"/>
              </a:spcAft>
              <a:defRPr/>
            </a:pPr>
            <a:r>
              <a:rPr lang="de-AT" dirty="0">
                <a:latin typeface="+mj-lt"/>
              </a:rPr>
              <a:t>Observer Bias</a:t>
            </a:r>
          </a:p>
          <a:p>
            <a:pPr fontAlgn="auto">
              <a:lnSpc>
                <a:spcPct val="90000"/>
              </a:lnSpc>
              <a:spcAft>
                <a:spcPts val="0"/>
              </a:spcAft>
              <a:defRPr/>
            </a:pPr>
            <a:r>
              <a:rPr lang="de-AT" dirty="0">
                <a:latin typeface="+mj-lt"/>
              </a:rPr>
              <a:t>Characteristics of the influencing factor are unknown for the observer</a:t>
            </a:r>
          </a:p>
          <a:p>
            <a:pPr lvl="1" fontAlgn="auto">
              <a:lnSpc>
                <a:spcPct val="90000"/>
              </a:lnSpc>
              <a:spcAft>
                <a:spcPts val="0"/>
              </a:spcAft>
              <a:defRPr/>
            </a:pPr>
            <a:r>
              <a:rPr lang="de-AT" dirty="0">
                <a:latin typeface="+mj-lt"/>
              </a:rPr>
              <a:t>Double-blind study</a:t>
            </a:r>
          </a:p>
          <a:p>
            <a:pPr lvl="2" fontAlgn="auto">
              <a:lnSpc>
                <a:spcPct val="90000"/>
              </a:lnSpc>
              <a:spcAft>
                <a:spcPts val="0"/>
              </a:spcAft>
              <a:defRPr/>
            </a:pPr>
            <a:r>
              <a:rPr lang="de-AT" dirty="0">
                <a:latin typeface="+mj-lt"/>
              </a:rPr>
              <a:t>Patient and doctor do not know which form of therapy is used</a:t>
            </a:r>
            <a:br>
              <a:rPr lang="de-AT" dirty="0">
                <a:latin typeface="+mj-lt"/>
              </a:rPr>
            </a:br>
            <a:r>
              <a:rPr lang="de-AT" dirty="0">
                <a:latin typeface="+mj-lt"/>
              </a:rPr>
              <a:t/>
            </a:r>
            <a:br>
              <a:rPr lang="de-AT" dirty="0">
                <a:latin typeface="+mj-lt"/>
              </a:rPr>
            </a:br>
            <a:endParaRPr lang="de-AT" dirty="0">
              <a:latin typeface="+mj-lt"/>
            </a:endParaRPr>
          </a:p>
          <a:p>
            <a:pPr marL="914400" lvl="2" indent="0" fontAlgn="auto">
              <a:lnSpc>
                <a:spcPct val="90000"/>
              </a:lnSpc>
              <a:spcAft>
                <a:spcPts val="0"/>
              </a:spcAft>
              <a:buNone/>
              <a:defRPr/>
            </a:pP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F01F3E1A-8A29-4AC1-B8E6-4F2BF3C5686E}" type="slidenum">
              <a:rPr lang="de-AT">
                <a:latin typeface="+mj-lt"/>
              </a:rPr>
              <a:t>65</a:t>
            </a:fld>
            <a:endParaRPr lang="de-AT">
              <a:latin typeface="+mj-lt"/>
            </a:endParaRPr>
          </a:p>
        </p:txBody>
      </p:sp>
      <p:sp>
        <p:nvSpPr>
          <p:cNvPr id="2" name="Datumsplatzhalter 1"/>
          <p:cNvSpPr>
            <a:spLocks noGrp="1"/>
          </p:cNvSpPr>
          <p:nvPr>
            <p:ph type="dt" sz="half" idx="10"/>
          </p:nvPr>
        </p:nvSpPr>
        <p:spPr/>
        <p:txBody>
          <a:bodyPr/>
          <a:lstStyle/>
          <a:p>
            <a:pPr>
              <a:defRPr/>
            </a:pPr>
            <a:fld id="{2A2E5BB4-4CEC-4E03-8453-7CEA3A31E832}" type="datetime1">
              <a:rPr lang="de-AT" smtClean="0"/>
              <a:t>20.06.2023</a:t>
            </a:fld>
            <a:endParaRPr lang="de-AT" dirty="0"/>
          </a:p>
        </p:txBody>
      </p:sp>
    </p:spTree>
    <p:extLst>
      <p:ext uri="{BB962C8B-B14F-4D97-AF65-F5344CB8AC3E}">
        <p14:creationId xmlns:p14="http://schemas.microsoft.com/office/powerpoint/2010/main" val="1692775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p:cNvSpPr>
            <a:spLocks noGrp="1" noChangeArrowheads="1"/>
          </p:cNvSpPr>
          <p:nvPr>
            <p:ph type="title"/>
          </p:nvPr>
        </p:nvSpPr>
        <p:spPr>
          <a:xfrm>
            <a:off x="457200" y="274638"/>
            <a:ext cx="6635750" cy="1143000"/>
          </a:xfrm>
        </p:spPr>
        <p:txBody>
          <a:bodyPr/>
          <a:lstStyle/>
          <a:p>
            <a:r>
              <a:rPr lang="de-DE" dirty="0"/>
              <a:t>Validity</a:t>
            </a:r>
            <a:endParaRPr lang="de-AT" dirty="0"/>
          </a:p>
        </p:txBody>
      </p:sp>
      <p:sp>
        <p:nvSpPr>
          <p:cNvPr id="107525"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DE" dirty="0">
                <a:latin typeface="+mj-lt"/>
              </a:rPr>
              <a:t>Representativeness of the sample</a:t>
            </a:r>
          </a:p>
          <a:p>
            <a:pPr fontAlgn="auto">
              <a:lnSpc>
                <a:spcPct val="90000"/>
              </a:lnSpc>
              <a:spcAft>
                <a:spcPts val="0"/>
              </a:spcAft>
              <a:defRPr/>
            </a:pPr>
            <a:r>
              <a:rPr lang="de-DE" dirty="0">
                <a:latin typeface="+mj-lt"/>
              </a:rPr>
              <a:t>Random selection</a:t>
            </a:r>
          </a:p>
          <a:p>
            <a:pPr lvl="1" fontAlgn="auto">
              <a:lnSpc>
                <a:spcPct val="90000"/>
              </a:lnSpc>
              <a:spcAft>
                <a:spcPts val="0"/>
              </a:spcAft>
              <a:defRPr/>
            </a:pPr>
            <a:r>
              <a:rPr lang="de-DE" sz="2000" dirty="0">
                <a:latin typeface="+mj-lt"/>
              </a:rPr>
              <a:t>Selection of subjects</a:t>
            </a:r>
          </a:p>
          <a:p>
            <a:pPr lvl="1" fontAlgn="auto">
              <a:lnSpc>
                <a:spcPct val="90000"/>
              </a:lnSpc>
              <a:spcAft>
                <a:spcPts val="0"/>
              </a:spcAft>
              <a:defRPr/>
            </a:pPr>
            <a:r>
              <a:rPr lang="de-DE" sz="2000" dirty="0">
                <a:latin typeface="+mj-lt"/>
              </a:rPr>
              <a:t>Center selection</a:t>
            </a:r>
          </a:p>
          <a:p>
            <a:pPr lvl="2" fontAlgn="auto">
              <a:lnSpc>
                <a:spcPct val="90000"/>
              </a:lnSpc>
              <a:spcAft>
                <a:spcPts val="0"/>
              </a:spcAft>
              <a:defRPr/>
            </a:pPr>
            <a:r>
              <a:rPr lang="de-DE" sz="1800" dirty="0">
                <a:latin typeface="+mj-lt"/>
              </a:rPr>
              <a:t>Monocentric / multicentric</a:t>
            </a:r>
          </a:p>
          <a:p>
            <a:pPr lvl="2" fontAlgn="auto">
              <a:lnSpc>
                <a:spcPct val="90000"/>
              </a:lnSpc>
              <a:spcAft>
                <a:spcPts val="0"/>
              </a:spcAft>
              <a:defRPr/>
            </a:pPr>
            <a:r>
              <a:rPr lang="de-DE" sz="1800" dirty="0">
                <a:latin typeface="+mj-lt"/>
              </a:rPr>
              <a:t>National, international</a:t>
            </a:r>
          </a:p>
          <a:p>
            <a:pPr fontAlgn="auto">
              <a:lnSpc>
                <a:spcPct val="90000"/>
              </a:lnSpc>
              <a:spcAft>
                <a:spcPts val="0"/>
              </a:spcAft>
              <a:defRPr/>
            </a:pPr>
            <a:r>
              <a:rPr lang="de-DE" dirty="0">
                <a:latin typeface="+mj-lt"/>
              </a:rPr>
              <a:t>Inclusion criteria</a:t>
            </a:r>
          </a:p>
          <a:p>
            <a:pPr lvl="1" fontAlgn="auto">
              <a:lnSpc>
                <a:spcPct val="90000"/>
              </a:lnSpc>
              <a:spcAft>
                <a:spcPts val="0"/>
              </a:spcAft>
              <a:defRPr/>
            </a:pPr>
            <a:r>
              <a:rPr lang="de-DE" sz="2000" dirty="0">
                <a:latin typeface="+mj-lt"/>
              </a:rPr>
              <a:t>Stage of disease, age, ...</a:t>
            </a:r>
          </a:p>
          <a:p>
            <a:pPr fontAlgn="auto">
              <a:lnSpc>
                <a:spcPct val="90000"/>
              </a:lnSpc>
              <a:spcAft>
                <a:spcPts val="0"/>
              </a:spcAft>
              <a:defRPr/>
            </a:pPr>
            <a:r>
              <a:rPr lang="de-DE" dirty="0">
                <a:latin typeface="+mj-lt"/>
              </a:rPr>
              <a:t>Exclusion criteria</a:t>
            </a:r>
          </a:p>
          <a:p>
            <a:pPr lvl="1" fontAlgn="auto">
              <a:lnSpc>
                <a:spcPct val="90000"/>
              </a:lnSpc>
              <a:spcAft>
                <a:spcPts val="0"/>
              </a:spcAft>
              <a:defRPr/>
            </a:pPr>
            <a:r>
              <a:rPr lang="de-DE" sz="2000" dirty="0">
                <a:latin typeface="+mj-lt"/>
              </a:rPr>
              <a:t>Additional diseases, additional medication, ...</a:t>
            </a:r>
          </a:p>
          <a:p>
            <a:pPr fontAlgn="auto">
              <a:lnSpc>
                <a:spcPct val="90000"/>
              </a:lnSpc>
              <a:spcAft>
                <a:spcPts val="0"/>
              </a:spcAft>
              <a:defRPr/>
            </a:pPr>
            <a:r>
              <a:rPr lang="de-DE" dirty="0">
                <a:latin typeface="+mj-lt"/>
              </a:rPr>
              <a:t>Voluntariness</a:t>
            </a: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AC4BF1D3-80FF-456E-B2F5-F4BB4C2AC5D0}" type="slidenum">
              <a:rPr lang="de-AT">
                <a:latin typeface="+mj-lt"/>
              </a:rPr>
              <a:t>66</a:t>
            </a:fld>
            <a:endParaRPr lang="de-AT">
              <a:latin typeface="+mj-lt"/>
            </a:endParaRPr>
          </a:p>
        </p:txBody>
      </p:sp>
      <p:sp>
        <p:nvSpPr>
          <p:cNvPr id="2" name="Datumsplatzhalter 1"/>
          <p:cNvSpPr>
            <a:spLocks noGrp="1"/>
          </p:cNvSpPr>
          <p:nvPr>
            <p:ph type="dt" sz="half" idx="10"/>
          </p:nvPr>
        </p:nvSpPr>
        <p:spPr/>
        <p:txBody>
          <a:bodyPr/>
          <a:lstStyle/>
          <a:p>
            <a:pPr>
              <a:defRPr/>
            </a:pPr>
            <a:fld id="{FB443B9D-C494-4ED8-94AC-E181E5202FCA}" type="datetime1">
              <a:rPr lang="de-AT" smtClean="0"/>
              <a:t>20.06.2023</a:t>
            </a:fld>
            <a:endParaRPr lang="de-AT" dirty="0"/>
          </a:p>
        </p:txBody>
      </p:sp>
    </p:spTree>
    <p:extLst>
      <p:ext uri="{BB962C8B-B14F-4D97-AF65-F5344CB8AC3E}">
        <p14:creationId xmlns:p14="http://schemas.microsoft.com/office/powerpoint/2010/main" val="1682892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err="1" smtClean="0"/>
              <a:t>Cohort</a:t>
            </a:r>
            <a:r>
              <a:rPr lang="de-DE" dirty="0" smtClean="0"/>
              <a:t> </a:t>
            </a:r>
            <a:r>
              <a:rPr lang="de-DE" dirty="0" err="1" smtClean="0"/>
              <a:t>studies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fld id="{EE5D66A2-46F9-4DCE-885D-E5FF94631B8A}" type="datetime1">
              <a:rPr lang="de-AT" altLang="en-US" smtClean="0"/>
              <a:t>20.06.2023</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67</a:t>
            </a:fld>
            <a:endParaRPr lang="de-DE" altLang="en-US"/>
          </a:p>
        </p:txBody>
      </p:sp>
    </p:spTree>
    <p:extLst>
      <p:ext uri="{BB962C8B-B14F-4D97-AF65-F5344CB8AC3E}">
        <p14:creationId xmlns:p14="http://schemas.microsoft.com/office/powerpoint/2010/main" val="29604402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a:t>
            </a:r>
            <a:r>
              <a:rPr lang="de-DE" dirty="0" smtClean="0"/>
              <a:t>Recruiting </a:t>
            </a:r>
            <a:r>
              <a:rPr lang="de-DE" dirty="0" err="1" smtClean="0"/>
              <a:t>of</a:t>
            </a:r>
            <a:r>
              <a:rPr lang="de-DE" dirty="0" smtClean="0"/>
              <a:t> 5209 </a:t>
            </a:r>
            <a:r>
              <a:rPr lang="de-DE" dirty="0" err="1" smtClean="0"/>
              <a:t>healthy</a:t>
            </a:r>
            <a:r>
              <a:rPr lang="de-DE" dirty="0" smtClean="0"/>
              <a:t> </a:t>
            </a:r>
            <a:r>
              <a:rPr lang="de-DE" dirty="0" err="1" smtClean="0"/>
              <a:t>individuals</a:t>
            </a:r>
            <a:r>
              <a:rPr lang="de-DE" dirty="0" smtClean="0"/>
              <a:t> (</a:t>
            </a:r>
            <a:r>
              <a:rPr lang="de-DE" dirty="0" err="1" smtClean="0"/>
              <a:t>age</a:t>
            </a:r>
            <a:r>
              <a:rPr lang="de-DE" dirty="0" smtClean="0"/>
              <a:t> 30-62 </a:t>
            </a:r>
            <a:r>
              <a:rPr lang="de-DE" dirty="0" err="1" smtClean="0"/>
              <a:t>years</a:t>
            </a:r>
            <a:r>
              <a:rPr lang="de-DE" dirty="0" smtClean="0"/>
              <a:t>)</a:t>
            </a:r>
            <a:endParaRPr lang="de-DE" dirty="0"/>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smtClean="0"/>
              <a:t>hypertension</a:t>
            </a:r>
            <a:r>
              <a:rPr lang="de-DE" sz="1600" dirty="0" smtClean="0"/>
              <a:t> </a:t>
            </a:r>
            <a:r>
              <a:rPr lang="de-DE" sz="1600" dirty="0"/>
              <a:t/>
            </a:r>
            <a:br>
              <a:rPr lang="de-DE" sz="1600" dirty="0"/>
            </a:br>
            <a:r>
              <a:rPr lang="de-DE" sz="1600" dirty="0">
                <a:cs typeface="Arial" charset="0"/>
              </a:rPr>
              <a:t>↑  </a:t>
            </a:r>
            <a:r>
              <a:rPr lang="de-DE" sz="1600" dirty="0" err="1" smtClean="0">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smtClean="0"/>
              <a:t>physical</a:t>
            </a:r>
            <a:r>
              <a:rPr lang="de-DE" sz="1600" dirty="0" smtClean="0"/>
              <a:t> </a:t>
            </a:r>
            <a:r>
              <a:rPr lang="de-DE" sz="1600" dirty="0" err="1" smtClean="0"/>
              <a:t>activity</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a:p>
            <a:pPr algn="ctr" eaLnBrk="0" hangingPunct="0"/>
            <a:r>
              <a:rPr lang="de-DE" sz="1600" dirty="0" err="1" smtClean="0">
                <a:cs typeface="Arial" charset="0"/>
              </a:rPr>
              <a:t>obesity</a:t>
            </a:r>
            <a:r>
              <a:rPr lang="de-DE" sz="1600" dirty="0" smtClean="0">
                <a:cs typeface="Arial" charset="0"/>
              </a:rPr>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smtClean="0"/>
              <a:t>cholesterol</a:t>
            </a:r>
            <a:r>
              <a:rPr lang="de-DE" sz="1600" dirty="0" smtClean="0"/>
              <a:t>, </a:t>
            </a:r>
            <a:r>
              <a:rPr lang="de-DE" sz="1600" dirty="0" err="1" smtClean="0"/>
              <a:t>hypertension</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smtClean="0"/>
              <a:t>smoking</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smtClean="0"/>
              <a:t>menopause</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smtClean="0"/>
              <a:t>Psychosocial</a:t>
            </a:r>
            <a:r>
              <a:rPr lang="de-DE" sz="1600" dirty="0" smtClean="0"/>
              <a:t>  </a:t>
            </a:r>
            <a:r>
              <a:rPr lang="de-DE" sz="1600" dirty="0"/>
              <a:t/>
            </a:r>
            <a:br>
              <a:rPr lang="de-DE" sz="1600" dirty="0"/>
            </a:br>
            <a:r>
              <a:rPr lang="de-DE" sz="1600" dirty="0" err="1" smtClean="0"/>
              <a:t>factors</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a:t>
            </a:r>
            <a:r>
              <a:rPr lang="de-DE" sz="1600" dirty="0" smtClean="0">
                <a:cs typeface="Arial" charset="0"/>
              </a:rPr>
              <a:t>CHD</a:t>
            </a:r>
            <a:endParaRPr lang="de-DE" sz="1600" dirty="0">
              <a:cs typeface="Arial" charset="0"/>
            </a:endParaRP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fld id="{22860346-BCCB-4863-A7F6-1DF17CDBB402}" type="datetime1">
              <a:rPr lang="de-AT" altLang="en-US" smtClean="0"/>
              <a:t>20.06.2023</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spTree>
    <p:extLst>
      <p:ext uri="{BB962C8B-B14F-4D97-AF65-F5344CB8AC3E}">
        <p14:creationId xmlns:p14="http://schemas.microsoft.com/office/powerpoint/2010/main" val="12978473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a:t>
            </a:r>
            <a:r>
              <a:rPr lang="de-DE" dirty="0" err="1" smtClean="0"/>
              <a:t>control</a:t>
            </a:r>
            <a:r>
              <a:rPr lang="de-DE" dirty="0" smtClean="0"/>
              <a:t> </a:t>
            </a:r>
            <a:r>
              <a:rPr lang="de-DE" dirty="0" err="1" smtClean="0"/>
              <a:t>study</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fld id="{295EE5E1-BEFB-4687-9544-FB95F39624DF}" type="datetime1">
              <a:rPr lang="de-AT" altLang="en-US" smtClean="0"/>
              <a:t>20.06.2023</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spTree>
    <p:extLst>
      <p:ext uri="{BB962C8B-B14F-4D97-AF65-F5344CB8AC3E}">
        <p14:creationId xmlns:p14="http://schemas.microsoft.com/office/powerpoint/2010/main" val="878557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1F8C39-9BC0-4EBC-B2A8-4AD94172726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5600513-1602-4693-9B78-543536525847}"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6807" name="Picture 7"/>
          <p:cNvPicPr>
            <a:picLocks noChangeAspect="1" noChangeArrowheads="1"/>
          </p:cNvPicPr>
          <p:nvPr/>
        </p:nvPicPr>
        <p:blipFill>
          <a:blip r:embed="rId3" cstate="print"/>
          <a:srcRect/>
          <a:stretch>
            <a:fillRect/>
          </a:stretch>
        </p:blipFill>
        <p:spPr bwMode="auto">
          <a:xfrm>
            <a:off x="539750" y="1412875"/>
            <a:ext cx="7776666" cy="3139736"/>
          </a:xfrm>
          <a:prstGeom prst="rect">
            <a:avLst/>
          </a:prstGeom>
          <a:noFill/>
          <a:ln w="9525">
            <a:noFill/>
            <a:miter lim="800000"/>
            <a:headEnd/>
            <a:tailEnd/>
          </a:ln>
          <a:effectLst/>
        </p:spPr>
      </p:pic>
    </p:spTree>
    <p:extLst>
      <p:ext uri="{BB962C8B-B14F-4D97-AF65-F5344CB8AC3E}">
        <p14:creationId xmlns:p14="http://schemas.microsoft.com/office/powerpoint/2010/main" val="890839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UCP </a:t>
            </a:r>
            <a:r>
              <a:rPr lang="de-DE" sz="3200" dirty="0" err="1" smtClean="0">
                <a:solidFill>
                  <a:srgbClr val="4F81BD"/>
                </a:solidFill>
                <a:latin typeface="+mj-lt"/>
                <a:ea typeface="+mj-ea"/>
                <a:cs typeface="+mj-cs"/>
              </a:rPr>
              <a:t>breast</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cancer</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case-control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fld id="{63F0A608-0A1C-4346-B6DA-A8667309588B}" type="datetime1">
              <a:rPr lang="de-AT" altLang="en-US" smtClean="0"/>
              <a:t>20.06.2023</a:t>
            </a:fld>
            <a:endParaRPr lang="de-DE" altLang="en-US"/>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spTree>
    <p:extLst>
      <p:ext uri="{BB962C8B-B14F-4D97-AF65-F5344CB8AC3E}">
        <p14:creationId xmlns:p14="http://schemas.microsoft.com/office/powerpoint/2010/main" val="35533749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28FE9539-78AD-4343-BCB5-E04BCACB387B}" type="datetime1">
              <a:rPr lang="de-AT" altLang="en-US" smtClean="0"/>
              <a:t>20.06.2023</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
        <p:nvSpPr>
          <p:cNvPr id="14" name="Foliennummernplatzhalter 13"/>
          <p:cNvSpPr>
            <a:spLocks noGrp="1"/>
          </p:cNvSpPr>
          <p:nvPr>
            <p:ph type="sldNum" sz="quarter" idx="12"/>
          </p:nvPr>
        </p:nvSpPr>
        <p:spPr/>
        <p:txBody>
          <a:bodyPr/>
          <a:lstStyle/>
          <a:p>
            <a:r>
              <a:rPr lang="de-DE" altLang="en-US" smtClean="0"/>
              <a:t>Seite </a:t>
            </a:r>
            <a:fld id="{868A1E8A-DB60-4AF5-B189-6B5C31AFD598}" type="slidenum">
              <a:rPr lang="de-DE" altLang="en-US" smtClean="0"/>
              <a:pPr/>
              <a:t>71</a:t>
            </a:fld>
            <a:endParaRPr lang="de-DE" altLang="en-US"/>
          </a:p>
        </p:txBody>
      </p:sp>
    </p:spTree>
    <p:extLst>
      <p:ext uri="{BB962C8B-B14F-4D97-AF65-F5344CB8AC3E}">
        <p14:creationId xmlns:p14="http://schemas.microsoft.com/office/powerpoint/2010/main" val="40398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Risk</a:t>
            </a:r>
            <a:r>
              <a:rPr lang="de-DE" sz="2800" dirty="0" smtClean="0"/>
              <a:t> </a:t>
            </a:r>
            <a:r>
              <a:rPr lang="de-DE" sz="2800" dirty="0" err="1" smtClean="0"/>
              <a:t>assessment</a:t>
            </a:r>
            <a:r>
              <a:rPr lang="de-DE" sz="2800" dirty="0" smtClean="0"/>
              <a:t> </a:t>
            </a:r>
            <a:r>
              <a:rPr lang="de-DE" sz="2800" dirty="0" err="1" smtClean="0"/>
              <a:t>and</a:t>
            </a:r>
            <a:r>
              <a:rPr lang="de-DE" sz="2800" dirty="0" smtClean="0"/>
              <a:t> 2x2 </a:t>
            </a:r>
            <a:r>
              <a:rPr lang="de-DE" sz="2800" dirty="0" err="1" smtClean="0"/>
              <a:t>tables</a:t>
            </a:r>
            <a:r>
              <a:rPr lang="de-DE" sz="2800" dirty="0"/>
              <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Medical University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3393111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2x2 </a:t>
            </a:r>
            <a:r>
              <a:rPr lang="de-DE" dirty="0" err="1" smtClean="0"/>
              <a:t>table</a:t>
            </a:r>
            <a:endParaRPr lang="de-DE" dirty="0"/>
          </a:p>
        </p:txBody>
      </p:sp>
      <p:sp>
        <p:nvSpPr>
          <p:cNvPr id="7" name="Datumsplatzhalter 3"/>
          <p:cNvSpPr>
            <a:spLocks noGrp="1"/>
          </p:cNvSpPr>
          <p:nvPr>
            <p:ph type="dt" sz="half" idx="10"/>
          </p:nvPr>
        </p:nvSpPr>
        <p:spPr/>
        <p:txBody>
          <a:bodyPr/>
          <a:lstStyle/>
          <a:p>
            <a:fld id="{53726C20-7ED8-4EB0-B384-08E06FF7C6D6}" type="datetime1">
              <a:rPr lang="de-AT" altLang="en-US" smtClean="0"/>
              <a:t>20.06.2023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smtClean="0"/>
              <a:t>Seite </a:t>
            </a:r>
            <a:fld id="{BE0F3011-52C4-4BC1-A5CB-FF9A0F79CDD4}" type="slidenum">
              <a:rPr lang="de-DE" altLang="en-US" smtClean="0"/>
              <a:pPr/>
              <a:t>73</a:t>
            </a:fld>
            <a:endParaRPr lang="de-DE" altLang="en-US" dirty="0"/>
          </a:p>
        </p:txBody>
      </p:sp>
    </p:spTree>
    <p:extLst>
      <p:ext uri="{BB962C8B-B14F-4D97-AF65-F5344CB8AC3E}">
        <p14:creationId xmlns:p14="http://schemas.microsoft.com/office/powerpoint/2010/main" val="8886372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Absolute </a:t>
            </a:r>
            <a:r>
              <a:rPr lang="de-DE" dirty="0" err="1" smtClean="0"/>
              <a:t>risk</a:t>
            </a:r>
            <a:endParaRPr lang="de-DE" dirty="0"/>
          </a:p>
        </p:txBody>
      </p:sp>
      <p:sp>
        <p:nvSpPr>
          <p:cNvPr id="7" name="Datumsplatzhalter 3"/>
          <p:cNvSpPr>
            <a:spLocks noGrp="1"/>
          </p:cNvSpPr>
          <p:nvPr>
            <p:ph type="dt" sz="half" idx="10"/>
          </p:nvPr>
        </p:nvSpPr>
        <p:spPr/>
        <p:txBody>
          <a:bodyPr/>
          <a:lstStyle/>
          <a:p>
            <a:fld id="{82B64D0B-C769-4006-B59A-138752C7C321}" type="datetime1">
              <a:rPr lang="de-AT" altLang="en-US" smtClean="0"/>
              <a:t>20.06.2023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spTree>
    <p:extLst>
      <p:ext uri="{BB962C8B-B14F-4D97-AF65-F5344CB8AC3E}">
        <p14:creationId xmlns:p14="http://schemas.microsoft.com/office/powerpoint/2010/main" val="13852124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Relative </a:t>
            </a:r>
            <a:r>
              <a:rPr lang="de-DE" dirty="0" err="1" smtClean="0"/>
              <a:t>risk</a:t>
            </a:r>
            <a:endParaRPr lang="de-DE" dirty="0"/>
          </a:p>
        </p:txBody>
      </p:sp>
      <p:sp>
        <p:nvSpPr>
          <p:cNvPr id="7" name="Datumsplatzhalter 3"/>
          <p:cNvSpPr>
            <a:spLocks noGrp="1"/>
          </p:cNvSpPr>
          <p:nvPr>
            <p:ph type="dt" sz="half" idx="10"/>
          </p:nvPr>
        </p:nvSpPr>
        <p:spPr/>
        <p:txBody>
          <a:bodyPr/>
          <a:lstStyle/>
          <a:p>
            <a:fld id="{77AE68F4-2A8D-41D0-9B38-33D3291EE6DB}" type="datetime1">
              <a:rPr lang="de-AT" altLang="en-US" smtClean="0"/>
              <a:t>20.06.2023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75</a:t>
            </a:fld>
            <a:endParaRPr lang="de-DE" altLang="en-US"/>
          </a:p>
        </p:txBody>
      </p:sp>
    </p:spTree>
    <p:extLst>
      <p:ext uri="{BB962C8B-B14F-4D97-AF65-F5344CB8AC3E}">
        <p14:creationId xmlns:p14="http://schemas.microsoft.com/office/powerpoint/2010/main" val="35978787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Odds </a:t>
            </a:r>
            <a:r>
              <a:rPr lang="de-DE" dirty="0" err="1" smtClean="0"/>
              <a:t>ratio</a:t>
            </a:r>
            <a:endParaRPr lang="de-DE" dirty="0"/>
          </a:p>
        </p:txBody>
      </p:sp>
      <p:sp>
        <p:nvSpPr>
          <p:cNvPr id="7" name="Datumsplatzhalter 3"/>
          <p:cNvSpPr>
            <a:spLocks noGrp="1"/>
          </p:cNvSpPr>
          <p:nvPr>
            <p:ph type="dt" sz="half" idx="10"/>
          </p:nvPr>
        </p:nvSpPr>
        <p:spPr/>
        <p:txBody>
          <a:bodyPr/>
          <a:lstStyle/>
          <a:p>
            <a:fld id="{F85690F7-2B52-45F1-B9A7-0EE2E04DA52F}" type="datetime1">
              <a:rPr lang="de-AT" altLang="en-US" smtClean="0"/>
              <a:t>20.06.2023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spTree>
    <p:extLst>
      <p:ext uri="{BB962C8B-B14F-4D97-AF65-F5344CB8AC3E}">
        <p14:creationId xmlns:p14="http://schemas.microsoft.com/office/powerpoint/2010/main" val="5613988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smtClean="0"/>
              <a:t>Attributable</a:t>
            </a:r>
            <a:r>
              <a:rPr lang="de-DE" dirty="0" smtClean="0"/>
              <a:t> </a:t>
            </a:r>
            <a:r>
              <a:rPr lang="de-DE" dirty="0" err="1" smtClean="0"/>
              <a:t>risk</a:t>
            </a:r>
            <a:r>
              <a:rPr lang="de-DE" dirty="0" smtClean="0"/>
              <a:t> = absolute </a:t>
            </a:r>
            <a:r>
              <a:rPr lang="de-DE" dirty="0" err="1" smtClean="0"/>
              <a:t>risk</a:t>
            </a:r>
            <a:r>
              <a:rPr lang="de-DE" dirty="0" smtClean="0"/>
              <a:t> </a:t>
            </a:r>
            <a:r>
              <a:rPr lang="de-DE" dirty="0" err="1" smtClean="0"/>
              <a:t>reduction</a:t>
            </a:r>
            <a:endParaRPr lang="de-DE" dirty="0"/>
          </a:p>
        </p:txBody>
      </p:sp>
      <p:sp>
        <p:nvSpPr>
          <p:cNvPr id="7" name="Datumsplatzhalter 3"/>
          <p:cNvSpPr>
            <a:spLocks noGrp="1"/>
          </p:cNvSpPr>
          <p:nvPr>
            <p:ph type="dt" sz="half" idx="10"/>
          </p:nvPr>
        </p:nvSpPr>
        <p:spPr/>
        <p:txBody>
          <a:bodyPr/>
          <a:lstStyle/>
          <a:p>
            <a:fld id="{BD3411C5-093D-4E22-B23F-F711511574A7}" type="datetime1">
              <a:rPr lang="de-AT" altLang="en-US" smtClean="0"/>
              <a:t>20.06.2023</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77</a:t>
            </a:fld>
            <a:endParaRPr lang="de-DE" altLang="en-US"/>
          </a:p>
        </p:txBody>
      </p:sp>
    </p:spTree>
    <p:extLst>
      <p:ext uri="{BB962C8B-B14F-4D97-AF65-F5344CB8AC3E}">
        <p14:creationId xmlns:p14="http://schemas.microsoft.com/office/powerpoint/2010/main" val="6734522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smtClean="0"/>
              <a:t>Summary of risk measures</a:t>
            </a:r>
            <a:endParaRPr lang="en-GB" sz="2800" dirty="0"/>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15500" name="Formel" r:id="rId4" imgW="965200" imgH="393700" progId="Equation.3">
                  <p:embed/>
                </p:oleObj>
              </mc:Choice>
              <mc:Fallback>
                <p:oleObj name="Formel" r:id="rId4" imgW="965200" imgH="393700" progId="Equation.3">
                  <p:embed/>
                  <p:pic>
                    <p:nvPicPr>
                      <p:cNvPr id="216096" name="Object 3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6712F958-30D6-452B-8D43-B624C66F6B5B}" type="datetime1">
              <a:rPr lang="de-AT" altLang="en-US" smtClean="0"/>
              <a:t>20.06.2023</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Abs. Risk </a:t>
                      </a:r>
                      <a:r>
                        <a:rPr kumimoji="0" lang="en-GB" sz="1600" b="0" i="0" u="none" strike="noStrike" cap="none" normalizeH="0" baseline="0" dirty="0" err="1" smtClean="0">
                          <a:ln>
                            <a:noFill/>
                          </a:ln>
                          <a:solidFill>
                            <a:srgbClr val="000036"/>
                          </a:solidFill>
                          <a:effectLst/>
                          <a:latin typeface="Arial" charset="0"/>
                        </a:rPr>
                        <a:t>Reduct</a:t>
                      </a:r>
                      <a:r>
                        <a:rPr kumimoji="0" lang="en-GB" sz="1600" b="0" i="0" u="none" strike="noStrike" cap="none" normalizeH="0" baseline="0" dirty="0" smtClean="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15501" name="Formel" r:id="rId6" imgW="914400" imgH="393700" progId="Equation.3">
                  <p:embed/>
                </p:oleObj>
              </mc:Choice>
              <mc:Fallback>
                <p:oleObj name="Formel" r:id="rId6" imgW="914400" imgH="393700" progId="Equation.3">
                  <p:embed/>
                  <p:pic>
                    <p:nvPicPr>
                      <p:cNvPr id="216094"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15502" name="Formel" r:id="rId8" imgW="406048" imgH="393359" progId="Equation.3">
                  <p:embed/>
                </p:oleObj>
              </mc:Choice>
              <mc:Fallback>
                <p:oleObj name="Formel" r:id="rId8" imgW="406048" imgH="393359" progId="Equation.3">
                  <p:embed/>
                  <p:pic>
                    <p:nvPicPr>
                      <p:cNvPr id="216095"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78</a:t>
            </a:fld>
            <a:endParaRPr lang="de-DE" altLang="en-US"/>
          </a:p>
        </p:txBody>
      </p:sp>
    </p:spTree>
    <p:extLst>
      <p:ext uri="{BB962C8B-B14F-4D97-AF65-F5344CB8AC3E}">
        <p14:creationId xmlns:p14="http://schemas.microsoft.com/office/powerpoint/2010/main" val="22115786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r>
              <a:rPr lang="de-AT" dirty="0" smtClean="0"/>
              <a:t>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F2420EE5-F926-473C-86C9-A8E113359ABC}" type="datetime1">
              <a:rPr lang="de-AT" altLang="en-US"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79</a:t>
            </a:fld>
            <a:endParaRPr lang="de-DE" altLang="en-US"/>
          </a:p>
        </p:txBody>
      </p:sp>
    </p:spTree>
    <p:extLst>
      <p:ext uri="{BB962C8B-B14F-4D97-AF65-F5344CB8AC3E}">
        <p14:creationId xmlns:p14="http://schemas.microsoft.com/office/powerpoint/2010/main" val="1604600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CD1DA83-7CA6-4E44-B078-36D9D0D62F2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915DE72-73B6-47E6-B627-4454CD68C47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extLst>
      <p:ext uri="{BB962C8B-B14F-4D97-AF65-F5344CB8AC3E}">
        <p14:creationId xmlns:p14="http://schemas.microsoft.com/office/powerpoint/2010/main" val="37050655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16570" name="Formel" r:id="rId4" imgW="965200" imgH="393700" progId="Equation.3">
                  <p:embed/>
                </p:oleObj>
              </mc:Choice>
              <mc:Fallback>
                <p:oleObj name="Formel" r:id="rId4" imgW="965200" imgH="393700" progId="Equation.3">
                  <p:embed/>
                  <p:pic>
                    <p:nvPicPr>
                      <p:cNvPr id="190500" name="Object 3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5011F4F9-A4DC-4E91-893D-2EAF3CD4F6E8}" type="datetime1">
              <a:rPr lang="de-AT" altLang="en-US" smtClean="0"/>
              <a:t>20.06.2023</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abstinence</a:t>
                      </a:r>
                      <a:br>
                        <a:rPr kumimoji="0" lang="en-GB" sz="2000" b="0" i="0" u="none" strike="noStrike" cap="none" normalizeH="0" baseline="0" dirty="0" smtClean="0">
                          <a:ln>
                            <a:noFill/>
                          </a:ln>
                          <a:solidFill>
                            <a:srgbClr val="000036"/>
                          </a:solidFill>
                          <a:effectLst/>
                          <a:latin typeface="Arial" charset="0"/>
                        </a:rPr>
                      </a:br>
                      <a:r>
                        <a:rPr kumimoji="0" lang="en-GB" sz="2000" b="0" i="0" u="none" strike="noStrike" cap="none" normalizeH="0" baseline="0" dirty="0" smtClean="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smtClean="0">
                          <a:ln>
                            <a:noFill/>
                          </a:ln>
                          <a:solidFill>
                            <a:srgbClr val="000036"/>
                          </a:solidFill>
                          <a:effectLst/>
                          <a:latin typeface="Arial" charset="0"/>
                        </a:rPr>
                        <a:t>Cytisine</a:t>
                      </a: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16571" name="Formel" r:id="rId6" imgW="482400" imgH="393480" progId="Equation.3">
                  <p:embed/>
                </p:oleObj>
              </mc:Choice>
              <mc:Fallback>
                <p:oleObj name="Formel" r:id="rId6" imgW="482400" imgH="393480" progId="Equation.3">
                  <p:embed/>
                  <p:pic>
                    <p:nvPicPr>
                      <p:cNvPr id="190495" name="Object 31"/>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16572" name="Formel" r:id="rId8" imgW="393480" imgH="393480" progId="Equation.3">
                  <p:embed/>
                </p:oleObj>
              </mc:Choice>
              <mc:Fallback>
                <p:oleObj name="Formel" r:id="rId8" imgW="393480" imgH="393480" progId="Equation.3">
                  <p:embed/>
                  <p:pic>
                    <p:nvPicPr>
                      <p:cNvPr id="190496" name="Object 32"/>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spid="_x0000_s16573" name="Formel" r:id="rId10" imgW="901440" imgH="393480" progId="Equation.3">
                  <p:embed/>
                </p:oleObj>
              </mc:Choice>
              <mc:Fallback>
                <p:oleObj name="Formel" r:id="rId10" imgW="901440" imgH="393480" progId="Equation.3">
                  <p:embed/>
                  <p:pic>
                    <p:nvPicPr>
                      <p:cNvPr id="2" name="Objek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a:extLst/>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endParaRPr 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80</a:t>
            </a:fld>
            <a:endParaRPr lang="de-DE" altLang="en-US"/>
          </a:p>
        </p:txBody>
      </p:sp>
    </p:spTree>
    <p:extLst>
      <p:ext uri="{BB962C8B-B14F-4D97-AF65-F5344CB8AC3E}">
        <p14:creationId xmlns:p14="http://schemas.microsoft.com/office/powerpoint/2010/main" val="32709727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smtClean="0"/>
              <a:t>Day 3:</a:t>
            </a:r>
            <a:br>
              <a:rPr lang="de-DE" sz="2800" dirty="0" smtClean="0"/>
            </a:br>
            <a:r>
              <a:rPr lang="de-DE" sz="2800" dirty="0" err="1" smtClean="0"/>
              <a:t>Confidence</a:t>
            </a:r>
            <a:r>
              <a:rPr lang="de-DE" sz="2800" dirty="0" smtClean="0"/>
              <a:t> </a:t>
            </a:r>
            <a:r>
              <a:rPr lang="de-DE" sz="2800" dirty="0" err="1" smtClean="0"/>
              <a:t>intervals</a:t>
            </a:r>
            <a:r>
              <a:rPr lang="de-DE" sz="2800" dirty="0" smtClean="0"/>
              <a:t> </a:t>
            </a:r>
            <a:r>
              <a:rPr lang="de-DE" sz="2800" dirty="0" err="1" smtClean="0"/>
              <a:t>and</a:t>
            </a:r>
            <a:r>
              <a:rPr lang="de-DE" sz="2800" dirty="0" smtClean="0"/>
              <a:t> </a:t>
            </a:r>
            <a:br>
              <a:rPr lang="de-DE" sz="2800" dirty="0" smtClean="0"/>
            </a:br>
            <a:r>
              <a:rPr lang="de-DE" sz="2800" dirty="0" err="1" smtClean="0"/>
              <a:t>significance</a:t>
            </a:r>
            <a:r>
              <a:rPr lang="de-DE" sz="2800" dirty="0" smtClean="0"/>
              <a:t> </a:t>
            </a:r>
            <a:r>
              <a:rPr lang="de-DE" sz="2800" dirty="0" err="1" smtClean="0"/>
              <a:t>testing</a:t>
            </a:r>
            <a:r>
              <a:rPr lang="de-DE" sz="2800" dirty="0" smtClean="0"/>
              <a:t/>
            </a:r>
            <a:br>
              <a:rPr lang="de-DE" sz="2800" dirty="0" smtClean="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Department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of</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Medical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Statistics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Informatics</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and</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lumMod val="50000"/>
                    <a:lumOff val="50000"/>
                  </a:prstClr>
                </a:solidFill>
                <a:effectLst/>
                <a:uLnTx/>
                <a:uFillTx/>
                <a:latin typeface="Calibri"/>
                <a:ea typeface="+mn-ea"/>
                <a:cs typeface="+mn-cs"/>
              </a:rPr>
              <a:t>Health</a:t>
            </a:r>
            <a:r>
              <a:rPr kumimoji="0" lang="de-DE" sz="2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Economics, Innsbruck Medical University</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1121410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intervals</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8DA2F-6D86-4C86-87F9-C856EC5997E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   “A confidence interval is used when estimating an unknown parameter from sample data. The interval gives a range for the parameter – and a confidence level that the range covers the true value.” </a:t>
            </a:r>
          </a:p>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de-AT" sz="1200" b="0" i="0" u="none" strike="noStrike" kern="1200" cap="none" spc="0" normalizeH="0" baseline="0" noProof="0" dirty="0" err="1" smtClean="0">
                <a:ln>
                  <a:noFill/>
                </a:ln>
                <a:solidFill>
                  <a:prstClr val="black"/>
                </a:solidFill>
                <a:effectLst/>
                <a:uLnTx/>
                <a:uFillTx/>
                <a:latin typeface="Calibri"/>
                <a:ea typeface="+mn-ea"/>
                <a:cs typeface="+mn-cs"/>
              </a:rPr>
              <a:t>Freedman</a:t>
            </a:r>
            <a:r>
              <a:rPr kumimoji="0" lang="de-AT" sz="1200" b="0" i="0" u="none" strike="noStrike" kern="1200" cap="none" spc="0" normalizeH="0" baseline="0" noProof="0" dirty="0" smtClean="0">
                <a:ln>
                  <a:noFill/>
                </a:ln>
                <a:solidFill>
                  <a:prstClr val="black"/>
                </a:solidFill>
                <a:effectLst/>
                <a:uLnTx/>
                <a:uFillTx/>
                <a:latin typeface="Calibri"/>
                <a:ea typeface="+mn-ea"/>
                <a:cs typeface="+mn-cs"/>
              </a:rPr>
              <a:t> et al. (1991), p. 385.</a:t>
            </a:r>
            <a:endParaRPr kumimoji="0" lang="de-DE"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0768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smtClean="0"/>
              <a:t>Example</a:t>
            </a:r>
            <a:r>
              <a:rPr lang="de-AT" dirty="0" smtClean="0"/>
              <a:t> </a:t>
            </a:r>
            <a:r>
              <a:rPr lang="de-AT" dirty="0" err="1" smtClean="0"/>
              <a:t>for</a:t>
            </a:r>
            <a:r>
              <a:rPr lang="de-AT" dirty="0" smtClean="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 in </a:t>
            </a:r>
            <a:r>
              <a:rPr lang="de-AT" sz="2800" dirty="0" err="1" smtClean="0"/>
              <a:t>drug</a:t>
            </a:r>
            <a:r>
              <a:rPr lang="de-AT" sz="2800" dirty="0" smtClean="0"/>
              <a:t> </a:t>
            </a:r>
            <a:r>
              <a:rPr lang="de-AT" sz="2800" dirty="0" err="1" smtClean="0"/>
              <a:t>testing</a:t>
            </a:r>
            <a:r>
              <a:rPr lang="de-AT" sz="2800" dirty="0" smtClean="0"/>
              <a:t>)</a:t>
            </a:r>
          </a:p>
          <a:p>
            <a:endParaRPr lang="de-AT" dirty="0" smtClean="0"/>
          </a:p>
          <a:p>
            <a:r>
              <a:rPr lang="de-AT" dirty="0" smtClean="0"/>
              <a:t>Phase I </a:t>
            </a:r>
            <a:r>
              <a:rPr lang="de-AT" dirty="0" err="1" smtClean="0"/>
              <a:t>study</a:t>
            </a:r>
            <a:r>
              <a:rPr lang="de-AT" dirty="0" smtClean="0"/>
              <a:t>:</a:t>
            </a:r>
            <a:br>
              <a:rPr lang="de-AT" dirty="0" smtClean="0"/>
            </a:br>
            <a:r>
              <a:rPr lang="de-AT" dirty="0" err="1" smtClean="0"/>
              <a:t>no</a:t>
            </a:r>
            <a:r>
              <a:rPr lang="de-AT" dirty="0" smtClean="0"/>
              <a:t> </a:t>
            </a:r>
            <a:r>
              <a:rPr lang="de-AT" dirty="0" err="1" smtClean="0"/>
              <a:t>adverse</a:t>
            </a:r>
            <a:r>
              <a:rPr lang="de-AT" dirty="0" smtClean="0"/>
              <a:t> </a:t>
            </a:r>
            <a:r>
              <a:rPr lang="de-AT" dirty="0" err="1" smtClean="0"/>
              <a:t>events</a:t>
            </a:r>
            <a:r>
              <a:rPr lang="de-AT" dirty="0" smtClean="0"/>
              <a:t> in n=10 </a:t>
            </a:r>
            <a:r>
              <a:rPr lang="de-AT" dirty="0" err="1" smtClean="0"/>
              <a:t>patients</a:t>
            </a:r>
            <a:r>
              <a:rPr lang="de-AT" dirty="0" smtClean="0"/>
              <a:t> (</a:t>
            </a:r>
            <a:r>
              <a:rPr lang="de-AT" dirty="0" err="1" smtClean="0"/>
              <a:t>study</a:t>
            </a:r>
            <a:r>
              <a:rPr lang="de-AT" dirty="0" smtClean="0"/>
              <a:t> sample)</a:t>
            </a:r>
            <a:br>
              <a:rPr lang="de-AT" dirty="0" smtClean="0"/>
            </a:br>
            <a:r>
              <a:rPr lang="de-AT" dirty="0" smtClean="0"/>
              <a:t>--&gt; 95%CI (0-30%) (</a:t>
            </a:r>
            <a:r>
              <a:rPr lang="de-AT" dirty="0" err="1" smtClean="0"/>
              <a:t>population</a:t>
            </a:r>
            <a:r>
              <a:rPr lang="de-AT" dirty="0" smtClean="0"/>
              <a:t> </a:t>
            </a:r>
            <a:r>
              <a:rPr lang="de-AT" dirty="0" err="1" smtClean="0"/>
              <a:t>estimate</a:t>
            </a:r>
            <a:r>
              <a:rPr lang="de-AT" dirty="0" smtClean="0"/>
              <a:t>)</a:t>
            </a:r>
          </a:p>
          <a:p>
            <a:r>
              <a:rPr lang="de-AT" dirty="0" smtClean="0"/>
              <a:t>Phase 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 </a:t>
            </a:r>
            <a:r>
              <a:rPr lang="de-AT" dirty="0" err="1"/>
              <a:t>patients</a:t>
            </a:r>
            <a:r>
              <a:rPr lang="de-AT" dirty="0"/>
              <a:t/>
            </a:r>
            <a:br>
              <a:rPr lang="de-AT" dirty="0"/>
            </a:br>
            <a:r>
              <a:rPr lang="de-AT" dirty="0" smtClean="0"/>
              <a:t>--&gt; 95%CI (0-3%)</a:t>
            </a:r>
          </a:p>
          <a:p>
            <a:r>
              <a:rPr lang="de-AT" dirty="0" smtClean="0"/>
              <a:t>Phase III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n=1000 </a:t>
            </a:r>
            <a:r>
              <a:rPr lang="de-AT" dirty="0" err="1"/>
              <a:t>patients</a:t>
            </a:r>
            <a:r>
              <a:rPr lang="de-AT" dirty="0"/>
              <a:t/>
            </a:r>
            <a:br>
              <a:rPr lang="de-AT" dirty="0"/>
            </a:br>
            <a:r>
              <a:rPr lang="de-AT" dirty="0" smtClean="0"/>
              <a:t>--&gt; 95%CI (0-0.3%)  </a:t>
            </a:r>
            <a:endParaRPr lang="en-US"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D6C31F-5497-44E1-841C-F7FDC60EEFF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544806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a:t>
            </a:r>
            <a:r>
              <a:rPr lang="de-AT" dirty="0" smtClean="0"/>
              <a:t> </a:t>
            </a:r>
            <a:r>
              <a:rPr lang="de-AT" dirty="0" err="1" smtClean="0"/>
              <a:t>relates</a:t>
            </a:r>
            <a:r>
              <a:rPr lang="de-AT" dirty="0" smtClean="0"/>
              <a:t> </a:t>
            </a:r>
            <a:r>
              <a:rPr lang="de-AT" dirty="0" err="1" smtClean="0"/>
              <a:t>to</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C49A059-5BBD-4016-963F-575DF910BA8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5538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92F86AF-B85A-4847-A9AF-6CA7D3DEC9E7}"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9250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D6A04D8-5D23-4296-9408-A4A0D6F23B3A}"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541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83BE6E3-89B9-4602-82A7-95F542043D8C}"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7343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Formulating Hypothesis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Test statistics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p-values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umsplatzhalter 4"/>
          <p:cNvSpPr>
            <a:spLocks noGrp="1"/>
          </p:cNvSpPr>
          <p:nvPr>
            <p:ph type="dt" sz="half" idx="10"/>
          </p:nvPr>
        </p:nvSpPr>
        <p:spPr/>
        <p:txBody>
          <a:bodyPr/>
          <a:lstStyle/>
          <a:p>
            <a:fld id="{1E7F9386-B858-482D-9746-10255947ADA8}" type="datetime1">
              <a:rPr lang="de-AT" smtClean="0"/>
              <a:t>20.06.2023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88</a:t>
            </a:fld>
            <a:endParaRPr lang="de-DE" altLang="en-US"/>
          </a:p>
        </p:txBody>
      </p:sp>
    </p:spTree>
    <p:extLst>
      <p:ext uri="{BB962C8B-B14F-4D97-AF65-F5344CB8AC3E}">
        <p14:creationId xmlns:p14="http://schemas.microsoft.com/office/powerpoint/2010/main" val="22088837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for superiority,</a:t>
            </a:r>
            <a:br>
              <a:rPr lang="en-US" sz="2000" dirty="0" smtClean="0"/>
            </a:br>
            <a:r>
              <a:rPr lang="en-US" sz="2000" dirty="0" smtClean="0"/>
              <a:t>standard hypothesis testing</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Three primary measures of interest: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 point estimate,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 confidence interval, and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 p-value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Datumsplatzhalter 3"/>
          <p:cNvSpPr>
            <a:spLocks noGrp="1"/>
          </p:cNvSpPr>
          <p:nvPr>
            <p:ph type="dt" sz="half" idx="10"/>
          </p:nvPr>
        </p:nvSpPr>
        <p:spPr/>
        <p:txBody>
          <a:bodyPr/>
          <a:lstStyle/>
          <a:p>
            <a:fld id="{3CB4C840-F4FD-46B1-A994-7B453E498904}" type="datetime1">
              <a:rPr lang="de-AT" smtClean="0"/>
              <a:t>20.06.2023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89</a:t>
            </a:fld>
            <a:endParaRPr lang="de-DE" altLang="en-US"/>
          </a:p>
        </p:txBody>
      </p:sp>
    </p:spTree>
    <p:extLst>
      <p:ext uri="{BB962C8B-B14F-4D97-AF65-F5344CB8AC3E}">
        <p14:creationId xmlns:p14="http://schemas.microsoft.com/office/powerpoint/2010/main" val="2285166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D1B991F-0A5C-4073-BB9C-7DA0CF3B0DB7}"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62B74351-C8CC-4634-8C2C-C21EE8674FB2}"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extLst>
      <p:ext uri="{BB962C8B-B14F-4D97-AF65-F5344CB8AC3E}">
        <p14:creationId xmlns:p14="http://schemas.microsoft.com/office/powerpoint/2010/main" val="25075070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3E9A550-5730-4364-9D4F-E956EFCD618E}"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0503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a16="http://schemas.microsoft.com/office/drawing/2014/main" val="20000"/>
                    </a:ext>
                  </a:extLst>
                </a:gridCol>
                <a:gridCol w="667485">
                  <a:extLst>
                    <a:ext uri="{9D8B030D-6E8A-4147-A177-3AD203B41FA5}">
                      <a16:colId xmlns:a16="http://schemas.microsoft.com/office/drawing/2014/main" val="20001"/>
                    </a:ext>
                  </a:extLst>
                </a:gridCol>
                <a:gridCol w="2669940">
                  <a:extLst>
                    <a:ext uri="{9D8B030D-6E8A-4147-A177-3AD203B41FA5}">
                      <a16:colId xmlns:a16="http://schemas.microsoft.com/office/drawing/2014/main" val="20002"/>
                    </a:ext>
                  </a:extLst>
                </a:gridCol>
                <a:gridCol w="3464509">
                  <a:extLst>
                    <a:ext uri="{9D8B030D-6E8A-4147-A177-3AD203B41FA5}">
                      <a16:colId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0</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Datumsplatzhalter 2"/>
          <p:cNvSpPr>
            <a:spLocks noGrp="1"/>
          </p:cNvSpPr>
          <p:nvPr>
            <p:ph type="dt" sz="half" idx="10"/>
          </p:nvPr>
        </p:nvSpPr>
        <p:spPr/>
        <p:txBody>
          <a:bodyPr/>
          <a:lstStyle/>
          <a:p>
            <a:fld id="{A74F0341-C79D-484E-A538-B906E14593EE}" type="datetime1">
              <a:rPr lang="de-AT" smtClean="0"/>
              <a:t>20.06.2023</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BE0F3011-52C4-4BC1-A5CB-FF9A0F79CDD4}" type="slidenum">
              <a:rPr lang="de-DE" altLang="en-US" smtClean="0"/>
              <a:pPr/>
              <a:t>91</a:t>
            </a:fld>
            <a:endParaRPr lang="de-DE" altLang="en-US"/>
          </a:p>
        </p:txBody>
      </p:sp>
    </p:spTree>
    <p:extLst>
      <p:ext uri="{BB962C8B-B14F-4D97-AF65-F5344CB8AC3E}">
        <p14:creationId xmlns:p14="http://schemas.microsoft.com/office/powerpoint/2010/main" val="20060827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936568739"/>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gridCol w="1962150">
                  <a:extLst>
                    <a:ext uri="{9D8B030D-6E8A-4147-A177-3AD203B41FA5}">
                      <a16:colId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extLst>
                  <a:ext uri="{0D108BD9-81ED-4DB2-BD59-A6C34878D82A}">
                    <a16:rowId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a16="http://schemas.microsoft.com/office/drawing/2014/main"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a:t>
                      </a:r>
                      <a:r>
                        <a:rPr lang="de-AT" dirty="0" smtClean="0"/>
                        <a:t>-test / Mann-Whitney U-test</a:t>
                      </a:r>
                      <a:endParaRPr lang="de-DE" dirty="0"/>
                    </a:p>
                  </a:txBody>
                  <a:tcPr>
                    <a:solidFill>
                      <a:schemeClr val="bg1">
                        <a:lumMod val="95000"/>
                      </a:schemeClr>
                    </a:solidFill>
                  </a:tcPr>
                </a:tc>
                <a:tc>
                  <a:txBody>
                    <a:bodyPr/>
                    <a:lstStyle/>
                    <a:p>
                      <a:r>
                        <a:rPr lang="de-AT" dirty="0" smtClean="0"/>
                        <a:t>Chi-Square </a:t>
                      </a:r>
                      <a:r>
                        <a:rPr lang="de-AT" dirty="0" err="1" smtClean="0"/>
                        <a:t>test</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a16="http://schemas.microsoft.com/office/drawing/2014/main"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 </a:t>
                      </a:r>
                      <a:r>
                        <a:rPr lang="de-AT" dirty="0" err="1" smtClean="0"/>
                        <a:t>test</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Testing frequencies in a </a:t>
            </a:r>
            <a:r>
              <a:rPr kumimoji="0" lang="en-US" sz="1800" b="1" i="0" u="none" strike="noStrike" kern="1200" cap="none" spc="0" normalizeH="0" baseline="0" noProof="0" dirty="0" err="1" smtClean="0">
                <a:ln>
                  <a:noFill/>
                </a:ln>
                <a:solidFill>
                  <a:prstClr val="black"/>
                </a:solidFill>
                <a:effectLst/>
                <a:uLnTx/>
                <a:uFillTx/>
                <a:latin typeface="Arial" charset="0"/>
                <a:ea typeface="+mn-ea"/>
                <a:cs typeface="+mn-cs"/>
              </a:rPr>
              <a:t>crosstable</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Testing measures of location: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2" name="Datumsplatzhalter 1"/>
          <p:cNvSpPr>
            <a:spLocks noGrp="1"/>
          </p:cNvSpPr>
          <p:nvPr>
            <p:ph type="dt" sz="half" idx="10"/>
          </p:nvPr>
        </p:nvSpPr>
        <p:spPr/>
        <p:txBody>
          <a:bodyPr/>
          <a:lstStyle/>
          <a:p>
            <a:fld id="{F622DAC3-0EE5-4FEF-873A-51BD7B6B86D7}" type="datetime1">
              <a:rPr lang="de-AT" smtClean="0"/>
              <a:t>20.06.2023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BE0F3011-52C4-4BC1-A5CB-FF9A0F79CDD4}" type="slidenum">
              <a:rPr lang="de-DE" altLang="en-US" smtClean="0"/>
              <a:pPr/>
              <a:t>92</a:t>
            </a:fld>
            <a:endParaRPr lang="de-DE" altLang="en-US"/>
          </a:p>
        </p:txBody>
      </p:sp>
    </p:spTree>
    <p:extLst>
      <p:ext uri="{BB962C8B-B14F-4D97-AF65-F5344CB8AC3E}">
        <p14:creationId xmlns:p14="http://schemas.microsoft.com/office/powerpoint/2010/main" val="1918820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4894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370"/>
          <a:stretch/>
        </p:blipFill>
        <p:spPr bwMode="auto">
          <a:xfrm>
            <a:off x="665253" y="1562770"/>
            <a:ext cx="5704896" cy="479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898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734" r="7909"/>
          <a:stretch/>
        </p:blipFill>
        <p:spPr bwMode="auto">
          <a:xfrm>
            <a:off x="485239" y="1916832"/>
            <a:ext cx="6130431"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7166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err="1" smtClean="0"/>
              <a:t>years</a:t>
            </a:r>
            <a:r>
              <a:rPr lang="de-DE" sz="3600" dirty="0" smtClean="0"/>
              <a:t> </a:t>
            </a:r>
            <a:r>
              <a:rPr lang="de-DE" sz="3600" dirty="0" err="1"/>
              <a:t>Student`s</a:t>
            </a:r>
            <a:r>
              <a:rPr lang="de-DE" sz="3600" dirty="0"/>
              <a:t> </a:t>
            </a:r>
            <a:r>
              <a:rPr lang="de-DE" sz="3600" dirty="0" smtClean="0"/>
              <a:t>t-test</a:t>
            </a:r>
            <a:r>
              <a:rPr lang="de-DE" sz="3600" dirty="0"/>
              <a: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BB7FA1-6B1E-4433-902D-053D2D31CE0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8A88C6AD-1BA3-4130-9379-4FD582E989A6}"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extLst>
      <p:ext uri="{BB962C8B-B14F-4D97-AF65-F5344CB8AC3E}">
        <p14:creationId xmlns:p14="http://schemas.microsoft.com/office/powerpoint/2010/main" val="37718579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T</a:t>
            </a:r>
            <a:r>
              <a:rPr lang="en-GB" dirty="0" smtClean="0"/>
              <a:t>-test</a:t>
            </a:r>
            <a:endParaRPr lang="en-GB" i="1" dirty="0"/>
          </a:p>
        </p:txBody>
      </p:sp>
      <p:sp>
        <p:nvSpPr>
          <p:cNvPr id="3" name="Content Placeholder 2"/>
          <p:cNvSpPr>
            <a:spLocks noGrp="1"/>
          </p:cNvSpPr>
          <p:nvPr>
            <p:ph idx="1"/>
          </p:nvPr>
        </p:nvSpPr>
        <p:spPr/>
        <p:txBody>
          <a:bodyPr>
            <a:normAutofit/>
          </a:bodyPr>
          <a:lstStyle/>
          <a:p>
            <a:r>
              <a:rPr lang="en-GB" dirty="0" smtClean="0"/>
              <a:t>Paired </a:t>
            </a:r>
            <a:r>
              <a:rPr lang="en-GB" i="1" dirty="0" smtClean="0"/>
              <a:t>t</a:t>
            </a:r>
            <a:r>
              <a:rPr lang="en-GB" dirty="0" smtClean="0"/>
              <a:t>-test</a:t>
            </a:r>
          </a:p>
          <a:p>
            <a:pPr lvl="1"/>
            <a:r>
              <a:rPr lang="en-GB" dirty="0" smtClean="0"/>
              <a:t>Compares two means based on related data.</a:t>
            </a:r>
          </a:p>
          <a:p>
            <a:pPr lvl="1"/>
            <a:r>
              <a:rPr lang="en-GB" dirty="0" smtClean="0"/>
              <a:t>E.g., Data from the same people measured at different times.</a:t>
            </a:r>
          </a:p>
          <a:p>
            <a:pPr lvl="1"/>
            <a:r>
              <a:rPr lang="en-GB" dirty="0" smtClean="0"/>
              <a:t>Data from ‘matched’ samples.</a:t>
            </a:r>
          </a:p>
          <a:p>
            <a:r>
              <a:rPr lang="en-GB" dirty="0" smtClean="0"/>
              <a:t>Independent </a:t>
            </a:r>
            <a:r>
              <a:rPr lang="en-GB" i="1" dirty="0" smtClean="0"/>
              <a:t>t</a:t>
            </a:r>
            <a:r>
              <a:rPr lang="en-GB" dirty="0" smtClean="0"/>
              <a:t>-test</a:t>
            </a:r>
          </a:p>
          <a:p>
            <a:pPr lvl="1"/>
            <a:r>
              <a:rPr lang="en-GB" dirty="0" smtClean="0"/>
              <a:t>Compares two means based on independent data</a:t>
            </a:r>
          </a:p>
          <a:p>
            <a:pPr lvl="1"/>
            <a:r>
              <a:rPr lang="en-GB" dirty="0" smtClean="0"/>
              <a:t>E.g., data from different groups of people</a:t>
            </a:r>
          </a:p>
          <a:p>
            <a:r>
              <a:rPr lang="en-GB" dirty="0" smtClean="0"/>
              <a:t>Significance testing</a:t>
            </a:r>
          </a:p>
          <a:p>
            <a:pPr lvl="1"/>
            <a:r>
              <a:rPr lang="en-GB" dirty="0" smtClean="0"/>
              <a:t>Testing the significance of </a:t>
            </a:r>
            <a:r>
              <a:rPr lang="en-GB" i="1" dirty="0" smtClean="0"/>
              <a:t>Pearson’s correlation coefficient</a:t>
            </a:r>
          </a:p>
          <a:p>
            <a:pPr lvl="1"/>
            <a:r>
              <a:rPr lang="en-GB" dirty="0" smtClean="0"/>
              <a:t>Testing the significance of </a:t>
            </a:r>
            <a:r>
              <a:rPr lang="en-GB" i="1" dirty="0" smtClean="0"/>
              <a:t>b</a:t>
            </a:r>
            <a:r>
              <a:rPr lang="en-GB" dirty="0" smtClean="0"/>
              <a:t> in regression.</a:t>
            </a:r>
            <a:endParaRPr lang="en-GB" dirty="0"/>
          </a:p>
        </p:txBody>
      </p:sp>
      <p:sp>
        <p:nvSpPr>
          <p:cNvPr id="4" name="Datumsplatzhalter 3"/>
          <p:cNvSpPr>
            <a:spLocks noGrp="1"/>
          </p:cNvSpPr>
          <p:nvPr>
            <p:ph type="dt" sz="half" idx="10"/>
          </p:nvPr>
        </p:nvSpPr>
        <p:spPr/>
        <p:txBody>
          <a:bodyPr/>
          <a:lstStyle/>
          <a:p>
            <a:fld id="{1C73FEB6-0DC9-426E-98D6-FEE75C3EA572}" type="datetime1">
              <a:rPr lang="de-AT" smtClean="0"/>
              <a:t>20.06.2023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96</a:t>
            </a:fld>
            <a:endParaRPr lang="de-DE" altLang="en-US"/>
          </a:p>
        </p:txBody>
      </p:sp>
    </p:spTree>
    <p:extLst>
      <p:ext uri="{BB962C8B-B14F-4D97-AF65-F5344CB8AC3E}">
        <p14:creationId xmlns:p14="http://schemas.microsoft.com/office/powerpoint/2010/main" val="1693394002"/>
      </p:ext>
    </p:extLst>
  </p:cSld>
  <p:clrMapOvr>
    <a:masterClrMapping/>
  </p:clrMapOvr>
  <p:timing>
    <p:tnLst>
      <p:par>
        <p:cTn id="1" dur="indefinite" restart="never" nodeType="tmRoot"/>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4F29829-7CDD-4481-A984-53486E82A5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11"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7930D3B2-C433-4E83-A5E2-9AA555E5B86F}"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625670" y="1883510"/>
            <a:ext cx="2257862"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Analysis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Variance</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2298" name="Text Box 26"/>
          <p:cNvSpPr txBox="1">
            <a:spLocks noChangeArrowheads="1"/>
          </p:cNvSpPr>
          <p:nvPr/>
        </p:nvSpPr>
        <p:spPr bwMode="auto">
          <a:xfrm>
            <a:off x="684213" y="764704"/>
            <a:ext cx="4549643" cy="156966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err="1">
                <a:ln>
                  <a:noFill/>
                </a:ln>
                <a:solidFill>
                  <a:schemeClr val="accent1"/>
                </a:solidFill>
                <a:effectLst/>
                <a:uLnTx/>
                <a:uFillTx/>
                <a:latin typeface="Arial" charset="0"/>
                <a:ea typeface="+mn-ea"/>
                <a:cs typeface="+mn-cs"/>
              </a:rPr>
              <a:t>Pearson`s</a:t>
            </a:r>
            <a:r>
              <a:rPr kumimoji="0" lang="de-DE" b="0" i="0" u="none" strike="noStrike" kern="1200" cap="none" spc="0" normalizeH="0" baseline="0" noProof="0" dirty="0">
                <a:ln>
                  <a:noFill/>
                </a:ln>
                <a:solidFill>
                  <a:schemeClr val="accent1"/>
                </a:solidFill>
                <a:effectLst/>
                <a:uLnTx/>
                <a:uFillTx/>
                <a:latin typeface="Arial" charset="0"/>
                <a:ea typeface="+mn-ea"/>
                <a:cs typeface="+mn-cs"/>
              </a:rPr>
              <a:t> </a:t>
            </a:r>
            <a:r>
              <a:rPr kumimoji="0" lang="de-DE" b="0" i="0" u="none" strike="noStrike" kern="1200" cap="none" spc="0" normalizeH="0" baseline="0" noProof="0" dirty="0" err="1" smtClean="0">
                <a:ln>
                  <a:noFill/>
                </a:ln>
                <a:solidFill>
                  <a:schemeClr val="accent1"/>
                </a:solidFill>
                <a:effectLst/>
                <a:uLnTx/>
                <a:uFillTx/>
                <a:latin typeface="Arial" charset="0"/>
                <a:ea typeface="+mn-ea"/>
                <a:cs typeface="+mn-cs"/>
              </a:rPr>
              <a:t>chi-square</a:t>
            </a:r>
            <a:r>
              <a:rPr kumimoji="0" lang="de-DE" b="0" i="0" u="none" strike="noStrike" kern="1200" cap="none" spc="0" normalizeH="0" baseline="0" noProof="0" dirty="0" smtClean="0">
                <a:ln>
                  <a:noFill/>
                </a:ln>
                <a:solidFill>
                  <a:schemeClr val="accent1"/>
                </a:solidFill>
                <a:effectLst/>
                <a:uLnTx/>
                <a:uFillTx/>
                <a:latin typeface="Arial" charset="0"/>
                <a:ea typeface="+mn-ea"/>
                <a:cs typeface="+mn-cs"/>
              </a:rPr>
              <a:t> </a:t>
            </a:r>
            <a:r>
              <a:rPr lang="de-DE" dirty="0" err="1">
                <a:solidFill>
                  <a:schemeClr val="accent1"/>
                </a:solidFill>
                <a:latin typeface="Arial" charset="0"/>
              </a:rPr>
              <a:t>test</a:t>
            </a:r>
            <a:r>
              <a:rPr lang="de-DE" dirty="0">
                <a:solidFill>
                  <a:schemeClr val="accent1"/>
                </a:solidFill>
                <a:latin typeface="Arial" charset="0"/>
              </a:rPr>
              <a:t> 1900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Correlation</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regression</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Karl Pearson (1857-1936)</a:t>
            </a:r>
          </a:p>
        </p:txBody>
      </p:sp>
    </p:spTree>
    <p:extLst>
      <p:ext uri="{BB962C8B-B14F-4D97-AF65-F5344CB8AC3E}">
        <p14:creationId xmlns:p14="http://schemas.microsoft.com/office/powerpoint/2010/main" val="30225960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Arial" charset="0"/>
                <a:ea typeface="+mn-ea"/>
                <a:cs typeface="+mn-cs"/>
              </a:rPr>
              <a:t>all observations x</a:t>
            </a:r>
            <a:r>
              <a:rPr kumimoji="0" lang="en-US" sz="1700" b="0" i="0" u="none" strike="noStrike" kern="1200" cap="none" spc="0" normalizeH="0" baseline="-25000" noProof="0" dirty="0" smtClean="0">
                <a:ln>
                  <a:noFill/>
                </a:ln>
                <a:solidFill>
                  <a:prstClr val="black"/>
                </a:solidFill>
                <a:effectLst/>
                <a:uLnTx/>
                <a:uFillTx/>
                <a:latin typeface="Arial" charset="0"/>
                <a:ea typeface="+mn-ea"/>
                <a:cs typeface="+mn-cs"/>
              </a:rPr>
              <a:t>ij</a:t>
            </a:r>
            <a:endParaRPr kumimoji="0" lang="en-US" sz="1700" b="0" i="0" u="none" strike="noStrike" kern="1200" cap="none" spc="0" normalizeH="0" baseline="0" noProof="0" dirty="0" smtClean="0">
              <a:ln>
                <a:noFill/>
              </a:ln>
              <a:solidFill>
                <a:prstClr val="black"/>
              </a:solidFill>
              <a:effectLst/>
              <a:uLnTx/>
              <a:uFillTx/>
              <a:latin typeface="Arial" charset="0"/>
              <a:ea typeface="+mn-ea"/>
              <a:cs typeface="+mn-cs"/>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within the group</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Difference /Variability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between the groups</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 name="Rechteck 32"/>
          <p:cNvSpPr/>
          <p:nvPr/>
        </p:nvSpPr>
        <p:spPr>
          <a:xfrm>
            <a:off x="3657601" y="6209989"/>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 = is the overall mean of the variable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4" name="Rechteck 33"/>
          <p:cNvSpPr/>
          <p:nvPr/>
        </p:nvSpPr>
        <p:spPr>
          <a:xfrm>
            <a:off x="4330997" y="5160909"/>
            <a:ext cx="4572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Arial"/>
              </a:rPr>
              <a:t>= means within the groups</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5" name="Datumsplatzhalter 34"/>
          <p:cNvSpPr>
            <a:spLocks noGrp="1"/>
          </p:cNvSpPr>
          <p:nvPr>
            <p:ph type="dt" sz="half" idx="10"/>
          </p:nvPr>
        </p:nvSpPr>
        <p:spPr/>
        <p:txBody>
          <a:bodyPr/>
          <a:lstStyle/>
          <a:p>
            <a:fld id="{48BF6BFF-0227-43B0-B7B5-8A1FFC8FD2F9}" type="datetime1">
              <a:rPr lang="de-AT" smtClean="0"/>
              <a:t>20.06.2023</a:t>
            </a:fld>
            <a:endParaRPr lang="de-DE" altLang="en-US"/>
          </a:p>
        </p:txBody>
      </p:sp>
      <p:sp>
        <p:nvSpPr>
          <p:cNvPr id="36" name="Fußzeilenplatzhalter 35"/>
          <p:cNvSpPr>
            <a:spLocks noGrp="1"/>
          </p:cNvSpPr>
          <p:nvPr>
            <p:ph type="ftr" sz="quarter" idx="11"/>
          </p:nvPr>
        </p:nvSpPr>
        <p:spPr/>
        <p:txBody>
          <a:bodyPr/>
          <a:lstStyle/>
          <a:p>
            <a:r>
              <a:rPr lang="de-DE" altLang="en-US" smtClean="0"/>
              <a:t>hanno.ulmer@i-med.ac.at</a:t>
            </a:r>
            <a:endParaRPr lang="de-DE" altLang="en-US"/>
          </a:p>
        </p:txBody>
      </p:sp>
      <p:sp>
        <p:nvSpPr>
          <p:cNvPr id="37" name="Foliennummernplatzhalter 36"/>
          <p:cNvSpPr>
            <a:spLocks noGrp="1"/>
          </p:cNvSpPr>
          <p:nvPr>
            <p:ph type="sldNum" sz="quarter" idx="12"/>
          </p:nvPr>
        </p:nvSpPr>
        <p:spPr/>
        <p:txBody>
          <a:bodyPr/>
          <a:lstStyle/>
          <a:p>
            <a:r>
              <a:rPr lang="de-DE" altLang="en-US" smtClean="0"/>
              <a:t>Seite </a:t>
            </a:r>
            <a:fld id="{BE0F3011-52C4-4BC1-A5CB-FF9A0F79CDD4}" type="slidenum">
              <a:rPr lang="de-DE" altLang="en-US" smtClean="0"/>
              <a:pPr/>
              <a:t>98</a:t>
            </a:fld>
            <a:endParaRPr lang="de-DE" altLang="en-US"/>
          </a:p>
        </p:txBody>
      </p:sp>
    </p:spTree>
    <p:extLst>
      <p:ext uri="{BB962C8B-B14F-4D97-AF65-F5344CB8AC3E}">
        <p14:creationId xmlns:p14="http://schemas.microsoft.com/office/powerpoint/2010/main" val="42508742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738E317-B0D2-41CE-926F-43236EC01A51}"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20.06.2023</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66581" name="Object 21"/>
          <p:cNvGraphicFramePr>
            <a:graphicFrameLocks noChangeAspect="1"/>
          </p:cNvGraphicFramePr>
          <p:nvPr>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12354" name="Equation" r:id="rId3" imgW="2209680" imgH="253800" progId="Equation.3">
                  <p:embed/>
                </p:oleObj>
              </mc:Choice>
              <mc:Fallback>
                <p:oleObj name="Equation" r:id="rId3" imgW="2209680" imgH="253800" progId="Equation.3">
                  <p:embed/>
                  <p:pic>
                    <p:nvPicPr>
                      <p:cNvPr id="66581"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99</a:t>
            </a:fld>
            <a:endParaRPr lang="de-DE" altLang="en-US"/>
          </a:p>
        </p:txBody>
      </p:sp>
    </p:spTree>
    <p:extLst>
      <p:ext uri="{BB962C8B-B14F-4D97-AF65-F5344CB8AC3E}">
        <p14:creationId xmlns:p14="http://schemas.microsoft.com/office/powerpoint/2010/main" val="32216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8572</Words>
  <Application>Microsoft Office PowerPoint</Application>
  <PresentationFormat>Bildschirmpräsentation (4:3)</PresentationFormat>
  <Paragraphs>2135</Paragraphs>
  <Slides>184</Slides>
  <Notes>132</Notes>
  <HiddenSlides>0</HiddenSlides>
  <MMClips>0</MMClips>
  <ScaleCrop>false</ScaleCrop>
  <HeadingPairs>
    <vt:vector size="8" baseType="variant">
      <vt:variant>
        <vt:lpstr>Verwendete Schriftarten</vt:lpstr>
      </vt:variant>
      <vt:variant>
        <vt:i4>17</vt:i4>
      </vt:variant>
      <vt:variant>
        <vt:lpstr>Design</vt:lpstr>
      </vt:variant>
      <vt:variant>
        <vt:i4>7</vt:i4>
      </vt:variant>
      <vt:variant>
        <vt:lpstr>Eingebettete OLE-Server</vt:lpstr>
      </vt:variant>
      <vt:variant>
        <vt:i4>5</vt:i4>
      </vt:variant>
      <vt:variant>
        <vt:lpstr>Folientitel</vt:lpstr>
      </vt:variant>
      <vt:variant>
        <vt:i4>184</vt:i4>
      </vt:variant>
    </vt:vector>
  </HeadingPairs>
  <TitlesOfParts>
    <vt:vector size="213" baseType="lpstr">
      <vt:lpstr>ＭＳ Ｐゴシック</vt:lpstr>
      <vt:lpstr>Arial</vt:lpstr>
      <vt:lpstr>Arial Black</vt:lpstr>
      <vt:lpstr>Arial Narrow</vt:lpstr>
      <vt:lpstr>Calibri</vt:lpstr>
      <vt:lpstr>Cambria Math</vt:lpstr>
      <vt:lpstr>Century</vt:lpstr>
      <vt:lpstr>Comic Sans MS</vt:lpstr>
      <vt:lpstr>Garamond</vt:lpstr>
      <vt:lpstr>Helvetica</vt:lpstr>
      <vt:lpstr>Helvetica Condensed</vt:lpstr>
      <vt:lpstr>HelveticaNeueLT Std</vt:lpstr>
      <vt:lpstr>StarMath</vt:lpstr>
      <vt:lpstr>Symbol</vt:lpstr>
      <vt:lpstr>Times New Roman</vt:lpstr>
      <vt:lpstr>Verdana</vt:lpstr>
      <vt:lpstr>Wingdings</vt:lpstr>
      <vt:lpstr>Template_MSIG</vt:lpstr>
      <vt:lpstr>1_Template_MSIG</vt:lpstr>
      <vt:lpstr>Blank Presentation</vt:lpstr>
      <vt:lpstr>1_Blank Presentation</vt:lpstr>
      <vt:lpstr>2_Template_MSIG</vt:lpstr>
      <vt:lpstr>3_Template_MSIG</vt:lpstr>
      <vt:lpstr>Titelfolie</vt:lpstr>
      <vt:lpstr>Formel</vt:lpstr>
      <vt:lpstr>Equation</vt:lpstr>
      <vt:lpstr>Diagramm</vt:lpstr>
      <vt:lpstr>Bild</vt:lpstr>
      <vt:lpstr>Arbeitsblatt</vt:lpstr>
      <vt:lpstr>Doktorats-Studium Medizinische Wissenschaft (Dr. scient. med.) Statistics, Beyond the Basics</vt:lpstr>
      <vt:lpstr>PowerPoint-Präsentation</vt:lpstr>
      <vt:lpstr>Design and analysis</vt:lpstr>
      <vt:lpstr>Use of statistics in top journals</vt:lpstr>
      <vt:lpstr>PowerPoint-Präsentation</vt:lpstr>
      <vt:lpstr>Statistical errors in medical research </vt:lpstr>
      <vt:lpstr>Appendix (SMW-Artikel)</vt:lpstr>
      <vt:lpstr>PowerPoint-Präsentation</vt:lpstr>
      <vt:lpstr>PowerPoint-Präsentation</vt:lpstr>
      <vt:lpstr>PowerPoint-Präsentation</vt:lpstr>
      <vt:lpstr>PowerPoint-Präsentation</vt:lpstr>
      <vt:lpstr>Literature</vt:lpstr>
      <vt:lpstr>PowerPoint-Präsentation</vt:lpstr>
      <vt:lpstr>Internet, software</vt:lpstr>
      <vt:lpstr>Statistical Analysis: Basic concepts and  Descriptive Statistics </vt:lpstr>
      <vt:lpstr>Basic statistical terms</vt:lpstr>
      <vt:lpstr>Types of variables, scaling</vt:lpstr>
      <vt:lpstr>Descriptive statistics</vt:lpstr>
      <vt:lpstr>Frequency</vt:lpstr>
      <vt:lpstr>Arithmetic mean and median</vt:lpstr>
      <vt:lpstr>Median, mode, quartiles, extreme values</vt:lpstr>
      <vt:lpstr>Relationship between arithmetic mean, median and mode </vt:lpstr>
      <vt:lpstr>Measures of variation</vt:lpstr>
      <vt:lpstr>Statistical graphics</vt:lpstr>
      <vt:lpstr>Histogram</vt:lpstr>
      <vt:lpstr>Comparing two groups</vt:lpstr>
      <vt:lpstr>Statistical measures exercise</vt:lpstr>
      <vt:lpstr>PowerPoint-Präsentation</vt:lpstr>
      <vt:lpstr>PowerPoint-Präsentation</vt:lpstr>
      <vt:lpstr>PowerPoint-Präsentation</vt:lpstr>
      <vt:lpstr>Gaussian or normal distribution</vt:lpstr>
      <vt:lpstr>               For all normal distributions: ≈ 68% of all observations lie within one standard deviation around the mean (between μ - σ and μ + σ )  ≈ 95% of all observations lie within two standard deviations (between μ - 2σ and μ + 2σ )   ≈ 99% of all observations lie within three standard deviation (between μ - 3σ and μ + 3σ) </vt:lpstr>
      <vt:lpstr>The 2X2 table continued: Diagnostic study </vt:lpstr>
      <vt:lpstr>Diagnostic study</vt:lpstr>
      <vt:lpstr>Diagnostic study</vt:lpstr>
      <vt:lpstr>PowerPoint-Präsentation</vt:lpstr>
      <vt:lpstr>Case study: clinical trial</vt:lpstr>
      <vt:lpstr>Case study: clinical trial</vt:lpstr>
      <vt:lpstr>„How to read a study in 10 minutes“ </vt:lpstr>
      <vt:lpstr>Consort statement, participant flow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Clinicial Trials.gov</vt:lpstr>
      <vt:lpstr>Randomized controlled (clinical) trial (RCT)</vt:lpstr>
      <vt:lpstr>Randomization</vt:lpstr>
      <vt:lpstr>Blinding</vt:lpstr>
      <vt:lpstr>Validity</vt:lpstr>
      <vt:lpstr> Cohort studies </vt:lpstr>
      <vt:lpstr>PowerPoint-Präsentation</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Day 3: 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Formulating hypothesis  &amp; statistical tests</vt:lpstr>
      <vt:lpstr>Principles of statistical testing</vt:lpstr>
      <vt:lpstr>Example</vt:lpstr>
      <vt:lpstr>Type I versus Type II Error</vt:lpstr>
      <vt:lpstr>Common statistical tests</vt:lpstr>
      <vt:lpstr>Overview of statistical significance testing</vt:lpstr>
      <vt:lpstr>Overview of statistical significance testing</vt:lpstr>
      <vt:lpstr>2008: 100 years Student`s t-test:  William Sealy Gosset </vt:lpstr>
      <vt:lpstr>T-test</vt:lpstr>
      <vt:lpstr>PowerPoint-Präsentation</vt:lpstr>
      <vt:lpstr>Analysis of Variance (ANOVA)</vt:lpstr>
      <vt:lpstr>Why Not Use Lots of t-Tests?</vt:lpstr>
      <vt:lpstr>Multiple testing</vt:lpstr>
      <vt:lpstr>Sample size estimation</vt:lpstr>
      <vt:lpstr>Sample size estimation</vt:lpstr>
      <vt:lpstr>The multiple testing problem</vt:lpstr>
      <vt:lpstr>The multiple testing problem</vt:lpstr>
      <vt:lpstr>The multiple testing problem</vt:lpstr>
      <vt:lpstr>Controlling procedures </vt:lpstr>
      <vt:lpstr>The multiple testing problem</vt:lpstr>
      <vt:lpstr>The multiple testing problem</vt:lpstr>
      <vt:lpstr>Multiplicity issues in clinical trials</vt:lpstr>
      <vt:lpstr>Simple example for type I error adjusting in interim analyses </vt:lpstr>
      <vt:lpstr>Commonly used alpha spending procedures in interim analyses</vt:lpstr>
      <vt:lpstr>Multiplicity issues in clinical trials</vt:lpstr>
      <vt:lpstr>Multiplicity issues in clinical trials</vt:lpstr>
      <vt:lpstr>Multiplicity issues in clinical trials</vt:lpstr>
      <vt:lpstr>Multiplicity issues in clinical trials</vt:lpstr>
      <vt:lpstr> Adjustment and  multivariate analysis </vt:lpstr>
      <vt:lpstr>Adjusting for a single variable in multivariate analysis</vt:lpstr>
      <vt:lpstr>Adjusting for two variables in multivariate analysis</vt:lpstr>
      <vt:lpstr>PowerPoint-Präsentation</vt:lpstr>
      <vt:lpstr>Adjusting for &gt;2 variables: regression analyses</vt:lpstr>
      <vt:lpstr>PowerPoint-Präsentation</vt:lpstr>
      <vt:lpstr>PowerPoint-Präsentation</vt:lpstr>
      <vt:lpstr>Regression analyses</vt:lpstr>
      <vt:lpstr>Confounding, Moderation, Mediation</vt:lpstr>
      <vt:lpstr>Confounding, Moderation, Mediation </vt:lpstr>
      <vt:lpstr>Example</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Survival analysis (time-to-event data)</vt:lpstr>
      <vt:lpstr>Example</vt:lpstr>
      <vt:lpstr>Analysis of count data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Survival analysis </vt:lpstr>
      <vt:lpstr>Survival Analysis</vt:lpstr>
      <vt:lpstr>Survival analysis</vt:lpstr>
      <vt:lpstr>Survival analysis</vt:lpstr>
      <vt:lpstr>Survival analysis</vt:lpstr>
      <vt:lpstr>Survival analysis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Medizinische Wissenschaften: Medizinische Statistik Medizinische Informatik</dc:title>
  <cp:keywords>, docId:AE1C7F1C0812517958BD0CD056A1D263</cp:keywords>
  <cp:lastModifiedBy>Ulmer Hanno</cp:lastModifiedBy>
  <cp:revision>368</cp:revision>
  <cp:lastPrinted>2019-09-23T10:52:14Z</cp:lastPrinted>
  <dcterms:created xsi:type="dcterms:W3CDTF">2002-11-11T16:19:31Z</dcterms:created>
  <dcterms:modified xsi:type="dcterms:W3CDTF">2023-06-20T13:01:05Z</dcterms:modified>
</cp:coreProperties>
</file>