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 id="2147483724" r:id="rId4"/>
    <p:sldMasterId id="2147483733" r:id="rId5"/>
    <p:sldMasterId id="2147483745" r:id="rId6"/>
    <p:sldMasterId id="2147483757" r:id="rId7"/>
    <p:sldMasterId id="2147483769" r:id="rId8"/>
    <p:sldMasterId id="2147483775" r:id="rId9"/>
    <p:sldMasterId id="2147483778" r:id="rId10"/>
    <p:sldMasterId id="2147483787" r:id="rId11"/>
    <p:sldMasterId id="2147483796" r:id="rId12"/>
    <p:sldMasterId id="2147483808" r:id="rId13"/>
    <p:sldMasterId id="2147483820" r:id="rId14"/>
  </p:sldMasterIdLst>
  <p:notesMasterIdLst>
    <p:notesMasterId r:id="rId226"/>
  </p:notesMasterIdLst>
  <p:handoutMasterIdLst>
    <p:handoutMasterId r:id="rId227"/>
  </p:handoutMasterIdLst>
  <p:sldIdLst>
    <p:sldId id="1050" r:id="rId15"/>
    <p:sldId id="1108" r:id="rId16"/>
    <p:sldId id="1055" r:id="rId17"/>
    <p:sldId id="1056" r:id="rId18"/>
    <p:sldId id="901" r:id="rId19"/>
    <p:sldId id="1057" r:id="rId20"/>
    <p:sldId id="1058" r:id="rId21"/>
    <p:sldId id="904" r:id="rId22"/>
    <p:sldId id="905" r:id="rId23"/>
    <p:sldId id="906" r:id="rId24"/>
    <p:sldId id="1059" r:id="rId25"/>
    <p:sldId id="1060" r:id="rId26"/>
    <p:sldId id="909" r:id="rId27"/>
    <p:sldId id="910" r:id="rId28"/>
    <p:sldId id="1061" r:id="rId29"/>
    <p:sldId id="1062" r:id="rId30"/>
    <p:sldId id="913" r:id="rId31"/>
    <p:sldId id="1063" r:id="rId32"/>
    <p:sldId id="915" r:id="rId33"/>
    <p:sldId id="916" r:id="rId34"/>
    <p:sldId id="917" r:id="rId35"/>
    <p:sldId id="918" r:id="rId36"/>
    <p:sldId id="919" r:id="rId37"/>
    <p:sldId id="1064" r:id="rId38"/>
    <p:sldId id="1065" r:id="rId39"/>
    <p:sldId id="1066" r:id="rId40"/>
    <p:sldId id="1067" r:id="rId41"/>
    <p:sldId id="1068" r:id="rId42"/>
    <p:sldId id="1069" r:id="rId43"/>
    <p:sldId id="1070" r:id="rId44"/>
    <p:sldId id="1071" r:id="rId45"/>
    <p:sldId id="1072" r:id="rId46"/>
    <p:sldId id="1073" r:id="rId47"/>
    <p:sldId id="1074" r:id="rId48"/>
    <p:sldId id="1075" r:id="rId49"/>
    <p:sldId id="1076" r:id="rId50"/>
    <p:sldId id="1077" r:id="rId51"/>
    <p:sldId id="1078" r:id="rId52"/>
    <p:sldId id="1079" r:id="rId53"/>
    <p:sldId id="1080" r:id="rId54"/>
    <p:sldId id="1081" r:id="rId55"/>
    <p:sldId id="1082" r:id="rId56"/>
    <p:sldId id="1083" r:id="rId57"/>
    <p:sldId id="1084" r:id="rId58"/>
    <p:sldId id="1085" r:id="rId59"/>
    <p:sldId id="1086" r:id="rId60"/>
    <p:sldId id="1087" r:id="rId61"/>
    <p:sldId id="1088" r:id="rId62"/>
    <p:sldId id="1089" r:id="rId63"/>
    <p:sldId id="1090" r:id="rId64"/>
    <p:sldId id="1091" r:id="rId65"/>
    <p:sldId id="1092" r:id="rId66"/>
    <p:sldId id="1093" r:id="rId67"/>
    <p:sldId id="1094" r:id="rId68"/>
    <p:sldId id="1095" r:id="rId69"/>
    <p:sldId id="1096" r:id="rId70"/>
    <p:sldId id="1097" r:id="rId71"/>
    <p:sldId id="1098" r:id="rId72"/>
    <p:sldId id="1099" r:id="rId73"/>
    <p:sldId id="1100" r:id="rId74"/>
    <p:sldId id="1101" r:id="rId75"/>
    <p:sldId id="1102" r:id="rId76"/>
    <p:sldId id="1103" r:id="rId77"/>
    <p:sldId id="1104" r:id="rId78"/>
    <p:sldId id="1105" r:id="rId79"/>
    <p:sldId id="1106" r:id="rId80"/>
    <p:sldId id="1107" r:id="rId81"/>
    <p:sldId id="1051" r:id="rId82"/>
    <p:sldId id="528" r:id="rId83"/>
    <p:sldId id="537" r:id="rId84"/>
    <p:sldId id="1052" r:id="rId85"/>
    <p:sldId id="499" r:id="rId86"/>
    <p:sldId id="1053" r:id="rId87"/>
    <p:sldId id="1054" r:id="rId88"/>
    <p:sldId id="852" r:id="rId89"/>
    <p:sldId id="853" r:id="rId90"/>
    <p:sldId id="854" r:id="rId91"/>
    <p:sldId id="855" r:id="rId92"/>
    <p:sldId id="500" r:id="rId93"/>
    <p:sldId id="501" r:id="rId94"/>
    <p:sldId id="502" r:id="rId95"/>
    <p:sldId id="503" r:id="rId96"/>
    <p:sldId id="504" r:id="rId97"/>
    <p:sldId id="396" r:id="rId98"/>
    <p:sldId id="397" r:id="rId99"/>
    <p:sldId id="398" r:id="rId100"/>
    <p:sldId id="399" r:id="rId101"/>
    <p:sldId id="400" r:id="rId102"/>
    <p:sldId id="995" r:id="rId103"/>
    <p:sldId id="996" r:id="rId104"/>
    <p:sldId id="1001" r:id="rId105"/>
    <p:sldId id="997" r:id="rId106"/>
    <p:sldId id="999" r:id="rId107"/>
    <p:sldId id="994" r:id="rId108"/>
    <p:sldId id="552" r:id="rId109"/>
    <p:sldId id="1029" r:id="rId110"/>
    <p:sldId id="496" r:id="rId111"/>
    <p:sldId id="551" r:id="rId112"/>
    <p:sldId id="885" r:id="rId113"/>
    <p:sldId id="553" r:id="rId114"/>
    <p:sldId id="556" r:id="rId115"/>
    <p:sldId id="886" r:id="rId116"/>
    <p:sldId id="554" r:id="rId117"/>
    <p:sldId id="555" r:id="rId118"/>
    <p:sldId id="529" r:id="rId119"/>
    <p:sldId id="344" r:id="rId120"/>
    <p:sldId id="1002" r:id="rId121"/>
    <p:sldId id="1003" r:id="rId122"/>
    <p:sldId id="1004" r:id="rId123"/>
    <p:sldId id="1005" r:id="rId124"/>
    <p:sldId id="345" r:id="rId125"/>
    <p:sldId id="405" r:id="rId126"/>
    <p:sldId id="346" r:id="rId127"/>
    <p:sldId id="1006" r:id="rId128"/>
    <p:sldId id="1007" r:id="rId129"/>
    <p:sldId id="1008" r:id="rId130"/>
    <p:sldId id="1009" r:id="rId131"/>
    <p:sldId id="1012" r:id="rId132"/>
    <p:sldId id="1014" r:id="rId133"/>
    <p:sldId id="1011" r:id="rId134"/>
    <p:sldId id="1013" r:id="rId135"/>
    <p:sldId id="1016" r:id="rId136"/>
    <p:sldId id="1017" r:id="rId137"/>
    <p:sldId id="1018" r:id="rId138"/>
    <p:sldId id="1019" r:id="rId139"/>
    <p:sldId id="1020" r:id="rId140"/>
    <p:sldId id="1021" r:id="rId141"/>
    <p:sldId id="1022" r:id="rId142"/>
    <p:sldId id="1023" r:id="rId143"/>
    <p:sldId id="1024" r:id="rId144"/>
    <p:sldId id="1025" r:id="rId145"/>
    <p:sldId id="1026" r:id="rId146"/>
    <p:sldId id="1027" r:id="rId147"/>
    <p:sldId id="880" r:id="rId148"/>
    <p:sldId id="340" r:id="rId149"/>
    <p:sldId id="1028" r:id="rId150"/>
    <p:sldId id="1032" r:id="rId151"/>
    <p:sldId id="1030" r:id="rId152"/>
    <p:sldId id="1031" r:id="rId153"/>
    <p:sldId id="1037" r:id="rId154"/>
    <p:sldId id="899" r:id="rId155"/>
    <p:sldId id="300" r:id="rId156"/>
    <p:sldId id="302" r:id="rId157"/>
    <p:sldId id="364" r:id="rId158"/>
    <p:sldId id="1034" r:id="rId159"/>
    <p:sldId id="1033" r:id="rId160"/>
    <p:sldId id="1036" r:id="rId161"/>
    <p:sldId id="935" r:id="rId162"/>
    <p:sldId id="900" r:id="rId163"/>
    <p:sldId id="903" r:id="rId164"/>
    <p:sldId id="1041" r:id="rId165"/>
    <p:sldId id="902" r:id="rId166"/>
    <p:sldId id="1047" r:id="rId167"/>
    <p:sldId id="1049" r:id="rId168"/>
    <p:sldId id="927" r:id="rId169"/>
    <p:sldId id="1040" r:id="rId170"/>
    <p:sldId id="907" r:id="rId171"/>
    <p:sldId id="920" r:id="rId172"/>
    <p:sldId id="921" r:id="rId173"/>
    <p:sldId id="1042" r:id="rId174"/>
    <p:sldId id="1043" r:id="rId175"/>
    <p:sldId id="1044" r:id="rId176"/>
    <p:sldId id="1045" r:id="rId177"/>
    <p:sldId id="1046" r:id="rId178"/>
    <p:sldId id="911" r:id="rId179"/>
    <p:sldId id="957" r:id="rId180"/>
    <p:sldId id="958" r:id="rId181"/>
    <p:sldId id="912" r:id="rId182"/>
    <p:sldId id="908" r:id="rId183"/>
    <p:sldId id="914" r:id="rId184"/>
    <p:sldId id="1038" r:id="rId185"/>
    <p:sldId id="1048" r:id="rId186"/>
    <p:sldId id="1039" r:id="rId187"/>
    <p:sldId id="922" r:id="rId188"/>
    <p:sldId id="923" r:id="rId189"/>
    <p:sldId id="924" r:id="rId190"/>
    <p:sldId id="925" r:id="rId191"/>
    <p:sldId id="926" r:id="rId192"/>
    <p:sldId id="928" r:id="rId193"/>
    <p:sldId id="929" r:id="rId194"/>
    <p:sldId id="930" r:id="rId195"/>
    <p:sldId id="931" r:id="rId196"/>
    <p:sldId id="932" r:id="rId197"/>
    <p:sldId id="933" r:id="rId198"/>
    <p:sldId id="934" r:id="rId199"/>
    <p:sldId id="936" r:id="rId200"/>
    <p:sldId id="937" r:id="rId201"/>
    <p:sldId id="938" r:id="rId202"/>
    <p:sldId id="939" r:id="rId203"/>
    <p:sldId id="940" r:id="rId204"/>
    <p:sldId id="941" r:id="rId205"/>
    <p:sldId id="942" r:id="rId206"/>
    <p:sldId id="943" r:id="rId207"/>
    <p:sldId id="944" r:id="rId208"/>
    <p:sldId id="945" r:id="rId209"/>
    <p:sldId id="946" r:id="rId210"/>
    <p:sldId id="947" r:id="rId211"/>
    <p:sldId id="948" r:id="rId212"/>
    <p:sldId id="949" r:id="rId213"/>
    <p:sldId id="950" r:id="rId214"/>
    <p:sldId id="951" r:id="rId215"/>
    <p:sldId id="952" r:id="rId216"/>
    <p:sldId id="953" r:id="rId217"/>
    <p:sldId id="954" r:id="rId218"/>
    <p:sldId id="955" r:id="rId219"/>
    <p:sldId id="956" r:id="rId220"/>
    <p:sldId id="959" r:id="rId221"/>
    <p:sldId id="960" r:id="rId222"/>
    <p:sldId id="961" r:id="rId223"/>
    <p:sldId id="962" r:id="rId224"/>
    <p:sldId id="963" r:id="rId225"/>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59" autoAdjust="0"/>
    <p:restoredTop sz="94717" autoAdjust="0"/>
  </p:normalViewPr>
  <p:slideViewPr>
    <p:cSldViewPr>
      <p:cViewPr varScale="1">
        <p:scale>
          <a:sx n="44" d="100"/>
          <a:sy n="44" d="100"/>
        </p:scale>
        <p:origin x="1651"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notesMaster" Target="notesMasters/notesMaster1.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handoutMaster" Target="handoutMasters/handoutMaster1.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6.xml"/><Relationship Id="rId23" Type="http://schemas.openxmlformats.org/officeDocument/2006/relationships/slide" Target="slides/slide9.xml"/><Relationship Id="rId119" Type="http://schemas.openxmlformats.org/officeDocument/2006/relationships/slide" Target="slides/slide105.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95.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7.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229"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8" Type="http://schemas.openxmlformats.org/officeDocument/2006/relationships/slideMaster" Target="slideMasters/slideMaster8.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slide" Target="slides/slide205.xml"/><Relationship Id="rId230" Type="http://schemas.openxmlformats.org/officeDocument/2006/relationships/theme" Target="theme/theme1.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6" Type="http://schemas.openxmlformats.org/officeDocument/2006/relationships/slide" Target="slides/slide12.xml"/><Relationship Id="rId231" Type="http://schemas.openxmlformats.org/officeDocument/2006/relationships/tableStyles" Target="tableStyles.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slideMaster" Target="slideMasters/slideMaster1.xml"/><Relationship Id="rId212" Type="http://schemas.openxmlformats.org/officeDocument/2006/relationships/slide" Target="slides/slide198.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slide" Target="slides/slide188.xml"/><Relationship Id="rId223" Type="http://schemas.openxmlformats.org/officeDocument/2006/relationships/slide" Target="slides/slide209.xml"/><Relationship Id="rId18" Type="http://schemas.openxmlformats.org/officeDocument/2006/relationships/slide" Target="slides/slide4.xml"/><Relationship Id="rId39" Type="http://schemas.openxmlformats.org/officeDocument/2006/relationships/slide" Target="slides/slide25.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 Target="slides/slide15.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openxmlformats.org/officeDocument/2006/relationships/slide" Target="slides/slide210.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 Type="http://schemas.openxmlformats.org/officeDocument/2006/relationships/slideMaster" Target="slideMasters/slideMaster3.xml"/><Relationship Id="rId214" Type="http://schemas.openxmlformats.org/officeDocument/2006/relationships/slide" Target="slides/slide200.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00E06-5398-4A40-82A5-BE20085C8067}" type="doc">
      <dgm:prSet loTypeId="urn:microsoft.com/office/officeart/2005/8/layout/bProcess3" loCatId="process" qsTypeId="urn:microsoft.com/office/officeart/2005/8/quickstyle/simple4" qsCatId="simple" csTypeId="urn:microsoft.com/office/officeart/2005/8/colors/accent2_2" csCatId="accent2" phldr="1"/>
      <dgm:spPr/>
      <dgm:t>
        <a:bodyPr/>
        <a:lstStyle/>
        <a:p>
          <a:endParaRPr lang="de-DE"/>
        </a:p>
      </dgm:t>
    </dgm:pt>
    <dgm:pt modelId="{8981BB4C-D91D-46E7-BEC9-42616E224143}">
      <dgm:prSet phldrT="[Tex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a:lnSpc>
              <a:spcPts val="2500"/>
            </a:lnSpc>
          </a:pPr>
          <a:r>
            <a:rPr lang="de-AT" sz="1800" dirty="0">
              <a:latin typeface="+mn-lt"/>
              <a:cs typeface="Arial" pitchFamily="34" charset="0"/>
            </a:rPr>
            <a:t>Systematische Literatursuche</a:t>
          </a:r>
          <a:endParaRPr lang="de-DE" sz="1800" dirty="0">
            <a:latin typeface="+mn-lt"/>
          </a:endParaRPr>
        </a:p>
      </dgm:t>
    </dgm:pt>
    <dgm:pt modelId="{9BD95864-C23C-4606-B8FD-CF96BA8E78CA}" type="parTrans" cxnId="{B8555D78-4D5C-4FF3-A2FC-E96D3D36B640}">
      <dgm:prSet/>
      <dgm:spPr/>
      <dgm:t>
        <a:bodyPr/>
        <a:lstStyle/>
        <a:p>
          <a:endParaRPr lang="de-DE"/>
        </a:p>
      </dgm:t>
    </dgm:pt>
    <dgm:pt modelId="{B9A64A44-9F8C-4DCF-88B8-A658F0D9830E}" type="sibTrans" cxnId="{B8555D78-4D5C-4FF3-A2FC-E96D3D36B640}">
      <dgm:prSet/>
      <dgm:spPr>
        <a:solidFill>
          <a:schemeClr val="tx1"/>
        </a:solidFill>
        <a:ln w="25400"/>
      </dgm:spPr>
      <dgm:t>
        <a:bodyPr/>
        <a:lstStyle/>
        <a:p>
          <a:endParaRPr lang="de-DE"/>
        </a:p>
      </dgm:t>
    </dgm:pt>
    <dgm:pt modelId="{242F95B6-6612-415C-829A-6F4C423F8110}">
      <dgm:prSet phldrT="[Tex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a:lnSpc>
              <a:spcPts val="2500"/>
            </a:lnSpc>
          </a:pPr>
          <a:r>
            <a:rPr lang="de-AT" sz="1800" kern="1200" dirty="0">
              <a:solidFill>
                <a:prstClr val="white"/>
              </a:solidFill>
              <a:latin typeface="+mn-lt"/>
              <a:ea typeface="+mn-ea"/>
              <a:cs typeface="+mn-cs"/>
            </a:rPr>
            <a:t>Sensitivitätsanalyse</a:t>
          </a:r>
          <a:endParaRPr lang="de-DE" sz="1800" kern="1200" dirty="0">
            <a:latin typeface="+mn-lt"/>
          </a:endParaRPr>
        </a:p>
      </dgm:t>
    </dgm:pt>
    <dgm:pt modelId="{CA4AD714-6C38-46FE-9DD0-0F87117ACF96}" type="parTrans" cxnId="{93C21BA9-EF13-468C-BB0A-4A22500F4DA3}">
      <dgm:prSet/>
      <dgm:spPr/>
      <dgm:t>
        <a:bodyPr/>
        <a:lstStyle/>
        <a:p>
          <a:endParaRPr lang="de-DE"/>
        </a:p>
      </dgm:t>
    </dgm:pt>
    <dgm:pt modelId="{1CEEFBEB-A182-4594-9FB2-30910ACDDA4E}" type="sibTrans" cxnId="{93C21BA9-EF13-468C-BB0A-4A22500F4DA3}">
      <dgm:prSet/>
      <dgm:spPr>
        <a:solidFill>
          <a:schemeClr val="tx1"/>
        </a:solidFill>
        <a:ln w="25400"/>
      </dgm:spPr>
      <dgm:t>
        <a:bodyPr/>
        <a:lstStyle/>
        <a:p>
          <a:endParaRPr lang="de-DE"/>
        </a:p>
      </dgm:t>
    </dgm:pt>
    <dgm:pt modelId="{73783B02-CDEF-496E-812B-55F1A3C11792}">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kern="1200" dirty="0">
              <a:solidFill>
                <a:prstClr val="white"/>
              </a:solidFill>
              <a:latin typeface="+mn-lt"/>
              <a:ea typeface="+mn-ea"/>
              <a:cs typeface="+mn-cs"/>
            </a:rPr>
            <a:t>Fragestellung</a:t>
          </a:r>
          <a:r>
            <a:rPr lang="de-DE" sz="1800" kern="1200" dirty="0">
              <a:latin typeface="+mn-lt"/>
            </a:rPr>
            <a:t> und statistisches Verfahren festlegen </a:t>
          </a:r>
        </a:p>
      </dgm:t>
    </dgm:pt>
    <dgm:pt modelId="{0F0D5BA8-69BA-405B-A4D0-67C42C1B4D10}" type="parTrans" cxnId="{FFA683FC-BCF2-4628-B196-5623D21D29A8}">
      <dgm:prSet/>
      <dgm:spPr/>
      <dgm:t>
        <a:bodyPr/>
        <a:lstStyle/>
        <a:p>
          <a:endParaRPr lang="de-DE"/>
        </a:p>
      </dgm:t>
    </dgm:pt>
    <dgm:pt modelId="{873801EA-FCD5-4743-87BD-163C1ED2BCFA}" type="sibTrans" cxnId="{FFA683FC-BCF2-4628-B196-5623D21D29A8}">
      <dgm:prSet/>
      <dgm:spPr>
        <a:ln w="25400">
          <a:solidFill>
            <a:schemeClr val="tx1"/>
          </a:solidFill>
        </a:ln>
      </dgm:spPr>
      <dgm:t>
        <a:bodyPr/>
        <a:lstStyle/>
        <a:p>
          <a:endParaRPr lang="de-DE"/>
        </a:p>
      </dgm:t>
    </dgm:pt>
    <dgm:pt modelId="{2B1515F9-C922-439C-A22F-00FA5DA9E441}">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kern="1200" dirty="0">
              <a:solidFill>
                <a:prstClr val="white"/>
              </a:solidFill>
              <a:latin typeface="+mn-lt"/>
              <a:ea typeface="+mn-ea"/>
              <a:cs typeface="+mn-cs"/>
            </a:rPr>
            <a:t>Elektronische Datenextraktion</a:t>
          </a:r>
        </a:p>
      </dgm:t>
    </dgm:pt>
    <dgm:pt modelId="{3F42D38B-8EC6-42E6-9C2B-23E371951113}" type="parTrans" cxnId="{21B97786-26C6-40B4-8F7D-40C8E43F2397}">
      <dgm:prSet/>
      <dgm:spPr/>
      <dgm:t>
        <a:bodyPr/>
        <a:lstStyle/>
        <a:p>
          <a:endParaRPr lang="de-DE"/>
        </a:p>
      </dgm:t>
    </dgm:pt>
    <dgm:pt modelId="{0FCF9898-2202-4798-B5F3-08204B4315A8}" type="sibTrans" cxnId="{21B97786-26C6-40B4-8F7D-40C8E43F2397}">
      <dgm:prSet/>
      <dgm:spPr>
        <a:ln w="25400">
          <a:solidFill>
            <a:schemeClr val="tx1"/>
          </a:solidFill>
        </a:ln>
      </dgm:spPr>
      <dgm:t>
        <a:bodyPr/>
        <a:lstStyle/>
        <a:p>
          <a:endParaRPr lang="de-DE"/>
        </a:p>
      </dgm:t>
    </dgm:pt>
    <dgm:pt modelId="{977D46F5-DB3D-4A3C-8057-2B5D094FA473}">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dirty="0">
              <a:latin typeface="+mn-lt"/>
            </a:rPr>
            <a:t>Statistische Zusammenfassung</a:t>
          </a:r>
        </a:p>
      </dgm:t>
    </dgm:pt>
    <dgm:pt modelId="{DCA6269E-4D6D-4131-BC36-673C8760B013}" type="parTrans" cxnId="{D44AA26E-2954-49A0-B01E-D243D8D1DB17}">
      <dgm:prSet/>
      <dgm:spPr/>
      <dgm:t>
        <a:bodyPr/>
        <a:lstStyle/>
        <a:p>
          <a:endParaRPr lang="de-DE"/>
        </a:p>
      </dgm:t>
    </dgm:pt>
    <dgm:pt modelId="{904F5A6A-42C6-4FD2-AA5A-481C7A91F032}" type="sibTrans" cxnId="{D44AA26E-2954-49A0-B01E-D243D8D1DB17}">
      <dgm:prSet/>
      <dgm:spPr>
        <a:ln w="25400">
          <a:solidFill>
            <a:schemeClr val="tx1"/>
          </a:solidFill>
        </a:ln>
      </dgm:spPr>
      <dgm:t>
        <a:bodyPr/>
        <a:lstStyle/>
        <a:p>
          <a:endParaRPr lang="de-DE"/>
        </a:p>
      </dgm:t>
    </dgm:pt>
    <dgm:pt modelId="{7F12145F-A193-41DB-96DF-231A0CA96BE8}">
      <dgm:prSet custT="1">
        <dgm:style>
          <a:lnRef idx="0">
            <a:schemeClr val="accent3"/>
          </a:lnRef>
          <a:fillRef idx="3">
            <a:schemeClr val="accent3"/>
          </a:fillRef>
          <a:effectRef idx="3">
            <a:schemeClr val="accent3"/>
          </a:effectRef>
          <a:fontRef idx="minor">
            <a:schemeClr val="lt1"/>
          </a:fontRef>
        </dgm:style>
      </dgm:prSet>
      <dgm:spPr>
        <a:solidFill>
          <a:srgbClr val="004983"/>
        </a:solidFill>
        <a:ln/>
      </dgm:spPr>
      <dgm:t>
        <a:bodyPr spcFirstLastPara="0" vert="horz" wrap="square" lIns="85344" tIns="85344" rIns="85344" bIns="85344" numCol="1" spcCol="1270" anchor="ctr" anchorCtr="0"/>
        <a:lstStyle/>
        <a:p>
          <a:r>
            <a:rPr lang="de-DE" sz="1800" kern="1200" dirty="0">
              <a:solidFill>
                <a:prstClr val="white"/>
              </a:solidFill>
              <a:latin typeface="+mn-lt"/>
              <a:ea typeface="+mn-ea"/>
              <a:cs typeface="+mn-cs"/>
            </a:rPr>
            <a:t>Heterogenität</a:t>
          </a:r>
          <a:r>
            <a:rPr lang="de-DE" sz="1800" kern="1200" dirty="0">
              <a:latin typeface="+mn-lt"/>
            </a:rPr>
            <a:t> untersuchen </a:t>
          </a:r>
        </a:p>
      </dgm:t>
    </dgm:pt>
    <dgm:pt modelId="{F8AF0BD9-6449-4655-865C-183E5DDACBB0}" type="parTrans" cxnId="{6F59C6ED-ED40-4ACA-BC38-EBBE933B90D3}">
      <dgm:prSet/>
      <dgm:spPr/>
      <dgm:t>
        <a:bodyPr/>
        <a:lstStyle/>
        <a:p>
          <a:endParaRPr lang="de-DE"/>
        </a:p>
      </dgm:t>
    </dgm:pt>
    <dgm:pt modelId="{57431BF7-AD0E-44C7-A6DC-4FEFBB9D35AF}" type="sibTrans" cxnId="{6F59C6ED-ED40-4ACA-BC38-EBBE933B90D3}">
      <dgm:prSet/>
      <dgm:spPr>
        <a:ln w="25400">
          <a:solidFill>
            <a:schemeClr val="tx1"/>
          </a:solidFill>
        </a:ln>
      </dgm:spPr>
      <dgm:t>
        <a:bodyPr/>
        <a:lstStyle/>
        <a:p>
          <a:endParaRPr lang="de-DE"/>
        </a:p>
      </dgm:t>
    </dgm:pt>
    <dgm:pt modelId="{30EABF6F-4EF3-4CBC-B03B-2770F2F451BB}">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kern="1200" dirty="0">
              <a:latin typeface="+mn-lt"/>
            </a:rPr>
            <a:t>Ein- und Ausschlusskriterien zur Selektion der Studien</a:t>
          </a:r>
        </a:p>
        <a:p>
          <a:pPr marL="0" lvl="0" defTabSz="533400">
            <a:lnSpc>
              <a:spcPct val="90000"/>
            </a:lnSpc>
            <a:spcBef>
              <a:spcPct val="0"/>
            </a:spcBef>
            <a:spcAft>
              <a:spcPct val="35000"/>
            </a:spcAft>
            <a:buNone/>
          </a:pPr>
          <a:endParaRPr lang="de-DE" sz="1200" kern="1200" dirty="0"/>
        </a:p>
      </dgm:t>
    </dgm:pt>
    <dgm:pt modelId="{A2995221-DD0E-4C01-88AC-02E7D9AB0D22}" type="parTrans" cxnId="{B2E2758C-E972-4929-B9AF-56714EEAE671}">
      <dgm:prSet/>
      <dgm:spPr/>
      <dgm:t>
        <a:bodyPr/>
        <a:lstStyle/>
        <a:p>
          <a:endParaRPr lang="de-DE"/>
        </a:p>
      </dgm:t>
    </dgm:pt>
    <dgm:pt modelId="{D8C03AE8-05DE-43EA-B593-79372249C13F}" type="sibTrans" cxnId="{B2E2758C-E972-4929-B9AF-56714EEAE671}">
      <dgm:prSet/>
      <dgm:spPr>
        <a:ln w="25400">
          <a:solidFill>
            <a:schemeClr val="tx1"/>
          </a:solidFill>
        </a:ln>
      </dgm:spPr>
      <dgm:t>
        <a:bodyPr/>
        <a:lstStyle/>
        <a:p>
          <a:endParaRPr lang="de-DE"/>
        </a:p>
      </dgm:t>
    </dgm:pt>
    <dgm:pt modelId="{39BEEE3F-6D26-4D3F-9B98-45963D9322F6}">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dirty="0">
              <a:latin typeface="+mn-lt"/>
            </a:rPr>
            <a:t>Interpretation</a:t>
          </a:r>
        </a:p>
      </dgm:t>
    </dgm:pt>
    <dgm:pt modelId="{286C1C69-0929-42C5-A3A7-511391E6FAA0}" type="parTrans" cxnId="{43A76BA1-6C1F-495C-BBB9-2213CE1D0849}">
      <dgm:prSet/>
      <dgm:spPr/>
      <dgm:t>
        <a:bodyPr/>
        <a:lstStyle/>
        <a:p>
          <a:endParaRPr lang="de-DE"/>
        </a:p>
      </dgm:t>
    </dgm:pt>
    <dgm:pt modelId="{A23C73A8-375B-4EA7-A8E8-15E69FB78407}" type="sibTrans" cxnId="{43A76BA1-6C1F-495C-BBB9-2213CE1D0849}">
      <dgm:prSet/>
      <dgm:spPr/>
      <dgm:t>
        <a:bodyPr/>
        <a:lstStyle/>
        <a:p>
          <a:endParaRPr lang="de-DE"/>
        </a:p>
      </dgm:t>
    </dgm:pt>
    <dgm:pt modelId="{1C8B29D9-D488-40F6-BBAA-CCB406726782}" type="pres">
      <dgm:prSet presAssocID="{56A00E06-5398-4A40-82A5-BE20085C8067}" presName="Name0" presStyleCnt="0">
        <dgm:presLayoutVars>
          <dgm:dir/>
          <dgm:resizeHandles val="exact"/>
        </dgm:presLayoutVars>
      </dgm:prSet>
      <dgm:spPr/>
    </dgm:pt>
    <dgm:pt modelId="{B18AFA9B-55C1-49BF-9A4D-A19BAD9BEC2B}" type="pres">
      <dgm:prSet presAssocID="{73783B02-CDEF-496E-812B-55F1A3C11792}" presName="node" presStyleLbl="node1" presStyleIdx="0" presStyleCnt="8" custScaleX="179728">
        <dgm:presLayoutVars>
          <dgm:bulletEnabled val="1"/>
        </dgm:presLayoutVars>
      </dgm:prSet>
      <dgm:spPr/>
    </dgm:pt>
    <dgm:pt modelId="{CA860914-E7DA-44FD-8C50-B36D5B94FF13}" type="pres">
      <dgm:prSet presAssocID="{873801EA-FCD5-4743-87BD-163C1ED2BCFA}" presName="sibTrans" presStyleLbl="sibTrans1D1" presStyleIdx="0" presStyleCnt="7"/>
      <dgm:spPr/>
    </dgm:pt>
    <dgm:pt modelId="{32D600DC-EC95-405C-9BC5-F1DAF5285AA7}" type="pres">
      <dgm:prSet presAssocID="{873801EA-FCD5-4743-87BD-163C1ED2BCFA}" presName="connectorText" presStyleLbl="sibTrans1D1" presStyleIdx="0" presStyleCnt="7"/>
      <dgm:spPr/>
    </dgm:pt>
    <dgm:pt modelId="{0B6AA306-5D8B-40BC-8D89-E75CDF58CECC}" type="pres">
      <dgm:prSet presAssocID="{30EABF6F-4EF3-4CBC-B03B-2770F2F451BB}" presName="node" presStyleLbl="node1" presStyleIdx="1" presStyleCnt="8" custScaleX="160800">
        <dgm:presLayoutVars>
          <dgm:bulletEnabled val="1"/>
        </dgm:presLayoutVars>
      </dgm:prSet>
      <dgm:spPr/>
    </dgm:pt>
    <dgm:pt modelId="{FA867011-5B4E-4BFA-A6B6-4398D6DF0AD1}" type="pres">
      <dgm:prSet presAssocID="{D8C03AE8-05DE-43EA-B593-79372249C13F}" presName="sibTrans" presStyleLbl="sibTrans1D1" presStyleIdx="1" presStyleCnt="7"/>
      <dgm:spPr/>
    </dgm:pt>
    <dgm:pt modelId="{22B5AC08-BC0B-41F1-8C76-A6F46F2A1E42}" type="pres">
      <dgm:prSet presAssocID="{D8C03AE8-05DE-43EA-B593-79372249C13F}" presName="connectorText" presStyleLbl="sibTrans1D1" presStyleIdx="1" presStyleCnt="7"/>
      <dgm:spPr/>
    </dgm:pt>
    <dgm:pt modelId="{9D4E2703-84C1-4D11-BA66-D3DC4272F861}" type="pres">
      <dgm:prSet presAssocID="{8981BB4C-D91D-46E7-BEC9-42616E224143}" presName="node" presStyleLbl="node1" presStyleIdx="2" presStyleCnt="8" custScaleX="114795" custScaleY="94022">
        <dgm:presLayoutVars>
          <dgm:bulletEnabled val="1"/>
        </dgm:presLayoutVars>
      </dgm:prSet>
      <dgm:spPr/>
    </dgm:pt>
    <dgm:pt modelId="{B74E36FA-6E9A-4D5C-A943-F9BF4DE78A37}" type="pres">
      <dgm:prSet presAssocID="{B9A64A44-9F8C-4DCF-88B8-A658F0D9830E}" presName="sibTrans" presStyleLbl="sibTrans1D1" presStyleIdx="2" presStyleCnt="7"/>
      <dgm:spPr/>
    </dgm:pt>
    <dgm:pt modelId="{C60AE5A8-C26B-4000-B27D-B025191CDF40}" type="pres">
      <dgm:prSet presAssocID="{B9A64A44-9F8C-4DCF-88B8-A658F0D9830E}" presName="connectorText" presStyleLbl="sibTrans1D1" presStyleIdx="2" presStyleCnt="7"/>
      <dgm:spPr/>
    </dgm:pt>
    <dgm:pt modelId="{84217B45-12C6-4999-88FD-1A77E43B2503}" type="pres">
      <dgm:prSet presAssocID="{2B1515F9-C922-439C-A22F-00FA5DA9E441}" presName="node" presStyleLbl="node1" presStyleIdx="3" presStyleCnt="8">
        <dgm:presLayoutVars>
          <dgm:bulletEnabled val="1"/>
        </dgm:presLayoutVars>
      </dgm:prSet>
      <dgm:spPr/>
    </dgm:pt>
    <dgm:pt modelId="{4FCE8B0A-198A-4B35-9B6F-C48F29D59BA2}" type="pres">
      <dgm:prSet presAssocID="{0FCF9898-2202-4798-B5F3-08204B4315A8}" presName="sibTrans" presStyleLbl="sibTrans1D1" presStyleIdx="3" presStyleCnt="7"/>
      <dgm:spPr/>
    </dgm:pt>
    <dgm:pt modelId="{E3A0402E-63B7-423D-8117-D99EB2A3CED9}" type="pres">
      <dgm:prSet presAssocID="{0FCF9898-2202-4798-B5F3-08204B4315A8}" presName="connectorText" presStyleLbl="sibTrans1D1" presStyleIdx="3" presStyleCnt="7"/>
      <dgm:spPr/>
    </dgm:pt>
    <dgm:pt modelId="{3B0ECD53-2933-4994-BB4C-15C902BB35EF}" type="pres">
      <dgm:prSet presAssocID="{7F12145F-A193-41DB-96DF-231A0CA96BE8}" presName="node" presStyleLbl="node1" presStyleIdx="4" presStyleCnt="8">
        <dgm:presLayoutVars>
          <dgm:bulletEnabled val="1"/>
        </dgm:presLayoutVars>
      </dgm:prSet>
      <dgm:spPr>
        <a:xfrm>
          <a:off x="8721" y="1820344"/>
          <a:ext cx="1640621" cy="984372"/>
        </a:xfrm>
        <a:prstGeom prst="rect">
          <a:avLst/>
        </a:prstGeom>
      </dgm:spPr>
    </dgm:pt>
    <dgm:pt modelId="{700227EC-DEF3-4BF3-8906-46556FAFD52E}" type="pres">
      <dgm:prSet presAssocID="{57431BF7-AD0E-44C7-A6DC-4FEFBB9D35AF}" presName="sibTrans" presStyleLbl="sibTrans1D1" presStyleIdx="4" presStyleCnt="7"/>
      <dgm:spPr/>
    </dgm:pt>
    <dgm:pt modelId="{DF51513D-C7E5-4402-AFF9-C1C271893A2B}" type="pres">
      <dgm:prSet presAssocID="{57431BF7-AD0E-44C7-A6DC-4FEFBB9D35AF}" presName="connectorText" presStyleLbl="sibTrans1D1" presStyleIdx="4" presStyleCnt="7"/>
      <dgm:spPr/>
    </dgm:pt>
    <dgm:pt modelId="{A212FDCE-3898-4867-8F7F-BDFD6E2DFDE8}" type="pres">
      <dgm:prSet presAssocID="{977D46F5-DB3D-4A3C-8057-2B5D094FA473}" presName="node" presStyleLbl="node1" presStyleIdx="5" presStyleCnt="8" custScaleX="109422" custLinFactNeighborX="-636" custLinFactNeighborY="316">
        <dgm:presLayoutVars>
          <dgm:bulletEnabled val="1"/>
        </dgm:presLayoutVars>
      </dgm:prSet>
      <dgm:spPr/>
    </dgm:pt>
    <dgm:pt modelId="{F3D2D420-B023-446F-96A3-872F6D8324F4}" type="pres">
      <dgm:prSet presAssocID="{904F5A6A-42C6-4FD2-AA5A-481C7A91F032}" presName="sibTrans" presStyleLbl="sibTrans1D1" presStyleIdx="5" presStyleCnt="7"/>
      <dgm:spPr/>
    </dgm:pt>
    <dgm:pt modelId="{E3E8A8B0-1208-4A10-B5B2-DB08BB753FFA}" type="pres">
      <dgm:prSet presAssocID="{904F5A6A-42C6-4FD2-AA5A-481C7A91F032}" presName="connectorText" presStyleLbl="sibTrans1D1" presStyleIdx="5" presStyleCnt="7"/>
      <dgm:spPr/>
    </dgm:pt>
    <dgm:pt modelId="{2FC43938-983C-44D2-A586-7D801AAF170F}" type="pres">
      <dgm:prSet presAssocID="{242F95B6-6612-415C-829A-6F4C423F8110}" presName="node" presStyleLbl="node1" presStyleIdx="6" presStyleCnt="8" custScaleX="113379">
        <dgm:presLayoutVars>
          <dgm:bulletEnabled val="1"/>
        </dgm:presLayoutVars>
      </dgm:prSet>
      <dgm:spPr/>
    </dgm:pt>
    <dgm:pt modelId="{4A42884D-C7C0-4DC4-8917-B6894142F940}" type="pres">
      <dgm:prSet presAssocID="{1CEEFBEB-A182-4594-9FB2-30910ACDDA4E}" presName="sibTrans" presStyleLbl="sibTrans1D1" presStyleIdx="6" presStyleCnt="7"/>
      <dgm:spPr/>
    </dgm:pt>
    <dgm:pt modelId="{2DC5066B-DADC-47CA-B4E9-CD848A59ED66}" type="pres">
      <dgm:prSet presAssocID="{1CEEFBEB-A182-4594-9FB2-30910ACDDA4E}" presName="connectorText" presStyleLbl="sibTrans1D1" presStyleIdx="6" presStyleCnt="7"/>
      <dgm:spPr/>
    </dgm:pt>
    <dgm:pt modelId="{01B10395-F6F2-4E11-BF73-3FC5964E46E8}" type="pres">
      <dgm:prSet presAssocID="{39BEEE3F-6D26-4D3F-9B98-45963D9322F6}" presName="node" presStyleLbl="node1" presStyleIdx="7" presStyleCnt="8" custScaleX="94727">
        <dgm:presLayoutVars>
          <dgm:bulletEnabled val="1"/>
        </dgm:presLayoutVars>
      </dgm:prSet>
      <dgm:spPr/>
    </dgm:pt>
  </dgm:ptLst>
  <dgm:cxnLst>
    <dgm:cxn modelId="{09ED8401-BCEA-48D6-A8BF-DE6743A20909}" type="presOf" srcId="{1CEEFBEB-A182-4594-9FB2-30910ACDDA4E}" destId="{4A42884D-C7C0-4DC4-8917-B6894142F940}" srcOrd="0" destOrd="0" presId="urn:microsoft.com/office/officeart/2005/8/layout/bProcess3"/>
    <dgm:cxn modelId="{FBF61911-1D56-408C-8C7B-D722F039E9E2}" type="presOf" srcId="{0FCF9898-2202-4798-B5F3-08204B4315A8}" destId="{E3A0402E-63B7-423D-8117-D99EB2A3CED9}" srcOrd="1" destOrd="0" presId="urn:microsoft.com/office/officeart/2005/8/layout/bProcess3"/>
    <dgm:cxn modelId="{1BE97A1C-C2BB-4E31-BEF8-D2C3EA32756E}" type="presOf" srcId="{B9A64A44-9F8C-4DCF-88B8-A658F0D9830E}" destId="{C60AE5A8-C26B-4000-B27D-B025191CDF40}" srcOrd="1" destOrd="0" presId="urn:microsoft.com/office/officeart/2005/8/layout/bProcess3"/>
    <dgm:cxn modelId="{11E02642-2048-4257-9D26-FC1C1CFE2F73}" type="presOf" srcId="{B9A64A44-9F8C-4DCF-88B8-A658F0D9830E}" destId="{B74E36FA-6E9A-4D5C-A943-F9BF4DE78A37}" srcOrd="0" destOrd="0" presId="urn:microsoft.com/office/officeart/2005/8/layout/bProcess3"/>
    <dgm:cxn modelId="{17811A48-0174-4C18-B840-B3AB5A0DEB98}" type="presOf" srcId="{0FCF9898-2202-4798-B5F3-08204B4315A8}" destId="{4FCE8B0A-198A-4B35-9B6F-C48F29D59BA2}" srcOrd="0" destOrd="0" presId="urn:microsoft.com/office/officeart/2005/8/layout/bProcess3"/>
    <dgm:cxn modelId="{430F4249-9C1D-4D5A-9BB9-6D539EC2D073}" type="presOf" srcId="{39BEEE3F-6D26-4D3F-9B98-45963D9322F6}" destId="{01B10395-F6F2-4E11-BF73-3FC5964E46E8}" srcOrd="0" destOrd="0" presId="urn:microsoft.com/office/officeart/2005/8/layout/bProcess3"/>
    <dgm:cxn modelId="{72CE3F6B-141F-48D2-BD36-1FE923FA3993}" type="presOf" srcId="{D8C03AE8-05DE-43EA-B593-79372249C13F}" destId="{22B5AC08-BC0B-41F1-8C76-A6F46F2A1E42}" srcOrd="1" destOrd="0" presId="urn:microsoft.com/office/officeart/2005/8/layout/bProcess3"/>
    <dgm:cxn modelId="{D44AA26E-2954-49A0-B01E-D243D8D1DB17}" srcId="{56A00E06-5398-4A40-82A5-BE20085C8067}" destId="{977D46F5-DB3D-4A3C-8057-2B5D094FA473}" srcOrd="5" destOrd="0" parTransId="{DCA6269E-4D6D-4131-BC36-673C8760B013}" sibTransId="{904F5A6A-42C6-4FD2-AA5A-481C7A91F032}"/>
    <dgm:cxn modelId="{358C7A53-3FA2-4201-8DDE-D6584022BB73}" type="presOf" srcId="{904F5A6A-42C6-4FD2-AA5A-481C7A91F032}" destId="{F3D2D420-B023-446F-96A3-872F6D8324F4}" srcOrd="0" destOrd="0" presId="urn:microsoft.com/office/officeart/2005/8/layout/bProcess3"/>
    <dgm:cxn modelId="{B8555D78-4D5C-4FF3-A2FC-E96D3D36B640}" srcId="{56A00E06-5398-4A40-82A5-BE20085C8067}" destId="{8981BB4C-D91D-46E7-BEC9-42616E224143}" srcOrd="2" destOrd="0" parTransId="{9BD95864-C23C-4606-B8FD-CF96BA8E78CA}" sibTransId="{B9A64A44-9F8C-4DCF-88B8-A658F0D9830E}"/>
    <dgm:cxn modelId="{21B97786-26C6-40B4-8F7D-40C8E43F2397}" srcId="{56A00E06-5398-4A40-82A5-BE20085C8067}" destId="{2B1515F9-C922-439C-A22F-00FA5DA9E441}" srcOrd="3" destOrd="0" parTransId="{3F42D38B-8EC6-42E6-9C2B-23E371951113}" sibTransId="{0FCF9898-2202-4798-B5F3-08204B4315A8}"/>
    <dgm:cxn modelId="{6692BD8A-ABD2-4AD6-AB2F-876B13C5085C}" type="presOf" srcId="{56A00E06-5398-4A40-82A5-BE20085C8067}" destId="{1C8B29D9-D488-40F6-BBAA-CCB406726782}" srcOrd="0" destOrd="0" presId="urn:microsoft.com/office/officeart/2005/8/layout/bProcess3"/>
    <dgm:cxn modelId="{B2E2758C-E972-4929-B9AF-56714EEAE671}" srcId="{56A00E06-5398-4A40-82A5-BE20085C8067}" destId="{30EABF6F-4EF3-4CBC-B03B-2770F2F451BB}" srcOrd="1" destOrd="0" parTransId="{A2995221-DD0E-4C01-88AC-02E7D9AB0D22}" sibTransId="{D8C03AE8-05DE-43EA-B593-79372249C13F}"/>
    <dgm:cxn modelId="{F304988C-F972-43A1-B0C6-1C4D7CDB470F}" type="presOf" srcId="{30EABF6F-4EF3-4CBC-B03B-2770F2F451BB}" destId="{0B6AA306-5D8B-40BC-8D89-E75CDF58CECC}" srcOrd="0" destOrd="0" presId="urn:microsoft.com/office/officeart/2005/8/layout/bProcess3"/>
    <dgm:cxn modelId="{8F33229B-A497-4543-9A5A-4132E0874381}" type="presOf" srcId="{977D46F5-DB3D-4A3C-8057-2B5D094FA473}" destId="{A212FDCE-3898-4867-8F7F-BDFD6E2DFDE8}" srcOrd="0" destOrd="0" presId="urn:microsoft.com/office/officeart/2005/8/layout/bProcess3"/>
    <dgm:cxn modelId="{43A76BA1-6C1F-495C-BBB9-2213CE1D0849}" srcId="{56A00E06-5398-4A40-82A5-BE20085C8067}" destId="{39BEEE3F-6D26-4D3F-9B98-45963D9322F6}" srcOrd="7" destOrd="0" parTransId="{286C1C69-0929-42C5-A3A7-511391E6FAA0}" sibTransId="{A23C73A8-375B-4EA7-A8E8-15E69FB78407}"/>
    <dgm:cxn modelId="{A00518A5-D925-487C-BC74-D9805C6B3F54}" type="presOf" srcId="{73783B02-CDEF-496E-812B-55F1A3C11792}" destId="{B18AFA9B-55C1-49BF-9A4D-A19BAD9BEC2B}" srcOrd="0" destOrd="0" presId="urn:microsoft.com/office/officeart/2005/8/layout/bProcess3"/>
    <dgm:cxn modelId="{93C21BA9-EF13-468C-BB0A-4A22500F4DA3}" srcId="{56A00E06-5398-4A40-82A5-BE20085C8067}" destId="{242F95B6-6612-415C-829A-6F4C423F8110}" srcOrd="6" destOrd="0" parTransId="{CA4AD714-6C38-46FE-9DD0-0F87117ACF96}" sibTransId="{1CEEFBEB-A182-4594-9FB2-30910ACDDA4E}"/>
    <dgm:cxn modelId="{41E07EAB-3A4D-4388-AE8B-781634CFE9B9}" type="presOf" srcId="{7F12145F-A193-41DB-96DF-231A0CA96BE8}" destId="{3B0ECD53-2933-4994-BB4C-15C902BB35EF}" srcOrd="0" destOrd="0" presId="urn:microsoft.com/office/officeart/2005/8/layout/bProcess3"/>
    <dgm:cxn modelId="{618BC6AB-49E1-4235-A30B-54B5004AE089}" type="presOf" srcId="{8981BB4C-D91D-46E7-BEC9-42616E224143}" destId="{9D4E2703-84C1-4D11-BA66-D3DC4272F861}" srcOrd="0" destOrd="0" presId="urn:microsoft.com/office/officeart/2005/8/layout/bProcess3"/>
    <dgm:cxn modelId="{300547AF-1C87-41FB-AE18-3576960566BF}" type="presOf" srcId="{57431BF7-AD0E-44C7-A6DC-4FEFBB9D35AF}" destId="{700227EC-DEF3-4BF3-8906-46556FAFD52E}" srcOrd="0" destOrd="0" presId="urn:microsoft.com/office/officeart/2005/8/layout/bProcess3"/>
    <dgm:cxn modelId="{20BA83B1-838D-4DB3-9DB0-323B36020DDE}" type="presOf" srcId="{242F95B6-6612-415C-829A-6F4C423F8110}" destId="{2FC43938-983C-44D2-A586-7D801AAF170F}" srcOrd="0" destOrd="0" presId="urn:microsoft.com/office/officeart/2005/8/layout/bProcess3"/>
    <dgm:cxn modelId="{05AA73C0-4A31-4781-9D82-65A092B125D9}" type="presOf" srcId="{873801EA-FCD5-4743-87BD-163C1ED2BCFA}" destId="{CA860914-E7DA-44FD-8C50-B36D5B94FF13}" srcOrd="0" destOrd="0" presId="urn:microsoft.com/office/officeart/2005/8/layout/bProcess3"/>
    <dgm:cxn modelId="{D6BF1AC6-317B-4CA9-A6DA-AA30086D8507}" type="presOf" srcId="{1CEEFBEB-A182-4594-9FB2-30910ACDDA4E}" destId="{2DC5066B-DADC-47CA-B4E9-CD848A59ED66}" srcOrd="1" destOrd="0" presId="urn:microsoft.com/office/officeart/2005/8/layout/bProcess3"/>
    <dgm:cxn modelId="{508E84C9-33CC-4928-A88F-419CB7D8771C}" type="presOf" srcId="{873801EA-FCD5-4743-87BD-163C1ED2BCFA}" destId="{32D600DC-EC95-405C-9BC5-F1DAF5285AA7}" srcOrd="1" destOrd="0" presId="urn:microsoft.com/office/officeart/2005/8/layout/bProcess3"/>
    <dgm:cxn modelId="{BE9C28CF-4749-4EC5-8C7B-267F267431AE}" type="presOf" srcId="{2B1515F9-C922-439C-A22F-00FA5DA9E441}" destId="{84217B45-12C6-4999-88FD-1A77E43B2503}" srcOrd="0" destOrd="0" presId="urn:microsoft.com/office/officeart/2005/8/layout/bProcess3"/>
    <dgm:cxn modelId="{8BB611E8-4B4F-43CF-A01B-AAFBC51F6687}" type="presOf" srcId="{D8C03AE8-05DE-43EA-B593-79372249C13F}" destId="{FA867011-5B4E-4BFA-A6B6-4398D6DF0AD1}" srcOrd="0" destOrd="0" presId="urn:microsoft.com/office/officeart/2005/8/layout/bProcess3"/>
    <dgm:cxn modelId="{7CEC32EB-728D-44C9-AAA0-F0494868F5C5}" type="presOf" srcId="{904F5A6A-42C6-4FD2-AA5A-481C7A91F032}" destId="{E3E8A8B0-1208-4A10-B5B2-DB08BB753FFA}" srcOrd="1" destOrd="0" presId="urn:microsoft.com/office/officeart/2005/8/layout/bProcess3"/>
    <dgm:cxn modelId="{74E0F6EB-2373-4E9C-B05D-619F214C8E6C}" type="presOf" srcId="{57431BF7-AD0E-44C7-A6DC-4FEFBB9D35AF}" destId="{DF51513D-C7E5-4402-AFF9-C1C271893A2B}" srcOrd="1" destOrd="0" presId="urn:microsoft.com/office/officeart/2005/8/layout/bProcess3"/>
    <dgm:cxn modelId="{6F59C6ED-ED40-4ACA-BC38-EBBE933B90D3}" srcId="{56A00E06-5398-4A40-82A5-BE20085C8067}" destId="{7F12145F-A193-41DB-96DF-231A0CA96BE8}" srcOrd="4" destOrd="0" parTransId="{F8AF0BD9-6449-4655-865C-183E5DDACBB0}" sibTransId="{57431BF7-AD0E-44C7-A6DC-4FEFBB9D35AF}"/>
    <dgm:cxn modelId="{FFA683FC-BCF2-4628-B196-5623D21D29A8}" srcId="{56A00E06-5398-4A40-82A5-BE20085C8067}" destId="{73783B02-CDEF-496E-812B-55F1A3C11792}" srcOrd="0" destOrd="0" parTransId="{0F0D5BA8-69BA-405B-A4D0-67C42C1B4D10}" sibTransId="{873801EA-FCD5-4743-87BD-163C1ED2BCFA}"/>
    <dgm:cxn modelId="{86915913-A28C-4B46-B8E9-443425F7D5E7}" type="presParOf" srcId="{1C8B29D9-D488-40F6-BBAA-CCB406726782}" destId="{B18AFA9B-55C1-49BF-9A4D-A19BAD9BEC2B}" srcOrd="0" destOrd="0" presId="urn:microsoft.com/office/officeart/2005/8/layout/bProcess3"/>
    <dgm:cxn modelId="{0EC5018E-F189-4017-870E-E20A01D92900}" type="presParOf" srcId="{1C8B29D9-D488-40F6-BBAA-CCB406726782}" destId="{CA860914-E7DA-44FD-8C50-B36D5B94FF13}" srcOrd="1" destOrd="0" presId="urn:microsoft.com/office/officeart/2005/8/layout/bProcess3"/>
    <dgm:cxn modelId="{3CC05B35-7F84-433A-92BF-E18156D3155C}" type="presParOf" srcId="{CA860914-E7DA-44FD-8C50-B36D5B94FF13}" destId="{32D600DC-EC95-405C-9BC5-F1DAF5285AA7}" srcOrd="0" destOrd="0" presId="urn:microsoft.com/office/officeart/2005/8/layout/bProcess3"/>
    <dgm:cxn modelId="{24AF8FA6-7FF9-4BCC-A750-0C8F4A164D72}" type="presParOf" srcId="{1C8B29D9-D488-40F6-BBAA-CCB406726782}" destId="{0B6AA306-5D8B-40BC-8D89-E75CDF58CECC}" srcOrd="2" destOrd="0" presId="urn:microsoft.com/office/officeart/2005/8/layout/bProcess3"/>
    <dgm:cxn modelId="{396526A1-976B-4B6D-A78A-E488C5AFEE60}" type="presParOf" srcId="{1C8B29D9-D488-40F6-BBAA-CCB406726782}" destId="{FA867011-5B4E-4BFA-A6B6-4398D6DF0AD1}" srcOrd="3" destOrd="0" presId="urn:microsoft.com/office/officeart/2005/8/layout/bProcess3"/>
    <dgm:cxn modelId="{0F0692BC-CBEC-4813-AD2C-932663938C10}" type="presParOf" srcId="{FA867011-5B4E-4BFA-A6B6-4398D6DF0AD1}" destId="{22B5AC08-BC0B-41F1-8C76-A6F46F2A1E42}" srcOrd="0" destOrd="0" presId="urn:microsoft.com/office/officeart/2005/8/layout/bProcess3"/>
    <dgm:cxn modelId="{F27FAAF5-643F-4510-B721-36FD3627CBCD}" type="presParOf" srcId="{1C8B29D9-D488-40F6-BBAA-CCB406726782}" destId="{9D4E2703-84C1-4D11-BA66-D3DC4272F861}" srcOrd="4" destOrd="0" presId="urn:microsoft.com/office/officeart/2005/8/layout/bProcess3"/>
    <dgm:cxn modelId="{D7659259-BD8C-4A2C-826F-99DD3C66A52A}" type="presParOf" srcId="{1C8B29D9-D488-40F6-BBAA-CCB406726782}" destId="{B74E36FA-6E9A-4D5C-A943-F9BF4DE78A37}" srcOrd="5" destOrd="0" presId="urn:microsoft.com/office/officeart/2005/8/layout/bProcess3"/>
    <dgm:cxn modelId="{E6BF68D3-873A-42A4-9921-2D7CE21C9D11}" type="presParOf" srcId="{B74E36FA-6E9A-4D5C-A943-F9BF4DE78A37}" destId="{C60AE5A8-C26B-4000-B27D-B025191CDF40}" srcOrd="0" destOrd="0" presId="urn:microsoft.com/office/officeart/2005/8/layout/bProcess3"/>
    <dgm:cxn modelId="{4D79AA86-DC38-4CDA-8EB1-6256A1731650}" type="presParOf" srcId="{1C8B29D9-D488-40F6-BBAA-CCB406726782}" destId="{84217B45-12C6-4999-88FD-1A77E43B2503}" srcOrd="6" destOrd="0" presId="urn:microsoft.com/office/officeart/2005/8/layout/bProcess3"/>
    <dgm:cxn modelId="{A8B61904-F048-4C83-BCDE-E1805723F1D9}" type="presParOf" srcId="{1C8B29D9-D488-40F6-BBAA-CCB406726782}" destId="{4FCE8B0A-198A-4B35-9B6F-C48F29D59BA2}" srcOrd="7" destOrd="0" presId="urn:microsoft.com/office/officeart/2005/8/layout/bProcess3"/>
    <dgm:cxn modelId="{01A3D4F0-3647-4520-A3EF-22B5983F8D34}" type="presParOf" srcId="{4FCE8B0A-198A-4B35-9B6F-C48F29D59BA2}" destId="{E3A0402E-63B7-423D-8117-D99EB2A3CED9}" srcOrd="0" destOrd="0" presId="urn:microsoft.com/office/officeart/2005/8/layout/bProcess3"/>
    <dgm:cxn modelId="{EED5953F-AC50-4675-8D4E-B32CA1CF561A}" type="presParOf" srcId="{1C8B29D9-D488-40F6-BBAA-CCB406726782}" destId="{3B0ECD53-2933-4994-BB4C-15C902BB35EF}" srcOrd="8" destOrd="0" presId="urn:microsoft.com/office/officeart/2005/8/layout/bProcess3"/>
    <dgm:cxn modelId="{FE9F382A-4525-45E1-B5B2-65CDBB3C7840}" type="presParOf" srcId="{1C8B29D9-D488-40F6-BBAA-CCB406726782}" destId="{700227EC-DEF3-4BF3-8906-46556FAFD52E}" srcOrd="9" destOrd="0" presId="urn:microsoft.com/office/officeart/2005/8/layout/bProcess3"/>
    <dgm:cxn modelId="{F4233954-6DEE-4C52-8370-C492851CB263}" type="presParOf" srcId="{700227EC-DEF3-4BF3-8906-46556FAFD52E}" destId="{DF51513D-C7E5-4402-AFF9-C1C271893A2B}" srcOrd="0" destOrd="0" presId="urn:microsoft.com/office/officeart/2005/8/layout/bProcess3"/>
    <dgm:cxn modelId="{3F570C55-775F-4814-BC82-9FCF98165760}" type="presParOf" srcId="{1C8B29D9-D488-40F6-BBAA-CCB406726782}" destId="{A212FDCE-3898-4867-8F7F-BDFD6E2DFDE8}" srcOrd="10" destOrd="0" presId="urn:microsoft.com/office/officeart/2005/8/layout/bProcess3"/>
    <dgm:cxn modelId="{04955DF0-06C8-4492-B9F9-EE97CD1E6F17}" type="presParOf" srcId="{1C8B29D9-D488-40F6-BBAA-CCB406726782}" destId="{F3D2D420-B023-446F-96A3-872F6D8324F4}" srcOrd="11" destOrd="0" presId="urn:microsoft.com/office/officeart/2005/8/layout/bProcess3"/>
    <dgm:cxn modelId="{EDFD3375-0E09-49E1-88D1-68D0298795E7}" type="presParOf" srcId="{F3D2D420-B023-446F-96A3-872F6D8324F4}" destId="{E3E8A8B0-1208-4A10-B5B2-DB08BB753FFA}" srcOrd="0" destOrd="0" presId="urn:microsoft.com/office/officeart/2005/8/layout/bProcess3"/>
    <dgm:cxn modelId="{A1EC09E0-2275-4BA7-92EA-62E9465E912C}" type="presParOf" srcId="{1C8B29D9-D488-40F6-BBAA-CCB406726782}" destId="{2FC43938-983C-44D2-A586-7D801AAF170F}" srcOrd="12" destOrd="0" presId="urn:microsoft.com/office/officeart/2005/8/layout/bProcess3"/>
    <dgm:cxn modelId="{148DD007-40F9-456B-80BD-1E56EC695C09}" type="presParOf" srcId="{1C8B29D9-D488-40F6-BBAA-CCB406726782}" destId="{4A42884D-C7C0-4DC4-8917-B6894142F940}" srcOrd="13" destOrd="0" presId="urn:microsoft.com/office/officeart/2005/8/layout/bProcess3"/>
    <dgm:cxn modelId="{C47A816D-6B1E-4015-8DEA-71EC6DCADD08}" type="presParOf" srcId="{4A42884D-C7C0-4DC4-8917-B6894142F940}" destId="{2DC5066B-DADC-47CA-B4E9-CD848A59ED66}" srcOrd="0" destOrd="0" presId="urn:microsoft.com/office/officeart/2005/8/layout/bProcess3"/>
    <dgm:cxn modelId="{894863C4-F44E-4AB4-BBBA-7B76F5578BB2}" type="presParOf" srcId="{1C8B29D9-D488-40F6-BBAA-CCB406726782}" destId="{01B10395-F6F2-4E11-BF73-3FC5964E46E8}"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6AB902A-46E2-4F52-945C-7D4AEE917CEB}" type="doc">
      <dgm:prSet loTypeId="urn:microsoft.com/office/officeart/2005/8/layout/radial1" loCatId="relationship" qsTypeId="urn:microsoft.com/office/officeart/2005/8/quickstyle/simple4" qsCatId="simple" csTypeId="urn:microsoft.com/office/officeart/2005/8/colors/accent0_3" csCatId="mainScheme" phldr="1"/>
      <dgm:spPr/>
      <dgm:t>
        <a:bodyPr/>
        <a:lstStyle/>
        <a:p>
          <a:endParaRPr lang="de-DE"/>
        </a:p>
      </dgm:t>
    </dgm:pt>
    <dgm:pt modelId="{B7842F97-0078-4413-AF09-770ACCA6E7DA}">
      <dgm:prSet phldrT="[Text]"/>
      <dgm:spPr>
        <a:solidFill>
          <a:srgbClr val="004983"/>
        </a:solidFill>
      </dgm:spPr>
      <dgm:t>
        <a:bodyPr/>
        <a:lstStyle/>
        <a:p>
          <a:pPr>
            <a:buNone/>
          </a:pPr>
          <a:r>
            <a:rPr lang="de-DE" dirty="0"/>
            <a:t>Aussagekraft abhängig von den Einzelstudien</a:t>
          </a:r>
        </a:p>
      </dgm:t>
    </dgm:pt>
    <dgm:pt modelId="{2AD02C47-9F70-4A31-9886-96F8D5403826}" type="parTrans" cxnId="{C8028954-E6F2-4B13-8FA7-28F431E63176}">
      <dgm:prSet/>
      <dgm:spPr/>
      <dgm:t>
        <a:bodyPr/>
        <a:lstStyle/>
        <a:p>
          <a:endParaRPr lang="de-DE"/>
        </a:p>
      </dgm:t>
    </dgm:pt>
    <dgm:pt modelId="{64D1D5F1-9636-4564-92BC-C13EEA1C002B}" type="sibTrans" cxnId="{C8028954-E6F2-4B13-8FA7-28F431E63176}">
      <dgm:prSet/>
      <dgm:spPr/>
      <dgm:t>
        <a:bodyPr/>
        <a:lstStyle/>
        <a:p>
          <a:endParaRPr lang="de-DE"/>
        </a:p>
      </dgm:t>
    </dgm:pt>
    <dgm:pt modelId="{DA395CF4-CD97-4C45-9AB3-BBBD2CFA0818}">
      <dgm:prSet phldrT="[Text]" custT="1"/>
      <dgm:spPr>
        <a:solidFill>
          <a:srgbClr val="004983"/>
        </a:solidFill>
      </dgm:spPr>
      <dgm:t>
        <a:bodyPr/>
        <a:lstStyle/>
        <a:p>
          <a:r>
            <a:rPr lang="de-DE" sz="1600" dirty="0"/>
            <a:t>Geringe wissenschaftliche Qualität</a:t>
          </a:r>
        </a:p>
      </dgm:t>
    </dgm:pt>
    <dgm:pt modelId="{0F7E0777-B692-4DEF-AA8C-497C6F48AC6B}" type="parTrans" cxnId="{2F6E430D-06C8-4B41-8C94-090BB153F84F}">
      <dgm:prSet/>
      <dgm:spPr>
        <a:ln w="25400"/>
      </dgm:spPr>
      <dgm:t>
        <a:bodyPr/>
        <a:lstStyle/>
        <a:p>
          <a:endParaRPr lang="de-DE"/>
        </a:p>
      </dgm:t>
    </dgm:pt>
    <dgm:pt modelId="{B0D93FA9-20FC-4F46-BD0D-F8BC873CFA15}" type="sibTrans" cxnId="{2F6E430D-06C8-4B41-8C94-090BB153F84F}">
      <dgm:prSet/>
      <dgm:spPr/>
      <dgm:t>
        <a:bodyPr/>
        <a:lstStyle/>
        <a:p>
          <a:endParaRPr lang="de-DE"/>
        </a:p>
      </dgm:t>
    </dgm:pt>
    <dgm:pt modelId="{F2BFD1F7-3488-43BE-A777-EEF46143F218}">
      <dgm:prSet phldrT="[Text]" custT="1"/>
      <dgm:spPr>
        <a:solidFill>
          <a:srgbClr val="004983"/>
        </a:solidFill>
      </dgm:spPr>
      <dgm:t>
        <a:bodyPr/>
        <a:lstStyle/>
        <a:p>
          <a:r>
            <a:rPr lang="de-DE" sz="1600" dirty="0"/>
            <a:t>Heterogenität</a:t>
          </a:r>
        </a:p>
        <a:p>
          <a:endParaRPr lang="de-DE" sz="800" dirty="0"/>
        </a:p>
        <a:p>
          <a:r>
            <a:rPr lang="de-DE" sz="1600" dirty="0"/>
            <a:t>Apfel-Birnen Problematik</a:t>
          </a:r>
        </a:p>
      </dgm:t>
    </dgm:pt>
    <dgm:pt modelId="{4C5B1927-F82D-468E-99B6-F97960110C89}" type="sibTrans" cxnId="{2EBD29B2-1D0A-43A7-8F50-674A248446E4}">
      <dgm:prSet/>
      <dgm:spPr/>
      <dgm:t>
        <a:bodyPr/>
        <a:lstStyle/>
        <a:p>
          <a:endParaRPr lang="de-DE"/>
        </a:p>
      </dgm:t>
    </dgm:pt>
    <dgm:pt modelId="{6BE8CE0B-D5E6-4C43-B751-6F829232A7A4}" type="parTrans" cxnId="{2EBD29B2-1D0A-43A7-8F50-674A248446E4}">
      <dgm:prSet/>
      <dgm:spPr>
        <a:ln w="25400"/>
      </dgm:spPr>
      <dgm:t>
        <a:bodyPr/>
        <a:lstStyle/>
        <a:p>
          <a:endParaRPr lang="de-DE"/>
        </a:p>
      </dgm:t>
    </dgm:pt>
    <dgm:pt modelId="{AAB85C49-EEB8-4D5F-B840-9C31572649A3}">
      <dgm:prSet phldrT="[Text]" custT="1"/>
      <dgm:spPr>
        <a:solidFill>
          <a:srgbClr val="004983"/>
        </a:solidFill>
      </dgm:spPr>
      <dgm:t>
        <a:bodyPr/>
        <a:lstStyle/>
        <a:p>
          <a:r>
            <a:rPr lang="de-DE" sz="1600" dirty="0"/>
            <a:t>Bias</a:t>
          </a:r>
        </a:p>
      </dgm:t>
    </dgm:pt>
    <dgm:pt modelId="{C64E6DD2-F208-4E55-BFF2-CB126952C2DF}" type="sibTrans" cxnId="{AC9531EC-95C2-4755-8D23-D497A2AE6AB9}">
      <dgm:prSet/>
      <dgm:spPr/>
      <dgm:t>
        <a:bodyPr/>
        <a:lstStyle/>
        <a:p>
          <a:endParaRPr lang="de-DE"/>
        </a:p>
      </dgm:t>
    </dgm:pt>
    <dgm:pt modelId="{21085CED-BC97-49CD-83C9-8050AC473AC4}" type="parTrans" cxnId="{AC9531EC-95C2-4755-8D23-D497A2AE6AB9}">
      <dgm:prSet/>
      <dgm:spPr>
        <a:ln w="25400"/>
      </dgm:spPr>
      <dgm:t>
        <a:bodyPr/>
        <a:lstStyle/>
        <a:p>
          <a:endParaRPr lang="de-DE"/>
        </a:p>
      </dgm:t>
    </dgm:pt>
    <dgm:pt modelId="{30E2163F-51EA-4E73-875C-D74CDCE23C73}" type="pres">
      <dgm:prSet presAssocID="{46AB902A-46E2-4F52-945C-7D4AEE917CEB}" presName="cycle" presStyleCnt="0">
        <dgm:presLayoutVars>
          <dgm:chMax val="1"/>
          <dgm:dir/>
          <dgm:animLvl val="ctr"/>
          <dgm:resizeHandles val="exact"/>
        </dgm:presLayoutVars>
      </dgm:prSet>
      <dgm:spPr/>
    </dgm:pt>
    <dgm:pt modelId="{7AA373B0-4E3A-4CF7-811C-6EA3FC148198}" type="pres">
      <dgm:prSet presAssocID="{B7842F97-0078-4413-AF09-770ACCA6E7DA}" presName="centerShape" presStyleLbl="node0" presStyleIdx="0" presStyleCnt="1" custScaleX="217830" custScaleY="107196" custLinFactNeighborX="3360" custLinFactNeighborY="-31774"/>
      <dgm:spPr/>
    </dgm:pt>
    <dgm:pt modelId="{027F26B1-AC95-484F-B42F-0E58C97781BA}" type="pres">
      <dgm:prSet presAssocID="{21085CED-BC97-49CD-83C9-8050AC473AC4}" presName="Name9" presStyleLbl="parChTrans1D2" presStyleIdx="0" presStyleCnt="3"/>
      <dgm:spPr/>
    </dgm:pt>
    <dgm:pt modelId="{181CDEFD-F82F-4289-9128-D3BFA11B75B7}" type="pres">
      <dgm:prSet presAssocID="{21085CED-BC97-49CD-83C9-8050AC473AC4}" presName="connTx" presStyleLbl="parChTrans1D2" presStyleIdx="0" presStyleCnt="3"/>
      <dgm:spPr/>
    </dgm:pt>
    <dgm:pt modelId="{694D4284-DD70-4F65-92C6-F8296079CE0B}" type="pres">
      <dgm:prSet presAssocID="{AAB85C49-EEB8-4D5F-B840-9C31572649A3}" presName="node" presStyleLbl="node1" presStyleIdx="0" presStyleCnt="3" custScaleX="113109" custRadScaleRad="43910" custRadScaleInc="292598">
        <dgm:presLayoutVars>
          <dgm:bulletEnabled val="1"/>
        </dgm:presLayoutVars>
      </dgm:prSet>
      <dgm:spPr/>
    </dgm:pt>
    <dgm:pt modelId="{3E96454A-9C78-43A1-A3CA-B7E0BF92FBCE}" type="pres">
      <dgm:prSet presAssocID="{6BE8CE0B-D5E6-4C43-B751-6F829232A7A4}" presName="Name9" presStyleLbl="parChTrans1D2" presStyleIdx="1" presStyleCnt="3"/>
      <dgm:spPr/>
    </dgm:pt>
    <dgm:pt modelId="{AA5F1F28-B142-4DF0-9E49-AAF6F9A0BB8C}" type="pres">
      <dgm:prSet presAssocID="{6BE8CE0B-D5E6-4C43-B751-6F829232A7A4}" presName="connTx" presStyleLbl="parChTrans1D2" presStyleIdx="1" presStyleCnt="3"/>
      <dgm:spPr/>
    </dgm:pt>
    <dgm:pt modelId="{4FD08CCC-4B79-446E-9138-D1BB61F5DA9E}" type="pres">
      <dgm:prSet presAssocID="{F2BFD1F7-3488-43BE-A777-EEF46143F218}" presName="node" presStyleLbl="node1" presStyleIdx="1" presStyleCnt="3" custScaleX="112865" custRadScaleRad="123933" custRadScaleInc="-30809">
        <dgm:presLayoutVars>
          <dgm:bulletEnabled val="1"/>
        </dgm:presLayoutVars>
      </dgm:prSet>
      <dgm:spPr/>
    </dgm:pt>
    <dgm:pt modelId="{D7E03210-2E9B-4FBD-93A3-9663E751BDBC}" type="pres">
      <dgm:prSet presAssocID="{0F7E0777-B692-4DEF-AA8C-497C6F48AC6B}" presName="Name9" presStyleLbl="parChTrans1D2" presStyleIdx="2" presStyleCnt="3"/>
      <dgm:spPr/>
    </dgm:pt>
    <dgm:pt modelId="{389CEBBA-D53D-4E61-B874-F69C19B12844}" type="pres">
      <dgm:prSet presAssocID="{0F7E0777-B692-4DEF-AA8C-497C6F48AC6B}" presName="connTx" presStyleLbl="parChTrans1D2" presStyleIdx="2" presStyleCnt="3"/>
      <dgm:spPr/>
    </dgm:pt>
    <dgm:pt modelId="{EF7CC71A-0B4E-4AB2-A3F7-87D638C3E4BD}" type="pres">
      <dgm:prSet presAssocID="{DA395CF4-CD97-4C45-9AB3-BBBD2CFA0818}" presName="node" presStyleLbl="node1" presStyleIdx="2" presStyleCnt="3" custScaleX="126287" custRadScaleRad="119881" custRadScaleInc="30151">
        <dgm:presLayoutVars>
          <dgm:bulletEnabled val="1"/>
        </dgm:presLayoutVars>
      </dgm:prSet>
      <dgm:spPr/>
    </dgm:pt>
  </dgm:ptLst>
  <dgm:cxnLst>
    <dgm:cxn modelId="{09F4EA06-BEE1-4D05-B4C9-79DAA30672D8}" type="presOf" srcId="{0F7E0777-B692-4DEF-AA8C-497C6F48AC6B}" destId="{D7E03210-2E9B-4FBD-93A3-9663E751BDBC}" srcOrd="0" destOrd="0" presId="urn:microsoft.com/office/officeart/2005/8/layout/radial1"/>
    <dgm:cxn modelId="{18B16707-91E7-44CB-A3BA-036D20F6E2A4}" type="presOf" srcId="{B7842F97-0078-4413-AF09-770ACCA6E7DA}" destId="{7AA373B0-4E3A-4CF7-811C-6EA3FC148198}" srcOrd="0" destOrd="0" presId="urn:microsoft.com/office/officeart/2005/8/layout/radial1"/>
    <dgm:cxn modelId="{146D0108-99C2-4215-8ADF-87668D8F5884}" type="presOf" srcId="{6BE8CE0B-D5E6-4C43-B751-6F829232A7A4}" destId="{AA5F1F28-B142-4DF0-9E49-AAF6F9A0BB8C}" srcOrd="1" destOrd="0" presId="urn:microsoft.com/office/officeart/2005/8/layout/radial1"/>
    <dgm:cxn modelId="{2F6E430D-06C8-4B41-8C94-090BB153F84F}" srcId="{B7842F97-0078-4413-AF09-770ACCA6E7DA}" destId="{DA395CF4-CD97-4C45-9AB3-BBBD2CFA0818}" srcOrd="2" destOrd="0" parTransId="{0F7E0777-B692-4DEF-AA8C-497C6F48AC6B}" sibTransId="{B0D93FA9-20FC-4F46-BD0D-F8BC873CFA15}"/>
    <dgm:cxn modelId="{3D0C260F-475F-4004-B907-9DB273E5D42D}" type="presOf" srcId="{AAB85C49-EEB8-4D5F-B840-9C31572649A3}" destId="{694D4284-DD70-4F65-92C6-F8296079CE0B}" srcOrd="0" destOrd="0" presId="urn:microsoft.com/office/officeart/2005/8/layout/radial1"/>
    <dgm:cxn modelId="{BAC48A17-743D-4735-BCBA-A2750972C59B}" type="presOf" srcId="{6BE8CE0B-D5E6-4C43-B751-6F829232A7A4}" destId="{3E96454A-9C78-43A1-A3CA-B7E0BF92FBCE}" srcOrd="0" destOrd="0" presId="urn:microsoft.com/office/officeart/2005/8/layout/radial1"/>
    <dgm:cxn modelId="{2C188233-D854-4D4A-8F65-E4FA62980755}" type="presOf" srcId="{21085CED-BC97-49CD-83C9-8050AC473AC4}" destId="{181CDEFD-F82F-4289-9128-D3BFA11B75B7}" srcOrd="1" destOrd="0" presId="urn:microsoft.com/office/officeart/2005/8/layout/radial1"/>
    <dgm:cxn modelId="{84D8C63F-AED9-4C67-A931-FF5E56F67CCA}" type="presOf" srcId="{F2BFD1F7-3488-43BE-A777-EEF46143F218}" destId="{4FD08CCC-4B79-446E-9138-D1BB61F5DA9E}" srcOrd="0" destOrd="0" presId="urn:microsoft.com/office/officeart/2005/8/layout/radial1"/>
    <dgm:cxn modelId="{63BE4B64-20E6-404D-A395-7808B6B4A154}" type="presOf" srcId="{21085CED-BC97-49CD-83C9-8050AC473AC4}" destId="{027F26B1-AC95-484F-B42F-0E58C97781BA}" srcOrd="0" destOrd="0" presId="urn:microsoft.com/office/officeart/2005/8/layout/radial1"/>
    <dgm:cxn modelId="{6B7E2647-2DD0-458C-8800-5BBCDDD7375C}" type="presOf" srcId="{46AB902A-46E2-4F52-945C-7D4AEE917CEB}" destId="{30E2163F-51EA-4E73-875C-D74CDCE23C73}" srcOrd="0" destOrd="0" presId="urn:microsoft.com/office/officeart/2005/8/layout/radial1"/>
    <dgm:cxn modelId="{C8028954-E6F2-4B13-8FA7-28F431E63176}" srcId="{46AB902A-46E2-4F52-945C-7D4AEE917CEB}" destId="{B7842F97-0078-4413-AF09-770ACCA6E7DA}" srcOrd="0" destOrd="0" parTransId="{2AD02C47-9F70-4A31-9886-96F8D5403826}" sibTransId="{64D1D5F1-9636-4564-92BC-C13EEA1C002B}"/>
    <dgm:cxn modelId="{DF6AFB98-A258-4949-8556-C48B2E837B79}" type="presOf" srcId="{0F7E0777-B692-4DEF-AA8C-497C6F48AC6B}" destId="{389CEBBA-D53D-4E61-B874-F69C19B12844}" srcOrd="1" destOrd="0" presId="urn:microsoft.com/office/officeart/2005/8/layout/radial1"/>
    <dgm:cxn modelId="{2EBD29B2-1D0A-43A7-8F50-674A248446E4}" srcId="{B7842F97-0078-4413-AF09-770ACCA6E7DA}" destId="{F2BFD1F7-3488-43BE-A777-EEF46143F218}" srcOrd="1" destOrd="0" parTransId="{6BE8CE0B-D5E6-4C43-B751-6F829232A7A4}" sibTransId="{4C5B1927-F82D-468E-99B6-F97960110C89}"/>
    <dgm:cxn modelId="{C1435ED8-262D-45C4-893C-57D2D7F57A48}" type="presOf" srcId="{DA395CF4-CD97-4C45-9AB3-BBBD2CFA0818}" destId="{EF7CC71A-0B4E-4AB2-A3F7-87D638C3E4BD}" srcOrd="0" destOrd="0" presId="urn:microsoft.com/office/officeart/2005/8/layout/radial1"/>
    <dgm:cxn modelId="{AC9531EC-95C2-4755-8D23-D497A2AE6AB9}" srcId="{B7842F97-0078-4413-AF09-770ACCA6E7DA}" destId="{AAB85C49-EEB8-4D5F-B840-9C31572649A3}" srcOrd="0" destOrd="0" parTransId="{21085CED-BC97-49CD-83C9-8050AC473AC4}" sibTransId="{C64E6DD2-F208-4E55-BFF2-CB126952C2DF}"/>
    <dgm:cxn modelId="{C2EBCC47-FAFF-49B9-ABCE-0C53629C7333}" type="presParOf" srcId="{30E2163F-51EA-4E73-875C-D74CDCE23C73}" destId="{7AA373B0-4E3A-4CF7-811C-6EA3FC148198}" srcOrd="0" destOrd="0" presId="urn:microsoft.com/office/officeart/2005/8/layout/radial1"/>
    <dgm:cxn modelId="{33B510B1-4B4B-4F3B-9294-DDCF6EBA1F9D}" type="presParOf" srcId="{30E2163F-51EA-4E73-875C-D74CDCE23C73}" destId="{027F26B1-AC95-484F-B42F-0E58C97781BA}" srcOrd="1" destOrd="0" presId="urn:microsoft.com/office/officeart/2005/8/layout/radial1"/>
    <dgm:cxn modelId="{5D130F09-CB63-4668-A8EC-8566C793C3AF}" type="presParOf" srcId="{027F26B1-AC95-484F-B42F-0E58C97781BA}" destId="{181CDEFD-F82F-4289-9128-D3BFA11B75B7}" srcOrd="0" destOrd="0" presId="urn:microsoft.com/office/officeart/2005/8/layout/radial1"/>
    <dgm:cxn modelId="{909A44DA-D745-4D3F-B697-EFB0A16A1760}" type="presParOf" srcId="{30E2163F-51EA-4E73-875C-D74CDCE23C73}" destId="{694D4284-DD70-4F65-92C6-F8296079CE0B}" srcOrd="2" destOrd="0" presId="urn:microsoft.com/office/officeart/2005/8/layout/radial1"/>
    <dgm:cxn modelId="{C90F0E4A-AB71-4766-8AFF-64C60DE17AC8}" type="presParOf" srcId="{30E2163F-51EA-4E73-875C-D74CDCE23C73}" destId="{3E96454A-9C78-43A1-A3CA-B7E0BF92FBCE}" srcOrd="3" destOrd="0" presId="urn:microsoft.com/office/officeart/2005/8/layout/radial1"/>
    <dgm:cxn modelId="{0353CBBE-318A-414C-A3A7-70E66BF1BBBA}" type="presParOf" srcId="{3E96454A-9C78-43A1-A3CA-B7E0BF92FBCE}" destId="{AA5F1F28-B142-4DF0-9E49-AAF6F9A0BB8C}" srcOrd="0" destOrd="0" presId="urn:microsoft.com/office/officeart/2005/8/layout/radial1"/>
    <dgm:cxn modelId="{52FF3B66-7012-4F6D-BC43-6F4126D539D1}" type="presParOf" srcId="{30E2163F-51EA-4E73-875C-D74CDCE23C73}" destId="{4FD08CCC-4B79-446E-9138-D1BB61F5DA9E}" srcOrd="4" destOrd="0" presId="urn:microsoft.com/office/officeart/2005/8/layout/radial1"/>
    <dgm:cxn modelId="{59BF8703-F5CC-4CE4-9089-704348E4FCB3}" type="presParOf" srcId="{30E2163F-51EA-4E73-875C-D74CDCE23C73}" destId="{D7E03210-2E9B-4FBD-93A3-9663E751BDBC}" srcOrd="5" destOrd="0" presId="urn:microsoft.com/office/officeart/2005/8/layout/radial1"/>
    <dgm:cxn modelId="{71590A76-90F0-4B88-8DE4-86543FF11853}" type="presParOf" srcId="{D7E03210-2E9B-4FBD-93A3-9663E751BDBC}" destId="{389CEBBA-D53D-4E61-B874-F69C19B12844}" srcOrd="0" destOrd="0" presId="urn:microsoft.com/office/officeart/2005/8/layout/radial1"/>
    <dgm:cxn modelId="{176B32F3-F29A-487A-9A75-E5AC909D5286}" type="presParOf" srcId="{30E2163F-51EA-4E73-875C-D74CDCE23C73}" destId="{EF7CC71A-0B4E-4AB2-A3F7-87D638C3E4BD}"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60914-E7DA-44FD-8C50-B36D5B94FF13}">
      <dsp:nvSpPr>
        <dsp:cNvPr id="0" name=""/>
        <dsp:cNvSpPr/>
      </dsp:nvSpPr>
      <dsp:spPr>
        <a:xfrm>
          <a:off x="3834927" y="513751"/>
          <a:ext cx="396715" cy="91440"/>
        </a:xfrm>
        <a:custGeom>
          <a:avLst/>
          <a:gdLst/>
          <a:ahLst/>
          <a:cxnLst/>
          <a:rect l="0" t="0" r="0" b="0"/>
          <a:pathLst>
            <a:path>
              <a:moveTo>
                <a:pt x="0" y="45720"/>
              </a:moveTo>
              <a:lnTo>
                <a:pt x="396715"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4022602" y="557332"/>
        <a:ext cx="21365" cy="4277"/>
      </dsp:txXfrm>
    </dsp:sp>
    <dsp:sp modelId="{B18AFA9B-55C1-49BF-9A4D-A19BAD9BEC2B}">
      <dsp:nvSpPr>
        <dsp:cNvPr id="0" name=""/>
        <dsp:cNvSpPr/>
      </dsp:nvSpPr>
      <dsp:spPr>
        <a:xfrm>
          <a:off x="497571" y="2103"/>
          <a:ext cx="3339155"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solidFill>
                <a:prstClr val="white"/>
              </a:solidFill>
              <a:latin typeface="+mn-lt"/>
              <a:ea typeface="+mn-ea"/>
              <a:cs typeface="+mn-cs"/>
            </a:rPr>
            <a:t>Fragestellung</a:t>
          </a:r>
          <a:r>
            <a:rPr lang="de-DE" sz="1800" kern="1200" dirty="0">
              <a:latin typeface="+mn-lt"/>
            </a:rPr>
            <a:t> und statistisches Verfahren festlegen </a:t>
          </a:r>
        </a:p>
      </dsp:txBody>
      <dsp:txXfrm>
        <a:off x="497571" y="2103"/>
        <a:ext cx="3339155" cy="1114736"/>
      </dsp:txXfrm>
    </dsp:sp>
    <dsp:sp modelId="{FA867011-5B4E-4BFA-A6B6-4398D6DF0AD1}">
      <dsp:nvSpPr>
        <dsp:cNvPr id="0" name=""/>
        <dsp:cNvSpPr/>
      </dsp:nvSpPr>
      <dsp:spPr>
        <a:xfrm>
          <a:off x="1563956" y="1115039"/>
          <a:ext cx="4193833" cy="430035"/>
        </a:xfrm>
        <a:custGeom>
          <a:avLst/>
          <a:gdLst/>
          <a:ahLst/>
          <a:cxnLst/>
          <a:rect l="0" t="0" r="0" b="0"/>
          <a:pathLst>
            <a:path>
              <a:moveTo>
                <a:pt x="4193833" y="0"/>
              </a:moveTo>
              <a:lnTo>
                <a:pt x="4193833" y="232117"/>
              </a:lnTo>
              <a:lnTo>
                <a:pt x="0" y="232117"/>
              </a:lnTo>
              <a:lnTo>
                <a:pt x="0" y="430035"/>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555396" y="1327918"/>
        <a:ext cx="210952" cy="4277"/>
      </dsp:txXfrm>
    </dsp:sp>
    <dsp:sp modelId="{0B6AA306-5D8B-40BC-8D89-E75CDF58CECC}">
      <dsp:nvSpPr>
        <dsp:cNvPr id="0" name=""/>
        <dsp:cNvSpPr/>
      </dsp:nvSpPr>
      <dsp:spPr>
        <a:xfrm>
          <a:off x="4264042" y="2103"/>
          <a:ext cx="2987493"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800" kern="1200" dirty="0">
              <a:latin typeface="+mn-lt"/>
            </a:rPr>
            <a:t>Ein- und Ausschlusskriterien zur Selektion der Studien</a:t>
          </a:r>
        </a:p>
        <a:p>
          <a:pPr marL="0" lvl="0" algn="ctr" defTabSz="533400">
            <a:lnSpc>
              <a:spcPct val="90000"/>
            </a:lnSpc>
            <a:spcBef>
              <a:spcPct val="0"/>
            </a:spcBef>
            <a:spcAft>
              <a:spcPct val="35000"/>
            </a:spcAft>
            <a:buNone/>
          </a:pPr>
          <a:endParaRPr lang="de-DE" sz="1200" kern="1200" dirty="0"/>
        </a:p>
      </dsp:txBody>
      <dsp:txXfrm>
        <a:off x="4264042" y="2103"/>
        <a:ext cx="2987493" cy="1114736"/>
      </dsp:txXfrm>
    </dsp:sp>
    <dsp:sp modelId="{B74E36FA-6E9A-4D5C-A943-F9BF4DE78A37}">
      <dsp:nvSpPr>
        <dsp:cNvPr id="0" name=""/>
        <dsp:cNvSpPr/>
      </dsp:nvSpPr>
      <dsp:spPr>
        <a:xfrm>
          <a:off x="2628540" y="2055803"/>
          <a:ext cx="396715" cy="91440"/>
        </a:xfrm>
        <a:custGeom>
          <a:avLst/>
          <a:gdLst/>
          <a:ahLst/>
          <a:cxnLst/>
          <a:rect l="0" t="0" r="0" b="0"/>
          <a:pathLst>
            <a:path>
              <a:moveTo>
                <a:pt x="0" y="45720"/>
              </a:moveTo>
              <a:lnTo>
                <a:pt x="396715" y="45720"/>
              </a:lnTo>
            </a:path>
          </a:pathLst>
        </a:custGeom>
        <a:noFill/>
        <a:ln w="254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816215" y="2099384"/>
        <a:ext cx="21365" cy="4277"/>
      </dsp:txXfrm>
    </dsp:sp>
    <dsp:sp modelId="{9D4E2703-84C1-4D11-BA66-D3DC4272F861}">
      <dsp:nvSpPr>
        <dsp:cNvPr id="0" name=""/>
        <dsp:cNvSpPr/>
      </dsp:nvSpPr>
      <dsp:spPr>
        <a:xfrm>
          <a:off x="497571" y="1577474"/>
          <a:ext cx="2132769" cy="1048097"/>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ts val="2500"/>
            </a:lnSpc>
            <a:spcBef>
              <a:spcPct val="0"/>
            </a:spcBef>
            <a:spcAft>
              <a:spcPct val="35000"/>
            </a:spcAft>
            <a:buNone/>
          </a:pPr>
          <a:r>
            <a:rPr lang="de-AT" sz="1800" kern="1200" dirty="0">
              <a:latin typeface="+mn-lt"/>
              <a:cs typeface="Arial" pitchFamily="34" charset="0"/>
            </a:rPr>
            <a:t>Systematische Literatursuche</a:t>
          </a:r>
          <a:endParaRPr lang="de-DE" sz="1800" kern="1200" dirty="0">
            <a:latin typeface="+mn-lt"/>
          </a:endParaRPr>
        </a:p>
      </dsp:txBody>
      <dsp:txXfrm>
        <a:off x="497571" y="1577474"/>
        <a:ext cx="2132769" cy="1048097"/>
      </dsp:txXfrm>
    </dsp:sp>
    <dsp:sp modelId="{4FCE8B0A-198A-4B35-9B6F-C48F29D59BA2}">
      <dsp:nvSpPr>
        <dsp:cNvPr id="0" name=""/>
        <dsp:cNvSpPr/>
      </dsp:nvSpPr>
      <dsp:spPr>
        <a:xfrm>
          <a:off x="4913750" y="2055803"/>
          <a:ext cx="396715" cy="91440"/>
        </a:xfrm>
        <a:custGeom>
          <a:avLst/>
          <a:gdLst/>
          <a:ahLst/>
          <a:cxnLst/>
          <a:rect l="0" t="0" r="0" b="0"/>
          <a:pathLst>
            <a:path>
              <a:moveTo>
                <a:pt x="0" y="45720"/>
              </a:moveTo>
              <a:lnTo>
                <a:pt x="396715"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5101425" y="2099384"/>
        <a:ext cx="21365" cy="4277"/>
      </dsp:txXfrm>
    </dsp:sp>
    <dsp:sp modelId="{84217B45-12C6-4999-88FD-1A77E43B2503}">
      <dsp:nvSpPr>
        <dsp:cNvPr id="0" name=""/>
        <dsp:cNvSpPr/>
      </dsp:nvSpPr>
      <dsp:spPr>
        <a:xfrm>
          <a:off x="3057656" y="1544155"/>
          <a:ext cx="185789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solidFill>
                <a:prstClr val="white"/>
              </a:solidFill>
              <a:latin typeface="+mn-lt"/>
              <a:ea typeface="+mn-ea"/>
              <a:cs typeface="+mn-cs"/>
            </a:rPr>
            <a:t>Elektronische Datenextraktion</a:t>
          </a:r>
        </a:p>
      </dsp:txBody>
      <dsp:txXfrm>
        <a:off x="3057656" y="1544155"/>
        <a:ext cx="1857894" cy="1114736"/>
      </dsp:txXfrm>
    </dsp:sp>
    <dsp:sp modelId="{700227EC-DEF3-4BF3-8906-46556FAFD52E}">
      <dsp:nvSpPr>
        <dsp:cNvPr id="0" name=""/>
        <dsp:cNvSpPr/>
      </dsp:nvSpPr>
      <dsp:spPr>
        <a:xfrm>
          <a:off x="1502227" y="2657091"/>
          <a:ext cx="4769585" cy="398818"/>
        </a:xfrm>
        <a:custGeom>
          <a:avLst/>
          <a:gdLst/>
          <a:ahLst/>
          <a:cxnLst/>
          <a:rect l="0" t="0" r="0" b="0"/>
          <a:pathLst>
            <a:path>
              <a:moveTo>
                <a:pt x="4769585" y="0"/>
              </a:moveTo>
              <a:lnTo>
                <a:pt x="4769585" y="216509"/>
              </a:lnTo>
              <a:lnTo>
                <a:pt x="0" y="216509"/>
              </a:lnTo>
              <a:lnTo>
                <a:pt x="0" y="398818"/>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767298" y="2854362"/>
        <a:ext cx="239443" cy="4277"/>
      </dsp:txXfrm>
    </dsp:sp>
    <dsp:sp modelId="{3B0ECD53-2933-4994-BB4C-15C902BB35EF}">
      <dsp:nvSpPr>
        <dsp:cNvPr id="0" name=""/>
        <dsp:cNvSpPr/>
      </dsp:nvSpPr>
      <dsp:spPr>
        <a:xfrm>
          <a:off x="5342866" y="1544155"/>
          <a:ext cx="185789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85344" tIns="85344" rIns="85344" bIns="85344" numCol="1" spcCol="1270" anchor="ctr" anchorCtr="0">
          <a:noAutofit/>
        </a:bodyPr>
        <a:lstStyle/>
        <a:p>
          <a:pPr marL="0" lvl="0" indent="0" algn="ctr" defTabSz="800100">
            <a:lnSpc>
              <a:spcPct val="90000"/>
            </a:lnSpc>
            <a:spcBef>
              <a:spcPct val="0"/>
            </a:spcBef>
            <a:spcAft>
              <a:spcPct val="35000"/>
            </a:spcAft>
            <a:buNone/>
          </a:pPr>
          <a:r>
            <a:rPr lang="de-DE" sz="1800" kern="1200" dirty="0">
              <a:solidFill>
                <a:prstClr val="white"/>
              </a:solidFill>
              <a:latin typeface="+mn-lt"/>
              <a:ea typeface="+mn-ea"/>
              <a:cs typeface="+mn-cs"/>
            </a:rPr>
            <a:t>Heterogenität</a:t>
          </a:r>
          <a:r>
            <a:rPr lang="de-DE" sz="1800" kern="1200" dirty="0">
              <a:latin typeface="+mn-lt"/>
            </a:rPr>
            <a:t> untersuchen </a:t>
          </a:r>
        </a:p>
      </dsp:txBody>
      <dsp:txXfrm>
        <a:off x="5342866" y="1544155"/>
        <a:ext cx="1857894" cy="1114736"/>
      </dsp:txXfrm>
    </dsp:sp>
    <dsp:sp modelId="{F3D2D420-B023-446F-96A3-872F6D8324F4}">
      <dsp:nvSpPr>
        <dsp:cNvPr id="0" name=""/>
        <dsp:cNvSpPr/>
      </dsp:nvSpPr>
      <dsp:spPr>
        <a:xfrm>
          <a:off x="2516900" y="3597855"/>
          <a:ext cx="408531" cy="91440"/>
        </a:xfrm>
        <a:custGeom>
          <a:avLst/>
          <a:gdLst/>
          <a:ahLst/>
          <a:cxnLst/>
          <a:rect l="0" t="0" r="0" b="0"/>
          <a:pathLst>
            <a:path>
              <a:moveTo>
                <a:pt x="0" y="47823"/>
              </a:moveTo>
              <a:lnTo>
                <a:pt x="221365" y="47823"/>
              </a:lnTo>
              <a:lnTo>
                <a:pt x="221365" y="45720"/>
              </a:lnTo>
              <a:lnTo>
                <a:pt x="408531"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710187" y="3641436"/>
        <a:ext cx="21956" cy="4277"/>
      </dsp:txXfrm>
    </dsp:sp>
    <dsp:sp modelId="{A212FDCE-3898-4867-8F7F-BDFD6E2DFDE8}">
      <dsp:nvSpPr>
        <dsp:cNvPr id="0" name=""/>
        <dsp:cNvSpPr/>
      </dsp:nvSpPr>
      <dsp:spPr>
        <a:xfrm>
          <a:off x="485755" y="3088310"/>
          <a:ext cx="203294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mn-lt"/>
            </a:rPr>
            <a:t>Statistische Zusammenfassung</a:t>
          </a:r>
        </a:p>
      </dsp:txBody>
      <dsp:txXfrm>
        <a:off x="485755" y="3088310"/>
        <a:ext cx="2032944" cy="1114736"/>
      </dsp:txXfrm>
    </dsp:sp>
    <dsp:sp modelId="{4A42884D-C7C0-4DC4-8917-B6894142F940}">
      <dsp:nvSpPr>
        <dsp:cNvPr id="0" name=""/>
        <dsp:cNvSpPr/>
      </dsp:nvSpPr>
      <dsp:spPr>
        <a:xfrm>
          <a:off x="5062493" y="3597855"/>
          <a:ext cx="396715" cy="91440"/>
        </a:xfrm>
        <a:custGeom>
          <a:avLst/>
          <a:gdLst/>
          <a:ahLst/>
          <a:cxnLst/>
          <a:rect l="0" t="0" r="0" b="0"/>
          <a:pathLst>
            <a:path>
              <a:moveTo>
                <a:pt x="0" y="45720"/>
              </a:moveTo>
              <a:lnTo>
                <a:pt x="396715" y="45720"/>
              </a:lnTo>
            </a:path>
          </a:pathLst>
        </a:custGeom>
        <a:noFill/>
        <a:ln w="254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5250168" y="3641436"/>
        <a:ext cx="21365" cy="4277"/>
      </dsp:txXfrm>
    </dsp:sp>
    <dsp:sp modelId="{2FC43938-983C-44D2-A586-7D801AAF170F}">
      <dsp:nvSpPr>
        <dsp:cNvPr id="0" name=""/>
        <dsp:cNvSpPr/>
      </dsp:nvSpPr>
      <dsp:spPr>
        <a:xfrm>
          <a:off x="2957831" y="3086207"/>
          <a:ext cx="2106461"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ts val="2500"/>
            </a:lnSpc>
            <a:spcBef>
              <a:spcPct val="0"/>
            </a:spcBef>
            <a:spcAft>
              <a:spcPct val="35000"/>
            </a:spcAft>
            <a:buNone/>
          </a:pPr>
          <a:r>
            <a:rPr lang="de-AT" sz="1800" kern="1200" dirty="0">
              <a:solidFill>
                <a:prstClr val="white"/>
              </a:solidFill>
              <a:latin typeface="+mn-lt"/>
              <a:ea typeface="+mn-ea"/>
              <a:cs typeface="+mn-cs"/>
            </a:rPr>
            <a:t>Sensitivitätsanalyse</a:t>
          </a:r>
          <a:endParaRPr lang="de-DE" sz="1800" kern="1200" dirty="0">
            <a:latin typeface="+mn-lt"/>
          </a:endParaRPr>
        </a:p>
      </dsp:txBody>
      <dsp:txXfrm>
        <a:off x="2957831" y="3086207"/>
        <a:ext cx="2106461" cy="1114736"/>
      </dsp:txXfrm>
    </dsp:sp>
    <dsp:sp modelId="{01B10395-F6F2-4E11-BF73-3FC5964E46E8}">
      <dsp:nvSpPr>
        <dsp:cNvPr id="0" name=""/>
        <dsp:cNvSpPr/>
      </dsp:nvSpPr>
      <dsp:spPr>
        <a:xfrm>
          <a:off x="5491609" y="3086207"/>
          <a:ext cx="1759927"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mn-lt"/>
            </a:rPr>
            <a:t>Interpretation</a:t>
          </a:r>
        </a:p>
      </dsp:txBody>
      <dsp:txXfrm>
        <a:off x="5491609" y="3086207"/>
        <a:ext cx="1759927" cy="1114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373B0-4E3A-4CF7-811C-6EA3FC148198}">
      <dsp:nvSpPr>
        <dsp:cNvPr id="0" name=""/>
        <dsp:cNvSpPr/>
      </dsp:nvSpPr>
      <dsp:spPr>
        <a:xfrm>
          <a:off x="2390429" y="707801"/>
          <a:ext cx="3421687" cy="1683841"/>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Aussagekraft abhängig von den Einzelstudien</a:t>
          </a:r>
        </a:p>
      </dsp:txBody>
      <dsp:txXfrm>
        <a:off x="2891523" y="954394"/>
        <a:ext cx="2419499" cy="1190655"/>
      </dsp:txXfrm>
    </dsp:sp>
    <dsp:sp modelId="{027F26B1-AC95-484F-B42F-0E58C97781BA}">
      <dsp:nvSpPr>
        <dsp:cNvPr id="0" name=""/>
        <dsp:cNvSpPr/>
      </dsp:nvSpPr>
      <dsp:spPr>
        <a:xfrm rot="5506302">
          <a:off x="3782441" y="2657347"/>
          <a:ext cx="568022" cy="36146"/>
        </a:xfrm>
        <a:custGeom>
          <a:avLst/>
          <a:gdLst/>
          <a:ahLst/>
          <a:cxnLst/>
          <a:rect l="0" t="0" r="0" b="0"/>
          <a:pathLst>
            <a:path>
              <a:moveTo>
                <a:pt x="0" y="18073"/>
              </a:moveTo>
              <a:lnTo>
                <a:pt x="568022"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rot="10800000">
        <a:off x="4052252" y="2661220"/>
        <a:ext cx="28401" cy="28401"/>
      </dsp:txXfrm>
    </dsp:sp>
    <dsp:sp modelId="{694D4284-DD70-4F65-92C6-F8296079CE0B}">
      <dsp:nvSpPr>
        <dsp:cNvPr id="0" name=""/>
        <dsp:cNvSpPr/>
      </dsp:nvSpPr>
      <dsp:spPr>
        <a:xfrm>
          <a:off x="3145025" y="2959003"/>
          <a:ext cx="1776723"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Bias</a:t>
          </a:r>
        </a:p>
      </dsp:txBody>
      <dsp:txXfrm>
        <a:off x="3405220" y="3189042"/>
        <a:ext cx="1256333" cy="1110728"/>
      </dsp:txXfrm>
    </dsp:sp>
    <dsp:sp modelId="{3E96454A-9C78-43A1-A3CA-B7E0BF92FBCE}">
      <dsp:nvSpPr>
        <dsp:cNvPr id="0" name=""/>
        <dsp:cNvSpPr/>
      </dsp:nvSpPr>
      <dsp:spPr>
        <a:xfrm rot="2254907">
          <a:off x="4924088" y="2531463"/>
          <a:ext cx="952648" cy="36146"/>
        </a:xfrm>
        <a:custGeom>
          <a:avLst/>
          <a:gdLst/>
          <a:ahLst/>
          <a:cxnLst/>
          <a:rect l="0" t="0" r="0" b="0"/>
          <a:pathLst>
            <a:path>
              <a:moveTo>
                <a:pt x="0" y="18073"/>
              </a:moveTo>
              <a:lnTo>
                <a:pt x="952648"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5376596" y="2525720"/>
        <a:ext cx="47632" cy="47632"/>
      </dsp:txXfrm>
    </dsp:sp>
    <dsp:sp modelId="{4FD08CCC-4B79-446E-9138-D1BB61F5DA9E}">
      <dsp:nvSpPr>
        <dsp:cNvPr id="0" name=""/>
        <dsp:cNvSpPr/>
      </dsp:nvSpPr>
      <dsp:spPr>
        <a:xfrm>
          <a:off x="5560680" y="2569680"/>
          <a:ext cx="1772890"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Heterogenität</a:t>
          </a:r>
        </a:p>
        <a:p>
          <a:pPr marL="0" lvl="0" indent="0" algn="ctr" defTabSz="711200">
            <a:lnSpc>
              <a:spcPct val="90000"/>
            </a:lnSpc>
            <a:spcBef>
              <a:spcPct val="0"/>
            </a:spcBef>
            <a:spcAft>
              <a:spcPct val="35000"/>
            </a:spcAft>
            <a:buNone/>
          </a:pPr>
          <a:endParaRPr lang="de-DE" sz="800" kern="1200" dirty="0"/>
        </a:p>
        <a:p>
          <a:pPr marL="0" lvl="0" indent="0" algn="ctr" defTabSz="711200">
            <a:lnSpc>
              <a:spcPct val="90000"/>
            </a:lnSpc>
            <a:spcBef>
              <a:spcPct val="0"/>
            </a:spcBef>
            <a:spcAft>
              <a:spcPct val="35000"/>
            </a:spcAft>
            <a:buNone/>
          </a:pPr>
          <a:r>
            <a:rPr lang="de-DE" sz="1600" kern="1200" dirty="0"/>
            <a:t>Apfel-Birnen Problematik</a:t>
          </a:r>
        </a:p>
      </dsp:txBody>
      <dsp:txXfrm>
        <a:off x="5820314" y="2799719"/>
        <a:ext cx="1253622" cy="1110728"/>
      </dsp:txXfrm>
    </dsp:sp>
    <dsp:sp modelId="{D7E03210-2E9B-4FBD-93A3-9663E751BDBC}">
      <dsp:nvSpPr>
        <dsp:cNvPr id="0" name=""/>
        <dsp:cNvSpPr/>
      </dsp:nvSpPr>
      <dsp:spPr>
        <a:xfrm rot="8673232">
          <a:off x="2208905" y="2518062"/>
          <a:ext cx="1013425" cy="36146"/>
        </a:xfrm>
        <a:custGeom>
          <a:avLst/>
          <a:gdLst/>
          <a:ahLst/>
          <a:cxnLst/>
          <a:rect l="0" t="0" r="0" b="0"/>
          <a:pathLst>
            <a:path>
              <a:moveTo>
                <a:pt x="0" y="18073"/>
              </a:moveTo>
              <a:lnTo>
                <a:pt x="1013425"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rot="10800000">
        <a:off x="2690282" y="2510800"/>
        <a:ext cx="50671" cy="50671"/>
      </dsp:txXfrm>
    </dsp:sp>
    <dsp:sp modelId="{EF7CC71A-0B4E-4AB2-A3F7-87D638C3E4BD}">
      <dsp:nvSpPr>
        <dsp:cNvPr id="0" name=""/>
        <dsp:cNvSpPr/>
      </dsp:nvSpPr>
      <dsp:spPr>
        <a:xfrm>
          <a:off x="573346" y="2569680"/>
          <a:ext cx="1983724"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Geringe wissenschaftliche Qualität</a:t>
          </a:r>
        </a:p>
      </dsp:txBody>
      <dsp:txXfrm>
        <a:off x="863856" y="2799719"/>
        <a:ext cx="1402704" cy="111072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LI"/>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7479E-883D-45AB-8C66-25F2230D9AA5}" type="slidenum">
              <a:rPr kumimoji="0" lang="de-L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de-L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439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6B9195-933D-420E-AB9C-6797B1C84DBD}"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3106" name="Rectangle 2"/>
          <p:cNvSpPr>
            <a:spLocks noGrp="1" noRot="1" noChangeAspect="1" noChangeArrowheads="1" noTextEdit="1"/>
          </p:cNvSpPr>
          <p:nvPr>
            <p:ph type="sldImg"/>
          </p:nvPr>
        </p:nvSpPr>
        <p:spPr>
          <a:xfrm>
            <a:off x="901700" y="747713"/>
            <a:ext cx="4991100" cy="3744912"/>
          </a:xfrm>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Trennstärke: Fähigkeit einen Effekt zu erkenne wenn einer vorliegt</a:t>
            </a:r>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8C3F01-339E-4FB1-9F01-BDD435A428E2}"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22798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pPr defTabSz="917509" fontAlgn="auto">
              <a:spcBef>
                <a:spcPts val="0"/>
              </a:spcBef>
              <a:spcAft>
                <a:spcPts val="0"/>
              </a:spcAft>
              <a:defRPr/>
            </a:pPr>
            <a:r>
              <a:rPr lang="de-DE" dirty="0" err="1"/>
              <a:t>Garbage</a:t>
            </a:r>
            <a:r>
              <a:rPr lang="de-DE" dirty="0"/>
              <a:t> in –</a:t>
            </a:r>
            <a:r>
              <a:rPr lang="de-DE" dirty="0" err="1"/>
              <a:t>Garbage</a:t>
            </a:r>
            <a:r>
              <a:rPr lang="de-DE" dirty="0"/>
              <a:t> out</a:t>
            </a:r>
          </a:p>
          <a:p>
            <a:pPr defTabSz="917509" fontAlgn="auto">
              <a:spcBef>
                <a:spcPts val="0"/>
              </a:spcBef>
              <a:spcAft>
                <a:spcPts val="0"/>
              </a:spcAft>
              <a:defRPr/>
            </a:pPr>
            <a:endParaRPr lang="de-DE" dirty="0"/>
          </a:p>
          <a:p>
            <a:pPr defTabSz="917509" fontAlgn="auto">
              <a:spcBef>
                <a:spcPts val="0"/>
              </a:spcBef>
              <a:spcAft>
                <a:spcPts val="0"/>
              </a:spcAft>
              <a:defRPr/>
            </a:pPr>
            <a:r>
              <a:rPr lang="de-DE" dirty="0"/>
              <a:t>Bias (insbesondere </a:t>
            </a:r>
            <a:r>
              <a:rPr lang="de-DE" dirty="0" err="1"/>
              <a:t>Publication</a:t>
            </a:r>
            <a:r>
              <a:rPr lang="de-DE" dirty="0"/>
              <a:t>- und Language Bias) : verzerrte Dartstellung bzw. Wahrnehmung von Ergebnissen</a:t>
            </a:r>
          </a:p>
          <a:p>
            <a:pPr defTabSz="917509" fontAlgn="auto">
              <a:spcBef>
                <a:spcPts val="0"/>
              </a:spcBef>
              <a:spcAft>
                <a:spcPts val="0"/>
              </a:spcAft>
              <a:defRPr/>
            </a:pPr>
            <a:r>
              <a:rPr lang="de-DE" dirty="0"/>
              <a:t> </a:t>
            </a:r>
            <a:r>
              <a:rPr lang="de-DE" dirty="0">
                <a:latin typeface="+mn-lt"/>
              </a:rPr>
              <a:t>durch falsche Untersuchungsmethoden (z. B. Suggestivfragen) verursachte Verzerrung des Ergebnisses einer Repräsentativerhebung; </a:t>
            </a:r>
            <a:r>
              <a:rPr lang="de-DE" dirty="0" err="1">
                <a:latin typeface="+mn-lt"/>
              </a:rPr>
              <a:t>Pupliacations</a:t>
            </a:r>
            <a:r>
              <a:rPr lang="de-DE" dirty="0">
                <a:latin typeface="+mn-lt"/>
              </a:rPr>
              <a:t> Bias ist die statistisch verzerrte (engl. </a:t>
            </a:r>
            <a:r>
              <a:rPr lang="de-DE" dirty="0" err="1">
                <a:latin typeface="+mn-lt"/>
              </a:rPr>
              <a:t>bias</a:t>
            </a:r>
            <a:r>
              <a:rPr lang="de-DE" dirty="0">
                <a:latin typeface="+mn-lt"/>
              </a:rPr>
              <a:t> [ˈ</a:t>
            </a:r>
            <a:r>
              <a:rPr lang="de-DE" dirty="0" err="1">
                <a:latin typeface="+mn-lt"/>
              </a:rPr>
              <a:t>baɪəs</a:t>
            </a:r>
            <a:r>
              <a:rPr lang="de-DE" dirty="0">
                <a:latin typeface="+mn-lt"/>
              </a:rPr>
              <a:t>]) Darstellung der Datenlage in wissenschaftlichen Zeitschriften infolge einer bevorzugten Veröffentlichung von Studien mit „positiven“ bzw. signifikanten Ergebnissen. Er wurde 1959 von dem Statistiker Theodore Sterling entdeckt.[1][2][3] Positive Befunde sind leichter zu publizieren als solche mit „negativen“, also nicht-signifikanten Ergebnissen und sind zudem häufiger in Fachzeitschriften mit hohem Einflussfaktor veröffentlicht</a:t>
            </a:r>
          </a:p>
          <a:p>
            <a:pPr defTabSz="917509" fontAlgn="auto">
              <a:spcBef>
                <a:spcPts val="0"/>
              </a:spcBef>
              <a:spcAft>
                <a:spcPts val="0"/>
              </a:spcAft>
              <a:defRPr/>
            </a:pPr>
            <a:endParaRPr lang="de-DE" dirty="0"/>
          </a:p>
          <a:p>
            <a:pPr defTabSz="917509" fontAlgn="auto">
              <a:spcBef>
                <a:spcPts val="0"/>
              </a:spcBef>
              <a:spcAft>
                <a:spcPts val="0"/>
              </a:spcAft>
              <a:defRPr/>
            </a:pPr>
            <a:r>
              <a:rPr lang="de-DE" dirty="0"/>
              <a:t>Heterogenität (mangelnde Vergleichbarkeit der eingeschlossenen Studien)</a:t>
            </a:r>
            <a:endParaRPr lang="de-AT" dirty="0">
              <a:latin typeface="Arial" pitchFamily="34" charset="0"/>
              <a:cs typeface="Arial" pitchFamily="34" charset="0"/>
            </a:endParaRPr>
          </a:p>
          <a:p>
            <a:r>
              <a:rPr lang="de-DE" dirty="0">
                <a:solidFill>
                  <a:schemeClr val="tx2"/>
                </a:solidFill>
              </a:rPr>
              <a:t>Problem der Abhängigen Messungen (Siehe Wiki letzter Absatz)</a:t>
            </a:r>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8C3F01-339E-4FB1-9F01-BDD435A428E2}"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5548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7830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69</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70</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a:ln/>
        </p:spPr>
      </p:sp>
      <p:sp>
        <p:nvSpPr>
          <p:cNvPr id="81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81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19027" indent="-276549" eaLnBrk="0" hangingPunct="0">
              <a:defRPr>
                <a:solidFill>
                  <a:schemeClr val="tx1"/>
                </a:solidFill>
                <a:latin typeface="Verdana" pitchFamily="34" charset="0"/>
                <a:cs typeface="Arial" charset="0"/>
              </a:defRPr>
            </a:lvl2pPr>
            <a:lvl3pPr marL="1106195" indent="-221239" eaLnBrk="0" hangingPunct="0">
              <a:defRPr>
                <a:solidFill>
                  <a:schemeClr val="tx1"/>
                </a:solidFill>
                <a:latin typeface="Verdana" pitchFamily="34" charset="0"/>
                <a:cs typeface="Arial" charset="0"/>
              </a:defRPr>
            </a:lvl3pPr>
            <a:lvl4pPr marL="1548674" indent="-221239" eaLnBrk="0" hangingPunct="0">
              <a:defRPr>
                <a:solidFill>
                  <a:schemeClr val="tx1"/>
                </a:solidFill>
                <a:latin typeface="Verdana" pitchFamily="34" charset="0"/>
                <a:cs typeface="Arial" charset="0"/>
              </a:defRPr>
            </a:lvl4pPr>
            <a:lvl5pPr marL="1991152" indent="-221239" eaLnBrk="0" hangingPunct="0">
              <a:defRPr>
                <a:solidFill>
                  <a:schemeClr val="tx1"/>
                </a:solidFill>
                <a:latin typeface="Verdana" pitchFamily="34" charset="0"/>
                <a:cs typeface="Arial" charset="0"/>
              </a:defRPr>
            </a:lvl5pPr>
            <a:lvl6pPr marL="2433630" indent="-221239" eaLnBrk="0" fontAlgn="base" hangingPunct="0">
              <a:spcBef>
                <a:spcPct val="0"/>
              </a:spcBef>
              <a:spcAft>
                <a:spcPct val="0"/>
              </a:spcAft>
              <a:defRPr>
                <a:solidFill>
                  <a:schemeClr val="tx1"/>
                </a:solidFill>
                <a:latin typeface="Verdana" pitchFamily="34" charset="0"/>
                <a:cs typeface="Arial" charset="0"/>
              </a:defRPr>
            </a:lvl6pPr>
            <a:lvl7pPr marL="2876108" indent="-221239" eaLnBrk="0" fontAlgn="base" hangingPunct="0">
              <a:spcBef>
                <a:spcPct val="0"/>
              </a:spcBef>
              <a:spcAft>
                <a:spcPct val="0"/>
              </a:spcAft>
              <a:defRPr>
                <a:solidFill>
                  <a:schemeClr val="tx1"/>
                </a:solidFill>
                <a:latin typeface="Verdana" pitchFamily="34" charset="0"/>
                <a:cs typeface="Arial" charset="0"/>
              </a:defRPr>
            </a:lvl7pPr>
            <a:lvl8pPr marL="3318586" indent="-221239" eaLnBrk="0" fontAlgn="base" hangingPunct="0">
              <a:spcBef>
                <a:spcPct val="0"/>
              </a:spcBef>
              <a:spcAft>
                <a:spcPct val="0"/>
              </a:spcAft>
              <a:defRPr>
                <a:solidFill>
                  <a:schemeClr val="tx1"/>
                </a:solidFill>
                <a:latin typeface="Verdana" pitchFamily="34" charset="0"/>
                <a:cs typeface="Arial" charset="0"/>
              </a:defRPr>
            </a:lvl8pPr>
            <a:lvl9pPr marL="3761064" indent="-221239"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8E705F-FF3F-4504-A0BD-995293096B0B}"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851405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72</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73</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3756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77</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F3CC8-1263-0347-2151-7886C229185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5EE5F42-5B19-1A21-A14D-84EDE1C109C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4546" name="Rectangle 2">
            <a:extLst>
              <a:ext uri="{FF2B5EF4-FFF2-40B4-BE49-F238E27FC236}">
                <a16:creationId xmlns:a16="http://schemas.microsoft.com/office/drawing/2014/main" id="{004B49DB-7EAA-0085-ADAA-15ED9A4A3C55}"/>
              </a:ext>
            </a:extLst>
          </p:cNvPr>
          <p:cNvSpPr>
            <a:spLocks noGrp="1" noRot="1" noChangeAspect="1" noChangeArrowheads="1" noTextEdit="1"/>
          </p:cNvSpPr>
          <p:nvPr>
            <p:ph type="sldImg"/>
          </p:nvPr>
        </p:nvSpPr>
        <p:spPr>
          <a:ln/>
        </p:spPr>
      </p:sp>
      <p:sp>
        <p:nvSpPr>
          <p:cNvPr id="364547" name="Rectangle 3">
            <a:extLst>
              <a:ext uri="{FF2B5EF4-FFF2-40B4-BE49-F238E27FC236}">
                <a16:creationId xmlns:a16="http://schemas.microsoft.com/office/drawing/2014/main" id="{D1F2CBAE-F94D-F7F8-16FD-6C191FF55766}"/>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8682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78</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94</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95</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96</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100</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8C3F01-339E-4FB1-9F01-BDD435A428E2}"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33493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17337-8B9B-45C5-98D2-A0BAEE80ABE5}" type="slidenum">
              <a:rPr lang="de-DE"/>
              <a:pPr/>
              <a:t>101</a:t>
            </a:fld>
            <a:endParaRPr lang="de-DE"/>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103</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104</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105</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106</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107</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108</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109</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110</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111</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pPr defTabSz="917509" fontAlgn="auto">
              <a:spcBef>
                <a:spcPts val="0"/>
              </a:spcBef>
              <a:spcAft>
                <a:spcPts val="0"/>
              </a:spcAft>
              <a:defRPr/>
            </a:pPr>
            <a:r>
              <a:rPr lang="de-AT" dirty="0">
                <a:latin typeface="Arial" pitchFamily="34" charset="0"/>
                <a:cs typeface="Arial" pitchFamily="34" charset="0"/>
              </a:rPr>
              <a:t>Häufiger Gebrauch in der Medizin</a:t>
            </a:r>
          </a:p>
          <a:p>
            <a:r>
              <a:rPr lang="de-DE" dirty="0"/>
              <a:t>Forest Plot</a:t>
            </a:r>
          </a:p>
          <a:p>
            <a:r>
              <a:rPr lang="de-DE" dirty="0"/>
              <a:t>Rechtecke sind Gewicht der Einzelstudien, die „Schnurrbärte die Konfidenzintervalle</a:t>
            </a:r>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8C3F01-339E-4FB1-9F01-BDD435A428E2}"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54136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113</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114</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133</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141</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dt" sz="quarter" idx="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01168A-0C73-435D-9A4E-7A16B6F3240E}" type="datetime1">
              <a:rPr kumimoji="0" lang="de-AT"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18.02.2026</a:t>
            </a:fld>
            <a:endParaRPr kumimoji="0" lang="de-AT"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9747" name="Rectangle 6"/>
          <p:cNvSpPr>
            <a:spLocks noGrp="1" noChangeArrowheads="1"/>
          </p:cNvSpPr>
          <p:nvPr>
            <p:ph type="ftr" sz="quarter" idx="4"/>
          </p:nvPr>
        </p:nvSpPr>
        <p:spPr>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Arial" charset="0"/>
                <a:ea typeface="+mn-ea"/>
                <a:cs typeface="+mn-cs"/>
              </a:rPr>
              <a:t>Biometrie und EBM/KPP</a:t>
            </a:r>
          </a:p>
        </p:txBody>
      </p:sp>
      <p:sp>
        <p:nvSpPr>
          <p:cNvPr id="15974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B7C25C-38BA-4EFA-82D5-89B2F95A0727}" type="slidenum">
              <a:rPr kumimoji="0" lang="de-AT"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AT"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9749" name="Rectangle 2"/>
          <p:cNvSpPr>
            <a:spLocks noGrp="1" noRot="1" noChangeAspect="1" noChangeArrowheads="1" noTextEdit="1"/>
          </p:cNvSpPr>
          <p:nvPr>
            <p:ph type="sldImg"/>
          </p:nvPr>
        </p:nvSpPr>
        <p:spPr>
          <a:xfrm>
            <a:off x="901700" y="747713"/>
            <a:ext cx="4991100" cy="3744912"/>
          </a:xfrm>
          <a:ln/>
        </p:spPr>
      </p:sp>
      <p:sp>
        <p:nvSpPr>
          <p:cNvPr id="159750" name="Rectangle 3"/>
          <p:cNvSpPr>
            <a:spLocks noGrp="1" noChangeArrowheads="1"/>
          </p:cNvSpPr>
          <p:nvPr>
            <p:ph type="body" idx="1"/>
          </p:nvPr>
        </p:nvSpPr>
        <p:spPr>
          <a:xfrm>
            <a:off x="907050" y="4742591"/>
            <a:ext cx="4980406" cy="4490210"/>
          </a:xfrm>
          <a:noFill/>
          <a:ln/>
        </p:spPr>
        <p:txBody>
          <a:bodyPr/>
          <a:lstStyle/>
          <a:p>
            <a:pPr eaLnBrk="1" hangingPunct="1"/>
            <a:endParaRPr 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142</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2445B-9A5A-4349-AD69-2F9500F9DE34}" type="slidenum">
              <a:rPr lang="de-DE"/>
              <a:pPr/>
              <a:t>143</a:t>
            </a:fld>
            <a:endParaRPr lang="de-DE"/>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144</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145</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146</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147</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151</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152</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153</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154</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Ablauf fast wie bei Primärstudie, nur keine Probanden</a:t>
            </a:r>
          </a:p>
          <a:p>
            <a:endParaRPr lang="de-DE" dirty="0"/>
          </a:p>
          <a:p>
            <a:r>
              <a:rPr lang="de-DE" dirty="0"/>
              <a:t>Auch nicht veröffentlichte Studien sind relevant (systematische Verzehrung zu einem signifikanten Ergebnis). Wissenschaftler und Institutionen nach nicht </a:t>
            </a:r>
            <a:r>
              <a:rPr lang="de-DE" dirty="0" err="1"/>
              <a:t>veröffent</a:t>
            </a:r>
            <a:endParaRPr lang="de-DE" dirty="0"/>
          </a:p>
          <a:p>
            <a:r>
              <a:rPr lang="de-DE" dirty="0"/>
              <a:t>Lichten Studien und deren Ergebnissen zu befragen. Literaturrecherche beeinflusst die Qualität der Meta-Analyse enorm.</a:t>
            </a:r>
          </a:p>
          <a:p>
            <a:endParaRPr lang="de-DE" dirty="0"/>
          </a:p>
          <a:p>
            <a:r>
              <a:rPr lang="de-DE" dirty="0"/>
              <a:t>Ein- und Ausschlusskriterien zur Selektion der Studien</a:t>
            </a:r>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8C3F01-339E-4FB1-9F01-BDD435A428E2}"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245863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156</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de-DE" b="1" dirty="0"/>
              <a:t>We systematically searched a number of databases using a strategy comprising four filters. These filters were developed by looking at previous reviews and in consultation with a medical librarian, as well as taking the design filters from the Hedges team.</a:t>
            </a:r>
          </a:p>
          <a:p>
            <a:pPr>
              <a:spcBef>
                <a:spcPct val="0"/>
              </a:spcBef>
            </a:pPr>
            <a:endParaRPr lang="en-GB" altLang="de-DE" dirty="0"/>
          </a:p>
          <a:p>
            <a:pPr>
              <a:spcBef>
                <a:spcPct val="0"/>
              </a:spcBef>
            </a:pPr>
            <a:endParaRPr lang="en-GB" altLang="de-DE"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5476" indent="-286722">
              <a:defRPr>
                <a:solidFill>
                  <a:schemeClr val="tx1"/>
                </a:solidFill>
                <a:latin typeface="Calibri" pitchFamily="34" charset="0"/>
              </a:defRPr>
            </a:lvl2pPr>
            <a:lvl3pPr marL="1146886" indent="-229377">
              <a:defRPr>
                <a:solidFill>
                  <a:schemeClr val="tx1"/>
                </a:solidFill>
                <a:latin typeface="Calibri" pitchFamily="34" charset="0"/>
              </a:defRPr>
            </a:lvl3pPr>
            <a:lvl4pPr marL="1605641" indent="-229377">
              <a:defRPr>
                <a:solidFill>
                  <a:schemeClr val="tx1"/>
                </a:solidFill>
                <a:latin typeface="Calibri" pitchFamily="34" charset="0"/>
              </a:defRPr>
            </a:lvl4pPr>
            <a:lvl5pPr marL="2064395" indent="-229377">
              <a:defRPr>
                <a:solidFill>
                  <a:schemeClr val="tx1"/>
                </a:solidFill>
                <a:latin typeface="Calibri" pitchFamily="34" charset="0"/>
              </a:defRPr>
            </a:lvl5pPr>
            <a:lvl6pPr marL="2523150" indent="-229377" fontAlgn="base">
              <a:spcBef>
                <a:spcPct val="0"/>
              </a:spcBef>
              <a:spcAft>
                <a:spcPct val="0"/>
              </a:spcAft>
              <a:defRPr>
                <a:solidFill>
                  <a:schemeClr val="tx1"/>
                </a:solidFill>
                <a:latin typeface="Calibri" pitchFamily="34" charset="0"/>
              </a:defRPr>
            </a:lvl6pPr>
            <a:lvl7pPr marL="2981904" indent="-229377" fontAlgn="base">
              <a:spcBef>
                <a:spcPct val="0"/>
              </a:spcBef>
              <a:spcAft>
                <a:spcPct val="0"/>
              </a:spcAft>
              <a:defRPr>
                <a:solidFill>
                  <a:schemeClr val="tx1"/>
                </a:solidFill>
                <a:latin typeface="Calibri" pitchFamily="34" charset="0"/>
              </a:defRPr>
            </a:lvl7pPr>
            <a:lvl8pPr marL="3440659" indent="-229377" fontAlgn="base">
              <a:spcBef>
                <a:spcPct val="0"/>
              </a:spcBef>
              <a:spcAft>
                <a:spcPct val="0"/>
              </a:spcAft>
              <a:defRPr>
                <a:solidFill>
                  <a:schemeClr val="tx1"/>
                </a:solidFill>
                <a:latin typeface="Calibri" pitchFamily="34" charset="0"/>
              </a:defRPr>
            </a:lvl8pPr>
            <a:lvl9pPr marL="3899413" indent="-229377" fontAlgn="base">
              <a:spcBef>
                <a:spcPct val="0"/>
              </a:spcBef>
              <a:spcAft>
                <a:spcPct val="0"/>
              </a:spcAft>
              <a:defRPr>
                <a:solidFill>
                  <a:schemeClr val="tx1"/>
                </a:solidFill>
                <a:latin typeface="Calibri" pitchFamily="34" charset="0"/>
              </a:defRPr>
            </a:lvl9pPr>
          </a:lstStyle>
          <a:p>
            <a:fld id="{81588739-0FB4-4BE3-A97A-AFA310905D38}" type="slidenum">
              <a:rPr lang="en-GB" altLang="de-DE">
                <a:solidFill>
                  <a:prstClr val="black"/>
                </a:solidFill>
              </a:rPr>
              <a:pPr/>
              <a:t>168</a:t>
            </a:fld>
            <a:endParaRPr lang="en-GB" altLang="de-DE">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9C159-80A6-4D1E-A3C9-9FDA97A8B764}" type="slidenum">
              <a:rPr lang="de-DE">
                <a:solidFill>
                  <a:prstClr val="black"/>
                </a:solidFill>
              </a:rPr>
              <a:pPr/>
              <a:t>170</a:t>
            </a:fld>
            <a:endParaRPr lang="de-DE">
              <a:solidFill>
                <a:prstClr val="black"/>
              </a:solidFill>
            </a:endParaRPr>
          </a:p>
        </p:txBody>
      </p:sp>
      <p:sp>
        <p:nvSpPr>
          <p:cNvPr id="296962" name="Rectangle 2"/>
          <p:cNvSpPr>
            <a:spLocks noGrp="1" noRot="1" noChangeAspect="1" noChangeArrowheads="1" noTextEdit="1"/>
          </p:cNvSpPr>
          <p:nvPr>
            <p:ph type="sldImg"/>
          </p:nvPr>
        </p:nvSpPr>
        <p:spPr>
          <a:xfrm>
            <a:off x="901700" y="747713"/>
            <a:ext cx="4991100" cy="3744912"/>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de-DE" b="1"/>
              <a:t>We systematically searched a number of databases using a strategy comprising four filters. These filters were developed by looking at previous reviews and in consultation with a medical librarian, as well as taking the design filters from the Hedges team.</a:t>
            </a:r>
          </a:p>
          <a:p>
            <a:pPr>
              <a:spcBef>
                <a:spcPct val="0"/>
              </a:spcBef>
            </a:pPr>
            <a:endParaRPr lang="en-GB" altLang="de-DE"/>
          </a:p>
          <a:p>
            <a:pPr>
              <a:spcBef>
                <a:spcPct val="0"/>
              </a:spcBef>
            </a:pPr>
            <a:endParaRPr lang="en-GB" altLang="de-DE"/>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5476" indent="-286722">
              <a:defRPr>
                <a:solidFill>
                  <a:schemeClr val="tx1"/>
                </a:solidFill>
                <a:latin typeface="Calibri" pitchFamily="34" charset="0"/>
              </a:defRPr>
            </a:lvl2pPr>
            <a:lvl3pPr marL="1146886" indent="-229377">
              <a:defRPr>
                <a:solidFill>
                  <a:schemeClr val="tx1"/>
                </a:solidFill>
                <a:latin typeface="Calibri" pitchFamily="34" charset="0"/>
              </a:defRPr>
            </a:lvl3pPr>
            <a:lvl4pPr marL="1605641" indent="-229377">
              <a:defRPr>
                <a:solidFill>
                  <a:schemeClr val="tx1"/>
                </a:solidFill>
                <a:latin typeface="Calibri" pitchFamily="34" charset="0"/>
              </a:defRPr>
            </a:lvl4pPr>
            <a:lvl5pPr marL="2064395" indent="-229377">
              <a:defRPr>
                <a:solidFill>
                  <a:schemeClr val="tx1"/>
                </a:solidFill>
                <a:latin typeface="Calibri" pitchFamily="34" charset="0"/>
              </a:defRPr>
            </a:lvl5pPr>
            <a:lvl6pPr marL="2523150" indent="-229377" fontAlgn="base">
              <a:spcBef>
                <a:spcPct val="0"/>
              </a:spcBef>
              <a:spcAft>
                <a:spcPct val="0"/>
              </a:spcAft>
              <a:defRPr>
                <a:solidFill>
                  <a:schemeClr val="tx1"/>
                </a:solidFill>
                <a:latin typeface="Calibri" pitchFamily="34" charset="0"/>
              </a:defRPr>
            </a:lvl6pPr>
            <a:lvl7pPr marL="2981904" indent="-229377" fontAlgn="base">
              <a:spcBef>
                <a:spcPct val="0"/>
              </a:spcBef>
              <a:spcAft>
                <a:spcPct val="0"/>
              </a:spcAft>
              <a:defRPr>
                <a:solidFill>
                  <a:schemeClr val="tx1"/>
                </a:solidFill>
                <a:latin typeface="Calibri" pitchFamily="34" charset="0"/>
              </a:defRPr>
            </a:lvl7pPr>
            <a:lvl8pPr marL="3440659" indent="-229377" fontAlgn="base">
              <a:spcBef>
                <a:spcPct val="0"/>
              </a:spcBef>
              <a:spcAft>
                <a:spcPct val="0"/>
              </a:spcAft>
              <a:defRPr>
                <a:solidFill>
                  <a:schemeClr val="tx1"/>
                </a:solidFill>
                <a:latin typeface="Calibri" pitchFamily="34" charset="0"/>
              </a:defRPr>
            </a:lvl8pPr>
            <a:lvl9pPr marL="3899413" indent="-229377"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588739-0FB4-4BE3-A97A-AFA310905D38}" type="slidenum">
              <a:rPr kumimoji="0" lang="en-GB" altLang="de-DE"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de-D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F9C159-80A6-4D1E-A3C9-9FDA97A8B764}"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6962" name="Rectangle 2"/>
          <p:cNvSpPr>
            <a:spLocks noGrp="1" noRot="1" noChangeAspect="1" noChangeArrowheads="1" noTextEdit="1"/>
          </p:cNvSpPr>
          <p:nvPr>
            <p:ph type="sldImg"/>
          </p:nvPr>
        </p:nvSpPr>
        <p:spPr>
          <a:xfrm>
            <a:off x="901700" y="747713"/>
            <a:ext cx="4991100" cy="3744912"/>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8787827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9CF82CF-7E97-46C2-944D-F63E96EF520A}" type="datetimeFigureOut">
              <a:rPr lang="en-GB">
                <a:solidFill>
                  <a:prstClr val="black"/>
                </a:solidFill>
              </a:rPr>
              <a:pPr>
                <a:defRPr/>
              </a:pPr>
              <a:t>18/02/2026</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7FE52D1-5E2D-4985-BFA8-A50E6562DF6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9771814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D8CCA10-D17E-4879-AF10-D31F7D864761}" type="datetimeFigureOut">
              <a:rPr lang="en-GB">
                <a:solidFill>
                  <a:prstClr val="black"/>
                </a:solidFill>
              </a:rPr>
              <a:pPr>
                <a:defRPr/>
              </a:pPr>
              <a:t>18/02/2026</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97186814-9509-4939-AD4C-945385B2130B}"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867592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34582A1-3F35-4F18-9523-1839EF0EA972}" type="datetimeFigureOut">
              <a:rPr lang="en-GB">
                <a:solidFill>
                  <a:prstClr val="black"/>
                </a:solidFill>
              </a:rPr>
              <a:pPr>
                <a:defRPr/>
              </a:pPr>
              <a:t>18/02/2026</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547496A4-A488-4262-B4B2-FD0A6D6E440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7362519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33B9897-C451-429F-91FD-E53316276B3C}" type="datetimeFigureOut">
              <a:rPr lang="en-GB">
                <a:solidFill>
                  <a:prstClr val="black"/>
                </a:solidFill>
              </a:rPr>
              <a:pPr>
                <a:defRPr/>
              </a:pPr>
              <a:t>18/02/2026</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DBCDC30D-71FA-48F1-B1D8-19056FE30770}"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8478489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1CEC404-93AE-4B10-AD41-329B830BD9C6}" type="datetimeFigureOut">
              <a:rPr lang="en-GB">
                <a:solidFill>
                  <a:prstClr val="black"/>
                </a:solidFill>
              </a:rPr>
              <a:pPr>
                <a:defRPr/>
              </a:pPr>
              <a:t>18/02/2026</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C9E5B65D-214F-43A9-9DD6-98C68ACC542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42292593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503A0C0-DF1E-4471-9D81-D0BCDF9DE63C}" type="datetimeFigureOut">
              <a:rPr lang="en-GB">
                <a:solidFill>
                  <a:prstClr val="black"/>
                </a:solidFill>
              </a:rPr>
              <a:pPr>
                <a:defRPr/>
              </a:pPr>
              <a:t>18/02/2026</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AD5A0329-3560-4964-AD15-477FD45EC429}"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7189273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F88720F-B91A-4A63-B1A3-8A5FBA976C4D}" type="datetimeFigureOut">
              <a:rPr lang="en-GB">
                <a:solidFill>
                  <a:prstClr val="black"/>
                </a:solidFill>
              </a:rPr>
              <a:pPr>
                <a:defRPr/>
              </a:pPr>
              <a:t>18/02/2026</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76BCFAE-8534-4C39-AAB4-4B1588ECB19A}"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859589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0CAB8D0-8A6C-42A1-9915-1046D953F78A}" type="datetimeFigureOut">
              <a:rPr lang="en-GB">
                <a:solidFill>
                  <a:prstClr val="black"/>
                </a:solidFill>
              </a:rPr>
              <a:pPr>
                <a:defRPr/>
              </a:pPr>
              <a:t>18/02/2026</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DEC11A1-7BFC-4C72-9BD3-17DF4DFE318C}"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21161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521"/>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A3E3E8-F055-4411-99FD-4BB88C1FD3E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6570700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A074879-72A7-4177-A7B1-72E27822566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212789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7" y="2906526"/>
            <a:ext cx="7771534" cy="1500187"/>
          </a:xfrm>
        </p:spPr>
        <p:txBody>
          <a:bodyPr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0021EE9-ABD5-4492-A949-D96C4B2140F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68131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07BB515-94F4-402A-8D99-5FF2790ECFF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6412565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5" y="1535206"/>
            <a:ext cx="4040909"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a:t>Textmasterformat bearbeiten</a:t>
            </a:r>
          </a:p>
        </p:txBody>
      </p:sp>
      <p:sp>
        <p:nvSpPr>
          <p:cNvPr id="6" name="Inhaltsplatzhalter 5"/>
          <p:cNvSpPr>
            <a:spLocks noGrp="1"/>
          </p:cNvSpPr>
          <p:nvPr>
            <p:ph sz="quarter" idx="4"/>
          </p:nvPr>
        </p:nvSpPr>
        <p:spPr>
          <a:xfrm>
            <a:off x="4645605"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7FE1C4A1-56D3-4909-A6B1-A12BE200407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4702345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D50BBB56-82BD-4A37-843C-E1F3F37A769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80024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31D1B5B3-9F50-4685-AD05-293F903DFCA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0198571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91" y="1435755"/>
            <a:ext cx="3007591" cy="469106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431BA54-FFE5-4FE4-B8FE-43B48EDF16A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215853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323"/>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4" y="612122"/>
            <a:ext cx="5486977" cy="4115360"/>
          </a:xfrm>
        </p:spPr>
        <p:txBody>
          <a:bodyPr/>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endParaRPr lang="de-DE"/>
          </a:p>
        </p:txBody>
      </p:sp>
      <p:sp>
        <p:nvSpPr>
          <p:cNvPr id="4" name="Textplatzhalter 3"/>
          <p:cNvSpPr>
            <a:spLocks noGrp="1"/>
          </p:cNvSpPr>
          <p:nvPr>
            <p:ph type="body" sz="half" idx="2"/>
          </p:nvPr>
        </p:nvSpPr>
        <p:spPr>
          <a:xfrm>
            <a:off x="1792434" y="5367618"/>
            <a:ext cx="5486977" cy="80402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36A1CA3-B570-4775-B369-C344D61418B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896619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E06309F-465D-4DA9-AB64-072215F6DB6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3769044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8"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C29D58-F2DB-4FB5-B182-195FE3BF9FE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98694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2" y="2130519"/>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3" y="3885640"/>
            <a:ext cx="6401955" cy="1753721"/>
          </a:xfrm>
        </p:spPr>
        <p:txBody>
          <a:bodyPr/>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6354D20-AFB4-4BD1-9E6E-9DEB4907170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453196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1DC87F3-5150-4AAB-A69E-680888B649D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497591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5"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5" y="2906526"/>
            <a:ext cx="7771534" cy="1500187"/>
          </a:xfrm>
        </p:spPr>
        <p:txBody>
          <a:bodyPr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3CA6A49-D963-454C-8097-89AAF7714F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8486334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F4FBF73-0637-45CD-B270-C92CB1ADC94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0307147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9"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3"/>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3" y="1535206"/>
            <a:ext cx="4040909"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6" name="Inhaltsplatzhalter 5"/>
          <p:cNvSpPr>
            <a:spLocks noGrp="1"/>
          </p:cNvSpPr>
          <p:nvPr>
            <p:ph sz="quarter" idx="4"/>
          </p:nvPr>
        </p:nvSpPr>
        <p:spPr>
          <a:xfrm>
            <a:off x="4645603" y="2175343"/>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1CAAFF22-BC63-4F80-9F77-CF1212C8878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0986564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4B6E4672-72E7-4E61-8C2D-1B13D12E7A9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897778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CD78986-8039-4DB6-9A7C-55F023F1AE1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551140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89"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89" y="1435755"/>
            <a:ext cx="3007591" cy="469106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3C7248D-7593-43B7-A1EA-C60764038C4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6613327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2" y="4800321"/>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2" y="612122"/>
            <a:ext cx="5486977" cy="411536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endParaRPr lang="de-DE"/>
          </a:p>
        </p:txBody>
      </p:sp>
      <p:sp>
        <p:nvSpPr>
          <p:cNvPr id="4" name="Textplatzhalter 3"/>
          <p:cNvSpPr>
            <a:spLocks noGrp="1"/>
          </p:cNvSpPr>
          <p:nvPr>
            <p:ph type="body" sz="half" idx="2"/>
          </p:nvPr>
        </p:nvSpPr>
        <p:spPr>
          <a:xfrm>
            <a:off x="1792432" y="5367618"/>
            <a:ext cx="5486977" cy="80402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9D9F154-A33A-44ED-A1F9-D27F7F696E3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345289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83D870E-0A30-4FD8-9A84-5C9A3F1745E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1315222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7"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708C95D-9902-4BB1-8E59-1DC0D8E39F9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89109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906968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560219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45369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02096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1501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26881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a:t>Click to edit Master title style</a:t>
            </a:r>
          </a:p>
        </p:txBody>
      </p:sp>
      <p:sp>
        <p:nvSpPr>
          <p:cNvPr id="3" name="Text Placeholder 2"/>
          <p:cNvSpPr>
            <a:spLocks noGrp="1"/>
          </p:cNvSpPr>
          <p:nvPr>
            <p:ph type="body" sz="half" idx="1"/>
          </p:nvPr>
        </p:nvSpPr>
        <p:spPr>
          <a:xfrm>
            <a:off x="1763713" y="1600200"/>
            <a:ext cx="338455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5300663" y="1600200"/>
            <a:ext cx="3386137"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r>
              <a:rPr lang="de-DE" dirty="0">
                <a:solidFill>
                  <a:prstClr val="black"/>
                </a:solidFill>
                <a:latin typeface="Century Gothic"/>
              </a:rPr>
              <a:t>UFL</a:t>
            </a:r>
            <a:endParaRPr lang="en-GB" dirty="0">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258838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653309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21770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923644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190997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356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r>
              <a:rPr lang="de-DE" dirty="0"/>
              <a:t>UFL</a:t>
            </a:r>
            <a:endParaRPr lang="de-DE" altLang="en-US" dirty="0"/>
          </a:p>
        </p:txBody>
      </p:sp>
      <p:sp>
        <p:nvSpPr>
          <p:cNvPr id="6" name="Fußzeilenplatzhalter 5"/>
          <p:cNvSpPr>
            <a:spLocks noGrp="1"/>
          </p:cNvSpPr>
          <p:nvPr>
            <p:ph type="ftr" sz="quarter" idx="11"/>
          </p:nvPr>
        </p:nvSpPr>
        <p:spPr/>
        <p:txBody>
          <a:bodyPr/>
          <a:lstStyle/>
          <a:p>
            <a:r>
              <a:rPr lang="de-DE" altLang="en-US"/>
              <a:t>hanno.ulmer@i-med.ac.at</a:t>
            </a:r>
          </a:p>
        </p:txBody>
      </p:sp>
      <p:sp>
        <p:nvSpPr>
          <p:cNvPr id="7" name="Foliennummernplatzhalter 6"/>
          <p:cNvSpPr>
            <a:spLocks noGrp="1"/>
          </p:cNvSpPr>
          <p:nvPr>
            <p:ph type="sldNum" sz="quarter" idx="12"/>
          </p:nvPr>
        </p:nvSpPr>
        <p:spPr/>
        <p:txBody>
          <a:bodyPr/>
          <a:lstStyle/>
          <a:p>
            <a:r>
              <a:rPr lang="de-DE" altLang="en-US"/>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0309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96085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71142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591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312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19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a:solidFill>
                  <a:prstClr val="black">
                    <a:tint val="75000"/>
                  </a:prstClr>
                </a:solidFill>
              </a:rPr>
              <a:t>hanno.ulmer@i-med.ac.at</a:t>
            </a:r>
          </a:p>
        </p:txBody>
      </p:sp>
      <p:sp>
        <p:nvSpPr>
          <p:cNvPr id="5" name="Foliennummernplatzhalter 4"/>
          <p:cNvSpPr>
            <a:spLocks noGrp="1"/>
          </p:cNvSpPr>
          <p:nvPr>
            <p:ph type="sldNum" sz="quarter" idx="12"/>
          </p:nvPr>
        </p:nvSpPr>
        <p:spPr/>
        <p:txBody>
          <a:bodyPr/>
          <a:lstStyle/>
          <a:p>
            <a:r>
              <a:rPr lang="de-DE" altLang="en-US">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449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a:solidFill>
                  <a:prstClr val="black">
                    <a:tint val="75000"/>
                  </a:prstClr>
                </a:solidFill>
              </a:rPr>
              <a:t>hanno.ulmer@i-med.ac.at</a:t>
            </a:r>
          </a:p>
        </p:txBody>
      </p:sp>
      <p:sp>
        <p:nvSpPr>
          <p:cNvPr id="4" name="Foliennummernplatzhalter 3"/>
          <p:cNvSpPr>
            <a:spLocks noGrp="1"/>
          </p:cNvSpPr>
          <p:nvPr>
            <p:ph type="sldNum" sz="quarter" idx="12"/>
          </p:nvPr>
        </p:nvSpPr>
        <p:spPr/>
        <p:txBody>
          <a:bodyPr/>
          <a:lstStyle/>
          <a:p>
            <a:r>
              <a:rPr lang="de-DE" altLang="en-US">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850496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r>
              <a:rPr lang="de-DE" dirty="0">
                <a:solidFill>
                  <a:prstClr val="black">
                    <a:tint val="75000"/>
                  </a:prstClr>
                </a:solidFill>
              </a:rPr>
              <a:t>UFL</a:t>
            </a:r>
            <a:endParaRPr lang="de-DE" altLang="en-US" dirty="0">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087285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p:cNvSpPr>
            <a:spLocks noGrp="1"/>
          </p:cNvSpPr>
          <p:nvPr>
            <p:ph type="dt" sz="half" idx="10"/>
          </p:nvPr>
        </p:nvSpPr>
        <p:spPr>
          <a:xfrm>
            <a:off x="457200" y="6245225"/>
            <a:ext cx="2133600" cy="476250"/>
          </a:xfrm>
        </p:spPr>
        <p:txBody>
          <a:bodyPr/>
          <a:lstStyle>
            <a:lvl1pPr>
              <a:defRPr/>
            </a:lvl1pPr>
          </a:lstStyle>
          <a:p>
            <a:r>
              <a:rPr lang="de-DE" altLang="de-DE" dirty="0">
                <a:solidFill>
                  <a:prstClr val="black">
                    <a:tint val="75000"/>
                  </a:prstClr>
                </a:solidFill>
              </a:rPr>
              <a:t>UFL</a:t>
            </a: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r>
              <a:rPr lang="de-DE" altLang="de-DE">
                <a:solidFill>
                  <a:prstClr val="black">
                    <a:tint val="75000"/>
                  </a:prstClr>
                </a:solidFill>
              </a:rPr>
              <a:t>hanno.ulmer@i-med.ac.at</a:t>
            </a: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278227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de-DE" dirty="0"/>
              <a:t>UFL</a:t>
            </a:r>
            <a:endParaRPr lang="de-DE" altLang="en-US" dirty="0"/>
          </a:p>
        </p:txBody>
      </p:sp>
      <p:sp>
        <p:nvSpPr>
          <p:cNvPr id="4" name="Fußzeilenplatzhalter 3"/>
          <p:cNvSpPr>
            <a:spLocks noGrp="1"/>
          </p:cNvSpPr>
          <p:nvPr>
            <p:ph type="ftr" sz="quarter" idx="11"/>
          </p:nvPr>
        </p:nvSpPr>
        <p:spPr/>
        <p:txBody>
          <a:bodyPr/>
          <a:lstStyle/>
          <a:p>
            <a:r>
              <a:rPr lang="de-DE" altLang="en-US"/>
              <a:t>hanno.ulmer@i-med.ac.at</a:t>
            </a:r>
          </a:p>
        </p:txBody>
      </p:sp>
      <p:sp>
        <p:nvSpPr>
          <p:cNvPr id="5" name="Foliennummernplatzhalter 4"/>
          <p:cNvSpPr>
            <a:spLocks noGrp="1"/>
          </p:cNvSpPr>
          <p:nvPr>
            <p:ph type="sldNum" sz="quarter" idx="12"/>
          </p:nvPr>
        </p:nvSpPr>
        <p:spPr/>
        <p:txBody>
          <a:bodyPr/>
          <a:lstStyle/>
          <a:p>
            <a:r>
              <a:rPr lang="de-DE" altLang="en-US"/>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a:solidFill>
                  <a:srgbClr val="4F81BD"/>
                </a:solidFill>
              </a:rPr>
              <a:t>Prof. Dr. Leonhard Held / Prof. Dr. Burkhardt Seifert / </a:t>
            </a:r>
          </a:p>
          <a:p>
            <a:pPr defTabSz="914186" eaLnBrk="1" hangingPunct="1">
              <a:buSzPct val="80000"/>
              <a:buFont typeface="Verdana" pitchFamily="34" charset="0"/>
              <a:buNone/>
              <a:defRPr/>
            </a:pPr>
            <a:r>
              <a:rPr lang="de-DE" sz="2000" b="1" dirty="0">
                <a:solidFill>
                  <a:srgbClr val="4F81BD"/>
                </a:solidFill>
              </a:rPr>
              <a:t>Dr. Kaspar </a:t>
            </a:r>
            <a:r>
              <a:rPr lang="de-DE" sz="2000" b="1" dirty="0" err="1">
                <a:solidFill>
                  <a:srgbClr val="4F81BD"/>
                </a:solidFill>
              </a:rPr>
              <a:t>Rufibach</a:t>
            </a:r>
            <a:br>
              <a:rPr lang="de-DE" sz="2000" b="1" dirty="0">
                <a:solidFill>
                  <a:srgbClr val="4F81BD"/>
                </a:solidFill>
              </a:rPr>
            </a:br>
            <a:r>
              <a:rPr lang="de-DE" sz="2000" b="1" dirty="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a:solidFill>
                  <a:srgbClr val="4F81BD"/>
                </a:solidFill>
              </a:rPr>
              <a:t>Prof. Dr. Leonhard Held / Prof. Dr. Burkhardt Seifert / Dr. Kaspar </a:t>
            </a:r>
            <a:r>
              <a:rPr lang="de-DE" sz="1400" b="1" dirty="0" err="1">
                <a:solidFill>
                  <a:srgbClr val="4F81BD"/>
                </a:solidFill>
              </a:rPr>
              <a:t>Rufibach</a:t>
            </a:r>
            <a:br>
              <a:rPr lang="de-DE" sz="1400" b="1" dirty="0">
                <a:solidFill>
                  <a:srgbClr val="4F81BD"/>
                </a:solidFill>
              </a:rPr>
            </a:br>
            <a:r>
              <a:rPr lang="de-DE" sz="1400" b="1" dirty="0">
                <a:solidFill>
                  <a:srgbClr val="4F81BD"/>
                </a:solidFill>
              </a:rPr>
              <a:t>Medizinische Statistik</a:t>
            </a:r>
            <a:br>
              <a:rPr lang="de-DE" sz="1400" b="1" dirty="0">
                <a:solidFill>
                  <a:srgbClr val="4F81BD"/>
                </a:solidFill>
              </a:rPr>
            </a:br>
            <a:br>
              <a:rPr lang="en-GB" sz="1400" b="1" dirty="0">
                <a:solidFill>
                  <a:srgbClr val="4F81BD"/>
                </a:solidFill>
              </a:rPr>
            </a:br>
            <a:r>
              <a:rPr lang="en-GB" sz="1400" dirty="0">
                <a:solidFill>
                  <a:srgbClr val="4F81BD"/>
                </a:solidFill>
              </a:rPr>
              <a:t>ISBN 978-3-8689-4100-5 </a:t>
            </a:r>
            <a:br>
              <a:rPr lang="en-GB" sz="1400" dirty="0">
                <a:solidFill>
                  <a:srgbClr val="4F81BD"/>
                </a:solidFill>
              </a:rPr>
            </a:br>
            <a:r>
              <a:rPr lang="en-GB" sz="1400" dirty="0">
                <a:solidFill>
                  <a:srgbClr val="4F81BD"/>
                </a:solidFill>
              </a:rPr>
              <a:t>448 </a:t>
            </a:r>
            <a:r>
              <a:rPr lang="en-GB" sz="1400" dirty="0" err="1">
                <a:solidFill>
                  <a:srgbClr val="4F81BD"/>
                </a:solidFill>
              </a:rPr>
              <a:t>Seiten</a:t>
            </a:r>
            <a:r>
              <a:rPr lang="en-GB" sz="1400" dirty="0">
                <a:solidFill>
                  <a:srgbClr val="4F81BD"/>
                </a:solidFill>
              </a:rPr>
              <a:t> |  2-farbig</a:t>
            </a:r>
            <a:br>
              <a:rPr lang="en-GB" sz="1400" dirty="0">
                <a:solidFill>
                  <a:srgbClr val="4F81BD"/>
                </a:solidFill>
              </a:rPr>
            </a:br>
            <a:r>
              <a:rPr lang="en-GB" sz="1400" dirty="0" err="1">
                <a:solidFill>
                  <a:srgbClr val="4F81BD"/>
                </a:solidFill>
              </a:rPr>
              <a:t>Juli</a:t>
            </a:r>
            <a:r>
              <a:rPr lang="en-GB" sz="1400" dirty="0">
                <a:solidFill>
                  <a:srgbClr val="4F81BD"/>
                </a:solidFill>
              </a:rPr>
              <a:t> 2013</a:t>
            </a:r>
            <a:br>
              <a:rPr lang="en-GB" sz="1400" dirty="0">
                <a:solidFill>
                  <a:srgbClr val="4F81BD"/>
                </a:solidFill>
              </a:rPr>
            </a:br>
            <a:r>
              <a:rPr lang="en-GB" sz="1400" dirty="0">
                <a:solidFill>
                  <a:srgbClr val="4F81BD"/>
                </a:solidFill>
              </a:rPr>
              <a:t>€ 34,95 [D] | € 36,00 [A] | SFR 46,70</a:t>
            </a:r>
          </a:p>
          <a:p>
            <a:pPr defTabSz="914186" eaLnBrk="1" hangingPunct="1">
              <a:buSzPct val="80000"/>
              <a:buFont typeface="Verdana" pitchFamily="34" charset="0"/>
              <a:buNone/>
              <a:defRPr/>
            </a:pPr>
            <a:endParaRPr lang="en-GB" sz="1400" dirty="0">
              <a:solidFill>
                <a:srgbClr val="4F81BD"/>
              </a:solidFill>
            </a:endParaRPr>
          </a:p>
          <a:p>
            <a:pPr defTabSz="914186" eaLnBrk="1" hangingPunct="1">
              <a:buSzPct val="80000"/>
              <a:buFont typeface="Verdana" pitchFamily="34" charset="0"/>
              <a:buNone/>
              <a:defRPr/>
            </a:pPr>
            <a:r>
              <a:rPr lang="en-GB" sz="1400" dirty="0">
                <a:solidFill>
                  <a:srgbClr val="4F81BD"/>
                </a:solidFill>
              </a:rPr>
              <a:t>www.pearson-studium.de</a:t>
            </a:r>
            <a:br>
              <a:rPr lang="en-GB" sz="1400" dirty="0">
                <a:solidFill>
                  <a:srgbClr val="4F81BD"/>
                </a:solidFill>
              </a:rPr>
            </a:br>
            <a:r>
              <a:rPr lang="en-GB" sz="1400" dirty="0">
                <a:solidFill>
                  <a:srgbClr val="4F81BD"/>
                </a:solidFill>
              </a:rPr>
              <a:t>www.pearson.ch</a:t>
            </a: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1401335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a:solidFill>
                  <a:prstClr val="black"/>
                </a:solidFill>
              </a:rPr>
              <a:t>hanno.ulmer@i-med.ac.at</a:t>
            </a:r>
          </a:p>
        </p:txBody>
      </p:sp>
      <p:sp>
        <p:nvSpPr>
          <p:cNvPr id="6" name="Slide Number Placeholder 5"/>
          <p:cNvSpPr>
            <a:spLocks noGrp="1"/>
          </p:cNvSpPr>
          <p:nvPr>
            <p:ph type="sldNum" sz="quarter" idx="12"/>
          </p:nvPr>
        </p:nvSpPr>
        <p:spPr>
          <a:xfrm>
            <a:off x="3924300" y="5876925"/>
            <a:ext cx="369888" cy="365125"/>
          </a:xfrm>
        </p:spPr>
        <p:txBody>
          <a:bodyPr/>
          <a:lstStyle>
            <a:lvl1pPr>
              <a:defRPr/>
            </a:lvl1pPr>
          </a:lstStyle>
          <a:p>
            <a:pPr>
              <a:defRPr/>
            </a:pPr>
            <a:fld id="{556306EB-41F9-4700-8EF4-53A4F27E2675}"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715764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a:solidFill>
                  <a:prstClr val="black"/>
                </a:solidFill>
              </a:rPr>
              <a:t>hanno.ulmer@i-med.ac.at</a:t>
            </a:r>
          </a:p>
        </p:txBody>
      </p:sp>
      <p:sp>
        <p:nvSpPr>
          <p:cNvPr id="6" name="Slide Number Placeholder 5"/>
          <p:cNvSpPr>
            <a:spLocks noGrp="1"/>
          </p:cNvSpPr>
          <p:nvPr>
            <p:ph type="sldNum" sz="quarter" idx="12"/>
          </p:nvPr>
        </p:nvSpPr>
        <p:spPr/>
        <p:txBody>
          <a:bodyPr/>
          <a:lstStyle>
            <a:lvl1pPr>
              <a:defRPr/>
            </a:lvl1pPr>
          </a:lstStyle>
          <a:p>
            <a:pPr>
              <a:defRPr/>
            </a:pPr>
            <a:fld id="{3F196202-1BF4-4F5F-B406-6055B8AE931E}"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881272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a:solidFill>
                  <a:prstClr val="black"/>
                </a:solidFill>
              </a:rPr>
              <a:t>hanno.ulmer@i-med.ac.at</a:t>
            </a:r>
          </a:p>
        </p:txBody>
      </p:sp>
      <p:sp>
        <p:nvSpPr>
          <p:cNvPr id="6" name="Slide Number Placeholder 5"/>
          <p:cNvSpPr>
            <a:spLocks noGrp="1"/>
          </p:cNvSpPr>
          <p:nvPr>
            <p:ph type="sldNum" sz="quarter" idx="12"/>
          </p:nvPr>
        </p:nvSpPr>
        <p:spPr/>
        <p:txBody>
          <a:bodyPr/>
          <a:lstStyle>
            <a:lvl1pPr>
              <a:defRPr/>
            </a:lvl1pPr>
          </a:lstStyle>
          <a:p>
            <a:pPr>
              <a:defRPr/>
            </a:pPr>
            <a:fld id="{6D055355-D059-408F-A6A1-2ADD039AC011}"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764496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a:solidFill>
                  <a:prstClr val="black"/>
                </a:solidFill>
              </a:rPr>
              <a:t>UFL</a:t>
            </a:r>
            <a:endParaRPr lang="en-GB"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a:solidFill>
                  <a:prstClr val="black"/>
                </a:solidFill>
              </a:rPr>
              <a:t>hanno.ulmer@i-med.ac.at</a:t>
            </a:r>
          </a:p>
        </p:txBody>
      </p:sp>
      <p:sp>
        <p:nvSpPr>
          <p:cNvPr id="7" name="Slide Number Placeholder 6"/>
          <p:cNvSpPr>
            <a:spLocks noGrp="1"/>
          </p:cNvSpPr>
          <p:nvPr>
            <p:ph type="sldNum" sz="quarter" idx="12"/>
          </p:nvPr>
        </p:nvSpPr>
        <p:spPr/>
        <p:txBody>
          <a:bodyPr/>
          <a:lstStyle>
            <a:lvl1pPr>
              <a:defRPr/>
            </a:lvl1pPr>
          </a:lstStyle>
          <a:p>
            <a:pPr>
              <a:defRPr/>
            </a:pPr>
            <a:fld id="{B7FE52D1-5E2D-4985-BFA8-A50E6562DF6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151870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a:solidFill>
                  <a:prstClr val="black"/>
                </a:solidFill>
              </a:rPr>
              <a:t>UFL</a:t>
            </a:r>
            <a:endParaRPr lang="en-GB" dirty="0">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a:solidFill>
                  <a:prstClr val="black"/>
                </a:solidFill>
              </a:rPr>
              <a:t>hanno.ulmer@i-med.ac.at</a:t>
            </a:r>
          </a:p>
        </p:txBody>
      </p:sp>
      <p:sp>
        <p:nvSpPr>
          <p:cNvPr id="9" name="Slide Number Placeholder 8"/>
          <p:cNvSpPr>
            <a:spLocks noGrp="1"/>
          </p:cNvSpPr>
          <p:nvPr>
            <p:ph type="sldNum" sz="quarter" idx="12"/>
          </p:nvPr>
        </p:nvSpPr>
        <p:spPr/>
        <p:txBody>
          <a:bodyPr/>
          <a:lstStyle>
            <a:lvl1pPr>
              <a:defRPr/>
            </a:lvl1pPr>
          </a:lstStyle>
          <a:p>
            <a:pPr>
              <a:defRPr/>
            </a:pPr>
            <a:fld id="{97186814-9509-4939-AD4C-945385B2130B}"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146747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a:solidFill>
                  <a:prstClr val="black"/>
                </a:solidFill>
              </a:rPr>
              <a:t>UFL</a:t>
            </a:r>
            <a:endParaRPr lang="en-GB"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a:solidFill>
                  <a:prstClr val="black"/>
                </a:solidFill>
              </a:rPr>
              <a:t>hanno.ulmer@i-med.ac.at</a:t>
            </a:r>
          </a:p>
        </p:txBody>
      </p:sp>
      <p:sp>
        <p:nvSpPr>
          <p:cNvPr id="5" name="Slide Number Placeholder 4"/>
          <p:cNvSpPr>
            <a:spLocks noGrp="1"/>
          </p:cNvSpPr>
          <p:nvPr>
            <p:ph type="sldNum" sz="quarter" idx="12"/>
          </p:nvPr>
        </p:nvSpPr>
        <p:spPr/>
        <p:txBody>
          <a:bodyPr/>
          <a:lstStyle>
            <a:lvl1pPr>
              <a:defRPr/>
            </a:lvl1pPr>
          </a:lstStyle>
          <a:p>
            <a:pPr>
              <a:defRPr/>
            </a:pPr>
            <a:fld id="{547496A4-A488-4262-B4B2-FD0A6D6E440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254164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a:solidFill>
                  <a:prstClr val="black"/>
                </a:solidFill>
              </a:rPr>
              <a:t>UFL</a:t>
            </a:r>
            <a:endParaRPr lang="en-GB"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a:solidFill>
                  <a:prstClr val="black"/>
                </a:solidFill>
              </a:rPr>
              <a:t>hanno.ulmer@i-med.ac.at</a:t>
            </a:r>
          </a:p>
        </p:txBody>
      </p:sp>
      <p:sp>
        <p:nvSpPr>
          <p:cNvPr id="4" name="Slide Number Placeholder 3"/>
          <p:cNvSpPr>
            <a:spLocks noGrp="1"/>
          </p:cNvSpPr>
          <p:nvPr>
            <p:ph type="sldNum" sz="quarter" idx="12"/>
          </p:nvPr>
        </p:nvSpPr>
        <p:spPr/>
        <p:txBody>
          <a:bodyPr/>
          <a:lstStyle>
            <a:lvl1pPr>
              <a:defRPr/>
            </a:lvl1pPr>
          </a:lstStyle>
          <a:p>
            <a:pPr>
              <a:defRPr/>
            </a:pPr>
            <a:fld id="{DBCDC30D-71FA-48F1-B1D8-19056FE30770}"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02305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a:solidFill>
                  <a:prstClr val="black"/>
                </a:solidFill>
              </a:rPr>
              <a:t>UFL</a:t>
            </a:r>
            <a:endParaRPr lang="en-GB"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a:solidFill>
                  <a:prstClr val="black"/>
                </a:solidFill>
              </a:rPr>
              <a:t>hanno.ulmer@i-med.ac.at</a:t>
            </a:r>
          </a:p>
        </p:txBody>
      </p:sp>
      <p:sp>
        <p:nvSpPr>
          <p:cNvPr id="7" name="Slide Number Placeholder 6"/>
          <p:cNvSpPr>
            <a:spLocks noGrp="1"/>
          </p:cNvSpPr>
          <p:nvPr>
            <p:ph type="sldNum" sz="quarter" idx="12"/>
          </p:nvPr>
        </p:nvSpPr>
        <p:spPr/>
        <p:txBody>
          <a:bodyPr/>
          <a:lstStyle>
            <a:lvl1pPr>
              <a:defRPr/>
            </a:lvl1pPr>
          </a:lstStyle>
          <a:p>
            <a:pPr>
              <a:defRPr/>
            </a:pPr>
            <a:fld id="{C9E5B65D-214F-43A9-9DD6-98C68ACC542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632032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a:solidFill>
                  <a:prstClr val="black"/>
                </a:solidFill>
              </a:rPr>
              <a:t>UFL</a:t>
            </a:r>
            <a:endParaRPr lang="en-GB"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a:solidFill>
                  <a:prstClr val="black"/>
                </a:solidFill>
              </a:rPr>
              <a:t>hanno.ulmer@i-med.ac.at</a:t>
            </a:r>
          </a:p>
        </p:txBody>
      </p:sp>
      <p:sp>
        <p:nvSpPr>
          <p:cNvPr id="7" name="Slide Number Placeholder 6"/>
          <p:cNvSpPr>
            <a:spLocks noGrp="1"/>
          </p:cNvSpPr>
          <p:nvPr>
            <p:ph type="sldNum" sz="quarter" idx="12"/>
          </p:nvPr>
        </p:nvSpPr>
        <p:spPr/>
        <p:txBody>
          <a:bodyPr/>
          <a:lstStyle>
            <a:lvl1pPr>
              <a:defRPr/>
            </a:lvl1pPr>
          </a:lstStyle>
          <a:p>
            <a:pPr>
              <a:defRPr/>
            </a:pPr>
            <a:fld id="{AD5A0329-3560-4964-AD15-477FD45EC429}"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7555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a:t>UFL</a:t>
            </a:r>
            <a:endParaRPr lang="de-DE" altLang="en-US" dirty="0"/>
          </a:p>
        </p:txBody>
      </p:sp>
      <p:sp>
        <p:nvSpPr>
          <p:cNvPr id="3" name="Fußzeilenplatzhalter 2"/>
          <p:cNvSpPr>
            <a:spLocks noGrp="1"/>
          </p:cNvSpPr>
          <p:nvPr>
            <p:ph type="ftr" sz="quarter" idx="11"/>
          </p:nvPr>
        </p:nvSpPr>
        <p:spPr/>
        <p:txBody>
          <a:bodyPr/>
          <a:lstStyle/>
          <a:p>
            <a:r>
              <a:rPr lang="de-DE" altLang="en-US"/>
              <a:t>hanno.ulmer@i-med.ac.at</a:t>
            </a:r>
          </a:p>
        </p:txBody>
      </p:sp>
      <p:sp>
        <p:nvSpPr>
          <p:cNvPr id="4" name="Foliennummernplatzhalter 3"/>
          <p:cNvSpPr>
            <a:spLocks noGrp="1"/>
          </p:cNvSpPr>
          <p:nvPr>
            <p:ph type="sldNum" sz="quarter" idx="12"/>
          </p:nvPr>
        </p:nvSpPr>
        <p:spPr/>
        <p:txBody>
          <a:bodyPr/>
          <a:lstStyle/>
          <a:p>
            <a:r>
              <a:rPr lang="de-DE" altLang="en-US"/>
              <a:t>Seite </a:t>
            </a:r>
            <a:fld id="{868A1E8A-DB60-4AF5-B189-6B5C31AFD598}" type="slidenum">
              <a:rPr lang="de-DE" altLang="en-US" smtClean="0"/>
              <a:pPr/>
              <a:t>‹Nr.›</a:t>
            </a:fld>
            <a:endParaRPr lang="de-DE"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a:solidFill>
                  <a:prstClr val="black"/>
                </a:solidFill>
              </a:rPr>
              <a:t>hanno.ulmer@i-med.ac.at</a:t>
            </a:r>
          </a:p>
        </p:txBody>
      </p:sp>
      <p:sp>
        <p:nvSpPr>
          <p:cNvPr id="6" name="Slide Number Placeholder 5"/>
          <p:cNvSpPr>
            <a:spLocks noGrp="1"/>
          </p:cNvSpPr>
          <p:nvPr>
            <p:ph type="sldNum" sz="quarter" idx="12"/>
          </p:nvPr>
        </p:nvSpPr>
        <p:spPr/>
        <p:txBody>
          <a:bodyPr/>
          <a:lstStyle>
            <a:lvl1pPr>
              <a:defRPr/>
            </a:lvl1pPr>
          </a:lstStyle>
          <a:p>
            <a:pPr>
              <a:defRPr/>
            </a:pPr>
            <a:fld id="{176BCFAE-8534-4C39-AAB4-4B1588ECB19A}"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28422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a:solidFill>
                  <a:prstClr val="black"/>
                </a:solidFill>
              </a:rPr>
              <a:t>hanno.ulmer@i-med.ac.at</a:t>
            </a:r>
          </a:p>
        </p:txBody>
      </p:sp>
      <p:sp>
        <p:nvSpPr>
          <p:cNvPr id="6" name="Slide Number Placeholder 5"/>
          <p:cNvSpPr>
            <a:spLocks noGrp="1"/>
          </p:cNvSpPr>
          <p:nvPr>
            <p:ph type="sldNum" sz="quarter" idx="12"/>
          </p:nvPr>
        </p:nvSpPr>
        <p:spPr/>
        <p:txBody>
          <a:bodyPr/>
          <a:lstStyle>
            <a:lvl1pPr>
              <a:defRPr/>
            </a:lvl1pPr>
          </a:lstStyle>
          <a:p>
            <a:pPr>
              <a:defRPr/>
            </a:pPr>
            <a:fld id="{7DEC11A1-7BFC-4C72-9BD3-17DF4DFE318C}"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040493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521"/>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6" name="Foliennummernplatzhalter 5"/>
          <p:cNvSpPr>
            <a:spLocks noGrp="1"/>
          </p:cNvSpPr>
          <p:nvPr>
            <p:ph type="sldNum" sz="quarter" idx="12"/>
          </p:nvPr>
        </p:nvSpPr>
        <p:spPr/>
        <p:txBody>
          <a:bodyPr/>
          <a:lstStyle>
            <a:lvl1pPr>
              <a:defRPr/>
            </a:lvl1pPr>
          </a:lstStyle>
          <a:p>
            <a:fld id="{86A3E3E8-F055-4411-99FD-4BB88C1FD3E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211212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6" name="Foliennummernplatzhalter 5"/>
          <p:cNvSpPr>
            <a:spLocks noGrp="1"/>
          </p:cNvSpPr>
          <p:nvPr>
            <p:ph type="sldNum" sz="quarter" idx="12"/>
          </p:nvPr>
        </p:nvSpPr>
        <p:spPr/>
        <p:txBody>
          <a:bodyPr/>
          <a:lstStyle>
            <a:lvl1pPr>
              <a:defRPr/>
            </a:lvl1pPr>
          </a:lstStyle>
          <a:p>
            <a:fld id="{4A074879-72A7-4177-A7B1-72E27822566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67308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7" y="2906526"/>
            <a:ext cx="7771534" cy="1500187"/>
          </a:xfrm>
        </p:spPr>
        <p:txBody>
          <a:bodyPr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6" name="Foliennummernplatzhalter 5"/>
          <p:cNvSpPr>
            <a:spLocks noGrp="1"/>
          </p:cNvSpPr>
          <p:nvPr>
            <p:ph type="sldNum" sz="quarter" idx="12"/>
          </p:nvPr>
        </p:nvSpPr>
        <p:spPr/>
        <p:txBody>
          <a:bodyPr/>
          <a:lstStyle>
            <a:lvl1pPr>
              <a:defRPr/>
            </a:lvl1pPr>
          </a:lstStyle>
          <a:p>
            <a:fld id="{60021EE9-ABD5-4492-A949-D96C4B2140F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189220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7" name="Foliennummernplatzhalter 6"/>
          <p:cNvSpPr>
            <a:spLocks noGrp="1"/>
          </p:cNvSpPr>
          <p:nvPr>
            <p:ph type="sldNum" sz="quarter" idx="12"/>
          </p:nvPr>
        </p:nvSpPr>
        <p:spPr/>
        <p:txBody>
          <a:bodyPr/>
          <a:lstStyle>
            <a:lvl1pPr>
              <a:defRPr/>
            </a:lvl1pPr>
          </a:lstStyle>
          <a:p>
            <a:fld id="{C07BB515-94F4-402A-8D99-5FF2790ECFF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459639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5" y="1535206"/>
            <a:ext cx="4040909"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a:t>Textmasterformat bearbeiten</a:t>
            </a:r>
          </a:p>
        </p:txBody>
      </p:sp>
      <p:sp>
        <p:nvSpPr>
          <p:cNvPr id="6" name="Inhaltsplatzhalter 5"/>
          <p:cNvSpPr>
            <a:spLocks noGrp="1"/>
          </p:cNvSpPr>
          <p:nvPr>
            <p:ph sz="quarter" idx="4"/>
          </p:nvPr>
        </p:nvSpPr>
        <p:spPr>
          <a:xfrm>
            <a:off x="4645605"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9" name="Foliennummernplatzhalter 8"/>
          <p:cNvSpPr>
            <a:spLocks noGrp="1"/>
          </p:cNvSpPr>
          <p:nvPr>
            <p:ph type="sldNum" sz="quarter" idx="12"/>
          </p:nvPr>
        </p:nvSpPr>
        <p:spPr/>
        <p:txBody>
          <a:bodyPr/>
          <a:lstStyle>
            <a:lvl1pPr>
              <a:defRPr/>
            </a:lvl1pPr>
          </a:lstStyle>
          <a:p>
            <a:fld id="{7FE1C4A1-56D3-4909-A6B1-A12BE200407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058264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5" name="Foliennummernplatzhalter 4"/>
          <p:cNvSpPr>
            <a:spLocks noGrp="1"/>
          </p:cNvSpPr>
          <p:nvPr>
            <p:ph type="sldNum" sz="quarter" idx="12"/>
          </p:nvPr>
        </p:nvSpPr>
        <p:spPr/>
        <p:txBody>
          <a:bodyPr/>
          <a:lstStyle>
            <a:lvl1pPr>
              <a:defRPr/>
            </a:lvl1pPr>
          </a:lstStyle>
          <a:p>
            <a:fld id="{D50BBB56-82BD-4A37-843C-E1F3F37A769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60350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4" name="Foliennummernplatzhalter 3"/>
          <p:cNvSpPr>
            <a:spLocks noGrp="1"/>
          </p:cNvSpPr>
          <p:nvPr>
            <p:ph type="sldNum" sz="quarter" idx="12"/>
          </p:nvPr>
        </p:nvSpPr>
        <p:spPr/>
        <p:txBody>
          <a:bodyPr/>
          <a:lstStyle>
            <a:lvl1pPr>
              <a:defRPr/>
            </a:lvl1pPr>
          </a:lstStyle>
          <a:p>
            <a:fld id="{31D1B5B3-9F50-4685-AD05-293F903DFCA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41843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91" y="1435755"/>
            <a:ext cx="3007591" cy="469106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7" name="Foliennummernplatzhalter 6"/>
          <p:cNvSpPr>
            <a:spLocks noGrp="1"/>
          </p:cNvSpPr>
          <p:nvPr>
            <p:ph type="sldNum" sz="quarter" idx="12"/>
          </p:nvPr>
        </p:nvSpPr>
        <p:spPr/>
        <p:txBody>
          <a:bodyPr/>
          <a:lstStyle>
            <a:lvl1pPr>
              <a:defRPr/>
            </a:lvl1pPr>
          </a:lstStyle>
          <a:p>
            <a:fld id="{C431BA54-FFE5-4FE4-B8FE-43B48EDF16A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9932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323"/>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4" y="612122"/>
            <a:ext cx="5486977" cy="4115360"/>
          </a:xfrm>
        </p:spPr>
        <p:txBody>
          <a:bodyPr/>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endParaRPr lang="de-DE"/>
          </a:p>
        </p:txBody>
      </p:sp>
      <p:sp>
        <p:nvSpPr>
          <p:cNvPr id="4" name="Textplatzhalter 3"/>
          <p:cNvSpPr>
            <a:spLocks noGrp="1"/>
          </p:cNvSpPr>
          <p:nvPr>
            <p:ph type="body" sz="half" idx="2"/>
          </p:nvPr>
        </p:nvSpPr>
        <p:spPr>
          <a:xfrm>
            <a:off x="1792434" y="5367618"/>
            <a:ext cx="5486977" cy="80402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7" name="Foliennummernplatzhalter 6"/>
          <p:cNvSpPr>
            <a:spLocks noGrp="1"/>
          </p:cNvSpPr>
          <p:nvPr>
            <p:ph type="sldNum" sz="quarter" idx="12"/>
          </p:nvPr>
        </p:nvSpPr>
        <p:spPr/>
        <p:txBody>
          <a:bodyPr/>
          <a:lstStyle>
            <a:lvl1pPr>
              <a:defRPr/>
            </a:lvl1pPr>
          </a:lstStyle>
          <a:p>
            <a:fld id="{836A1CA3-B570-4775-B369-C344D61418B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444558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6" name="Foliennummernplatzhalter 5"/>
          <p:cNvSpPr>
            <a:spLocks noGrp="1"/>
          </p:cNvSpPr>
          <p:nvPr>
            <p:ph type="sldNum" sz="quarter" idx="12"/>
          </p:nvPr>
        </p:nvSpPr>
        <p:spPr/>
        <p:txBody>
          <a:bodyPr/>
          <a:lstStyle>
            <a:lvl1pPr>
              <a:defRPr/>
            </a:lvl1pPr>
          </a:lstStyle>
          <a:p>
            <a:fld id="{FE06309F-465D-4DA9-AB64-072215F6DB6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975528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8"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6" name="Foliennummernplatzhalter 5"/>
          <p:cNvSpPr>
            <a:spLocks noGrp="1"/>
          </p:cNvSpPr>
          <p:nvPr>
            <p:ph type="sldNum" sz="quarter" idx="12"/>
          </p:nvPr>
        </p:nvSpPr>
        <p:spPr/>
        <p:txBody>
          <a:bodyPr/>
          <a:lstStyle>
            <a:lvl1pPr>
              <a:defRPr/>
            </a:lvl1pPr>
          </a:lstStyle>
          <a:p>
            <a:fld id="{86C29D58-F2DB-4FB5-B182-195FE3BF9FE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857994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2" y="2130519"/>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3" y="3885640"/>
            <a:ext cx="6401955" cy="1753721"/>
          </a:xfrm>
        </p:spPr>
        <p:txBody>
          <a:bodyPr/>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6" name="Foliennummernplatzhalter 5"/>
          <p:cNvSpPr>
            <a:spLocks noGrp="1"/>
          </p:cNvSpPr>
          <p:nvPr>
            <p:ph type="sldNum" sz="quarter" idx="12"/>
          </p:nvPr>
        </p:nvSpPr>
        <p:spPr/>
        <p:txBody>
          <a:bodyPr/>
          <a:lstStyle>
            <a:lvl1pPr>
              <a:defRPr/>
            </a:lvl1pPr>
          </a:lstStyle>
          <a:p>
            <a:fld id="{F6354D20-AFB4-4BD1-9E6E-9DEB4907170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025212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6" name="Foliennummernplatzhalter 5"/>
          <p:cNvSpPr>
            <a:spLocks noGrp="1"/>
          </p:cNvSpPr>
          <p:nvPr>
            <p:ph type="sldNum" sz="quarter" idx="12"/>
          </p:nvPr>
        </p:nvSpPr>
        <p:spPr/>
        <p:txBody>
          <a:bodyPr/>
          <a:lstStyle>
            <a:lvl1pPr>
              <a:defRPr/>
            </a:lvl1pPr>
          </a:lstStyle>
          <a:p>
            <a:fld id="{11DC87F3-5150-4AAB-A69E-680888B649D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260436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5"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5" y="2906526"/>
            <a:ext cx="7771534" cy="1500187"/>
          </a:xfrm>
        </p:spPr>
        <p:txBody>
          <a:bodyPr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6" name="Foliennummernplatzhalter 5"/>
          <p:cNvSpPr>
            <a:spLocks noGrp="1"/>
          </p:cNvSpPr>
          <p:nvPr>
            <p:ph type="sldNum" sz="quarter" idx="12"/>
          </p:nvPr>
        </p:nvSpPr>
        <p:spPr/>
        <p:txBody>
          <a:bodyPr/>
          <a:lstStyle>
            <a:lvl1pPr>
              <a:defRPr/>
            </a:lvl1pPr>
          </a:lstStyle>
          <a:p>
            <a:fld id="{B3CA6A49-D963-454C-8097-89AAF7714F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25327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7" name="Foliennummernplatzhalter 6"/>
          <p:cNvSpPr>
            <a:spLocks noGrp="1"/>
          </p:cNvSpPr>
          <p:nvPr>
            <p:ph type="sldNum" sz="quarter" idx="12"/>
          </p:nvPr>
        </p:nvSpPr>
        <p:spPr/>
        <p:txBody>
          <a:bodyPr/>
          <a:lstStyle>
            <a:lvl1pPr>
              <a:defRPr/>
            </a:lvl1pPr>
          </a:lstStyle>
          <a:p>
            <a:fld id="{EF4FBF73-0637-45CD-B270-C92CB1ADC94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27894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9"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3"/>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3" y="1535206"/>
            <a:ext cx="4040909"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6" name="Inhaltsplatzhalter 5"/>
          <p:cNvSpPr>
            <a:spLocks noGrp="1"/>
          </p:cNvSpPr>
          <p:nvPr>
            <p:ph sz="quarter" idx="4"/>
          </p:nvPr>
        </p:nvSpPr>
        <p:spPr>
          <a:xfrm>
            <a:off x="4645603" y="2175343"/>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9" name="Foliennummernplatzhalter 8"/>
          <p:cNvSpPr>
            <a:spLocks noGrp="1"/>
          </p:cNvSpPr>
          <p:nvPr>
            <p:ph type="sldNum" sz="quarter" idx="12"/>
          </p:nvPr>
        </p:nvSpPr>
        <p:spPr/>
        <p:txBody>
          <a:bodyPr/>
          <a:lstStyle>
            <a:lvl1pPr>
              <a:defRPr/>
            </a:lvl1pPr>
          </a:lstStyle>
          <a:p>
            <a:fld id="{1CAAFF22-BC63-4F80-9F77-CF1212C8878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87226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5" name="Foliennummernplatzhalter 4"/>
          <p:cNvSpPr>
            <a:spLocks noGrp="1"/>
          </p:cNvSpPr>
          <p:nvPr>
            <p:ph type="sldNum" sz="quarter" idx="12"/>
          </p:nvPr>
        </p:nvSpPr>
        <p:spPr/>
        <p:txBody>
          <a:bodyPr/>
          <a:lstStyle>
            <a:lvl1pPr>
              <a:defRPr/>
            </a:lvl1pPr>
          </a:lstStyle>
          <a:p>
            <a:fld id="{4B6E4672-72E7-4E61-8C2D-1B13D12E7A9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370543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4" name="Foliennummernplatzhalter 3"/>
          <p:cNvSpPr>
            <a:spLocks noGrp="1"/>
          </p:cNvSpPr>
          <p:nvPr>
            <p:ph type="sldNum" sz="quarter" idx="12"/>
          </p:nvPr>
        </p:nvSpPr>
        <p:spPr/>
        <p:txBody>
          <a:bodyPr/>
          <a:lstStyle>
            <a:lvl1pPr>
              <a:defRPr/>
            </a:lvl1pPr>
          </a:lstStyle>
          <a:p>
            <a:fld id="{ECD78986-8039-4DB6-9A7C-55F023F1AE1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50349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89"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89" y="1435755"/>
            <a:ext cx="3007591" cy="469106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7" name="Foliennummernplatzhalter 6"/>
          <p:cNvSpPr>
            <a:spLocks noGrp="1"/>
          </p:cNvSpPr>
          <p:nvPr>
            <p:ph type="sldNum" sz="quarter" idx="12"/>
          </p:nvPr>
        </p:nvSpPr>
        <p:spPr/>
        <p:txBody>
          <a:bodyPr/>
          <a:lstStyle>
            <a:lvl1pPr>
              <a:defRPr/>
            </a:lvl1pPr>
          </a:lstStyle>
          <a:p>
            <a:fld id="{13C7248D-7593-43B7-A1EA-C60764038C4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753961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2" y="4800321"/>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2" y="612122"/>
            <a:ext cx="5486977" cy="411536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endParaRPr lang="de-DE"/>
          </a:p>
        </p:txBody>
      </p:sp>
      <p:sp>
        <p:nvSpPr>
          <p:cNvPr id="4" name="Textplatzhalter 3"/>
          <p:cNvSpPr>
            <a:spLocks noGrp="1"/>
          </p:cNvSpPr>
          <p:nvPr>
            <p:ph type="body" sz="half" idx="2"/>
          </p:nvPr>
        </p:nvSpPr>
        <p:spPr>
          <a:xfrm>
            <a:off x="1792432" y="5367618"/>
            <a:ext cx="5486977" cy="80402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7" name="Foliennummernplatzhalter 6"/>
          <p:cNvSpPr>
            <a:spLocks noGrp="1"/>
          </p:cNvSpPr>
          <p:nvPr>
            <p:ph type="sldNum" sz="quarter" idx="12"/>
          </p:nvPr>
        </p:nvSpPr>
        <p:spPr/>
        <p:txBody>
          <a:bodyPr/>
          <a:lstStyle>
            <a:lvl1pPr>
              <a:defRPr/>
            </a:lvl1pPr>
          </a:lstStyle>
          <a:p>
            <a:fld id="{09D9F154-A33A-44ED-A1F9-D27F7F696E3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664229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6" name="Foliennummernplatzhalter 5"/>
          <p:cNvSpPr>
            <a:spLocks noGrp="1"/>
          </p:cNvSpPr>
          <p:nvPr>
            <p:ph type="sldNum" sz="quarter" idx="12"/>
          </p:nvPr>
        </p:nvSpPr>
        <p:spPr/>
        <p:txBody>
          <a:bodyPr/>
          <a:lstStyle>
            <a:lvl1pPr>
              <a:defRPr/>
            </a:lvl1pPr>
          </a:lstStyle>
          <a:p>
            <a:fld id="{583D870E-0A30-4FD8-9A84-5C9A3F1745E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661891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7"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a:solidFill>
                  <a:srgbClr val="000000"/>
                </a:solidFill>
              </a:rPr>
              <a:t>hanno.ulmer@i-med.ac.at</a:t>
            </a:r>
          </a:p>
        </p:txBody>
      </p:sp>
      <p:sp>
        <p:nvSpPr>
          <p:cNvPr id="6" name="Foliennummernplatzhalter 5"/>
          <p:cNvSpPr>
            <a:spLocks noGrp="1"/>
          </p:cNvSpPr>
          <p:nvPr>
            <p:ph type="sldNum" sz="quarter" idx="12"/>
          </p:nvPr>
        </p:nvSpPr>
        <p:spPr/>
        <p:txBody>
          <a:bodyPr/>
          <a:lstStyle>
            <a:lvl1pPr>
              <a:defRPr/>
            </a:lvl1pPr>
          </a:lstStyle>
          <a:p>
            <a:fld id="{1708C95D-9902-4BB1-8E59-1DC0D8E39F9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0564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722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735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479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a:solidFill>
                  <a:prstClr val="black">
                    <a:tint val="75000"/>
                  </a:prstClr>
                </a:solidFill>
              </a:rPr>
              <a:t>hanno.ulmer@i-med.ac.at</a:t>
            </a:r>
          </a:p>
        </p:txBody>
      </p:sp>
      <p:sp>
        <p:nvSpPr>
          <p:cNvPr id="5" name="Foliennummernplatzhalter 4"/>
          <p:cNvSpPr>
            <a:spLocks noGrp="1"/>
          </p:cNvSpPr>
          <p:nvPr>
            <p:ph type="sldNum" sz="quarter" idx="12"/>
          </p:nvPr>
        </p:nvSpPr>
        <p:spPr/>
        <p:txBody>
          <a:bodyPr/>
          <a:lstStyle/>
          <a:p>
            <a:r>
              <a:rPr lang="de-DE" altLang="en-US">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925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a:solidFill>
                  <a:prstClr val="black">
                    <a:tint val="75000"/>
                  </a:prstClr>
                </a:solidFill>
              </a:rPr>
              <a:t>hanno.ulmer@i-med.ac.at</a:t>
            </a:r>
          </a:p>
        </p:txBody>
      </p:sp>
      <p:sp>
        <p:nvSpPr>
          <p:cNvPr id="4" name="Foliennummernplatzhalter 3"/>
          <p:cNvSpPr>
            <a:spLocks noGrp="1"/>
          </p:cNvSpPr>
          <p:nvPr>
            <p:ph type="sldNum" sz="quarter" idx="12"/>
          </p:nvPr>
        </p:nvSpPr>
        <p:spPr/>
        <p:txBody>
          <a:bodyPr/>
          <a:lstStyle/>
          <a:p>
            <a:r>
              <a:rPr lang="de-DE" altLang="en-US">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17667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a:t>Titelmasterformat durch Klicken bearbeiten</a:t>
            </a:r>
            <a:endParaRPr lang="de-LI" dirty="0"/>
          </a:p>
        </p:txBody>
      </p:sp>
    </p:spTree>
    <p:extLst>
      <p:ext uri="{BB962C8B-B14F-4D97-AF65-F5344CB8AC3E}">
        <p14:creationId xmlns:p14="http://schemas.microsoft.com/office/powerpoint/2010/main" val="146364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1267644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pPr/>
              <a:t>18.02.2026</a:t>
            </a:fld>
            <a:endParaRPr lang="de-DE" altLang="en-US"/>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a:t>hanno.ulmer@i-med.ac.at</a:t>
            </a: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pPr/>
              <a:t>‹Nr.›</a:t>
            </a:fld>
            <a:endParaRPr lang="de-DE" altLang="en-US"/>
          </a:p>
        </p:txBody>
      </p:sp>
    </p:spTree>
    <p:extLst>
      <p:ext uri="{BB962C8B-B14F-4D97-AF65-F5344CB8AC3E}">
        <p14:creationId xmlns:p14="http://schemas.microsoft.com/office/powerpoint/2010/main" val="30081457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pPr/>
              <a:t>18.02.2026</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4618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18.02.2026</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512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pPr/>
              <a:t>18.02.2026</a:t>
            </a:fld>
            <a:endParaRPr lang="de-DE" altLang="en-US"/>
          </a:p>
        </p:txBody>
      </p:sp>
      <p:sp>
        <p:nvSpPr>
          <p:cNvPr id="6" name="Fußzeilenplatzhalter 5"/>
          <p:cNvSpPr>
            <a:spLocks noGrp="1"/>
          </p:cNvSpPr>
          <p:nvPr>
            <p:ph type="ftr" sz="quarter" idx="11"/>
          </p:nvPr>
        </p:nvSpPr>
        <p:spPr/>
        <p:txBody>
          <a:bodyPr/>
          <a:lstStyle/>
          <a:p>
            <a:r>
              <a:rPr lang="de-DE" altLang="en-US"/>
              <a:t>hanno.ulmer@i-med.ac.at</a:t>
            </a:r>
          </a:p>
        </p:txBody>
      </p:sp>
      <p:sp>
        <p:nvSpPr>
          <p:cNvPr id="7" name="Foliennummernplatzhalter 6"/>
          <p:cNvSpPr>
            <a:spLocks noGrp="1"/>
          </p:cNvSpPr>
          <p:nvPr>
            <p:ph type="sldNum" sz="quarter" idx="12"/>
          </p:nvPr>
        </p:nvSpPr>
        <p:spPr/>
        <p:txBody>
          <a:bodyPr/>
          <a:lstStyle/>
          <a:p>
            <a:r>
              <a:rPr lang="de-DE" altLang="en-US"/>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24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18.02.2026</a:t>
            </a:fld>
            <a:endParaRPr lang="de-DE" altLang="en-US"/>
          </a:p>
        </p:txBody>
      </p:sp>
      <p:sp>
        <p:nvSpPr>
          <p:cNvPr id="4" name="Fußzeilenplatzhalter 3"/>
          <p:cNvSpPr>
            <a:spLocks noGrp="1"/>
          </p:cNvSpPr>
          <p:nvPr>
            <p:ph type="ftr" sz="quarter" idx="11"/>
          </p:nvPr>
        </p:nvSpPr>
        <p:spPr/>
        <p:txBody>
          <a:bodyPr/>
          <a:lstStyle/>
          <a:p>
            <a:r>
              <a:rPr lang="de-DE" altLang="en-US"/>
              <a:t>hanno.ulmer@i-med.ac.at</a:t>
            </a:r>
          </a:p>
        </p:txBody>
      </p:sp>
      <p:sp>
        <p:nvSpPr>
          <p:cNvPr id="5" name="Foliennummernplatzhalter 4"/>
          <p:cNvSpPr>
            <a:spLocks noGrp="1"/>
          </p:cNvSpPr>
          <p:nvPr>
            <p:ph type="sldNum" sz="quarter" idx="12"/>
          </p:nvPr>
        </p:nvSpPr>
        <p:spPr/>
        <p:txBody>
          <a:bodyPr/>
          <a:lstStyle/>
          <a:p>
            <a:r>
              <a:rPr lang="de-DE" altLang="en-US"/>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318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18.02.2026</a:t>
            </a:fld>
            <a:endParaRPr lang="de-DE" altLang="en-US"/>
          </a:p>
        </p:txBody>
      </p:sp>
      <p:sp>
        <p:nvSpPr>
          <p:cNvPr id="3" name="Fußzeilenplatzhalter 2"/>
          <p:cNvSpPr>
            <a:spLocks noGrp="1"/>
          </p:cNvSpPr>
          <p:nvPr>
            <p:ph type="ftr" sz="quarter" idx="11"/>
          </p:nvPr>
        </p:nvSpPr>
        <p:spPr/>
        <p:txBody>
          <a:bodyPr/>
          <a:lstStyle/>
          <a:p>
            <a:r>
              <a:rPr lang="de-DE" altLang="en-US"/>
              <a:t>hanno.ulmer@i-med.ac.at</a:t>
            </a:r>
          </a:p>
        </p:txBody>
      </p:sp>
      <p:sp>
        <p:nvSpPr>
          <p:cNvPr id="4" name="Foliennummernplatzhalter 3"/>
          <p:cNvSpPr>
            <a:spLocks noGrp="1"/>
          </p:cNvSpPr>
          <p:nvPr>
            <p:ph type="sldNum" sz="quarter" idx="12"/>
          </p:nvPr>
        </p:nvSpPr>
        <p:spPr/>
        <p:txBody>
          <a:bodyPr/>
          <a:lstStyle/>
          <a:p>
            <a:r>
              <a:rPr lang="de-DE" altLang="en-US"/>
              <a:t>Seite </a:t>
            </a:r>
            <a:fld id="{868A1E8A-DB60-4AF5-B189-6B5C31AFD598}" type="slidenum">
              <a:rPr lang="de-DE" altLang="en-US" smtClean="0"/>
              <a:pPr/>
              <a:t>‹Nr.›</a:t>
            </a:fld>
            <a:endParaRPr lang="de-DE" altLang="en-US"/>
          </a:p>
        </p:txBody>
      </p:sp>
    </p:spTree>
    <p:extLst>
      <p:ext uri="{BB962C8B-B14F-4D97-AF65-F5344CB8AC3E}">
        <p14:creationId xmlns:p14="http://schemas.microsoft.com/office/powerpoint/2010/main" val="9716477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pPr/>
              <a:t>18.02.2026</a:t>
            </a:fld>
            <a:endParaRPr lang="de-DE" altLang="en-US"/>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t>Seite </a:t>
            </a:r>
            <a:fld id="{8CC4C578-EFEE-4914-958F-75C213AA6FED}" type="slidenum">
              <a:rPr lang="de-DE" altLang="en-US"/>
              <a:pPr/>
              <a:t>‹Nr.›</a:t>
            </a:fld>
            <a:endParaRPr lang="de-DE" altLang="en-US"/>
          </a:p>
        </p:txBody>
      </p:sp>
    </p:spTree>
    <p:extLst>
      <p:ext uri="{BB962C8B-B14F-4D97-AF65-F5344CB8AC3E}">
        <p14:creationId xmlns:p14="http://schemas.microsoft.com/office/powerpoint/2010/main" val="25230747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pPr/>
              <a:t>‹Nr.›</a:t>
            </a:fld>
            <a:endParaRPr lang="de-DE" altLang="de-DE"/>
          </a:p>
        </p:txBody>
      </p:sp>
    </p:spTree>
    <p:extLst>
      <p:ext uri="{BB962C8B-B14F-4D97-AF65-F5344CB8AC3E}">
        <p14:creationId xmlns:p14="http://schemas.microsoft.com/office/powerpoint/2010/main" val="1718189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a:solidFill>
                  <a:schemeClr val="accent1"/>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a:solidFill>
                  <a:schemeClr val="accent1"/>
                </a:solidFill>
              </a:rPr>
              <a:t>Prof. Dr. Leonhard Held / Prof. Dr. Burkhardt Seifert / </a:t>
            </a:r>
          </a:p>
          <a:p>
            <a:pPr eaLnBrk="1" hangingPunct="1">
              <a:buSzPct val="80000"/>
              <a:buFont typeface="Verdana" pitchFamily="34" charset="0"/>
              <a:buNone/>
              <a:defRPr/>
            </a:pPr>
            <a:r>
              <a:rPr lang="de-DE" sz="2000" b="1" dirty="0">
                <a:solidFill>
                  <a:schemeClr val="accent1"/>
                </a:solidFill>
              </a:rPr>
              <a:t>Dr. Kaspar </a:t>
            </a:r>
            <a:r>
              <a:rPr lang="de-DE" sz="2000" b="1" dirty="0" err="1">
                <a:solidFill>
                  <a:schemeClr val="accent1"/>
                </a:solidFill>
              </a:rPr>
              <a:t>Rufibach</a:t>
            </a:r>
            <a:br>
              <a:rPr lang="de-DE" sz="2000" b="1" dirty="0">
                <a:solidFill>
                  <a:schemeClr val="accent1"/>
                </a:solidFill>
              </a:rPr>
            </a:br>
            <a:r>
              <a:rPr lang="de-DE" sz="2000" b="1" dirty="0">
                <a:solidFill>
                  <a:schemeClr val="accent1"/>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a:solidFill>
                  <a:schemeClr val="accent1"/>
                </a:solidFill>
              </a:rPr>
              <a:t>Prof. Dr. Leonhard Held / Prof. Dr. Burkhardt Seifert / Dr. Kaspar </a:t>
            </a:r>
            <a:r>
              <a:rPr lang="de-DE" sz="1400" b="1" dirty="0" err="1">
                <a:solidFill>
                  <a:schemeClr val="accent1"/>
                </a:solidFill>
              </a:rPr>
              <a:t>Rufibach</a:t>
            </a:r>
            <a:br>
              <a:rPr lang="de-DE" sz="1400" b="1" dirty="0">
                <a:solidFill>
                  <a:schemeClr val="accent1"/>
                </a:solidFill>
              </a:rPr>
            </a:br>
            <a:r>
              <a:rPr lang="de-DE" sz="1400" b="1" dirty="0">
                <a:solidFill>
                  <a:schemeClr val="accent1"/>
                </a:solidFill>
              </a:rPr>
              <a:t>Medizinische Statistik</a:t>
            </a:r>
            <a:br>
              <a:rPr lang="de-DE" sz="1400" b="1" dirty="0">
                <a:solidFill>
                  <a:schemeClr val="accent1"/>
                </a:solidFill>
              </a:rPr>
            </a:br>
            <a:br>
              <a:rPr lang="en-GB" sz="1400" b="1" dirty="0">
                <a:solidFill>
                  <a:schemeClr val="accent1"/>
                </a:solidFill>
              </a:rPr>
            </a:br>
            <a:r>
              <a:rPr lang="en-GB" sz="1400" dirty="0">
                <a:solidFill>
                  <a:schemeClr val="accent1"/>
                </a:solidFill>
              </a:rPr>
              <a:t>ISBN 978-3-8689-4100-5 </a:t>
            </a:r>
            <a:br>
              <a:rPr lang="en-GB" sz="1400" dirty="0">
                <a:solidFill>
                  <a:schemeClr val="accent1"/>
                </a:solidFill>
              </a:rPr>
            </a:br>
            <a:r>
              <a:rPr lang="en-GB" sz="1400" dirty="0">
                <a:solidFill>
                  <a:schemeClr val="accent1"/>
                </a:solidFill>
              </a:rPr>
              <a:t>448 </a:t>
            </a:r>
            <a:r>
              <a:rPr lang="en-GB" sz="1400" dirty="0" err="1">
                <a:solidFill>
                  <a:schemeClr val="accent1"/>
                </a:solidFill>
              </a:rPr>
              <a:t>Seiten</a:t>
            </a:r>
            <a:r>
              <a:rPr lang="en-GB" sz="1400" dirty="0">
                <a:solidFill>
                  <a:schemeClr val="accent1"/>
                </a:solidFill>
              </a:rPr>
              <a:t> |  2-farbig</a:t>
            </a:r>
            <a:br>
              <a:rPr lang="en-GB" sz="1400" dirty="0">
                <a:solidFill>
                  <a:schemeClr val="accent1"/>
                </a:solidFill>
              </a:rPr>
            </a:br>
            <a:r>
              <a:rPr lang="en-GB" sz="1400" dirty="0" err="1">
                <a:solidFill>
                  <a:schemeClr val="accent1"/>
                </a:solidFill>
              </a:rPr>
              <a:t>Juli</a:t>
            </a:r>
            <a:r>
              <a:rPr lang="en-GB" sz="1400" dirty="0">
                <a:solidFill>
                  <a:schemeClr val="accent1"/>
                </a:solidFill>
              </a:rPr>
              <a:t> 2013</a:t>
            </a:r>
            <a:br>
              <a:rPr lang="en-GB" sz="1400" dirty="0">
                <a:solidFill>
                  <a:schemeClr val="accent1"/>
                </a:solidFill>
              </a:rPr>
            </a:br>
            <a:r>
              <a:rPr lang="en-GB" sz="1400" dirty="0">
                <a:solidFill>
                  <a:schemeClr val="accent1"/>
                </a:solidFill>
              </a:rPr>
              <a:t>€ 34,95 [D] | € 36,00 [A] | SFR 46,70</a:t>
            </a:r>
          </a:p>
          <a:p>
            <a:pPr eaLnBrk="1" hangingPunct="1">
              <a:buSzPct val="80000"/>
              <a:buFont typeface="Verdana" pitchFamily="34" charset="0"/>
              <a:buNone/>
              <a:defRPr/>
            </a:pPr>
            <a:endParaRPr lang="en-GB" sz="1400" dirty="0">
              <a:solidFill>
                <a:schemeClr val="accent1"/>
              </a:solidFill>
            </a:endParaRPr>
          </a:p>
          <a:p>
            <a:pPr eaLnBrk="1" hangingPunct="1">
              <a:buSzPct val="80000"/>
              <a:buFont typeface="Verdana" pitchFamily="34" charset="0"/>
              <a:buNone/>
              <a:defRPr/>
            </a:pPr>
            <a:r>
              <a:rPr lang="en-GB" sz="1400" dirty="0">
                <a:solidFill>
                  <a:schemeClr val="accent1"/>
                </a:solidFill>
              </a:rPr>
              <a:t>www.pearson-studium.de</a:t>
            </a:r>
            <a:br>
              <a:rPr lang="en-GB" sz="1400" dirty="0">
                <a:solidFill>
                  <a:schemeClr val="accent1"/>
                </a:solidFill>
              </a:rPr>
            </a:br>
            <a:r>
              <a:rPr lang="en-GB" sz="1400" dirty="0">
                <a:solidFill>
                  <a:schemeClr val="accent1"/>
                </a:solidFill>
              </a:rPr>
              <a:t>www.pearson.ch</a:t>
            </a: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pPr>
                <a:defRPr/>
              </a:pPr>
              <a:t>‹Nr.›</a:t>
            </a:fld>
            <a:endParaRPr lang="en-US" dirty="0"/>
          </a:p>
        </p:txBody>
      </p:sp>
    </p:spTree>
    <p:extLst>
      <p:ext uri="{BB962C8B-B14F-4D97-AF65-F5344CB8AC3E}">
        <p14:creationId xmlns:p14="http://schemas.microsoft.com/office/powerpoint/2010/main" val="41232725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18.02.2026</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076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1136914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18.02.2026</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1029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18.02.2026</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4002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18.02.2026</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a:solidFill>
                  <a:prstClr val="black">
                    <a:tint val="75000"/>
                  </a:prstClr>
                </a:solidFill>
              </a:rPr>
              <a:t>hanno.ulmer@i-med.ac.at</a:t>
            </a:r>
          </a:p>
        </p:txBody>
      </p:sp>
      <p:sp>
        <p:nvSpPr>
          <p:cNvPr id="5" name="Foliennummernplatzhalter 4"/>
          <p:cNvSpPr>
            <a:spLocks noGrp="1"/>
          </p:cNvSpPr>
          <p:nvPr>
            <p:ph type="sldNum" sz="quarter" idx="12"/>
          </p:nvPr>
        </p:nvSpPr>
        <p:spPr/>
        <p:txBody>
          <a:bodyPr/>
          <a:lstStyle/>
          <a:p>
            <a:r>
              <a:rPr lang="de-DE" altLang="en-US">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8985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18.02.2026</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a:solidFill>
                  <a:prstClr val="black">
                    <a:tint val="75000"/>
                  </a:prstClr>
                </a:solidFill>
              </a:rPr>
              <a:t>hanno.ulmer@i-med.ac.at</a:t>
            </a:r>
          </a:p>
        </p:txBody>
      </p:sp>
      <p:sp>
        <p:nvSpPr>
          <p:cNvPr id="4" name="Foliennummernplatzhalter 3"/>
          <p:cNvSpPr>
            <a:spLocks noGrp="1"/>
          </p:cNvSpPr>
          <p:nvPr>
            <p:ph type="sldNum" sz="quarter" idx="12"/>
          </p:nvPr>
        </p:nvSpPr>
        <p:spPr/>
        <p:txBody>
          <a:bodyPr/>
          <a:lstStyle/>
          <a:p>
            <a:r>
              <a:rPr lang="de-DE" altLang="en-US">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6290604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18.02.2026</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34128480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39582908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a:solidFill>
                  <a:srgbClr val="4F81BD"/>
                </a:solidFill>
              </a:rPr>
              <a:t>Prof. Dr. Leonhard Held / Prof. Dr. Burkhardt Seifert / </a:t>
            </a:r>
          </a:p>
          <a:p>
            <a:pPr defTabSz="914186" eaLnBrk="1" hangingPunct="1">
              <a:buSzPct val="80000"/>
              <a:buFont typeface="Verdana" pitchFamily="34" charset="0"/>
              <a:buNone/>
              <a:defRPr/>
            </a:pPr>
            <a:r>
              <a:rPr lang="de-DE" sz="2000" b="1" dirty="0">
                <a:solidFill>
                  <a:srgbClr val="4F81BD"/>
                </a:solidFill>
              </a:rPr>
              <a:t>Dr. Kaspar </a:t>
            </a:r>
            <a:r>
              <a:rPr lang="de-DE" sz="2000" b="1" dirty="0" err="1">
                <a:solidFill>
                  <a:srgbClr val="4F81BD"/>
                </a:solidFill>
              </a:rPr>
              <a:t>Rufibach</a:t>
            </a:r>
            <a:br>
              <a:rPr lang="de-DE" sz="2000" b="1" dirty="0">
                <a:solidFill>
                  <a:srgbClr val="4F81BD"/>
                </a:solidFill>
              </a:rPr>
            </a:br>
            <a:r>
              <a:rPr lang="de-DE" sz="2000" b="1" dirty="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a:solidFill>
                  <a:srgbClr val="4F81BD"/>
                </a:solidFill>
              </a:rPr>
              <a:t>Prof. Dr. Leonhard Held / Prof. Dr. Burkhardt Seifert / Dr. Kaspar </a:t>
            </a:r>
            <a:r>
              <a:rPr lang="de-DE" sz="1400" b="1" dirty="0" err="1">
                <a:solidFill>
                  <a:srgbClr val="4F81BD"/>
                </a:solidFill>
              </a:rPr>
              <a:t>Rufibach</a:t>
            </a:r>
            <a:br>
              <a:rPr lang="de-DE" sz="1400" b="1" dirty="0">
                <a:solidFill>
                  <a:srgbClr val="4F81BD"/>
                </a:solidFill>
              </a:rPr>
            </a:br>
            <a:r>
              <a:rPr lang="de-DE" sz="1400" b="1" dirty="0">
                <a:solidFill>
                  <a:srgbClr val="4F81BD"/>
                </a:solidFill>
              </a:rPr>
              <a:t>Medizinische Statistik</a:t>
            </a:r>
            <a:br>
              <a:rPr lang="de-DE" sz="1400" b="1" dirty="0">
                <a:solidFill>
                  <a:srgbClr val="4F81BD"/>
                </a:solidFill>
              </a:rPr>
            </a:br>
            <a:br>
              <a:rPr lang="en-GB" sz="1400" b="1" dirty="0">
                <a:solidFill>
                  <a:srgbClr val="4F81BD"/>
                </a:solidFill>
              </a:rPr>
            </a:br>
            <a:r>
              <a:rPr lang="en-GB" sz="1400" dirty="0">
                <a:solidFill>
                  <a:srgbClr val="4F81BD"/>
                </a:solidFill>
              </a:rPr>
              <a:t>ISBN 978-3-8689-4100-5 </a:t>
            </a:r>
            <a:br>
              <a:rPr lang="en-GB" sz="1400" dirty="0">
                <a:solidFill>
                  <a:srgbClr val="4F81BD"/>
                </a:solidFill>
              </a:rPr>
            </a:br>
            <a:r>
              <a:rPr lang="en-GB" sz="1400" dirty="0">
                <a:solidFill>
                  <a:srgbClr val="4F81BD"/>
                </a:solidFill>
              </a:rPr>
              <a:t>448 </a:t>
            </a:r>
            <a:r>
              <a:rPr lang="en-GB" sz="1400" dirty="0" err="1">
                <a:solidFill>
                  <a:srgbClr val="4F81BD"/>
                </a:solidFill>
              </a:rPr>
              <a:t>Seiten</a:t>
            </a:r>
            <a:r>
              <a:rPr lang="en-GB" sz="1400" dirty="0">
                <a:solidFill>
                  <a:srgbClr val="4F81BD"/>
                </a:solidFill>
              </a:rPr>
              <a:t> |  2-farbig</a:t>
            </a:r>
            <a:br>
              <a:rPr lang="en-GB" sz="1400" dirty="0">
                <a:solidFill>
                  <a:srgbClr val="4F81BD"/>
                </a:solidFill>
              </a:rPr>
            </a:br>
            <a:r>
              <a:rPr lang="en-GB" sz="1400" dirty="0" err="1">
                <a:solidFill>
                  <a:srgbClr val="4F81BD"/>
                </a:solidFill>
              </a:rPr>
              <a:t>Juli</a:t>
            </a:r>
            <a:r>
              <a:rPr lang="en-GB" sz="1400" dirty="0">
                <a:solidFill>
                  <a:srgbClr val="4F81BD"/>
                </a:solidFill>
              </a:rPr>
              <a:t> 2013</a:t>
            </a:r>
            <a:br>
              <a:rPr lang="en-GB" sz="1400" dirty="0">
                <a:solidFill>
                  <a:srgbClr val="4F81BD"/>
                </a:solidFill>
              </a:rPr>
            </a:br>
            <a:r>
              <a:rPr lang="en-GB" sz="1400" dirty="0">
                <a:solidFill>
                  <a:srgbClr val="4F81BD"/>
                </a:solidFill>
              </a:rPr>
              <a:t>€ 34,95 [D] | € 36,00 [A] | SFR 46,70</a:t>
            </a:r>
          </a:p>
          <a:p>
            <a:pPr defTabSz="914186" eaLnBrk="1" hangingPunct="1">
              <a:buSzPct val="80000"/>
              <a:buFont typeface="Verdana" pitchFamily="34" charset="0"/>
              <a:buNone/>
              <a:defRPr/>
            </a:pPr>
            <a:endParaRPr lang="en-GB" sz="1400" dirty="0">
              <a:solidFill>
                <a:srgbClr val="4F81BD"/>
              </a:solidFill>
            </a:endParaRPr>
          </a:p>
          <a:p>
            <a:pPr defTabSz="914186" eaLnBrk="1" hangingPunct="1">
              <a:buSzPct val="80000"/>
              <a:buFont typeface="Verdana" pitchFamily="34" charset="0"/>
              <a:buNone/>
              <a:defRPr/>
            </a:pPr>
            <a:r>
              <a:rPr lang="en-GB" sz="1400" dirty="0">
                <a:solidFill>
                  <a:srgbClr val="4F81BD"/>
                </a:solidFill>
              </a:rPr>
              <a:t>www.pearson-studium.de</a:t>
            </a:r>
            <a:br>
              <a:rPr lang="en-GB" sz="1400" dirty="0">
                <a:solidFill>
                  <a:srgbClr val="4F81BD"/>
                </a:solidFill>
              </a:rPr>
            </a:br>
            <a:r>
              <a:rPr lang="en-GB" sz="1400" dirty="0">
                <a:solidFill>
                  <a:srgbClr val="4F81BD"/>
                </a:solidFill>
              </a:rPr>
              <a:t>www.pearson.ch</a:t>
            </a: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32288714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DAF4B4-9293-4AD4-99C0-B0A71495BE39}" type="datetimeFigureOut">
              <a:rPr lang="en-GB">
                <a:solidFill>
                  <a:prstClr val="black"/>
                </a:solidFill>
              </a:rPr>
              <a:pPr>
                <a:defRPr/>
              </a:pPr>
              <a:t>18/02/2026</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a:xfrm>
            <a:off x="3924300" y="5876925"/>
            <a:ext cx="369888" cy="365125"/>
          </a:xfrm>
        </p:spPr>
        <p:txBody>
          <a:bodyPr/>
          <a:lstStyle>
            <a:lvl1pPr>
              <a:defRPr/>
            </a:lvl1pPr>
          </a:lstStyle>
          <a:p>
            <a:pPr>
              <a:defRPr/>
            </a:pPr>
            <a:fld id="{556306EB-41F9-4700-8EF4-53A4F27E2675}"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10340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75BBCA0-5F22-4AF6-B6E0-BC710D704F9B}" type="datetimeFigureOut">
              <a:rPr lang="en-GB">
                <a:solidFill>
                  <a:prstClr val="black"/>
                </a:solidFill>
              </a:rPr>
              <a:pPr>
                <a:defRPr/>
              </a:pPr>
              <a:t>18/02/2026</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3F196202-1BF4-4F5F-B406-6055B8AE931E}"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6199486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029534B-D116-442A-9AF4-5E10A322262F}" type="datetimeFigureOut">
              <a:rPr lang="en-GB">
                <a:solidFill>
                  <a:prstClr val="black"/>
                </a:solidFill>
              </a:rPr>
              <a:pPr>
                <a:defRPr/>
              </a:pPr>
              <a:t>18/02/2026</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6D055355-D059-408F-A6A1-2ADD039AC011}"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4485685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5.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4.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3.e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8.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7.jpe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t>UFL</a:t>
            </a:r>
            <a:endParaRPr lang="de-DE" altLang="en-US"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a:t>hanno.ulmer@i-med.ac.at</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pPr/>
              <a:t>18.02.2026</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a:t>hanno.ulmer@i-med.ac.at</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a:t>Seite </a:t>
            </a:r>
            <a:fld id="{B7FB2C29-9651-485E-BCB4-E404F19011D2}" type="slidenum">
              <a:rPr lang="de-DE" altLang="en-US" smtClean="0"/>
              <a:pPr/>
              <a:t>‹Nr.›</a:t>
            </a:fld>
            <a:endParaRPr lang="de-DE" altLang="en-US"/>
          </a:p>
        </p:txBody>
      </p:sp>
    </p:spTree>
    <p:extLst>
      <p:ext uri="{BB962C8B-B14F-4D97-AF65-F5344CB8AC3E}">
        <p14:creationId xmlns:p14="http://schemas.microsoft.com/office/powerpoint/2010/main" val="377899133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fld id="{DF98BE37-A6B4-4AA2-9FA8-A1365D73CC40}" type="datetime1">
              <a:rPr lang="de-AT" smtClean="0">
                <a:solidFill>
                  <a:prstClr val="black">
                    <a:tint val="75000"/>
                  </a:prstClr>
                </a:solidFill>
              </a:rPr>
              <a:pPr defTabSz="914186"/>
              <a:t>18.02.2026</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a:solidFill>
                  <a:prstClr val="black">
                    <a:tint val="75000"/>
                  </a:prstClr>
                </a:solidFill>
              </a:rPr>
              <a:t>hanno.ulmer@i-med.ac.at</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375576959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en-GB" altLang="de-DE"/>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en-GB" altLang="de-DE"/>
          </a:p>
        </p:txBody>
      </p:sp>
      <p:sp>
        <p:nvSpPr>
          <p:cNvPr id="6" name="Slide Number Placeholder 5"/>
          <p:cNvSpPr>
            <a:spLocks noGrp="1"/>
          </p:cNvSpPr>
          <p:nvPr>
            <p:ph type="sldNum" sz="quarter" idx="4"/>
          </p:nvPr>
        </p:nvSpPr>
        <p:spPr>
          <a:xfrm>
            <a:off x="8316913" y="6356350"/>
            <a:ext cx="369887"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CB4A00B-6126-49B5-B84A-C99EFD78FCAA}" type="slidenum">
              <a:rPr lang="en-GB">
                <a:solidFill>
                  <a:prstClr val="black">
                    <a:tint val="75000"/>
                  </a:prstClr>
                </a:solidFill>
              </a:rPr>
              <a:pPr>
                <a:defRPr/>
              </a:pPr>
              <a:t>‹Nr.›</a:t>
            </a:fld>
            <a:endParaRPr lang="en-GB" dirty="0">
              <a:solidFill>
                <a:prstClr val="black">
                  <a:tint val="75000"/>
                </a:prstClr>
              </a:solidFill>
            </a:endParaRPr>
          </a:p>
        </p:txBody>
      </p:sp>
      <p:pic>
        <p:nvPicPr>
          <p:cNvPr id="1029"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488" y="6308725"/>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userDrawn="1"/>
        </p:nvCxnSpPr>
        <p:spPr>
          <a:xfrm>
            <a:off x="179388" y="1268413"/>
            <a:ext cx="8785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79388" y="1163638"/>
            <a:ext cx="8785225" cy="33337"/>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14193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8" y="242330"/>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ctr" anchorCtr="0" compatLnSpc="1">
            <a:prstTxWarp prst="textNoShape">
              <a:avLst/>
            </a:prstTxWarp>
          </a:bodyPr>
          <a:lstStyle/>
          <a:p>
            <a:pPr lvl="0"/>
            <a:r>
              <a:rPr lang="en-US" altLang="de-DE"/>
              <a:t>Click to edit Master title style</a:t>
            </a:r>
          </a:p>
        </p:txBody>
      </p:sp>
      <p:sp>
        <p:nvSpPr>
          <p:cNvPr id="1027" name="Rectangle 3"/>
          <p:cNvSpPr>
            <a:spLocks noGrp="1" noChangeArrowheads="1"/>
          </p:cNvSpPr>
          <p:nvPr>
            <p:ph type="body" idx="1"/>
          </p:nvPr>
        </p:nvSpPr>
        <p:spPr bwMode="auto">
          <a:xfrm>
            <a:off x="415638" y="1411944"/>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eaLnBrk="1" hangingPunct="1">
              <a:defRPr sz="1300"/>
            </a:lvl1pPr>
          </a:lstStyle>
          <a:p>
            <a:pPr defTabSz="914186"/>
            <a:endParaRPr lang="en-US" altLang="de-DE">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ctr" eaLnBrk="1" hangingPunct="1">
              <a:defRPr sz="1300"/>
            </a:lvl1pPr>
          </a:lstStyle>
          <a:p>
            <a:pPr defTabSz="914186"/>
            <a:endParaRPr lang="en-US" altLang="de-DE">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r" eaLnBrk="1" hangingPunct="1">
              <a:defRPr sz="1300"/>
            </a:lvl1pPr>
          </a:lstStyle>
          <a:p>
            <a:pPr defTabSz="914186"/>
            <a:fld id="{D4377732-DDF0-4C42-A01C-20B1F9EE6043}" type="slidenum">
              <a:rPr lang="en-US" altLang="de-DE" smtClean="0">
                <a:solidFill>
                  <a:srgbClr val="000000"/>
                </a:solidFill>
                <a:latin typeface="Arial"/>
              </a:rPr>
              <a:pPr defTabSz="914186"/>
              <a:t>‹Nr.›</a:t>
            </a:fld>
            <a:endParaRPr lang="en-US" altLang="de-DE">
              <a:solidFill>
                <a:srgbClr val="000000"/>
              </a:solidFill>
              <a:latin typeface="Arial"/>
            </a:endParaRPr>
          </a:p>
        </p:txBody>
      </p:sp>
    </p:spTree>
    <p:extLst>
      <p:ext uri="{BB962C8B-B14F-4D97-AF65-F5344CB8AC3E}">
        <p14:creationId xmlns:p14="http://schemas.microsoft.com/office/powerpoint/2010/main" val="413704182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195" algn="ctr" rtl="0" fontAlgn="base">
        <a:spcBef>
          <a:spcPct val="0"/>
        </a:spcBef>
        <a:spcAft>
          <a:spcPct val="0"/>
        </a:spcAft>
        <a:defRPr sz="3900">
          <a:solidFill>
            <a:schemeClr val="tx2"/>
          </a:solidFill>
          <a:latin typeface="Arial" charset="0"/>
        </a:defRPr>
      </a:lvl6pPr>
      <a:lvl7pPr marL="820391" algn="ctr" rtl="0" fontAlgn="base">
        <a:spcBef>
          <a:spcPct val="0"/>
        </a:spcBef>
        <a:spcAft>
          <a:spcPct val="0"/>
        </a:spcAft>
        <a:defRPr sz="3900">
          <a:solidFill>
            <a:schemeClr val="tx2"/>
          </a:solidFill>
          <a:latin typeface="Arial" charset="0"/>
        </a:defRPr>
      </a:lvl7pPr>
      <a:lvl8pPr marL="1230586" algn="ctr" rtl="0" fontAlgn="base">
        <a:spcBef>
          <a:spcPct val="0"/>
        </a:spcBef>
        <a:spcAft>
          <a:spcPct val="0"/>
        </a:spcAft>
        <a:defRPr sz="3900">
          <a:solidFill>
            <a:schemeClr val="tx2"/>
          </a:solidFill>
          <a:latin typeface="Arial" charset="0"/>
        </a:defRPr>
      </a:lvl8pPr>
      <a:lvl9pPr marL="1640781" algn="ctr" rtl="0" fontAlgn="base">
        <a:spcBef>
          <a:spcPct val="0"/>
        </a:spcBef>
        <a:spcAft>
          <a:spcPct val="0"/>
        </a:spcAft>
        <a:defRPr sz="3900">
          <a:solidFill>
            <a:schemeClr val="tx2"/>
          </a:solidFill>
          <a:latin typeface="Arial" charset="0"/>
        </a:defRPr>
      </a:lvl9pPr>
    </p:titleStyle>
    <p:bodyStyle>
      <a:lvl1pPr marL="307646" indent="-307646" algn="l" rtl="0" fontAlgn="base">
        <a:spcBef>
          <a:spcPct val="20000"/>
        </a:spcBef>
        <a:spcAft>
          <a:spcPct val="0"/>
        </a:spcAft>
        <a:buChar char="•"/>
        <a:defRPr sz="2900">
          <a:solidFill>
            <a:schemeClr val="tx1"/>
          </a:solidFill>
          <a:latin typeface="+mn-lt"/>
          <a:ea typeface="+mn-ea"/>
          <a:cs typeface="+mn-cs"/>
        </a:defRPr>
      </a:lvl1pPr>
      <a:lvl2pPr marL="666567" indent="-256372" algn="l" rtl="0" fontAlgn="base">
        <a:spcBef>
          <a:spcPct val="20000"/>
        </a:spcBef>
        <a:spcAft>
          <a:spcPct val="0"/>
        </a:spcAft>
        <a:buChar char="–"/>
        <a:defRPr sz="2500">
          <a:solidFill>
            <a:schemeClr val="tx1"/>
          </a:solidFill>
          <a:latin typeface="+mn-lt"/>
        </a:defRPr>
      </a:lvl2pPr>
      <a:lvl3pPr marL="1025488" indent="-205098" algn="l" rtl="0" fontAlgn="base">
        <a:spcBef>
          <a:spcPct val="20000"/>
        </a:spcBef>
        <a:spcAft>
          <a:spcPct val="0"/>
        </a:spcAft>
        <a:buChar char="•"/>
        <a:defRPr sz="2200">
          <a:solidFill>
            <a:schemeClr val="tx1"/>
          </a:solidFill>
          <a:latin typeface="+mn-lt"/>
        </a:defRPr>
      </a:lvl3pPr>
      <a:lvl4pPr marL="1435683" indent="-205098" algn="l" rtl="0" fontAlgn="base">
        <a:spcBef>
          <a:spcPct val="20000"/>
        </a:spcBef>
        <a:spcAft>
          <a:spcPct val="0"/>
        </a:spcAft>
        <a:buChar char="–"/>
        <a:defRPr sz="1800">
          <a:solidFill>
            <a:schemeClr val="tx1"/>
          </a:solidFill>
          <a:latin typeface="+mn-lt"/>
        </a:defRPr>
      </a:lvl4pPr>
      <a:lvl5pPr marL="1845879" indent="-205098" algn="l" rtl="0" fontAlgn="base">
        <a:spcBef>
          <a:spcPct val="20000"/>
        </a:spcBef>
        <a:spcAft>
          <a:spcPct val="0"/>
        </a:spcAft>
        <a:buChar char="»"/>
        <a:defRPr sz="1800">
          <a:solidFill>
            <a:schemeClr val="tx1"/>
          </a:solidFill>
          <a:latin typeface="+mn-lt"/>
        </a:defRPr>
      </a:lvl5pPr>
      <a:lvl6pPr marL="2256074" indent="-205098" algn="l" rtl="0" fontAlgn="base">
        <a:spcBef>
          <a:spcPct val="20000"/>
        </a:spcBef>
        <a:spcAft>
          <a:spcPct val="0"/>
        </a:spcAft>
        <a:buChar char="»"/>
        <a:defRPr sz="1800">
          <a:solidFill>
            <a:schemeClr val="tx1"/>
          </a:solidFill>
          <a:latin typeface="+mn-lt"/>
        </a:defRPr>
      </a:lvl6pPr>
      <a:lvl7pPr marL="2666270" indent="-205098" algn="l" rtl="0" fontAlgn="base">
        <a:spcBef>
          <a:spcPct val="20000"/>
        </a:spcBef>
        <a:spcAft>
          <a:spcPct val="0"/>
        </a:spcAft>
        <a:buChar char="»"/>
        <a:defRPr sz="1800">
          <a:solidFill>
            <a:schemeClr val="tx1"/>
          </a:solidFill>
          <a:latin typeface="+mn-lt"/>
        </a:defRPr>
      </a:lvl7pPr>
      <a:lvl8pPr marL="3076467" indent="-205098" algn="l" rtl="0" fontAlgn="base">
        <a:spcBef>
          <a:spcPct val="20000"/>
        </a:spcBef>
        <a:spcAft>
          <a:spcPct val="0"/>
        </a:spcAft>
        <a:buChar char="»"/>
        <a:defRPr sz="1800">
          <a:solidFill>
            <a:schemeClr val="tx1"/>
          </a:solidFill>
          <a:latin typeface="+mn-lt"/>
        </a:defRPr>
      </a:lvl8pPr>
      <a:lvl9pPr marL="3486660" indent="-205098"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6" y="242328"/>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en-US" altLang="de-DE"/>
              <a:t>Click to edit Master title style</a:t>
            </a:r>
          </a:p>
        </p:txBody>
      </p:sp>
      <p:sp>
        <p:nvSpPr>
          <p:cNvPr id="1027" name="Rectangle 3"/>
          <p:cNvSpPr>
            <a:spLocks noGrp="1" noChangeArrowheads="1"/>
          </p:cNvSpPr>
          <p:nvPr>
            <p:ph type="body" idx="1"/>
          </p:nvPr>
        </p:nvSpPr>
        <p:spPr bwMode="auto">
          <a:xfrm>
            <a:off x="415636" y="1411942"/>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eaLnBrk="1" hangingPunct="1">
              <a:defRPr sz="1300"/>
            </a:lvl1pPr>
          </a:lstStyle>
          <a:p>
            <a:endParaRPr lang="en-US" altLang="de-DE">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eaLnBrk="1" hangingPunct="1">
              <a:defRPr sz="1300"/>
            </a:lvl1pPr>
          </a:lstStyle>
          <a:p>
            <a:endParaRPr lang="en-US" altLang="de-DE">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eaLnBrk="1" hangingPunct="1">
              <a:defRPr sz="1300"/>
            </a:lvl1pPr>
          </a:lstStyle>
          <a:p>
            <a:fld id="{D4135CF3-7644-475E-9BC9-4C53D0A2180B}" type="slidenum">
              <a:rPr lang="en-US" altLang="de-DE">
                <a:solidFill>
                  <a:srgbClr val="000000"/>
                </a:solidFill>
                <a:latin typeface="Arial"/>
              </a:rPr>
              <a:pPr/>
              <a:t>‹Nr.›</a:t>
            </a:fld>
            <a:endParaRPr lang="en-US" altLang="de-DE">
              <a:solidFill>
                <a:srgbClr val="000000"/>
              </a:solidFill>
              <a:latin typeface="Arial"/>
            </a:endParaRPr>
          </a:p>
        </p:txBody>
      </p:sp>
    </p:spTree>
    <p:extLst>
      <p:ext uri="{BB962C8B-B14F-4D97-AF65-F5344CB8AC3E}">
        <p14:creationId xmlns:p14="http://schemas.microsoft.com/office/powerpoint/2010/main" val="405311711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291" algn="ctr" rtl="0" fontAlgn="base">
        <a:spcBef>
          <a:spcPct val="0"/>
        </a:spcBef>
        <a:spcAft>
          <a:spcPct val="0"/>
        </a:spcAft>
        <a:defRPr sz="3900">
          <a:solidFill>
            <a:schemeClr val="tx2"/>
          </a:solidFill>
          <a:latin typeface="Arial" charset="0"/>
        </a:defRPr>
      </a:lvl6pPr>
      <a:lvl7pPr marL="820583" algn="ctr" rtl="0" fontAlgn="base">
        <a:spcBef>
          <a:spcPct val="0"/>
        </a:spcBef>
        <a:spcAft>
          <a:spcPct val="0"/>
        </a:spcAft>
        <a:defRPr sz="3900">
          <a:solidFill>
            <a:schemeClr val="tx2"/>
          </a:solidFill>
          <a:latin typeface="Arial" charset="0"/>
        </a:defRPr>
      </a:lvl7pPr>
      <a:lvl8pPr marL="1230874" algn="ctr" rtl="0" fontAlgn="base">
        <a:spcBef>
          <a:spcPct val="0"/>
        </a:spcBef>
        <a:spcAft>
          <a:spcPct val="0"/>
        </a:spcAft>
        <a:defRPr sz="3900">
          <a:solidFill>
            <a:schemeClr val="tx2"/>
          </a:solidFill>
          <a:latin typeface="Arial" charset="0"/>
        </a:defRPr>
      </a:lvl8pPr>
      <a:lvl9pPr marL="1641165" algn="ctr" rtl="0" fontAlgn="base">
        <a:spcBef>
          <a:spcPct val="0"/>
        </a:spcBef>
        <a:spcAft>
          <a:spcPct val="0"/>
        </a:spcAft>
        <a:defRPr sz="3900">
          <a:solidFill>
            <a:schemeClr val="tx2"/>
          </a:solidFill>
          <a:latin typeface="Arial" charset="0"/>
        </a:defRPr>
      </a:lvl9pPr>
    </p:titleStyle>
    <p:bodyStyle>
      <a:lvl1pPr marL="307718" indent="-307718" algn="l" rtl="0" fontAlgn="base">
        <a:spcBef>
          <a:spcPct val="20000"/>
        </a:spcBef>
        <a:spcAft>
          <a:spcPct val="0"/>
        </a:spcAft>
        <a:buChar char="•"/>
        <a:defRPr sz="2900">
          <a:solidFill>
            <a:schemeClr val="tx1"/>
          </a:solidFill>
          <a:latin typeface="+mn-lt"/>
          <a:ea typeface="+mn-ea"/>
          <a:cs typeface="+mn-cs"/>
        </a:defRPr>
      </a:lvl1pPr>
      <a:lvl2pPr marL="666723" indent="-256432" algn="l" rtl="0" fontAlgn="base">
        <a:spcBef>
          <a:spcPct val="20000"/>
        </a:spcBef>
        <a:spcAft>
          <a:spcPct val="0"/>
        </a:spcAft>
        <a:buChar char="–"/>
        <a:defRPr sz="2500">
          <a:solidFill>
            <a:schemeClr val="tx1"/>
          </a:solidFill>
          <a:latin typeface="+mn-lt"/>
        </a:defRPr>
      </a:lvl2pPr>
      <a:lvl3pPr marL="1025728" indent="-205146" algn="l" rtl="0" fontAlgn="base">
        <a:spcBef>
          <a:spcPct val="20000"/>
        </a:spcBef>
        <a:spcAft>
          <a:spcPct val="0"/>
        </a:spcAft>
        <a:buChar char="•"/>
        <a:defRPr sz="2200">
          <a:solidFill>
            <a:schemeClr val="tx1"/>
          </a:solidFill>
          <a:latin typeface="+mn-lt"/>
        </a:defRPr>
      </a:lvl3pPr>
      <a:lvl4pPr marL="1436019" indent="-205146" algn="l" rtl="0" fontAlgn="base">
        <a:spcBef>
          <a:spcPct val="20000"/>
        </a:spcBef>
        <a:spcAft>
          <a:spcPct val="0"/>
        </a:spcAft>
        <a:buChar char="–"/>
        <a:defRPr sz="1800">
          <a:solidFill>
            <a:schemeClr val="tx1"/>
          </a:solidFill>
          <a:latin typeface="+mn-lt"/>
        </a:defRPr>
      </a:lvl4pPr>
      <a:lvl5pPr marL="1846311" indent="-205146" algn="l" rtl="0" fontAlgn="base">
        <a:spcBef>
          <a:spcPct val="20000"/>
        </a:spcBef>
        <a:spcAft>
          <a:spcPct val="0"/>
        </a:spcAft>
        <a:buChar char="»"/>
        <a:defRPr sz="1800">
          <a:solidFill>
            <a:schemeClr val="tx1"/>
          </a:solidFill>
          <a:latin typeface="+mn-lt"/>
        </a:defRPr>
      </a:lvl5pPr>
      <a:lvl6pPr marL="2256602" indent="-205146" algn="l" rtl="0" fontAlgn="base">
        <a:spcBef>
          <a:spcPct val="20000"/>
        </a:spcBef>
        <a:spcAft>
          <a:spcPct val="0"/>
        </a:spcAft>
        <a:buChar char="»"/>
        <a:defRPr sz="1800">
          <a:solidFill>
            <a:schemeClr val="tx1"/>
          </a:solidFill>
          <a:latin typeface="+mn-lt"/>
        </a:defRPr>
      </a:lvl6pPr>
      <a:lvl7pPr marL="2666893" indent="-205146" algn="l" rtl="0" fontAlgn="base">
        <a:spcBef>
          <a:spcPct val="20000"/>
        </a:spcBef>
        <a:spcAft>
          <a:spcPct val="0"/>
        </a:spcAft>
        <a:buChar char="»"/>
        <a:defRPr sz="1800">
          <a:solidFill>
            <a:schemeClr val="tx1"/>
          </a:solidFill>
          <a:latin typeface="+mn-lt"/>
        </a:defRPr>
      </a:lvl7pPr>
      <a:lvl8pPr marL="3077185" indent="-205146" algn="l" rtl="0" fontAlgn="base">
        <a:spcBef>
          <a:spcPct val="20000"/>
        </a:spcBef>
        <a:spcAft>
          <a:spcPct val="0"/>
        </a:spcAft>
        <a:buChar char="»"/>
        <a:defRPr sz="1800">
          <a:solidFill>
            <a:schemeClr val="tx1"/>
          </a:solidFill>
          <a:latin typeface="+mn-lt"/>
        </a:defRPr>
      </a:lvl8pPr>
      <a:lvl9pPr marL="3487476" indent="-205146"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hf hd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hd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a:solidFill>
                  <a:prstClr val="black">
                    <a:tint val="75000"/>
                  </a:prstClr>
                </a:solidFill>
              </a:rPr>
              <a:t>hanno.ulmer@i-med.ac.at</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29811151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en-GB" altLang="de-DE"/>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en-GB" altLang="de-DE"/>
          </a:p>
        </p:txBody>
      </p:sp>
      <p:sp>
        <p:nvSpPr>
          <p:cNvPr id="6" name="Slide Number Placeholder 5"/>
          <p:cNvSpPr>
            <a:spLocks noGrp="1"/>
          </p:cNvSpPr>
          <p:nvPr>
            <p:ph type="sldNum" sz="quarter" idx="4"/>
          </p:nvPr>
        </p:nvSpPr>
        <p:spPr>
          <a:xfrm>
            <a:off x="8316913" y="6356350"/>
            <a:ext cx="369887"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CB4A00B-6126-49B5-B84A-C99EFD78FCAA}" type="slidenum">
              <a:rPr lang="en-GB">
                <a:solidFill>
                  <a:prstClr val="black">
                    <a:tint val="75000"/>
                  </a:prstClr>
                </a:solidFill>
              </a:rPr>
              <a:pPr>
                <a:defRPr/>
              </a:pPr>
              <a:t>‹Nr.›</a:t>
            </a:fld>
            <a:endParaRPr lang="en-GB" dirty="0">
              <a:solidFill>
                <a:prstClr val="black">
                  <a:tint val="75000"/>
                </a:prstClr>
              </a:solidFill>
            </a:endParaRPr>
          </a:p>
        </p:txBody>
      </p:sp>
      <p:pic>
        <p:nvPicPr>
          <p:cNvPr id="1029"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488" y="6308725"/>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userDrawn="1"/>
        </p:nvCxnSpPr>
        <p:spPr>
          <a:xfrm>
            <a:off x="179388" y="1268413"/>
            <a:ext cx="8785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79388" y="1163638"/>
            <a:ext cx="8785225" cy="33337"/>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78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8" y="242330"/>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ctr" anchorCtr="0" compatLnSpc="1">
            <a:prstTxWarp prst="textNoShape">
              <a:avLst/>
            </a:prstTxWarp>
          </a:bodyPr>
          <a:lstStyle/>
          <a:p>
            <a:pPr lvl="0"/>
            <a:r>
              <a:rPr lang="en-US" altLang="de-DE"/>
              <a:t>Click to edit Master title style</a:t>
            </a:r>
          </a:p>
        </p:txBody>
      </p:sp>
      <p:sp>
        <p:nvSpPr>
          <p:cNvPr id="1027" name="Rectangle 3"/>
          <p:cNvSpPr>
            <a:spLocks noGrp="1" noChangeArrowheads="1"/>
          </p:cNvSpPr>
          <p:nvPr>
            <p:ph type="body" idx="1"/>
          </p:nvPr>
        </p:nvSpPr>
        <p:spPr bwMode="auto">
          <a:xfrm>
            <a:off x="415638" y="1411944"/>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eaLnBrk="1" hangingPunct="1">
              <a:defRPr sz="1300"/>
            </a:lvl1pPr>
          </a:lstStyle>
          <a:p>
            <a:pPr defTabSz="914186"/>
            <a:r>
              <a:rPr lang="de-DE" altLang="de-DE" dirty="0">
                <a:solidFill>
                  <a:srgbClr val="000000"/>
                </a:solidFill>
                <a:latin typeface="Arial"/>
              </a:rPr>
              <a:t>UFL</a:t>
            </a:r>
            <a:endParaRPr lang="en-US" altLang="de-DE" dirty="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ctr" eaLnBrk="1" hangingPunct="1">
              <a:defRPr sz="1300"/>
            </a:lvl1pPr>
          </a:lstStyle>
          <a:p>
            <a:pPr defTabSz="914186"/>
            <a:r>
              <a:rPr lang="en-US" altLang="de-DE">
                <a:solidFill>
                  <a:srgbClr val="000000"/>
                </a:solidFill>
                <a:latin typeface="Arial"/>
              </a:rPr>
              <a:t>hanno.ulmer@i-med.ac.at</a:t>
            </a: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r" eaLnBrk="1" hangingPunct="1">
              <a:defRPr sz="1300"/>
            </a:lvl1pPr>
          </a:lstStyle>
          <a:p>
            <a:pPr defTabSz="914186"/>
            <a:fld id="{D4377732-DDF0-4C42-A01C-20B1F9EE6043}" type="slidenum">
              <a:rPr lang="en-US" altLang="de-DE" smtClean="0">
                <a:solidFill>
                  <a:srgbClr val="000000"/>
                </a:solidFill>
                <a:latin typeface="Arial"/>
              </a:rPr>
              <a:pPr defTabSz="914186"/>
              <a:t>‹Nr.›</a:t>
            </a:fld>
            <a:endParaRPr lang="en-US" altLang="de-DE">
              <a:solidFill>
                <a:srgbClr val="000000"/>
              </a:solidFill>
              <a:latin typeface="Arial"/>
            </a:endParaRPr>
          </a:p>
        </p:txBody>
      </p:sp>
    </p:spTree>
    <p:extLst>
      <p:ext uri="{BB962C8B-B14F-4D97-AF65-F5344CB8AC3E}">
        <p14:creationId xmlns:p14="http://schemas.microsoft.com/office/powerpoint/2010/main" val="19078476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195" algn="ctr" rtl="0" fontAlgn="base">
        <a:spcBef>
          <a:spcPct val="0"/>
        </a:spcBef>
        <a:spcAft>
          <a:spcPct val="0"/>
        </a:spcAft>
        <a:defRPr sz="3900">
          <a:solidFill>
            <a:schemeClr val="tx2"/>
          </a:solidFill>
          <a:latin typeface="Arial" charset="0"/>
        </a:defRPr>
      </a:lvl6pPr>
      <a:lvl7pPr marL="820391" algn="ctr" rtl="0" fontAlgn="base">
        <a:spcBef>
          <a:spcPct val="0"/>
        </a:spcBef>
        <a:spcAft>
          <a:spcPct val="0"/>
        </a:spcAft>
        <a:defRPr sz="3900">
          <a:solidFill>
            <a:schemeClr val="tx2"/>
          </a:solidFill>
          <a:latin typeface="Arial" charset="0"/>
        </a:defRPr>
      </a:lvl7pPr>
      <a:lvl8pPr marL="1230586" algn="ctr" rtl="0" fontAlgn="base">
        <a:spcBef>
          <a:spcPct val="0"/>
        </a:spcBef>
        <a:spcAft>
          <a:spcPct val="0"/>
        </a:spcAft>
        <a:defRPr sz="3900">
          <a:solidFill>
            <a:schemeClr val="tx2"/>
          </a:solidFill>
          <a:latin typeface="Arial" charset="0"/>
        </a:defRPr>
      </a:lvl8pPr>
      <a:lvl9pPr marL="1640781" algn="ctr" rtl="0" fontAlgn="base">
        <a:spcBef>
          <a:spcPct val="0"/>
        </a:spcBef>
        <a:spcAft>
          <a:spcPct val="0"/>
        </a:spcAft>
        <a:defRPr sz="3900">
          <a:solidFill>
            <a:schemeClr val="tx2"/>
          </a:solidFill>
          <a:latin typeface="Arial" charset="0"/>
        </a:defRPr>
      </a:lvl9pPr>
    </p:titleStyle>
    <p:bodyStyle>
      <a:lvl1pPr marL="307646" indent="-307646" algn="l" rtl="0" fontAlgn="base">
        <a:spcBef>
          <a:spcPct val="20000"/>
        </a:spcBef>
        <a:spcAft>
          <a:spcPct val="0"/>
        </a:spcAft>
        <a:buChar char="•"/>
        <a:defRPr sz="2900">
          <a:solidFill>
            <a:schemeClr val="tx1"/>
          </a:solidFill>
          <a:latin typeface="+mn-lt"/>
          <a:ea typeface="+mn-ea"/>
          <a:cs typeface="+mn-cs"/>
        </a:defRPr>
      </a:lvl1pPr>
      <a:lvl2pPr marL="666567" indent="-256372" algn="l" rtl="0" fontAlgn="base">
        <a:spcBef>
          <a:spcPct val="20000"/>
        </a:spcBef>
        <a:spcAft>
          <a:spcPct val="0"/>
        </a:spcAft>
        <a:buChar char="–"/>
        <a:defRPr sz="2500">
          <a:solidFill>
            <a:schemeClr val="tx1"/>
          </a:solidFill>
          <a:latin typeface="+mn-lt"/>
        </a:defRPr>
      </a:lvl2pPr>
      <a:lvl3pPr marL="1025488" indent="-205098" algn="l" rtl="0" fontAlgn="base">
        <a:spcBef>
          <a:spcPct val="20000"/>
        </a:spcBef>
        <a:spcAft>
          <a:spcPct val="0"/>
        </a:spcAft>
        <a:buChar char="•"/>
        <a:defRPr sz="2200">
          <a:solidFill>
            <a:schemeClr val="tx1"/>
          </a:solidFill>
          <a:latin typeface="+mn-lt"/>
        </a:defRPr>
      </a:lvl3pPr>
      <a:lvl4pPr marL="1435683" indent="-205098" algn="l" rtl="0" fontAlgn="base">
        <a:spcBef>
          <a:spcPct val="20000"/>
        </a:spcBef>
        <a:spcAft>
          <a:spcPct val="0"/>
        </a:spcAft>
        <a:buChar char="–"/>
        <a:defRPr sz="1800">
          <a:solidFill>
            <a:schemeClr val="tx1"/>
          </a:solidFill>
          <a:latin typeface="+mn-lt"/>
        </a:defRPr>
      </a:lvl4pPr>
      <a:lvl5pPr marL="1845879" indent="-205098" algn="l" rtl="0" fontAlgn="base">
        <a:spcBef>
          <a:spcPct val="20000"/>
        </a:spcBef>
        <a:spcAft>
          <a:spcPct val="0"/>
        </a:spcAft>
        <a:buChar char="»"/>
        <a:defRPr sz="1800">
          <a:solidFill>
            <a:schemeClr val="tx1"/>
          </a:solidFill>
          <a:latin typeface="+mn-lt"/>
        </a:defRPr>
      </a:lvl5pPr>
      <a:lvl6pPr marL="2256074" indent="-205098" algn="l" rtl="0" fontAlgn="base">
        <a:spcBef>
          <a:spcPct val="20000"/>
        </a:spcBef>
        <a:spcAft>
          <a:spcPct val="0"/>
        </a:spcAft>
        <a:buChar char="»"/>
        <a:defRPr sz="1800">
          <a:solidFill>
            <a:schemeClr val="tx1"/>
          </a:solidFill>
          <a:latin typeface="+mn-lt"/>
        </a:defRPr>
      </a:lvl6pPr>
      <a:lvl7pPr marL="2666270" indent="-205098" algn="l" rtl="0" fontAlgn="base">
        <a:spcBef>
          <a:spcPct val="20000"/>
        </a:spcBef>
        <a:spcAft>
          <a:spcPct val="0"/>
        </a:spcAft>
        <a:buChar char="»"/>
        <a:defRPr sz="1800">
          <a:solidFill>
            <a:schemeClr val="tx1"/>
          </a:solidFill>
          <a:latin typeface="+mn-lt"/>
        </a:defRPr>
      </a:lvl7pPr>
      <a:lvl8pPr marL="3076467" indent="-205098" algn="l" rtl="0" fontAlgn="base">
        <a:spcBef>
          <a:spcPct val="20000"/>
        </a:spcBef>
        <a:spcAft>
          <a:spcPct val="0"/>
        </a:spcAft>
        <a:buChar char="»"/>
        <a:defRPr sz="1800">
          <a:solidFill>
            <a:schemeClr val="tx1"/>
          </a:solidFill>
          <a:latin typeface="+mn-lt"/>
        </a:defRPr>
      </a:lvl8pPr>
      <a:lvl9pPr marL="3486660" indent="-205098"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6" y="242328"/>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en-US" altLang="de-DE"/>
              <a:t>Click to edit Master title style</a:t>
            </a:r>
          </a:p>
        </p:txBody>
      </p:sp>
      <p:sp>
        <p:nvSpPr>
          <p:cNvPr id="1027" name="Rectangle 3"/>
          <p:cNvSpPr>
            <a:spLocks noGrp="1" noChangeArrowheads="1"/>
          </p:cNvSpPr>
          <p:nvPr>
            <p:ph type="body" idx="1"/>
          </p:nvPr>
        </p:nvSpPr>
        <p:spPr bwMode="auto">
          <a:xfrm>
            <a:off x="415636" y="1411942"/>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eaLnBrk="1" hangingPunct="1">
              <a:defRPr sz="1300"/>
            </a:lvl1pPr>
          </a:lstStyle>
          <a:p>
            <a:r>
              <a:rPr lang="de-DE" altLang="de-DE" dirty="0">
                <a:solidFill>
                  <a:srgbClr val="000000"/>
                </a:solidFill>
                <a:latin typeface="Arial"/>
              </a:rPr>
              <a:t>UFL</a:t>
            </a:r>
            <a:endParaRPr lang="en-US" altLang="de-DE" dirty="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eaLnBrk="1" hangingPunct="1">
              <a:defRPr sz="1300"/>
            </a:lvl1pPr>
          </a:lstStyle>
          <a:p>
            <a:r>
              <a:rPr lang="en-US" altLang="de-DE">
                <a:solidFill>
                  <a:srgbClr val="000000"/>
                </a:solidFill>
                <a:latin typeface="Arial"/>
              </a:rPr>
              <a:t>hanno.ulmer@i-med.ac.at</a:t>
            </a: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eaLnBrk="1" hangingPunct="1">
              <a:defRPr sz="1300"/>
            </a:lvl1pPr>
          </a:lstStyle>
          <a:p>
            <a:fld id="{D4135CF3-7644-475E-9BC9-4C53D0A2180B}" type="slidenum">
              <a:rPr lang="en-US" altLang="de-DE">
                <a:solidFill>
                  <a:srgbClr val="000000"/>
                </a:solidFill>
                <a:latin typeface="Arial"/>
              </a:rPr>
              <a:pPr/>
              <a:t>‹Nr.›</a:t>
            </a:fld>
            <a:endParaRPr lang="en-US" altLang="de-DE">
              <a:solidFill>
                <a:srgbClr val="000000"/>
              </a:solidFill>
              <a:latin typeface="Arial"/>
            </a:endParaRPr>
          </a:p>
        </p:txBody>
      </p:sp>
    </p:spTree>
    <p:extLst>
      <p:ext uri="{BB962C8B-B14F-4D97-AF65-F5344CB8AC3E}">
        <p14:creationId xmlns:p14="http://schemas.microsoft.com/office/powerpoint/2010/main" val="37155724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291" algn="ctr" rtl="0" fontAlgn="base">
        <a:spcBef>
          <a:spcPct val="0"/>
        </a:spcBef>
        <a:spcAft>
          <a:spcPct val="0"/>
        </a:spcAft>
        <a:defRPr sz="3900">
          <a:solidFill>
            <a:schemeClr val="tx2"/>
          </a:solidFill>
          <a:latin typeface="Arial" charset="0"/>
        </a:defRPr>
      </a:lvl6pPr>
      <a:lvl7pPr marL="820583" algn="ctr" rtl="0" fontAlgn="base">
        <a:spcBef>
          <a:spcPct val="0"/>
        </a:spcBef>
        <a:spcAft>
          <a:spcPct val="0"/>
        </a:spcAft>
        <a:defRPr sz="3900">
          <a:solidFill>
            <a:schemeClr val="tx2"/>
          </a:solidFill>
          <a:latin typeface="Arial" charset="0"/>
        </a:defRPr>
      </a:lvl7pPr>
      <a:lvl8pPr marL="1230874" algn="ctr" rtl="0" fontAlgn="base">
        <a:spcBef>
          <a:spcPct val="0"/>
        </a:spcBef>
        <a:spcAft>
          <a:spcPct val="0"/>
        </a:spcAft>
        <a:defRPr sz="3900">
          <a:solidFill>
            <a:schemeClr val="tx2"/>
          </a:solidFill>
          <a:latin typeface="Arial" charset="0"/>
        </a:defRPr>
      </a:lvl8pPr>
      <a:lvl9pPr marL="1641165" algn="ctr" rtl="0" fontAlgn="base">
        <a:spcBef>
          <a:spcPct val="0"/>
        </a:spcBef>
        <a:spcAft>
          <a:spcPct val="0"/>
        </a:spcAft>
        <a:defRPr sz="3900">
          <a:solidFill>
            <a:schemeClr val="tx2"/>
          </a:solidFill>
          <a:latin typeface="Arial" charset="0"/>
        </a:defRPr>
      </a:lvl9pPr>
    </p:titleStyle>
    <p:bodyStyle>
      <a:lvl1pPr marL="307718" indent="-307718" algn="l" rtl="0" fontAlgn="base">
        <a:spcBef>
          <a:spcPct val="20000"/>
        </a:spcBef>
        <a:spcAft>
          <a:spcPct val="0"/>
        </a:spcAft>
        <a:buChar char="•"/>
        <a:defRPr sz="2900">
          <a:solidFill>
            <a:schemeClr val="tx1"/>
          </a:solidFill>
          <a:latin typeface="+mn-lt"/>
          <a:ea typeface="+mn-ea"/>
          <a:cs typeface="+mn-cs"/>
        </a:defRPr>
      </a:lvl1pPr>
      <a:lvl2pPr marL="666723" indent="-256432" algn="l" rtl="0" fontAlgn="base">
        <a:spcBef>
          <a:spcPct val="20000"/>
        </a:spcBef>
        <a:spcAft>
          <a:spcPct val="0"/>
        </a:spcAft>
        <a:buChar char="–"/>
        <a:defRPr sz="2500">
          <a:solidFill>
            <a:schemeClr val="tx1"/>
          </a:solidFill>
          <a:latin typeface="+mn-lt"/>
        </a:defRPr>
      </a:lvl2pPr>
      <a:lvl3pPr marL="1025728" indent="-205146" algn="l" rtl="0" fontAlgn="base">
        <a:spcBef>
          <a:spcPct val="20000"/>
        </a:spcBef>
        <a:spcAft>
          <a:spcPct val="0"/>
        </a:spcAft>
        <a:buChar char="•"/>
        <a:defRPr sz="2200">
          <a:solidFill>
            <a:schemeClr val="tx1"/>
          </a:solidFill>
          <a:latin typeface="+mn-lt"/>
        </a:defRPr>
      </a:lvl3pPr>
      <a:lvl4pPr marL="1436019" indent="-205146" algn="l" rtl="0" fontAlgn="base">
        <a:spcBef>
          <a:spcPct val="20000"/>
        </a:spcBef>
        <a:spcAft>
          <a:spcPct val="0"/>
        </a:spcAft>
        <a:buChar char="–"/>
        <a:defRPr sz="1800">
          <a:solidFill>
            <a:schemeClr val="tx1"/>
          </a:solidFill>
          <a:latin typeface="+mn-lt"/>
        </a:defRPr>
      </a:lvl4pPr>
      <a:lvl5pPr marL="1846311" indent="-205146" algn="l" rtl="0" fontAlgn="base">
        <a:spcBef>
          <a:spcPct val="20000"/>
        </a:spcBef>
        <a:spcAft>
          <a:spcPct val="0"/>
        </a:spcAft>
        <a:buChar char="»"/>
        <a:defRPr sz="1800">
          <a:solidFill>
            <a:schemeClr val="tx1"/>
          </a:solidFill>
          <a:latin typeface="+mn-lt"/>
        </a:defRPr>
      </a:lvl5pPr>
      <a:lvl6pPr marL="2256602" indent="-205146" algn="l" rtl="0" fontAlgn="base">
        <a:spcBef>
          <a:spcPct val="20000"/>
        </a:spcBef>
        <a:spcAft>
          <a:spcPct val="0"/>
        </a:spcAft>
        <a:buChar char="»"/>
        <a:defRPr sz="1800">
          <a:solidFill>
            <a:schemeClr val="tx1"/>
          </a:solidFill>
          <a:latin typeface="+mn-lt"/>
        </a:defRPr>
      </a:lvl6pPr>
      <a:lvl7pPr marL="2666893" indent="-205146" algn="l" rtl="0" fontAlgn="base">
        <a:spcBef>
          <a:spcPct val="20000"/>
        </a:spcBef>
        <a:spcAft>
          <a:spcPct val="0"/>
        </a:spcAft>
        <a:buChar char="»"/>
        <a:defRPr sz="1800">
          <a:solidFill>
            <a:schemeClr val="tx1"/>
          </a:solidFill>
          <a:latin typeface="+mn-lt"/>
        </a:defRPr>
      </a:lvl7pPr>
      <a:lvl8pPr marL="3077185" indent="-205146" algn="l" rtl="0" fontAlgn="base">
        <a:spcBef>
          <a:spcPct val="20000"/>
        </a:spcBef>
        <a:spcAft>
          <a:spcPct val="0"/>
        </a:spcAft>
        <a:buChar char="»"/>
        <a:defRPr sz="1800">
          <a:solidFill>
            <a:schemeClr val="tx1"/>
          </a:solidFill>
          <a:latin typeface="+mn-lt"/>
        </a:defRPr>
      </a:lvl8pPr>
      <a:lvl9pPr marL="3487476" indent="-205146"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a:solidFill>
                  <a:prstClr val="black">
                    <a:tint val="75000"/>
                  </a:prstClr>
                </a:solidFill>
              </a:rPr>
              <a:t>hanno.ulmer@i-med.ac.at</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172130125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4056941065"/>
      </p:ext>
    </p:extLst>
  </p:cSld>
  <p:clrMap bg1="lt1" tx1="dk1" bg2="lt2" tx2="dk2" accent1="accent1" accent2="accent2" accent3="accent3" accent4="accent4" accent5="accent5" accent6="accent6" hlink="hlink" folHlink="folHlink"/>
  <p:sldLayoutIdLst>
    <p:sldLayoutId id="2147483776" r:id="rId1"/>
    <p:sldLayoutId id="2147483777"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0.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90.xml"/></Relationships>
</file>

<file path=ppt/slides/_rels/slide11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3.wmf"/><Relationship Id="rId5" Type="http://schemas.openxmlformats.org/officeDocument/2006/relationships/oleObject" Target="../embeddings/oleObject2.bin"/><Relationship Id="rId4" Type="http://schemas.openxmlformats.org/officeDocument/2006/relationships/image" Target="../media/image92.wmf"/></Relationships>
</file>

<file path=ppt/slides/_rels/slide1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5.wmf"/><Relationship Id="rId5" Type="http://schemas.openxmlformats.org/officeDocument/2006/relationships/oleObject" Target="../embeddings/oleObject5.bin"/><Relationship Id="rId10" Type="http://schemas.openxmlformats.org/officeDocument/2006/relationships/image" Target="../media/image97.wmf"/><Relationship Id="rId4" Type="http://schemas.openxmlformats.org/officeDocument/2006/relationships/image" Target="../media/image92.wmf"/><Relationship Id="rId9" Type="http://schemas.openxmlformats.org/officeDocument/2006/relationships/oleObject" Target="../embeddings/oleObject7.bin"/></Relationships>
</file>

<file path=ppt/slides/_rels/slide114.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0.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3.xml"/><Relationship Id="rId1" Type="http://schemas.openxmlformats.org/officeDocument/2006/relationships/themeOverride" Target="../theme/themeOverride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3.xml"/><Relationship Id="rId1" Type="http://schemas.openxmlformats.org/officeDocument/2006/relationships/themeOverride" Target="../theme/themeOverride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70.xml"/><Relationship Id="rId1" Type="http://schemas.openxmlformats.org/officeDocument/2006/relationships/slideLayout" Target="../slideLayouts/slideLayout34.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34.xml"/></Relationships>
</file>

<file path=ppt/slides/_rels/slide1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4.xml"/></Relationships>
</file>

<file path=ppt/slides/_rels/slide1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16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16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16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16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74.xml"/><Relationship Id="rId1" Type="http://schemas.openxmlformats.org/officeDocument/2006/relationships/slideLayout" Target="../slideLayouts/slideLayout75.xml"/><Relationship Id="rId4" Type="http://schemas.openxmlformats.org/officeDocument/2006/relationships/image" Target="../media/image77.emf"/></Relationships>
</file>

<file path=ppt/slides/_rels/slide16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6.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7.png"/><Relationship Id="rId1" Type="http://schemas.openxmlformats.org/officeDocument/2006/relationships/slideLayout" Target="../slideLayouts/slideLayout58.xml"/><Relationship Id="rId4" Type="http://schemas.openxmlformats.org/officeDocument/2006/relationships/image" Target="../media/image48.png"/></Relationships>
</file>

<file path=ppt/slides/_rels/slide167.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9.png"/><Relationship Id="rId1" Type="http://schemas.openxmlformats.org/officeDocument/2006/relationships/slideLayout" Target="../slideLayouts/slideLayout69.xml"/><Relationship Id="rId4" Type="http://schemas.openxmlformats.org/officeDocument/2006/relationships/image" Target="../media/image48.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5.xml"/></Relationships>
</file>

<file path=ppt/slides/_rels/slide1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emf"/><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0.xml"/></Relationships>
</file>

<file path=ppt/slides/_rels/slide1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1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4.xml"/></Relationships>
</file>

<file path=ppt/slides/_rels/slide172.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34.xml"/></Relationships>
</file>

<file path=ppt/slides/_rels/slide173.xml.rels><?xml version="1.0" encoding="UTF-8" standalone="yes"?>
<Relationships xmlns="http://schemas.openxmlformats.org/package/2006/relationships"><Relationship Id="rId8" Type="http://schemas.openxmlformats.org/officeDocument/2006/relationships/hyperlink" Target="https://www.cebm.net/ipd-review-2/" TargetMode="External"/><Relationship Id="rId3" Type="http://schemas.openxmlformats.org/officeDocument/2006/relationships/hyperlink" Target="https://www.cebm.net/systematic-review-4/" TargetMode="External"/><Relationship Id="rId7" Type="http://schemas.openxmlformats.org/officeDocument/2006/relationships/hyperlink" Target="https://www.cebm.net/qualitative-studies/" TargetMode="External"/><Relationship Id="rId12" Type="http://schemas.openxmlformats.org/officeDocument/2006/relationships/hyperlink" Target="https://www.cebm.net/wp-content/uploads/2014/06/AppraisalSheets_RCT_zh-tw.pdf" TargetMode="External"/><Relationship Id="rId2" Type="http://schemas.openxmlformats.org/officeDocument/2006/relationships/hyperlink" Target="https://www.cebm.net/2014/06/critical-appraisal/" TargetMode="External"/><Relationship Id="rId1" Type="http://schemas.openxmlformats.org/officeDocument/2006/relationships/slideLayout" Target="../slideLayouts/slideLayout34.xml"/><Relationship Id="rId6" Type="http://schemas.openxmlformats.org/officeDocument/2006/relationships/hyperlink" Target="https://www.cebm.net/rct/" TargetMode="External"/><Relationship Id="rId11" Type="http://schemas.openxmlformats.org/officeDocument/2006/relationships/hyperlink" Target="https://www.cebm.net/wp-content/uploads/2014/06/AppraisalSheets_Prognosis_zh-tw.pdf" TargetMode="External"/><Relationship Id="rId5" Type="http://schemas.openxmlformats.org/officeDocument/2006/relationships/hyperlink" Target="https://www.cebm.net/prognosis/" TargetMode="External"/><Relationship Id="rId10" Type="http://schemas.openxmlformats.org/officeDocument/2006/relationships/hyperlink" Target="https://www.cebm.net/wp-content/uploads/2014/06/AppraisalSheets_DiagnosticStudy_zh-tw.pdf" TargetMode="External"/><Relationship Id="rId4" Type="http://schemas.openxmlformats.org/officeDocument/2006/relationships/hyperlink" Target="https://www.cebm.net/diagnostic-accuracy-studies/" TargetMode="External"/><Relationship Id="rId9" Type="http://schemas.openxmlformats.org/officeDocument/2006/relationships/hyperlink" Target="https://www.cebm.net/wp-content/uploads/2014/06/AppraisalSheets_SR_zh-tw.pdf" TargetMode="Externa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1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30.png"/><Relationship Id="rId1" Type="http://schemas.openxmlformats.org/officeDocument/2006/relationships/slideLayout" Target="../slideLayouts/slideLayout34.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6.xml"/></Relationships>
</file>

<file path=ppt/slides/_rels/slide1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186.xml.rels><?xml version="1.0" encoding="UTF-8" standalone="yes"?>
<Relationships xmlns="http://schemas.openxmlformats.org/package/2006/relationships"><Relationship Id="rId8" Type="http://schemas.openxmlformats.org/officeDocument/2006/relationships/hyperlink" Target="https://www.medcalc.org/manual/meta-analysis-ROC-area.php" TargetMode="External"/><Relationship Id="rId3" Type="http://schemas.openxmlformats.org/officeDocument/2006/relationships/hyperlink" Target="https://www.medcalc.org/manual/meta-analysis-correlation.php" TargetMode="External"/><Relationship Id="rId7" Type="http://schemas.openxmlformats.org/officeDocument/2006/relationships/hyperlink" Target="https://www.medcalc.org/manual/meta-analysis-oddsratio.php" TargetMode="External"/><Relationship Id="rId2" Type="http://schemas.openxmlformats.org/officeDocument/2006/relationships/hyperlink" Target="https://www.medcalc.org/manual/meta-analysis-continuousmeasure.php" TargetMode="External"/><Relationship Id="rId1" Type="http://schemas.openxmlformats.org/officeDocument/2006/relationships/slideLayout" Target="../slideLayouts/slideLayout34.xml"/><Relationship Id="rId6" Type="http://schemas.openxmlformats.org/officeDocument/2006/relationships/hyperlink" Target="https://www.medcalc.org/manual/meta-analysis-riskdifference.php" TargetMode="External"/><Relationship Id="rId5" Type="http://schemas.openxmlformats.org/officeDocument/2006/relationships/hyperlink" Target="https://www.medcalc.org/manual/meta-analysis-relativerisk.php" TargetMode="External"/><Relationship Id="rId4" Type="http://schemas.openxmlformats.org/officeDocument/2006/relationships/hyperlink" Target="https://www.medcalc.org/manual/meta-analysis-proportion.php" TargetMode="External"/><Relationship Id="rId9" Type="http://schemas.openxmlformats.org/officeDocument/2006/relationships/hyperlink" Target="https://www.medcalc.org/manual/meta-generic.php" TargetMode="External"/></Relationships>
</file>

<file path=ppt/slides/_rels/slide1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1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1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1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1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19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1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1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1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19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2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20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4.xml"/></Relationships>
</file>

<file path=ppt/slides/_rels/slide20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34.xml"/></Relationships>
</file>

<file path=ppt/slides/_rels/slide204.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4.xml"/></Relationships>
</file>

<file path=ppt/slides/_rels/slide2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34.xml"/></Relationships>
</file>

<file path=ppt/slides/_rels/slide20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9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0.xml"/><Relationship Id="rId4" Type="http://schemas.openxmlformats.org/officeDocument/2006/relationships/image" Target="../media/image130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8" Type="http://schemas.openxmlformats.org/officeDocument/2006/relationships/hyperlink" Target="https://www.medcalc.org/manual/meta-analysis-ROC-area.php" TargetMode="External"/><Relationship Id="rId3" Type="http://schemas.openxmlformats.org/officeDocument/2006/relationships/hyperlink" Target="https://www.medcalc.org/manual/meta-analysis-correlation.php" TargetMode="External"/><Relationship Id="rId7" Type="http://schemas.openxmlformats.org/officeDocument/2006/relationships/hyperlink" Target="https://www.medcalc.org/manual/meta-analysis-oddsratio.php" TargetMode="External"/><Relationship Id="rId2" Type="http://schemas.openxmlformats.org/officeDocument/2006/relationships/hyperlink" Target="https://www.medcalc.org/manual/meta-analysis-continuousmeasure.php" TargetMode="External"/><Relationship Id="rId1" Type="http://schemas.openxmlformats.org/officeDocument/2006/relationships/slideLayout" Target="../slideLayouts/slideLayout90.xml"/><Relationship Id="rId6" Type="http://schemas.openxmlformats.org/officeDocument/2006/relationships/hyperlink" Target="https://www.medcalc.org/manual/meta-analysis-riskdifference.php" TargetMode="External"/><Relationship Id="rId5" Type="http://schemas.openxmlformats.org/officeDocument/2006/relationships/hyperlink" Target="https://www.medcalc.org/manual/meta-analysis-relativerisk.php" TargetMode="External"/><Relationship Id="rId4" Type="http://schemas.openxmlformats.org/officeDocument/2006/relationships/hyperlink" Target="https://www.medcalc.org/manual/meta-analysis-proportion.php" TargetMode="External"/><Relationship Id="rId9" Type="http://schemas.openxmlformats.org/officeDocument/2006/relationships/hyperlink" Target="https://www.medcalc.org/manual/meta-generic.php"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0.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0.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0.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0.xml"/></Relationships>
</file>

<file path=ppt/slides/_rels/slide5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90.xml"/></Relationships>
</file>

<file path=ppt/slides/_rels/slide5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90.xml"/></Relationships>
</file>

<file path=ppt/slides/_rels/slide5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90.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6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90.xml"/></Relationships>
</file>

<file path=ppt/slides/_rels/slide61.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7.png"/><Relationship Id="rId1" Type="http://schemas.openxmlformats.org/officeDocument/2006/relationships/slideLayout" Target="../slideLayouts/slideLayout114.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9.png"/><Relationship Id="rId1" Type="http://schemas.openxmlformats.org/officeDocument/2006/relationships/slideLayout" Target="../slideLayouts/slideLayout125.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9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0.xml"/><Relationship Id="rId1" Type="http://schemas.openxmlformats.org/officeDocument/2006/relationships/themeOverride" Target="../theme/themeOverride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72.xml.rels><?xml version="1.0" encoding="UTF-8" standalone="yes"?>
<Relationships xmlns="http://schemas.openxmlformats.org/package/2006/relationships"><Relationship Id="rId3" Type="http://schemas.openxmlformats.org/officeDocument/2006/relationships/hyperlink" Target="https://www.uni-ulm.de/fileadmin/website_uni_ulm/mawi.inst.110/lehre/ss09/WiStat/R.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r-empirische-wissenschaften.de/"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medcalc.org/calc/" TargetMode="External"/><Relationship Id="rId3" Type="http://schemas.openxmlformats.org/officeDocument/2006/relationships/hyperlink" Target="https://www.sealedenvelope.com/" TargetMode="External"/><Relationship Id="rId7" Type="http://schemas.openxmlformats.org/officeDocument/2006/relationships/hyperlink" Target="https://www.graphpad.com/quickcalc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polyu.edu.hk/mm/effectsizefaqs/calculator/calculator.html" TargetMode="External"/><Relationship Id="rId5" Type="http://schemas.openxmlformats.org/officeDocument/2006/relationships/hyperlink" Target="http://www.meta-mar.com/" TargetMode="External"/><Relationship Id="rId4" Type="http://schemas.openxmlformats.org/officeDocument/2006/relationships/hyperlink" Target="https://stattools.crab.org/"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s://jasp-stats.org/2017/11/15/meta-analysis-jasp/"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90.xml"/></Relationships>
</file>

<file path=ppt/slides/_rels/slide9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9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653136"/>
            <a:ext cx="9144000" cy="1368152"/>
          </a:xfrm>
        </p:spPr>
        <p:txBody>
          <a:bodyPr>
            <a:normAutofit fontScale="90000"/>
          </a:bodyPr>
          <a:lstStyle/>
          <a:p>
            <a:r>
              <a:rPr lang="de-CH" sz="2700" dirty="0"/>
              <a:t>Doktorats-Studium Medizinische Wissenschaft (Dr. </a:t>
            </a:r>
            <a:r>
              <a:rPr lang="de-CH" sz="2700" dirty="0" err="1"/>
              <a:t>scient</a:t>
            </a:r>
            <a:r>
              <a:rPr lang="de-CH" sz="2700" dirty="0"/>
              <a:t>. med.)</a:t>
            </a:r>
            <a:br>
              <a:rPr lang="de-CH" sz="2700" dirty="0"/>
            </a:br>
            <a:r>
              <a:rPr lang="de-DE" dirty="0"/>
              <a:t>Meta-Analysen I und II 	</a:t>
            </a:r>
            <a:r>
              <a:rPr lang="de-CH" dirty="0"/>
              <a:t>Hanno Ulmer</a:t>
            </a:r>
            <a:endParaRPr lang="de-LI" dirty="0"/>
          </a:p>
        </p:txBody>
      </p:sp>
    </p:spTree>
    <p:extLst>
      <p:ext uri="{BB962C8B-B14F-4D97-AF65-F5344CB8AC3E}">
        <p14:creationId xmlns:p14="http://schemas.microsoft.com/office/powerpoint/2010/main" val="1141045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8308" y="307842"/>
            <a:ext cx="7591283" cy="571496"/>
          </a:xfrm>
        </p:spPr>
        <p:txBody>
          <a:bodyPr>
            <a:normAutofit fontScale="90000"/>
          </a:bodyPr>
          <a:lstStyle/>
          <a:p>
            <a:r>
              <a:rPr lang="de-DE" dirty="0"/>
              <a:t>Beispiel</a:t>
            </a:r>
          </a:p>
        </p:txBody>
      </p:sp>
      <p:sp>
        <p:nvSpPr>
          <p:cNvPr id="4" name="Textfeld 3">
            <a:extLst>
              <a:ext uri="{FF2B5EF4-FFF2-40B4-BE49-F238E27FC236}">
                <a16:creationId xmlns:a16="http://schemas.microsoft.com/office/drawing/2014/main" id="{A671DDB1-95BC-4DC8-A985-113934143EF1}"/>
              </a:ext>
            </a:extLst>
          </p:cNvPr>
          <p:cNvSpPr txBox="1"/>
          <p:nvPr/>
        </p:nvSpPr>
        <p:spPr>
          <a:xfrm>
            <a:off x="263533" y="5929752"/>
            <a:ext cx="8807896" cy="276999"/>
          </a:xfrm>
          <a:prstGeom prst="rect">
            <a:avLst/>
          </a:prstGeom>
          <a:noFill/>
        </p:spPr>
        <p:txBody>
          <a:bodyPr wrap="square" lIns="91418" tIns="45709" rIns="91418" bIns="45709" rtlCol="0">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a:ea typeface="+mn-ea"/>
                <a:cs typeface="+mn-cs"/>
              </a:rPr>
              <a:t>[A. Ziegler, S. Lange, R. Bender; Systematische Übersichten und Meta-Analysen .]</a:t>
            </a:r>
          </a:p>
        </p:txBody>
      </p:sp>
      <p:pic>
        <p:nvPicPr>
          <p:cNvPr id="8" name="Grafik 7">
            <a:extLst>
              <a:ext uri="{FF2B5EF4-FFF2-40B4-BE49-F238E27FC236}">
                <a16:creationId xmlns:a16="http://schemas.microsoft.com/office/drawing/2014/main" id="{802A21D6-01BE-4A92-B9DB-275F9B1F52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30202"/>
          <a:stretch/>
        </p:blipFill>
        <p:spPr>
          <a:xfrm>
            <a:off x="395536" y="1556793"/>
            <a:ext cx="6232456" cy="4015015"/>
          </a:xfrm>
          <a:prstGeom prst="rect">
            <a:avLst/>
          </a:prstGeom>
        </p:spPr>
      </p:pic>
      <p:sp>
        <p:nvSpPr>
          <p:cNvPr id="3" name="Textfeld 2">
            <a:extLst>
              <a:ext uri="{FF2B5EF4-FFF2-40B4-BE49-F238E27FC236}">
                <a16:creationId xmlns:a16="http://schemas.microsoft.com/office/drawing/2014/main" id="{526BF05B-3A48-484A-B1F5-6F32B0A16BD4}"/>
              </a:ext>
            </a:extLst>
          </p:cNvPr>
          <p:cNvSpPr txBox="1"/>
          <p:nvPr/>
        </p:nvSpPr>
        <p:spPr>
          <a:xfrm>
            <a:off x="251520" y="5661248"/>
            <a:ext cx="8556376" cy="369332"/>
          </a:xfrm>
          <a:prstGeom prst="rect">
            <a:avLst/>
          </a:prstGeom>
          <a:noFill/>
        </p:spPr>
        <p:txBody>
          <a:bodyPr wrap="square" lIns="91418" tIns="45709" rIns="91418" bIns="45709" rtlCol="0">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Wirksamkeit von Lidocain zur Reduktion von Mortalität im akuten Myokardinfarkt</a:t>
            </a:r>
          </a:p>
        </p:txBody>
      </p:sp>
    </p:spTree>
    <p:extLst>
      <p:ext uri="{BB962C8B-B14F-4D97-AF65-F5344CB8AC3E}">
        <p14:creationId xmlns:p14="http://schemas.microsoft.com/office/powerpoint/2010/main" val="40164966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3200" dirty="0">
                <a:solidFill>
                  <a:srgbClr val="4F81BD"/>
                </a:solidFill>
                <a:latin typeface="+mj-lt"/>
                <a:ea typeface="+mj-ea"/>
                <a:cs typeface="+mj-cs"/>
              </a:rPr>
              <a:t>Framingham Heart Study</a:t>
            </a:r>
            <a:endParaRPr lang="de-DE" sz="32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4885" y="234888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7417593" cy="784830"/>
          </a:xfrm>
          <a:prstGeom prst="rect">
            <a:avLst/>
          </a:prstGeom>
          <a:noFill/>
          <a:ln w="9525">
            <a:noFill/>
            <a:miter lim="800000"/>
            <a:headEnd/>
            <a:tailEnd/>
          </a:ln>
          <a:effectLst/>
        </p:spPr>
        <p:txBody>
          <a:bodyPr wrap="square">
            <a:spAutoFit/>
          </a:bodyPr>
          <a:lstStyle/>
          <a:p>
            <a:pPr eaLnBrk="0" hangingPunct="0">
              <a:spcBef>
                <a:spcPct val="50000"/>
              </a:spcBef>
            </a:pPr>
            <a:r>
              <a:rPr lang="de-DE" dirty="0"/>
              <a:t>1948	Recruiting </a:t>
            </a:r>
            <a:r>
              <a:rPr lang="de-DE" dirty="0" err="1"/>
              <a:t>of</a:t>
            </a:r>
            <a:r>
              <a:rPr lang="de-DE" dirty="0"/>
              <a:t> 5209 </a:t>
            </a:r>
            <a:r>
              <a:rPr lang="de-DE" dirty="0" err="1"/>
              <a:t>healthy</a:t>
            </a:r>
            <a:r>
              <a:rPr lang="de-DE" dirty="0"/>
              <a:t> </a:t>
            </a:r>
            <a:r>
              <a:rPr lang="de-DE" dirty="0" err="1"/>
              <a:t>individuals</a:t>
            </a:r>
            <a:r>
              <a:rPr lang="de-DE" dirty="0"/>
              <a:t> (</a:t>
            </a:r>
            <a:r>
              <a:rPr lang="de-DE" dirty="0" err="1"/>
              <a:t>age</a:t>
            </a:r>
            <a:r>
              <a:rPr lang="de-DE" dirty="0"/>
              <a:t> 30-62 </a:t>
            </a:r>
            <a:r>
              <a:rPr lang="de-DE" dirty="0" err="1"/>
              <a:t>years</a:t>
            </a:r>
            <a:r>
              <a:rPr lang="de-DE" dirty="0"/>
              <a:t>)</a:t>
            </a:r>
          </a:p>
          <a:p>
            <a:pPr eaLnBrk="0" hangingPunct="0">
              <a:spcBef>
                <a:spcPct val="50000"/>
              </a:spcBef>
            </a:pPr>
            <a:endParaRPr lang="de-DE" dirty="0"/>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dirty="0"/>
              <a:t>1970</a:t>
            </a:r>
          </a:p>
          <a:p>
            <a:pPr algn="ctr" eaLnBrk="0" hangingPunct="0"/>
            <a:r>
              <a:rPr lang="de-DE" sz="1600" dirty="0" err="1"/>
              <a:t>hypertension</a:t>
            </a:r>
            <a:r>
              <a:rPr lang="de-DE" sz="1600" dirty="0"/>
              <a:t> </a:t>
            </a:r>
            <a:br>
              <a:rPr lang="de-DE" sz="1600" dirty="0"/>
            </a:br>
            <a:r>
              <a:rPr lang="de-DE" sz="1600" dirty="0">
                <a:cs typeface="Arial" charset="0"/>
              </a:rPr>
              <a:t>↑  </a:t>
            </a:r>
            <a:r>
              <a:rPr lang="de-DE" sz="1600" dirty="0" err="1">
                <a:cs typeface="Arial" charset="0"/>
              </a:rPr>
              <a:t>stroke</a:t>
            </a:r>
            <a:endParaRPr lang="de-DE" sz="1600" dirty="0">
              <a:cs typeface="Arial" charset="0"/>
            </a:endParaRPr>
          </a:p>
        </p:txBody>
      </p:sp>
      <p:sp>
        <p:nvSpPr>
          <p:cNvPr id="283658" name="Rectangle 10"/>
          <p:cNvSpPr>
            <a:spLocks noChangeArrowheads="1"/>
          </p:cNvSpPr>
          <p:nvPr/>
        </p:nvSpPr>
        <p:spPr bwMode="auto">
          <a:xfrm>
            <a:off x="1632340" y="5699125"/>
            <a:ext cx="2348720" cy="830997"/>
          </a:xfrm>
          <a:prstGeom prst="rect">
            <a:avLst/>
          </a:prstGeom>
          <a:noFill/>
          <a:ln w="9525">
            <a:noFill/>
            <a:miter lim="800000"/>
            <a:headEnd/>
            <a:tailEnd/>
          </a:ln>
          <a:effectLst/>
        </p:spPr>
        <p:txBody>
          <a:bodyPr wrap="none">
            <a:spAutoFit/>
          </a:bodyPr>
          <a:lstStyle/>
          <a:p>
            <a:pPr algn="ctr" eaLnBrk="0" hangingPunct="0"/>
            <a:r>
              <a:rPr lang="de-DE" sz="1600" dirty="0"/>
              <a:t>1967</a:t>
            </a:r>
          </a:p>
          <a:p>
            <a:pPr algn="ctr" eaLnBrk="0" hangingPunct="0"/>
            <a:r>
              <a:rPr lang="de-DE" sz="1600" dirty="0" err="1"/>
              <a:t>physical</a:t>
            </a:r>
            <a:r>
              <a:rPr lang="de-DE" sz="1600" dirty="0"/>
              <a:t> </a:t>
            </a:r>
            <a:r>
              <a:rPr lang="de-DE" sz="1600" dirty="0" err="1"/>
              <a:t>activity</a:t>
            </a:r>
            <a:r>
              <a:rPr lang="de-DE" sz="1600" dirty="0"/>
              <a:t> </a:t>
            </a:r>
            <a:r>
              <a:rPr lang="de-DE" sz="1600" dirty="0">
                <a:cs typeface="Arial" charset="0"/>
              </a:rPr>
              <a:t>↓ CHD</a:t>
            </a:r>
          </a:p>
          <a:p>
            <a:pPr algn="ctr" eaLnBrk="0" hangingPunct="0"/>
            <a:r>
              <a:rPr lang="de-DE" sz="1600" dirty="0" err="1">
                <a:cs typeface="Arial" charset="0"/>
              </a:rPr>
              <a:t>obesity</a:t>
            </a:r>
            <a:r>
              <a:rPr lang="de-DE" sz="1600" dirty="0">
                <a:cs typeface="Arial" charset="0"/>
              </a:rPr>
              <a:t> ↑ CHD</a:t>
            </a:r>
          </a:p>
        </p:txBody>
      </p:sp>
      <p:sp>
        <p:nvSpPr>
          <p:cNvPr id="283659" name="Rectangle 11"/>
          <p:cNvSpPr>
            <a:spLocks noChangeArrowheads="1"/>
          </p:cNvSpPr>
          <p:nvPr/>
        </p:nvSpPr>
        <p:spPr bwMode="auto">
          <a:xfrm>
            <a:off x="539750" y="4732338"/>
            <a:ext cx="3311525" cy="584775"/>
          </a:xfrm>
          <a:prstGeom prst="rect">
            <a:avLst/>
          </a:prstGeom>
          <a:noFill/>
          <a:ln w="9525">
            <a:noFill/>
            <a:miter lim="800000"/>
            <a:headEnd/>
            <a:tailEnd/>
          </a:ln>
          <a:effectLst/>
        </p:spPr>
        <p:txBody>
          <a:bodyPr>
            <a:spAutoFit/>
          </a:bodyPr>
          <a:lstStyle/>
          <a:p>
            <a:pPr algn="ctr" eaLnBrk="0" hangingPunct="0"/>
            <a:r>
              <a:rPr lang="de-DE" sz="1600" dirty="0"/>
              <a:t>1961</a:t>
            </a:r>
          </a:p>
          <a:p>
            <a:pPr algn="ctr" eaLnBrk="0" hangingPunct="0"/>
            <a:r>
              <a:rPr lang="de-DE" sz="1600" dirty="0" err="1"/>
              <a:t>cholesterol</a:t>
            </a:r>
            <a:r>
              <a:rPr lang="de-DE" sz="1600" dirty="0"/>
              <a:t>, </a:t>
            </a:r>
            <a:r>
              <a:rPr lang="de-DE" sz="1600" dirty="0" err="1"/>
              <a:t>hypertension</a:t>
            </a:r>
            <a:r>
              <a:rPr lang="de-DE" sz="1600" dirty="0"/>
              <a:t> </a:t>
            </a:r>
            <a:r>
              <a:rPr lang="de-DE" sz="1600" dirty="0">
                <a:cs typeface="Arial" charset="0"/>
              </a:rPr>
              <a:t>↑ CHD</a:t>
            </a:r>
          </a:p>
        </p:txBody>
      </p:sp>
      <p:sp>
        <p:nvSpPr>
          <p:cNvPr id="283660" name="Rectangle 12"/>
          <p:cNvSpPr>
            <a:spLocks noChangeArrowheads="1"/>
          </p:cNvSpPr>
          <p:nvPr/>
        </p:nvSpPr>
        <p:spPr bwMode="auto">
          <a:xfrm>
            <a:off x="149225" y="4005263"/>
            <a:ext cx="2119313" cy="584775"/>
          </a:xfrm>
          <a:prstGeom prst="rect">
            <a:avLst/>
          </a:prstGeom>
          <a:noFill/>
          <a:ln w="9525">
            <a:noFill/>
            <a:miter lim="800000"/>
            <a:headEnd/>
            <a:tailEnd/>
          </a:ln>
          <a:effectLst/>
        </p:spPr>
        <p:txBody>
          <a:bodyPr>
            <a:spAutoFit/>
          </a:bodyPr>
          <a:lstStyle/>
          <a:p>
            <a:pPr algn="r" eaLnBrk="0" hangingPunct="0"/>
            <a:r>
              <a:rPr lang="de-DE" sz="1600" dirty="0"/>
              <a:t>1960</a:t>
            </a:r>
          </a:p>
          <a:p>
            <a:pPr algn="r" eaLnBrk="0" hangingPunct="0"/>
            <a:r>
              <a:rPr lang="de-DE" sz="1600" dirty="0" err="1"/>
              <a:t>smoking</a:t>
            </a:r>
            <a:r>
              <a:rPr lang="de-DE" sz="1600" dirty="0"/>
              <a:t> </a:t>
            </a:r>
            <a:r>
              <a:rPr lang="de-DE" sz="1600" dirty="0">
                <a:cs typeface="Arial" charset="0"/>
              </a:rPr>
              <a:t>↑ CHD</a:t>
            </a: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dirty="0"/>
              <a:t>1976</a:t>
            </a:r>
          </a:p>
          <a:p>
            <a:pPr algn="ctr" eaLnBrk="0" hangingPunct="0"/>
            <a:r>
              <a:rPr lang="de-DE" sz="1600" dirty="0" err="1"/>
              <a:t>menopause</a:t>
            </a:r>
            <a:r>
              <a:rPr lang="de-DE" sz="1600" dirty="0"/>
              <a:t> </a:t>
            </a:r>
            <a:r>
              <a:rPr lang="de-DE" sz="1600" dirty="0">
                <a:cs typeface="Arial" charset="0"/>
              </a:rPr>
              <a:t>↑ CHD</a:t>
            </a: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dirty="0"/>
              <a:t>1978</a:t>
            </a:r>
          </a:p>
          <a:p>
            <a:pPr eaLnBrk="0" hangingPunct="0"/>
            <a:r>
              <a:rPr lang="de-DE" sz="1600" dirty="0" err="1"/>
              <a:t>Psychosocial</a:t>
            </a:r>
            <a:r>
              <a:rPr lang="de-DE" sz="1600" dirty="0"/>
              <a:t>  </a:t>
            </a:r>
            <a:br>
              <a:rPr lang="de-DE" sz="1600" dirty="0"/>
            </a:br>
            <a:r>
              <a:rPr lang="de-DE" sz="1600" dirty="0" err="1"/>
              <a:t>factors</a:t>
            </a:r>
            <a:r>
              <a:rPr lang="de-DE" sz="1600" dirty="0"/>
              <a:t> </a:t>
            </a:r>
            <a:r>
              <a:rPr lang="de-DE" sz="1600" dirty="0">
                <a:cs typeface="Arial" charset="0"/>
              </a:rPr>
              <a:t>↑ CHD</a:t>
            </a: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dirty="0"/>
              <a:t>1988</a:t>
            </a:r>
          </a:p>
          <a:p>
            <a:pPr eaLnBrk="0" hangingPunct="0"/>
            <a:r>
              <a:rPr lang="de-DE" sz="1600" dirty="0"/>
              <a:t>HDL </a:t>
            </a:r>
            <a:r>
              <a:rPr lang="de-DE" sz="1600" dirty="0">
                <a:cs typeface="Arial" charset="0"/>
              </a:rPr>
              <a:t>↓ CHD</a:t>
            </a: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100</a:t>
            </a:fld>
            <a:endParaRPr lang="de-DE" altLang="en-US"/>
          </a:p>
        </p:txBody>
      </p:sp>
    </p:spTree>
    <p:extLst>
      <p:ext uri="{BB962C8B-B14F-4D97-AF65-F5344CB8AC3E}">
        <p14:creationId xmlns:p14="http://schemas.microsoft.com/office/powerpoint/2010/main" val="7049394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67544" y="188640"/>
            <a:ext cx="6186502" cy="1143000"/>
          </a:xfrm>
        </p:spPr>
        <p:txBody>
          <a:bodyPr/>
          <a:lstStyle/>
          <a:p>
            <a:r>
              <a:rPr lang="de-DE" sz="2800" dirty="0" err="1"/>
              <a:t>Interventional</a:t>
            </a:r>
            <a:r>
              <a:rPr lang="de-DE" sz="2800" dirty="0"/>
              <a:t> </a:t>
            </a:r>
            <a:r>
              <a:rPr lang="de-DE" sz="2800" dirty="0" err="1"/>
              <a:t>cohort</a:t>
            </a:r>
            <a:r>
              <a:rPr lang="de-DE" sz="2800" dirty="0"/>
              <a:t> </a:t>
            </a:r>
            <a:r>
              <a:rPr lang="de-DE" sz="2800" dirty="0" err="1"/>
              <a:t>study</a:t>
            </a:r>
            <a:r>
              <a:rPr lang="de-DE" sz="2800" dirty="0"/>
              <a:t>: </a:t>
            </a:r>
            <a:r>
              <a:rPr lang="de-DE" sz="2800" dirty="0" err="1"/>
              <a:t>Women`s</a:t>
            </a:r>
            <a:r>
              <a:rPr lang="de-DE" sz="2800" dirty="0"/>
              <a:t> </a:t>
            </a:r>
            <a:r>
              <a:rPr lang="de-DE" sz="2800" dirty="0" err="1"/>
              <a:t>Health</a:t>
            </a:r>
            <a:r>
              <a:rPr lang="de-DE" sz="2800" dirty="0"/>
              <a:t> Initiative (WHI)</a:t>
            </a:r>
          </a:p>
        </p:txBody>
      </p:sp>
      <p:sp>
        <p:nvSpPr>
          <p:cNvPr id="5" name="Fußzeilenplatzhalter 4"/>
          <p:cNvSpPr>
            <a:spLocks noGrp="1"/>
          </p:cNvSpPr>
          <p:nvPr>
            <p:ph type="ftr" sz="quarter" idx="11"/>
          </p:nvPr>
        </p:nvSpPr>
        <p:spPr/>
        <p:txBody>
          <a:bodyPr/>
          <a:lstStyle/>
          <a:p>
            <a:r>
              <a:rPr lang="de-DE" altLang="en-US"/>
              <a:t>hanno.ulmer@i-med.ac.at</a:t>
            </a:r>
          </a:p>
        </p:txBody>
      </p:sp>
      <p:pic>
        <p:nvPicPr>
          <p:cNvPr id="285700" name="Picture 4"/>
          <p:cNvPicPr>
            <a:picLocks noChangeAspect="1" noChangeArrowheads="1"/>
          </p:cNvPicPr>
          <p:nvPr/>
        </p:nvPicPr>
        <p:blipFill>
          <a:blip r:embed="rId3" cstate="print"/>
          <a:srcRect/>
          <a:stretch>
            <a:fillRect/>
          </a:stretch>
        </p:blipFill>
        <p:spPr bwMode="auto">
          <a:xfrm>
            <a:off x="2267744" y="1772816"/>
            <a:ext cx="4614862" cy="4679950"/>
          </a:xfrm>
          <a:prstGeom prst="rect">
            <a:avLst/>
          </a:prstGeom>
          <a:noFill/>
          <a:ln w="9525">
            <a:noFill/>
            <a:miter lim="800000"/>
            <a:headEnd/>
            <a:tailEnd/>
          </a:ln>
          <a:effectLst/>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101</a:t>
            </a:fld>
            <a:endParaRPr lang="de-DE" altLang="en-US"/>
          </a:p>
        </p:txBody>
      </p:sp>
    </p:spTree>
    <p:extLst>
      <p:ext uri="{BB962C8B-B14F-4D97-AF65-F5344CB8AC3E}">
        <p14:creationId xmlns:p14="http://schemas.microsoft.com/office/powerpoint/2010/main" val="4239519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Case </a:t>
            </a:r>
            <a:r>
              <a:rPr lang="de-DE" dirty="0" err="1"/>
              <a:t>control</a:t>
            </a:r>
            <a:r>
              <a:rPr lang="de-DE" dirty="0"/>
              <a:t> </a:t>
            </a:r>
            <a:r>
              <a:rPr lang="de-DE" dirty="0" err="1"/>
              <a:t>study</a:t>
            </a:r>
            <a:br>
              <a:rPr lang="de-DE" dirty="0"/>
            </a:br>
            <a:endParaRPr lang="de-DE"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endParaRPr lang="de-DE" altLang="en-US" dirty="0"/>
          </a:p>
        </p:txBody>
      </p:sp>
      <p:pic>
        <p:nvPicPr>
          <p:cNvPr id="69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67294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102</a:t>
            </a:fld>
            <a:endParaRPr lang="de-DE" altLang="en-US"/>
          </a:p>
        </p:txBody>
      </p:sp>
    </p:spTree>
    <p:extLst>
      <p:ext uri="{BB962C8B-B14F-4D97-AF65-F5344CB8AC3E}">
        <p14:creationId xmlns:p14="http://schemas.microsoft.com/office/powerpoint/2010/main" val="27643793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3200" dirty="0">
                <a:solidFill>
                  <a:srgbClr val="4F81BD"/>
                </a:solidFill>
                <a:latin typeface="+mj-lt"/>
                <a:ea typeface="+mj-ea"/>
                <a:cs typeface="+mj-cs"/>
              </a:rPr>
              <a:t>UCP </a:t>
            </a:r>
            <a:r>
              <a:rPr lang="de-DE" sz="3200" dirty="0" err="1">
                <a:solidFill>
                  <a:srgbClr val="4F81BD"/>
                </a:solidFill>
                <a:latin typeface="+mj-lt"/>
                <a:ea typeface="+mj-ea"/>
                <a:cs typeface="+mj-cs"/>
              </a:rPr>
              <a:t>breast</a:t>
            </a:r>
            <a:r>
              <a:rPr lang="de-DE" sz="3200" dirty="0">
                <a:solidFill>
                  <a:srgbClr val="4F81BD"/>
                </a:solidFill>
                <a:latin typeface="+mj-lt"/>
                <a:ea typeface="+mj-ea"/>
                <a:cs typeface="+mj-cs"/>
              </a:rPr>
              <a:t> </a:t>
            </a:r>
            <a:r>
              <a:rPr lang="de-DE" sz="3200" dirty="0" err="1">
                <a:solidFill>
                  <a:srgbClr val="4F81BD"/>
                </a:solidFill>
                <a:latin typeface="+mj-lt"/>
                <a:ea typeface="+mj-ea"/>
                <a:cs typeface="+mj-cs"/>
              </a:rPr>
              <a:t>cancer</a:t>
            </a:r>
            <a:r>
              <a:rPr lang="de-DE" sz="3200" dirty="0">
                <a:solidFill>
                  <a:srgbClr val="4F81BD"/>
                </a:solidFill>
                <a:latin typeface="+mj-lt"/>
                <a:ea typeface="+mj-ea"/>
                <a:cs typeface="+mj-cs"/>
              </a:rPr>
              <a:t> </a:t>
            </a:r>
            <a:r>
              <a:rPr lang="de-DE" sz="3200" dirty="0" err="1">
                <a:solidFill>
                  <a:srgbClr val="4F81BD"/>
                </a:solidFill>
                <a:latin typeface="+mj-lt"/>
                <a:ea typeface="+mj-ea"/>
                <a:cs typeface="+mj-cs"/>
              </a:rPr>
              <a:t>case-control</a:t>
            </a:r>
            <a:r>
              <a:rPr lang="de-DE" sz="3200" dirty="0">
                <a:solidFill>
                  <a:srgbClr val="4F81BD"/>
                </a:solidFill>
                <a:latin typeface="+mj-lt"/>
                <a:ea typeface="+mj-ea"/>
                <a:cs typeface="+mj-cs"/>
              </a:rPr>
              <a:t> </a:t>
            </a:r>
            <a:r>
              <a:rPr lang="de-DE" sz="3200" dirty="0" err="1">
                <a:solidFill>
                  <a:srgbClr val="4F81BD"/>
                </a:solidFill>
                <a:latin typeface="+mj-lt"/>
                <a:ea typeface="+mj-ea"/>
                <a:cs typeface="+mj-cs"/>
              </a:rPr>
              <a:t>study</a:t>
            </a:r>
            <a:endParaRPr lang="de-DE" sz="3200" dirty="0">
              <a:solidFill>
                <a:srgbClr val="4F81BD"/>
              </a:solidFill>
              <a:latin typeface="+mj-lt"/>
              <a:ea typeface="+mj-ea"/>
              <a:cs typeface="+mj-cs"/>
            </a:endParaRPr>
          </a:p>
        </p:txBody>
      </p:sp>
      <p:sp>
        <p:nvSpPr>
          <p:cNvPr id="2" name="Datumsplatzhalter 1"/>
          <p:cNvSpPr>
            <a:spLocks noGrp="1"/>
          </p:cNvSpPr>
          <p:nvPr>
            <p:ph type="dt" sz="half" idx="10"/>
          </p:nvPr>
        </p:nvSpPr>
        <p:spPr/>
        <p:txBody>
          <a:bodyPr/>
          <a:lstStyle/>
          <a:p>
            <a:r>
              <a:rPr lang="de-DE" dirty="0"/>
              <a:t>UFL</a:t>
            </a:r>
            <a:endParaRPr lang="de-DE" altLang="en-US" dirty="0"/>
          </a:p>
        </p:txBody>
      </p:sp>
      <p:pic>
        <p:nvPicPr>
          <p:cNvPr id="70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43" y="1484784"/>
            <a:ext cx="6157689" cy="497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103</a:t>
            </a:fld>
            <a:endParaRPr lang="de-DE" altLang="en-US"/>
          </a:p>
        </p:txBody>
      </p:sp>
    </p:spTree>
    <p:extLst>
      <p:ext uri="{BB962C8B-B14F-4D97-AF65-F5344CB8AC3E}">
        <p14:creationId xmlns:p14="http://schemas.microsoft.com/office/powerpoint/2010/main" val="13758126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r>
              <a:rPr lang="de-DE" dirty="0"/>
              <a:t>UFL</a:t>
            </a:r>
            <a:endParaRPr lang="de-DE" altLang="en-US" dirty="0"/>
          </a:p>
        </p:txBody>
      </p:sp>
      <p:sp>
        <p:nvSpPr>
          <p:cNvPr id="93" name="Fußzeilenplatzhalter 2"/>
          <p:cNvSpPr>
            <a:spLocks noGrp="1"/>
          </p:cNvSpPr>
          <p:nvPr>
            <p:ph type="ftr" sz="quarter" idx="11"/>
          </p:nvPr>
        </p:nvSpPr>
        <p:spPr/>
        <p:txBody>
          <a:bodyPr/>
          <a:lstStyle/>
          <a:p>
            <a:r>
              <a:rPr lang="de-DE" altLang="en-US"/>
              <a:t>hanno.ulmer@i-med.ac.at</a:t>
            </a:r>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81" cy="291"/>
            </a:xfrm>
            <a:prstGeom prst="rect">
              <a:avLst/>
            </a:prstGeom>
            <a:noFill/>
            <a:ln w="9525">
              <a:noFill/>
              <a:miter lim="800000"/>
              <a:headEnd/>
              <a:tailEnd/>
            </a:ln>
            <a:effectLst/>
          </p:spPr>
          <p:txBody>
            <a:bodyPr wrap="square">
              <a:spAutoFit/>
            </a:bodyPr>
            <a:lstStyle/>
            <a:p>
              <a:r>
                <a:rPr lang="de-DE" sz="2400" b="1" dirty="0" err="1">
                  <a:solidFill>
                    <a:srgbClr val="FF3300"/>
                  </a:solidFill>
                  <a:latin typeface="Comic Sans MS" pitchFamily="66" charset="0"/>
                  <a:cs typeface="Times New Roman" pitchFamily="18" charset="0"/>
                </a:rPr>
                <a:t>prospective</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dirty="0" err="1">
                  <a:solidFill>
                    <a:srgbClr val="FF3300"/>
                  </a:solidFill>
                  <a:latin typeface="Comic Sans MS" pitchFamily="66" charset="0"/>
                  <a:cs typeface="Times New Roman" pitchFamily="18" charset="0"/>
                </a:rPr>
                <a:t>retrospective</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dirty="0" err="1">
                <a:solidFill>
                  <a:srgbClr val="4D4D4D"/>
                </a:solidFill>
                <a:latin typeface="Comic Sans MS" pitchFamily="66" charset="0"/>
                <a:cs typeface="Times New Roman" pitchFamily="18" charset="0"/>
              </a:rPr>
              <a:t>Cohort</a:t>
            </a:r>
            <a:r>
              <a:rPr lang="de-DE" sz="3200" b="1" dirty="0">
                <a:solidFill>
                  <a:srgbClr val="4D4D4D"/>
                </a:solidFill>
                <a:latin typeface="Comic Sans MS" pitchFamily="66" charset="0"/>
                <a:cs typeface="Times New Roman" pitchFamily="18" charset="0"/>
              </a:rPr>
              <a:t> Study</a:t>
            </a:r>
            <a:endParaRPr lang="de-DE" sz="3200" dirty="0">
              <a:solidFill>
                <a:srgbClr val="4D4D4D"/>
              </a:solidFill>
              <a:latin typeface="Comic Sans MS" pitchFamily="66" charset="0"/>
            </a:endParaRP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dirty="0">
                <a:solidFill>
                  <a:srgbClr val="4D4D4D"/>
                </a:solidFill>
                <a:latin typeface="Comic Sans MS" pitchFamily="66" charset="0"/>
                <a:cs typeface="Times New Roman" pitchFamily="18" charset="0"/>
              </a:rPr>
              <a:t>Case-Control Study</a:t>
            </a:r>
            <a:endParaRPr lang="de-DE" sz="3200" dirty="0">
              <a:solidFill>
                <a:srgbClr val="4D4D4D"/>
              </a:solidFill>
              <a:latin typeface="Comic Sans MS" pitchFamily="66" charset="0"/>
            </a:endParaRP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b="1" dirty="0">
                  <a:solidFill>
                    <a:srgbClr val="4D4D4D"/>
                  </a:solidFill>
                  <a:latin typeface="Arial Narrow" pitchFamily="34" charset="0"/>
                  <a:cs typeface="Times New Roman" pitchFamily="18" charset="0"/>
                </a:rPr>
                <a:t> +</a:t>
              </a:r>
              <a:endParaRPr lang="de-DE" sz="2000" dirty="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dirty="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Healthy</a:t>
              </a:r>
              <a:r>
                <a:rPr lang="de-DE" sz="2000" dirty="0">
                  <a:solidFill>
                    <a:srgbClr val="4D4D4D"/>
                  </a:solidFill>
                  <a:latin typeface="Arial Narrow" pitchFamily="34" charset="0"/>
                </a:rPr>
                <a:t> </a:t>
              </a: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Healthy</a:t>
              </a:r>
              <a:r>
                <a:rPr lang="de-DE" sz="2000" dirty="0">
                  <a:solidFill>
                    <a:srgbClr val="4D4D4D"/>
                  </a:solidFill>
                  <a:latin typeface="Arial Narrow" pitchFamily="34" charset="0"/>
                </a:rPr>
                <a:t> </a:t>
              </a: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grpSp>
      <p:grpSp>
        <p:nvGrpSpPr>
          <p:cNvPr id="6" name="Group 25"/>
          <p:cNvGrpSpPr>
            <a:grpSpLocks/>
          </p:cNvGrpSpPr>
          <p:nvPr/>
        </p:nvGrpSpPr>
        <p:grpSpPr bwMode="auto">
          <a:xfrm>
            <a:off x="4800600" y="1600200"/>
            <a:ext cx="2849563" cy="2589213"/>
            <a:chOff x="3024" y="1008"/>
            <a:chExt cx="1795" cy="1631"/>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b="1" dirty="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rPr>
                <a:t> </a:t>
              </a:r>
            </a:p>
          </p:txBody>
        </p:sp>
        <p:sp>
          <p:nvSpPr>
            <p:cNvPr id="267295" name="Rectangle 31"/>
            <p:cNvSpPr>
              <a:spLocks noChangeArrowheads="1"/>
            </p:cNvSpPr>
            <p:nvPr/>
          </p:nvSpPr>
          <p:spPr bwMode="auto">
            <a:xfrm>
              <a:off x="3024" y="1402"/>
              <a:ext cx="927" cy="252"/>
            </a:xfrm>
            <a:prstGeom prst="rect">
              <a:avLst/>
            </a:prstGeom>
            <a:noFill/>
            <a:ln w="9525">
              <a:noFill/>
              <a:miter lim="800000"/>
              <a:headEnd/>
              <a:tailEnd/>
            </a:ln>
            <a:effectLst/>
          </p:spPr>
          <p:txBody>
            <a:bodyPr wrap="none">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dirty="0">
                  <a:solidFill>
                    <a:srgbClr val="FF3300"/>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b="1" dirty="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rPr>
                <a:t> </a:t>
              </a:r>
            </a:p>
          </p:txBody>
        </p:sp>
        <p:sp>
          <p:nvSpPr>
            <p:cNvPr id="267297" name="Rectangle 33"/>
            <p:cNvSpPr>
              <a:spLocks noChangeArrowheads="1"/>
            </p:cNvSpPr>
            <p:nvPr/>
          </p:nvSpPr>
          <p:spPr bwMode="auto">
            <a:xfrm>
              <a:off x="3072" y="2387"/>
              <a:ext cx="927" cy="252"/>
            </a:xfrm>
            <a:prstGeom prst="rect">
              <a:avLst/>
            </a:prstGeom>
            <a:noFill/>
            <a:ln w="9525">
              <a:noFill/>
              <a:miter lim="800000"/>
              <a:headEnd/>
              <a:tailEnd/>
            </a:ln>
            <a:effectLst/>
          </p:spPr>
          <p:txBody>
            <a:bodyPr wrap="none">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dirty="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844" cy="465"/>
            </a:xfrm>
            <a:prstGeom prst="rect">
              <a:avLst/>
            </a:prstGeom>
            <a:noFill/>
            <a:ln w="9525">
              <a:noFill/>
              <a:miter lim="800000"/>
              <a:headEnd/>
              <a:tailEnd/>
            </a:ln>
            <a:effectLst/>
          </p:spPr>
          <p:txBody>
            <a:bodyPr wrap="square">
              <a:spAutoFit/>
            </a:bodyPr>
            <a:lstStyle/>
            <a:p>
              <a:pPr>
                <a:lnSpc>
                  <a:spcPct val="105000"/>
                </a:lnSpc>
              </a:pPr>
              <a:r>
                <a:rPr lang="de-DE" sz="2000" b="1" dirty="0">
                  <a:solidFill>
                    <a:srgbClr val="4D4D4D"/>
                  </a:solidFill>
                  <a:latin typeface="Arial Narrow" pitchFamily="34" charset="0"/>
                  <a:cs typeface="Times New Roman" pitchFamily="18" charset="0"/>
                </a:rPr>
                <a:t>Cases</a:t>
              </a:r>
            </a:p>
            <a:p>
              <a:pPr>
                <a:lnSpc>
                  <a:spcPct val="105000"/>
                </a:lnSpc>
              </a:pPr>
              <a:r>
                <a:rPr lang="de-DE" sz="2000" b="1" dirty="0">
                  <a:solidFill>
                    <a:srgbClr val="4D4D4D"/>
                  </a:solidFill>
                  <a:latin typeface="Arial Narrow" pitchFamily="34" charset="0"/>
                  <a:cs typeface="Times New Roman" pitchFamily="18" charset="0"/>
                </a:rPr>
                <a:t>(</a:t>
              </a:r>
              <a:r>
                <a:rPr lang="de-DE" sz="2000" b="1" dirty="0" err="1">
                  <a:solidFill>
                    <a:srgbClr val="4D4D4D"/>
                  </a:solidFill>
                  <a:latin typeface="Arial Narrow" pitchFamily="34" charset="0"/>
                  <a:cs typeface="Times New Roman" pitchFamily="18" charset="0"/>
                </a:rPr>
                <a:t>Diseased</a:t>
              </a:r>
              <a:r>
                <a:rPr lang="de-DE" sz="2000" b="1" dirty="0">
                  <a:solidFill>
                    <a:srgbClr val="4D4D4D"/>
                  </a:solidFill>
                  <a:latin typeface="Arial Narrow" pitchFamily="34" charset="0"/>
                  <a:cs typeface="Times New Roman" pitchFamily="18" charset="0"/>
                </a:rPr>
                <a:t>)</a:t>
              </a:r>
              <a:r>
                <a:rPr lang="de-DE" sz="2000" dirty="0">
                  <a:solidFill>
                    <a:srgbClr val="4D4D4D"/>
                  </a:solidFill>
                  <a:latin typeface="Arial Narrow" pitchFamily="34" charset="0"/>
                </a:rPr>
                <a:t> </a:t>
              </a: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dirty="0">
                  <a:solidFill>
                    <a:srgbClr val="4D4D4D"/>
                  </a:solidFill>
                  <a:latin typeface="Arial Narrow" pitchFamily="34" charset="0"/>
                  <a:cs typeface="Times New Roman" pitchFamily="18" charset="0"/>
                </a:rPr>
                <a:t>Controls</a:t>
              </a:r>
            </a:p>
            <a:p>
              <a:pPr>
                <a:lnSpc>
                  <a:spcPct val="105000"/>
                </a:lnSpc>
              </a:pPr>
              <a:r>
                <a:rPr lang="de-DE" sz="2000" b="1" dirty="0">
                  <a:solidFill>
                    <a:srgbClr val="4D4D4D"/>
                  </a:solidFill>
                  <a:latin typeface="Arial Narrow" pitchFamily="34" charset="0"/>
                  <a:cs typeface="Times New Roman" pitchFamily="18" charset="0"/>
                </a:rPr>
                <a:t>(</a:t>
              </a:r>
              <a:r>
                <a:rPr lang="de-DE" sz="2000" b="1" dirty="0" err="1">
                  <a:solidFill>
                    <a:srgbClr val="4D4D4D"/>
                  </a:solidFill>
                  <a:latin typeface="Arial Narrow" pitchFamily="34" charset="0"/>
                  <a:cs typeface="Times New Roman" pitchFamily="18" charset="0"/>
                </a:rPr>
                <a:t>Healthy</a:t>
              </a:r>
              <a:r>
                <a:rPr lang="de-DE" sz="2000" b="1" dirty="0">
                  <a:solidFill>
                    <a:srgbClr val="4D4D4D"/>
                  </a:solidFill>
                  <a:latin typeface="Arial Narrow" pitchFamily="34" charset="0"/>
                  <a:cs typeface="Times New Roman" pitchFamily="18" charset="0"/>
                </a:rPr>
                <a:t>)</a:t>
              </a:r>
              <a:endParaRPr lang="de-DE" sz="2000" b="1" dirty="0">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071" y="2640"/>
              <a:ext cx="726" cy="213"/>
            </a:xfrm>
            <a:prstGeom prst="rect">
              <a:avLst/>
            </a:prstGeom>
            <a:noFill/>
            <a:ln w="9525">
              <a:noFill/>
              <a:miter lim="800000"/>
              <a:headEnd/>
              <a:tailEnd/>
            </a:ln>
            <a:effectLst/>
          </p:spPr>
          <p:txBody>
            <a:bodyPr wrap="square">
              <a:spAutoFit/>
            </a:bodyPr>
            <a:lstStyle/>
            <a:p>
              <a:r>
                <a:rPr lang="de-DE" sz="1600" b="1" dirty="0" err="1">
                  <a:solidFill>
                    <a:srgbClr val="4D4D4D"/>
                  </a:solidFill>
                  <a:latin typeface="Comic Sans MS" pitchFamily="66" charset="0"/>
                  <a:cs typeface="Times New Roman" pitchFamily="18" charset="0"/>
                </a:rPr>
                <a:t>Diseased</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a:solidFill>
                    <a:srgbClr val="4D4D4D"/>
                  </a:solidFill>
                  <a:latin typeface="Comic Sans MS" pitchFamily="66" charset="0"/>
                  <a:cs typeface="Times New Roman" pitchFamily="18" charset="0"/>
                </a:rPr>
                <a:t>Healthy</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a:solidFill>
                    <a:srgbClr val="4D4D4D"/>
                  </a:solidFill>
                  <a:latin typeface="Helvetica" pitchFamily="34" charset="0"/>
                  <a:cs typeface="Times New Roman" pitchFamily="18" charset="0"/>
                </a:rPr>
                <a:t>Risk</a:t>
              </a:r>
              <a:r>
                <a:rPr lang="de-DE" sz="1600" b="1" dirty="0">
                  <a:solidFill>
                    <a:srgbClr val="4D4D4D"/>
                  </a:solidFill>
                  <a:latin typeface="Helvetica" pitchFamily="34" charset="0"/>
                  <a:cs typeface="Times New Roman" pitchFamily="18" charset="0"/>
                </a:rPr>
                <a:t> </a:t>
              </a:r>
              <a:r>
                <a:rPr lang="de-DE" sz="1600" b="1" dirty="0" err="1">
                  <a:solidFill>
                    <a:srgbClr val="4D4D4D"/>
                  </a:solidFill>
                  <a:latin typeface="Helvetica" pitchFamily="34" charset="0"/>
                  <a:cs typeface="Times New Roman" pitchFamily="18" charset="0"/>
                </a:rPr>
                <a:t>Factor</a:t>
              </a:r>
              <a:r>
                <a:rPr lang="de-DE" sz="1600" b="1" dirty="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06" name="Rectangle 42"/>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a:solidFill>
                    <a:srgbClr val="4D4D4D"/>
                  </a:solidFill>
                  <a:latin typeface="Helvetica" pitchFamily="34" charset="0"/>
                  <a:cs typeface="Times New Roman" pitchFamily="18" charset="0"/>
                </a:rPr>
                <a:t>Risk</a:t>
              </a:r>
              <a:r>
                <a:rPr lang="de-DE" sz="1600" b="1" dirty="0">
                  <a:solidFill>
                    <a:srgbClr val="4D4D4D"/>
                  </a:solidFill>
                  <a:latin typeface="Helvetica" pitchFamily="34" charset="0"/>
                  <a:cs typeface="Times New Roman" pitchFamily="18" charset="0"/>
                </a:rPr>
                <a:t> </a:t>
              </a:r>
              <a:r>
                <a:rPr lang="de-DE" sz="1600" b="1" dirty="0" err="1">
                  <a:solidFill>
                    <a:srgbClr val="4D4D4D"/>
                  </a:solidFill>
                  <a:latin typeface="Helvetica" pitchFamily="34" charset="0"/>
                  <a:cs typeface="Times New Roman" pitchFamily="18" charset="0"/>
                </a:rPr>
                <a:t>Factor</a:t>
              </a:r>
              <a:r>
                <a:rPr lang="de-DE" sz="1600" dirty="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A + B</a:t>
              </a:r>
              <a:r>
                <a:rPr lang="de-DE" sz="1400" dirty="0">
                  <a:solidFill>
                    <a:srgbClr val="4D4D4D"/>
                  </a:solidFill>
                </a:rPr>
                <a:t> </a:t>
              </a:r>
              <a:endParaRPr lang="de-DE" sz="2400" dirty="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006" y="2640"/>
              <a:ext cx="722" cy="213"/>
            </a:xfrm>
            <a:prstGeom prst="rect">
              <a:avLst/>
            </a:prstGeom>
            <a:noFill/>
            <a:ln w="9525">
              <a:noFill/>
              <a:miter lim="800000"/>
              <a:headEnd/>
              <a:tailEnd/>
            </a:ln>
            <a:effectLst/>
          </p:spPr>
          <p:txBody>
            <a:bodyPr wrap="square">
              <a:spAutoFit/>
            </a:bodyPr>
            <a:lstStyle/>
            <a:p>
              <a:r>
                <a:rPr lang="de-DE" sz="1600" b="1" dirty="0" err="1">
                  <a:solidFill>
                    <a:srgbClr val="4D4D4D"/>
                  </a:solidFill>
                  <a:latin typeface="Comic Sans MS" pitchFamily="66" charset="0"/>
                  <a:cs typeface="Times New Roman" pitchFamily="18" charset="0"/>
                </a:rPr>
                <a:t>Diseased</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a:solidFill>
                    <a:srgbClr val="4D4D4D"/>
                  </a:solidFill>
                  <a:latin typeface="Comic Sans MS" pitchFamily="66" charset="0"/>
                  <a:cs typeface="Times New Roman" pitchFamily="18" charset="0"/>
                </a:rPr>
                <a:t>Healthy</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a:solidFill>
                    <a:srgbClr val="4D4D4D"/>
                  </a:solidFill>
                  <a:latin typeface="Helvetica" pitchFamily="34" charset="0"/>
                  <a:cs typeface="Times New Roman" pitchFamily="18" charset="0"/>
                </a:rPr>
                <a:t>Risk</a:t>
              </a:r>
              <a:r>
                <a:rPr lang="de-DE" sz="1600" b="1" dirty="0">
                  <a:solidFill>
                    <a:srgbClr val="4D4D4D"/>
                  </a:solidFill>
                  <a:latin typeface="Helvetica" pitchFamily="34" charset="0"/>
                  <a:cs typeface="Times New Roman" pitchFamily="18" charset="0"/>
                </a:rPr>
                <a:t> </a:t>
              </a:r>
              <a:r>
                <a:rPr lang="de-DE" sz="1600" b="1" dirty="0" err="1">
                  <a:solidFill>
                    <a:srgbClr val="4D4D4D"/>
                  </a:solidFill>
                  <a:latin typeface="Helvetica" pitchFamily="34" charset="0"/>
                  <a:cs typeface="Times New Roman" pitchFamily="18" charset="0"/>
                </a:rPr>
                <a:t>Factor</a:t>
              </a:r>
              <a:r>
                <a:rPr lang="de-DE" sz="1600" b="1" dirty="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23" name="Rectangle 59"/>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a:solidFill>
                    <a:srgbClr val="4D4D4D"/>
                  </a:solidFill>
                  <a:latin typeface="Helvetica" pitchFamily="34" charset="0"/>
                  <a:cs typeface="Times New Roman" pitchFamily="18" charset="0"/>
                </a:rPr>
                <a:t>Risk</a:t>
              </a:r>
              <a:r>
                <a:rPr lang="de-DE" sz="1600" b="1" dirty="0">
                  <a:solidFill>
                    <a:srgbClr val="4D4D4D"/>
                  </a:solidFill>
                  <a:latin typeface="Helvetica" pitchFamily="34" charset="0"/>
                  <a:cs typeface="Times New Roman" pitchFamily="18" charset="0"/>
                </a:rPr>
                <a:t> </a:t>
              </a:r>
              <a:r>
                <a:rPr lang="de-DE" sz="1600" b="1" dirty="0" err="1">
                  <a:solidFill>
                    <a:srgbClr val="4D4D4D"/>
                  </a:solidFill>
                  <a:latin typeface="Helvetica" pitchFamily="34" charset="0"/>
                  <a:cs typeface="Times New Roman" pitchFamily="18" charset="0"/>
                </a:rPr>
                <a:t>Factor</a:t>
              </a:r>
              <a:r>
                <a:rPr lang="de-DE" sz="1600" dirty="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C + D</a:t>
              </a:r>
              <a:r>
                <a:rPr lang="de-DE" sz="1400" dirty="0">
                  <a:solidFill>
                    <a:srgbClr val="4D4D4D"/>
                  </a:solidFill>
                </a:rPr>
                <a:t> </a:t>
              </a:r>
              <a:endParaRPr lang="de-DE" sz="2400" dirty="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2000" y="5867400"/>
            <a:ext cx="4637088"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564" y="3638"/>
                <a:ext cx="1620"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(A / A+B) / (B / A+B) </a:t>
                </a:r>
              </a:p>
            </p:txBody>
          </p:sp>
          <p:sp>
            <p:nvSpPr>
              <p:cNvPr id="267342" name="Text Box 78"/>
              <p:cNvSpPr txBox="1">
                <a:spLocks noChangeArrowheads="1"/>
              </p:cNvSpPr>
              <p:nvPr/>
            </p:nvSpPr>
            <p:spPr bwMode="auto">
              <a:xfrm>
                <a:off x="3552" y="3888"/>
                <a:ext cx="1632"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(C / C+D) / (D / C+D)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780" cy="523"/>
            </a:xfrm>
            <a:prstGeom prst="rect">
              <a:avLst/>
            </a:prstGeom>
            <a:noFill/>
            <a:ln w="9525">
              <a:noFill/>
              <a:miter lim="800000"/>
              <a:headEnd/>
              <a:tailEnd/>
            </a:ln>
            <a:effectLst/>
          </p:spPr>
          <p:txBody>
            <a:bodyPr wrap="none">
              <a:spAutoFit/>
            </a:bodyPr>
            <a:lstStyle/>
            <a:p>
              <a:pPr>
                <a:lnSpc>
                  <a:spcPct val="120000"/>
                </a:lnSpc>
              </a:pPr>
              <a:r>
                <a:rPr lang="de-DE" sz="2000" b="1" dirty="0">
                  <a:solidFill>
                    <a:srgbClr val="FF3300"/>
                  </a:solidFill>
                  <a:latin typeface="Helvetica" pitchFamily="34" charset="0"/>
                </a:rPr>
                <a:t>R</a:t>
              </a:r>
              <a:r>
                <a:rPr lang="de-DE" sz="2000" b="1" dirty="0">
                  <a:solidFill>
                    <a:srgbClr val="4D4D4D"/>
                  </a:solidFill>
                  <a:latin typeface="Helvetica" pitchFamily="34" charset="0"/>
                </a:rPr>
                <a:t>elative </a:t>
              </a:r>
            </a:p>
            <a:p>
              <a:pPr>
                <a:lnSpc>
                  <a:spcPct val="120000"/>
                </a:lnSpc>
              </a:pPr>
              <a:r>
                <a:rPr lang="de-DE" sz="2000" b="1" dirty="0" err="1">
                  <a:solidFill>
                    <a:srgbClr val="FF3300"/>
                  </a:solidFill>
                  <a:latin typeface="Helvetica" pitchFamily="34" charset="0"/>
                </a:rPr>
                <a:t>R</a:t>
              </a:r>
              <a:r>
                <a:rPr lang="de-DE" sz="2000" b="1" dirty="0" err="1">
                  <a:solidFill>
                    <a:srgbClr val="4D4D4D"/>
                  </a:solidFill>
                  <a:latin typeface="Helvetica" pitchFamily="34" charset="0"/>
                </a:rPr>
                <a:t>isk</a:t>
              </a:r>
              <a:r>
                <a:rPr lang="de-DE" sz="2000" b="1" dirty="0">
                  <a:solidFill>
                    <a:srgbClr val="4D4D4D"/>
                  </a:solidFill>
                  <a:latin typeface="Helvetica" pitchFamily="34" charset="0"/>
                </a:rPr>
                <a:t> </a:t>
              </a: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016000"/>
            <a:chOff x="48" y="1334"/>
            <a:chExt cx="938" cy="640"/>
          </a:xfrm>
        </p:grpSpPr>
        <p:sp>
          <p:nvSpPr>
            <p:cNvPr id="267354" name="Rectangle 90"/>
            <p:cNvSpPr>
              <a:spLocks noChangeArrowheads="1"/>
            </p:cNvSpPr>
            <p:nvPr/>
          </p:nvSpPr>
          <p:spPr bwMode="auto">
            <a:xfrm>
              <a:off x="48" y="1334"/>
              <a:ext cx="816" cy="64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Healthy</a:t>
              </a:r>
              <a:r>
                <a:rPr lang="de-DE" sz="2000" b="1" dirty="0">
                  <a:solidFill>
                    <a:srgbClr val="4D4D4D"/>
                  </a:solidFill>
                  <a:latin typeface="Arial Narrow" pitchFamily="34" charset="0"/>
                  <a:cs typeface="Times New Roman" pitchFamily="18" charset="0"/>
                </a:rPr>
                <a:t> Study Population</a:t>
              </a:r>
              <a:endParaRPr lang="de-DE" sz="2000" dirty="0">
                <a:solidFill>
                  <a:srgbClr val="4D4D4D"/>
                </a:solidFill>
                <a:latin typeface="Arial Narrow" pitchFamily="34" charset="0"/>
              </a:endParaRP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
        <p:nvSpPr>
          <p:cNvPr id="14" name="Foliennummernplatzhalter 13"/>
          <p:cNvSpPr>
            <a:spLocks noGrp="1"/>
          </p:cNvSpPr>
          <p:nvPr>
            <p:ph type="sldNum" sz="quarter" idx="12"/>
          </p:nvPr>
        </p:nvSpPr>
        <p:spPr/>
        <p:txBody>
          <a:bodyPr/>
          <a:lstStyle/>
          <a:p>
            <a:r>
              <a:rPr lang="de-DE" altLang="en-US"/>
              <a:t>Seite </a:t>
            </a:r>
            <a:fld id="{868A1E8A-DB60-4AF5-B189-6B5C31AFD598}" type="slidenum">
              <a:rPr lang="de-DE" altLang="en-US" smtClean="0"/>
              <a:pPr/>
              <a:t>104</a:t>
            </a:fld>
            <a:endParaRPr lang="de-DE" altLang="en-US"/>
          </a:p>
        </p:txBody>
      </p:sp>
    </p:spTree>
    <p:extLst>
      <p:ext uri="{BB962C8B-B14F-4D97-AF65-F5344CB8AC3E}">
        <p14:creationId xmlns:p14="http://schemas.microsoft.com/office/powerpoint/2010/main" val="38662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a:t>Risk</a:t>
            </a:r>
            <a:r>
              <a:rPr lang="de-DE" sz="2800" dirty="0"/>
              <a:t> </a:t>
            </a:r>
            <a:r>
              <a:rPr lang="de-DE" sz="2800" dirty="0" err="1"/>
              <a:t>assessment</a:t>
            </a:r>
            <a:r>
              <a:rPr lang="de-DE" sz="2800" dirty="0"/>
              <a:t> </a:t>
            </a:r>
            <a:r>
              <a:rPr lang="de-DE" sz="2800" dirty="0" err="1"/>
              <a:t>and</a:t>
            </a:r>
            <a:r>
              <a:rPr lang="de-DE" sz="2800" dirty="0"/>
              <a:t> 2x2 </a:t>
            </a:r>
            <a:r>
              <a:rPr lang="de-DE" sz="2800" dirty="0" err="1"/>
              <a:t>tables</a:t>
            </a:r>
            <a:br>
              <a:rPr lang="de-DE" sz="2800" dirty="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Medical University Innsbruck</a:t>
            </a:r>
          </a:p>
          <a:p>
            <a:endParaRPr lang="de-DE" sz="2400" dirty="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Dr. Hanno Ulmer</a:t>
            </a:r>
          </a:p>
          <a:p>
            <a:r>
              <a:rPr lang="de-AT" sz="1600" i="1" dirty="0"/>
              <a:t>hanno.ulmer@i-med.ac.at</a:t>
            </a:r>
            <a:endParaRPr lang="de-DE" sz="1600" i="1" dirty="0"/>
          </a:p>
          <a:p>
            <a:endParaRPr lang="de-DE" sz="2000" dirty="0"/>
          </a:p>
          <a:p>
            <a:endParaRPr lang="de-DE" sz="2400" dirty="0"/>
          </a:p>
          <a:p>
            <a:endParaRPr lang="de-DE" sz="2400" dirty="0"/>
          </a:p>
        </p:txBody>
      </p:sp>
    </p:spTree>
    <p:extLst>
      <p:ext uri="{BB962C8B-B14F-4D97-AF65-F5344CB8AC3E}">
        <p14:creationId xmlns:p14="http://schemas.microsoft.com/office/powerpoint/2010/main" val="37957726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a:t>2x2 </a:t>
            </a:r>
            <a:r>
              <a:rPr lang="de-DE" dirty="0" err="1"/>
              <a:t>table</a:t>
            </a:r>
            <a:endParaRPr lang="de-DE" dirty="0"/>
          </a:p>
        </p:txBody>
      </p:sp>
      <p:sp>
        <p:nvSpPr>
          <p:cNvPr id="7" name="Datumsplatzhalter 3"/>
          <p:cNvSpPr>
            <a:spLocks noGrp="1"/>
          </p:cNvSpPr>
          <p:nvPr>
            <p:ph type="dt" sz="half" idx="10"/>
          </p:nvPr>
        </p:nvSpPr>
        <p:spPr/>
        <p:txBody>
          <a:bodyPr/>
          <a:lstStyle/>
          <a:p>
            <a:r>
              <a:rPr lang="de-DE" dirty="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700808"/>
            <a:ext cx="778033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dirty="0"/>
              <a:t>Seite </a:t>
            </a:r>
            <a:fld id="{BE0F3011-52C4-4BC1-A5CB-FF9A0F79CDD4}" type="slidenum">
              <a:rPr lang="de-DE" altLang="en-US" smtClean="0"/>
              <a:pPr/>
              <a:t>106</a:t>
            </a:fld>
            <a:endParaRPr lang="de-DE"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a:t>Absolute </a:t>
            </a:r>
            <a:r>
              <a:rPr lang="de-DE" dirty="0" err="1"/>
              <a:t>risk</a:t>
            </a:r>
            <a:endParaRPr lang="de-DE" dirty="0"/>
          </a:p>
        </p:txBody>
      </p:sp>
      <p:sp>
        <p:nvSpPr>
          <p:cNvPr id="7" name="Datumsplatzhalter 3"/>
          <p:cNvSpPr>
            <a:spLocks noGrp="1"/>
          </p:cNvSpPr>
          <p:nvPr>
            <p:ph type="dt" sz="half" idx="10"/>
          </p:nvPr>
        </p:nvSpPr>
        <p:spPr/>
        <p:txBody>
          <a:bodyPr/>
          <a:lstStyle/>
          <a:p>
            <a:r>
              <a:rPr lang="de-DE" dirty="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750695"/>
            <a:ext cx="8064896" cy="247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107</a:t>
            </a:fld>
            <a:endParaRPr lang="de-DE" altLang="en-US"/>
          </a:p>
        </p:txBody>
      </p:sp>
    </p:spTree>
    <p:extLst>
      <p:ext uri="{BB962C8B-B14F-4D97-AF65-F5344CB8AC3E}">
        <p14:creationId xmlns:p14="http://schemas.microsoft.com/office/powerpoint/2010/main" val="8882921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a:t>Relative </a:t>
            </a:r>
            <a:r>
              <a:rPr lang="de-DE" dirty="0" err="1"/>
              <a:t>risk</a:t>
            </a:r>
            <a:endParaRPr lang="de-DE" dirty="0"/>
          </a:p>
        </p:txBody>
      </p:sp>
      <p:sp>
        <p:nvSpPr>
          <p:cNvPr id="7" name="Datumsplatzhalter 3"/>
          <p:cNvSpPr>
            <a:spLocks noGrp="1"/>
          </p:cNvSpPr>
          <p:nvPr>
            <p:ph type="dt" sz="half" idx="10"/>
          </p:nvPr>
        </p:nvSpPr>
        <p:spPr/>
        <p:txBody>
          <a:bodyPr/>
          <a:lstStyle/>
          <a:p>
            <a:r>
              <a:rPr lang="de-DE" dirty="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5338"/>
            <a:ext cx="7673672" cy="251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108</a:t>
            </a:fld>
            <a:endParaRPr lang="de-DE" altLang="en-US"/>
          </a:p>
        </p:txBody>
      </p:sp>
    </p:spTree>
    <p:extLst>
      <p:ext uri="{BB962C8B-B14F-4D97-AF65-F5344CB8AC3E}">
        <p14:creationId xmlns:p14="http://schemas.microsoft.com/office/powerpoint/2010/main" val="26166129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a:t>Odds </a:t>
            </a:r>
            <a:r>
              <a:rPr lang="de-DE" dirty="0" err="1"/>
              <a:t>ratio</a:t>
            </a:r>
            <a:endParaRPr lang="de-DE" dirty="0"/>
          </a:p>
        </p:txBody>
      </p:sp>
      <p:sp>
        <p:nvSpPr>
          <p:cNvPr id="7" name="Datumsplatzhalter 3"/>
          <p:cNvSpPr>
            <a:spLocks noGrp="1"/>
          </p:cNvSpPr>
          <p:nvPr>
            <p:ph type="dt" sz="half" idx="10"/>
          </p:nvPr>
        </p:nvSpPr>
        <p:spPr/>
        <p:txBody>
          <a:bodyPr/>
          <a:lstStyle/>
          <a:p>
            <a:r>
              <a:rPr lang="de-DE" dirty="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7237413" cy="270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109</a:t>
            </a:fld>
            <a:endParaRPr lang="de-DE" altLang="en-US"/>
          </a:p>
        </p:txBody>
      </p:sp>
    </p:spTree>
    <p:extLst>
      <p:ext uri="{BB962C8B-B14F-4D97-AF65-F5344CB8AC3E}">
        <p14:creationId xmlns:p14="http://schemas.microsoft.com/office/powerpoint/2010/main" val="2245757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 Heterogenität</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58573"/>
            <a:ext cx="5256584" cy="482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65774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err="1"/>
              <a:t>Attributable</a:t>
            </a:r>
            <a:r>
              <a:rPr lang="de-DE" dirty="0"/>
              <a:t> </a:t>
            </a:r>
            <a:r>
              <a:rPr lang="de-DE" dirty="0" err="1"/>
              <a:t>risk</a:t>
            </a:r>
            <a:r>
              <a:rPr lang="de-DE" dirty="0"/>
              <a:t> = absolute </a:t>
            </a:r>
            <a:r>
              <a:rPr lang="de-DE" dirty="0" err="1"/>
              <a:t>risk</a:t>
            </a:r>
            <a:r>
              <a:rPr lang="de-DE" dirty="0"/>
              <a:t> </a:t>
            </a:r>
            <a:r>
              <a:rPr lang="de-DE" dirty="0" err="1"/>
              <a:t>reduction</a:t>
            </a:r>
            <a:endParaRPr lang="de-DE" dirty="0"/>
          </a:p>
        </p:txBody>
      </p:sp>
      <p:sp>
        <p:nvSpPr>
          <p:cNvPr id="7" name="Datumsplatzhalter 3"/>
          <p:cNvSpPr>
            <a:spLocks noGrp="1"/>
          </p:cNvSpPr>
          <p:nvPr>
            <p:ph type="dt" sz="half" idx="10"/>
          </p:nvPr>
        </p:nvSpPr>
        <p:spPr/>
        <p:txBody>
          <a:bodyPr/>
          <a:lstStyle/>
          <a:p>
            <a:r>
              <a:rPr lang="de-DE" dirty="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14500"/>
            <a:ext cx="683101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110</a:t>
            </a:fld>
            <a:endParaRPr lang="de-DE" altLang="en-US"/>
          </a:p>
        </p:txBody>
      </p:sp>
    </p:spTree>
    <p:extLst>
      <p:ext uri="{BB962C8B-B14F-4D97-AF65-F5344CB8AC3E}">
        <p14:creationId xmlns:p14="http://schemas.microsoft.com/office/powerpoint/2010/main" val="17432953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dirty="0"/>
              <a:t>Summary of risk measures</a:t>
            </a:r>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name="Formel" r:id="rId3" imgW="965200" imgH="393700" progId="Equation.3">
                  <p:embed/>
                </p:oleObj>
              </mc:Choice>
              <mc:Fallback>
                <p:oleObj name="Formel" r:id="rId3" imgW="965200" imgH="393700" progId="Equation.3">
                  <p:embed/>
                  <p:pic>
                    <p:nvPicPr>
                      <p:cNvPr id="0" name="Picture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r>
              <a:rPr lang="de-DE" dirty="0"/>
              <a:t>UFL</a:t>
            </a:r>
            <a:endParaRPr lang="de-DE" altLang="en-US" dirty="0"/>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216104" name="Group 40"/>
          <p:cNvGraphicFramePr>
            <a:graphicFrameLocks noGrp="1"/>
          </p:cNvGraphicFramePr>
          <p:nvPr>
            <p:extLst>
              <p:ext uri="{D42A27DB-BD31-4B8C-83A1-F6EECF244321}">
                <p14:modId xmlns:p14="http://schemas.microsoft.com/office/powerpoint/2010/main" val="1417968417"/>
              </p:ext>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927225">
                  <a:extLst>
                    <a:ext uri="{9D8B030D-6E8A-4147-A177-3AD203B41FA5}">
                      <a16:colId xmlns:a16="http://schemas.microsoft.com/office/drawing/2014/main" val="20001"/>
                    </a:ext>
                  </a:extLst>
                </a:gridCol>
                <a:gridCol w="1855788">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Outcome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Outcome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Relative Risk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a:ln>
                            <a:noFill/>
                          </a:ln>
                          <a:solidFill>
                            <a:srgbClr val="000036"/>
                          </a:solidFill>
                          <a:effectLst/>
                          <a:latin typeface="Arial" charset="0"/>
                        </a:rPr>
                        <a:t>Abs. Risk </a:t>
                      </a:r>
                      <a:r>
                        <a:rPr kumimoji="0" lang="en-GB" sz="1600" b="0" i="0" u="none" strike="noStrike" cap="none" normalizeH="0" baseline="0" dirty="0" err="1">
                          <a:ln>
                            <a:noFill/>
                          </a:ln>
                          <a:solidFill>
                            <a:srgbClr val="000036"/>
                          </a:solidFill>
                          <a:effectLst/>
                          <a:latin typeface="Arial" charset="0"/>
                        </a:rPr>
                        <a:t>Reduct</a:t>
                      </a:r>
                      <a:r>
                        <a:rPr kumimoji="0" lang="en-GB" sz="1600" b="0" i="0" u="none" strike="noStrike" cap="none" normalizeH="0" baseline="0" dirty="0">
                          <a:ln>
                            <a:noFill/>
                          </a:ln>
                          <a:solidFill>
                            <a:srgbClr val="000036"/>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name="Formel" r:id="rId5" imgW="914400" imgH="393700" progId="Equation.3">
                  <p:embed/>
                </p:oleObj>
              </mc:Choice>
              <mc:Fallback>
                <p:oleObj name="Formel" r:id="rId5" imgW="914400" imgH="3937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name="Formel" r:id="rId7" imgW="406048" imgH="393359" progId="Equation.3">
                  <p:embed/>
                </p:oleObj>
              </mc:Choice>
              <mc:Fallback>
                <p:oleObj name="Formel" r:id="rId7" imgW="406048" imgH="393359" progId="Equation.3">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111</a:t>
            </a:fld>
            <a:endParaRPr lang="de-DE" alt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a:t>Practice: </a:t>
            </a:r>
            <a:r>
              <a:rPr lang="de-AT" dirty="0" err="1"/>
              <a:t>Calculate</a:t>
            </a:r>
            <a:r>
              <a:rPr lang="de-AT" dirty="0"/>
              <a:t> RR, OR, ARR </a:t>
            </a:r>
            <a:r>
              <a:rPr lang="de-AT" dirty="0" err="1"/>
              <a:t>and</a:t>
            </a:r>
            <a:r>
              <a:rPr lang="de-AT" dirty="0"/>
              <a:t> NNT </a:t>
            </a:r>
            <a:r>
              <a:rPr lang="de-AT" dirty="0" err="1"/>
              <a:t>for</a:t>
            </a:r>
            <a:r>
              <a:rPr lang="de-AT" dirty="0"/>
              <a:t> </a:t>
            </a:r>
            <a:r>
              <a:rPr lang="de-AT" dirty="0" err="1"/>
              <a:t>primary</a:t>
            </a:r>
            <a:r>
              <a:rPr lang="de-AT" dirty="0"/>
              <a:t> </a:t>
            </a:r>
            <a:r>
              <a:rPr lang="de-AT" dirty="0" err="1"/>
              <a:t>outcome</a:t>
            </a:r>
            <a:r>
              <a:rPr lang="de-AT" dirty="0"/>
              <a:t> </a:t>
            </a:r>
            <a:endParaRPr lang="en-US" dirty="0"/>
          </a:p>
        </p:txBody>
      </p:sp>
      <p:sp>
        <p:nvSpPr>
          <p:cNvPr id="3" name="Inhaltsplatzhalter 2"/>
          <p:cNvSpPr>
            <a:spLocks noGrp="1"/>
          </p:cNvSpPr>
          <p:nvPr>
            <p:ph idx="1"/>
          </p:nvPr>
        </p:nvSpPr>
        <p:spPr/>
        <p:txBody>
          <a:bodyPr/>
          <a:lstStyle/>
          <a:p>
            <a:pPr lvl="8">
              <a:buNone/>
            </a:pPr>
            <a:br>
              <a:rPr lang="de-AT" sz="2800" dirty="0"/>
            </a:br>
            <a:endParaRPr lang="de-AT" sz="2800"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
        <p:nvSpPr>
          <p:cNvPr id="7" name="Foliennummernplatzhalter 6"/>
          <p:cNvSpPr>
            <a:spLocks noGrp="1"/>
          </p:cNvSpPr>
          <p:nvPr>
            <p:ph type="sldNum" sz="quarter" idx="12"/>
          </p:nvPr>
        </p:nvSpPr>
        <p:spPr/>
        <p:txBody>
          <a:bodyPr/>
          <a:lstStyle/>
          <a:p>
            <a:r>
              <a:rPr lang="de-DE" altLang="en-US"/>
              <a:t>Seite </a:t>
            </a:r>
            <a:fld id="{BE0F3011-52C4-4BC1-A5CB-FF9A0F79CDD4}" type="slidenum">
              <a:rPr lang="de-DE" altLang="en-US" smtClean="0"/>
              <a:pPr/>
              <a:t>112</a:t>
            </a:fld>
            <a:endParaRPr lang="de-DE" alt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name="Formel" r:id="rId3" imgW="965200" imgH="393700" progId="Equation.3">
                  <p:embed/>
                </p:oleObj>
              </mc:Choice>
              <mc:Fallback>
                <p:oleObj name="Formel" r:id="rId3" imgW="965200" imgH="393700" progId="Equation.3">
                  <p:embed/>
                  <p:pic>
                    <p:nvPicPr>
                      <p:cNvPr id="0" name="Picture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r>
              <a:rPr lang="de-DE" dirty="0"/>
              <a:t>UFL</a:t>
            </a:r>
            <a:endParaRPr lang="de-DE" altLang="en-US" dirty="0"/>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190512" name="Group 48"/>
          <p:cNvGraphicFramePr>
            <a:graphicFrameLocks noGrp="1"/>
          </p:cNvGraphicFramePr>
          <p:nvPr>
            <p:extLst>
              <p:ext uri="{D42A27DB-BD31-4B8C-83A1-F6EECF244321}">
                <p14:modId xmlns:p14="http://schemas.microsoft.com/office/powerpoint/2010/main" val="2832800570"/>
              </p:ext>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abstinence</a:t>
                      </a:r>
                      <a:br>
                        <a:rPr kumimoji="0" lang="en-GB" sz="2000" b="0" i="0" u="none" strike="noStrike" cap="none" normalizeH="0" baseline="0" dirty="0">
                          <a:ln>
                            <a:noFill/>
                          </a:ln>
                          <a:solidFill>
                            <a:srgbClr val="000036"/>
                          </a:solidFill>
                          <a:effectLst/>
                          <a:latin typeface="Arial" charset="0"/>
                        </a:rPr>
                      </a:br>
                      <a:r>
                        <a:rPr kumimoji="0" lang="en-GB" sz="2000" b="0" i="0" u="none" strike="noStrike" cap="none" normalizeH="0" baseline="0" dirty="0">
                          <a:ln>
                            <a:noFill/>
                          </a:ln>
                          <a:solidFill>
                            <a:srgbClr val="000036"/>
                          </a:solidFill>
                          <a:effectLst/>
                          <a:latin typeface="Arial" charset="0"/>
                        </a:rPr>
                        <a:t>(12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still classified smoking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err="1">
                          <a:ln>
                            <a:noFill/>
                          </a:ln>
                          <a:solidFill>
                            <a:srgbClr val="000036"/>
                          </a:solidFill>
                          <a:effectLst/>
                          <a:latin typeface="Arial" charset="0"/>
                        </a:rPr>
                        <a:t>Cytisine</a:t>
                      </a:r>
                      <a:endParaRPr kumimoji="0" lang="en-GB" sz="2000" b="0" i="0" u="none" strike="noStrike" cap="none" normalizeH="0" baseline="0" dirty="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a:ln>
                            <a:noFill/>
                          </a:ln>
                          <a:solidFill>
                            <a:srgbClr val="000036"/>
                          </a:solidFill>
                          <a:effectLst/>
                          <a:latin typeface="Arial" charset="0"/>
                        </a:rPr>
                        <a:t>31 (8.4%)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a:ln>
                            <a:noFill/>
                          </a:ln>
                          <a:solidFill>
                            <a:srgbClr val="000036"/>
                          </a:solidFill>
                          <a:effectLst/>
                          <a:latin typeface="Arial" charset="0"/>
                        </a:rPr>
                        <a:t>339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RR = 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Placebo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a:ln>
                            <a:noFill/>
                          </a:ln>
                          <a:solidFill>
                            <a:srgbClr val="000036"/>
                          </a:solidFill>
                          <a:effectLst/>
                          <a:latin typeface="Arial" charset="0"/>
                        </a:rPr>
                        <a:t>  9  (2.4%)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a:ln>
                            <a:noFill/>
                          </a:ln>
                          <a:solidFill>
                            <a:srgbClr val="000036"/>
                          </a:solidFill>
                          <a:effectLst/>
                          <a:latin typeface="Arial" charset="0"/>
                        </a:rPr>
                        <a:t>361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OR = 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ARR = 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NNT = 16.7</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dirty="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dirty="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90495" name="Object 31"/>
          <p:cNvGraphicFramePr>
            <a:graphicFrameLocks noChangeAspect="1"/>
          </p:cNvGraphicFramePr>
          <p:nvPr>
            <p:extLst>
              <p:ext uri="{D42A27DB-BD31-4B8C-83A1-F6EECF244321}">
                <p14:modId xmlns:p14="http://schemas.microsoft.com/office/powerpoint/2010/main" val="791128663"/>
              </p:ext>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name="Formel" r:id="rId5" imgW="482400" imgH="393480" progId="Equation.3">
                  <p:embed/>
                </p:oleObj>
              </mc:Choice>
              <mc:Fallback>
                <p:oleObj name="Formel" r:id="rId5" imgW="482400" imgH="393480" progId="Equation.3">
                  <p:embed/>
                  <p:pic>
                    <p:nvPicPr>
                      <p:cNvPr id="0" name="Picture 6"/>
                      <p:cNvPicPr>
                        <a:picLocks noChangeAspect="1" noChangeArrowheads="1"/>
                      </p:cNvPicPr>
                      <p:nvPr/>
                    </p:nvPicPr>
                    <p:blipFill>
                      <a:blip r:embed="rId6"/>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ext uri="{D42A27DB-BD31-4B8C-83A1-F6EECF244321}">
                <p14:modId xmlns:p14="http://schemas.microsoft.com/office/powerpoint/2010/main" val="1966062592"/>
              </p:ext>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name="Formel" r:id="rId7" imgW="393480" imgH="393480" progId="Equation.3">
                  <p:embed/>
                </p:oleObj>
              </mc:Choice>
              <mc:Fallback>
                <p:oleObj name="Formel" r:id="rId7" imgW="393480" imgH="393480" progId="Equation.3">
                  <p:embed/>
                  <p:pic>
                    <p:nvPicPr>
                      <p:cNvPr id="0" name="Picture 7"/>
                      <p:cNvPicPr>
                        <a:picLocks noChangeAspect="1" noChangeArrowheads="1"/>
                      </p:cNvPicPr>
                      <p:nvPr/>
                    </p:nvPicPr>
                    <p:blipFill>
                      <a:blip r:embed="rId8"/>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kt 1"/>
          <p:cNvGraphicFramePr>
            <a:graphicFrameLocks noChangeAspect="1"/>
          </p:cNvGraphicFramePr>
          <p:nvPr>
            <p:extLst>
              <p:ext uri="{D42A27DB-BD31-4B8C-83A1-F6EECF244321}">
                <p14:modId xmlns:p14="http://schemas.microsoft.com/office/powerpoint/2010/main" val="2233011140"/>
              </p:ext>
            </p:extLst>
          </p:nvPr>
        </p:nvGraphicFramePr>
        <p:xfrm>
          <a:off x="6948264" y="3429000"/>
          <a:ext cx="963613" cy="424309"/>
        </p:xfrm>
        <a:graphic>
          <a:graphicData uri="http://schemas.openxmlformats.org/presentationml/2006/ole">
            <mc:AlternateContent xmlns:mc="http://schemas.openxmlformats.org/markup-compatibility/2006">
              <mc:Choice xmlns:v="urn:schemas-microsoft-com:vml" Requires="v">
                <p:oleObj name="Formel" r:id="rId9" imgW="901440" imgH="393480" progId="Equation.3">
                  <p:embed/>
                </p:oleObj>
              </mc:Choice>
              <mc:Fallback>
                <p:oleObj name="Formel" r:id="rId9" imgW="901440" imgH="393480" progId="Equation.3">
                  <p:embed/>
                  <p:pic>
                    <p:nvPicPr>
                      <p:cNvPr id="0" name="Object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8264" y="3429000"/>
                        <a:ext cx="963613" cy="424309"/>
                      </a:xfrm>
                      <a:prstGeom prst="rect">
                        <a:avLst/>
                      </a:prstGeom>
                      <a:noFill/>
                      <a:ln>
                        <a:noFill/>
                      </a:ln>
                    </p:spPr>
                  </p:pic>
                </p:oleObj>
              </mc:Fallback>
            </mc:AlternateContent>
          </a:graphicData>
        </a:graphic>
      </p:graphicFrame>
      <p:sp>
        <p:nvSpPr>
          <p:cNvPr id="11" name="Titel 1"/>
          <p:cNvSpPr>
            <a:spLocks noGrp="1"/>
          </p:cNvSpPr>
          <p:nvPr>
            <p:ph type="title"/>
          </p:nvPr>
        </p:nvSpPr>
        <p:spPr>
          <a:xfrm>
            <a:off x="457200" y="274638"/>
            <a:ext cx="6186502" cy="1143000"/>
          </a:xfrm>
        </p:spPr>
        <p:txBody>
          <a:bodyPr>
            <a:noAutofit/>
          </a:bodyPr>
          <a:lstStyle/>
          <a:p>
            <a:r>
              <a:rPr lang="de-AT" dirty="0"/>
              <a:t>Practice: </a:t>
            </a:r>
            <a:r>
              <a:rPr lang="de-AT" dirty="0" err="1"/>
              <a:t>Calculate</a:t>
            </a:r>
            <a:r>
              <a:rPr lang="de-AT" dirty="0"/>
              <a:t> RR, OR, ARR </a:t>
            </a:r>
            <a:r>
              <a:rPr lang="de-AT" dirty="0" err="1"/>
              <a:t>and</a:t>
            </a:r>
            <a:r>
              <a:rPr lang="de-AT" dirty="0"/>
              <a:t> NNT </a:t>
            </a:r>
            <a:r>
              <a:rPr lang="de-AT" dirty="0" err="1"/>
              <a:t>for</a:t>
            </a:r>
            <a:r>
              <a:rPr lang="de-AT" dirty="0"/>
              <a:t> </a:t>
            </a:r>
            <a:r>
              <a:rPr lang="de-AT" dirty="0" err="1"/>
              <a:t>primary</a:t>
            </a:r>
            <a:r>
              <a:rPr lang="de-AT" dirty="0"/>
              <a:t> </a:t>
            </a:r>
            <a:r>
              <a:rPr lang="de-AT" dirty="0" err="1"/>
              <a:t>outcome</a:t>
            </a:r>
            <a:endParaRPr 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113</a:t>
            </a:fld>
            <a:endParaRPr lang="de-DE" alt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a:t>Adjustment</a:t>
            </a:r>
            <a:r>
              <a:rPr lang="de-DE" dirty="0"/>
              <a:t> </a:t>
            </a:r>
            <a:r>
              <a:rPr lang="de-DE" dirty="0" err="1"/>
              <a:t>and</a:t>
            </a:r>
            <a:r>
              <a:rPr lang="de-DE" dirty="0"/>
              <a:t> </a:t>
            </a:r>
            <a:br>
              <a:rPr lang="de-DE" dirty="0"/>
            </a:br>
            <a:r>
              <a:rPr lang="de-DE" dirty="0"/>
              <a:t>multivariate </a:t>
            </a:r>
            <a:r>
              <a:rPr lang="de-DE" dirty="0" err="1"/>
              <a:t>analysis</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Dr. Hanno Ulmer</a:t>
            </a:r>
          </a:p>
          <a:p>
            <a:r>
              <a:rPr lang="de-AT" sz="1600" i="1" dirty="0">
                <a:hlinkClick r:id="rId3"/>
              </a:rPr>
              <a:t>hanno.ulmer@i-med.ac.at</a:t>
            </a:r>
            <a:endParaRPr lang="de-DE" sz="1600" i="1" dirty="0"/>
          </a:p>
          <a:p>
            <a:endParaRPr lang="de-DE" sz="2000" dirty="0"/>
          </a:p>
          <a:p>
            <a:endParaRPr lang="de-DE" sz="2400" dirty="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a:p>
            <a:pPr algn="ctr"/>
            <a:endParaRPr lang="de-DE" sz="2400" dirty="0"/>
          </a:p>
        </p:txBody>
      </p:sp>
    </p:spTree>
    <p:extLst>
      <p:ext uri="{BB962C8B-B14F-4D97-AF65-F5344CB8AC3E}">
        <p14:creationId xmlns:p14="http://schemas.microsoft.com/office/powerpoint/2010/main" val="21255707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Adjusting</a:t>
            </a:r>
            <a:r>
              <a:rPr lang="de-DE" dirty="0"/>
              <a:t> </a:t>
            </a:r>
            <a:r>
              <a:rPr lang="de-DE" dirty="0" err="1"/>
              <a:t>for</a:t>
            </a:r>
            <a:r>
              <a:rPr lang="de-DE" dirty="0"/>
              <a:t> a </a:t>
            </a:r>
            <a:r>
              <a:rPr lang="de-DE" dirty="0" err="1"/>
              <a:t>single</a:t>
            </a:r>
            <a:r>
              <a:rPr lang="de-DE" dirty="0"/>
              <a:t> variable in multivariate </a:t>
            </a:r>
            <a:r>
              <a:rPr lang="de-DE" dirty="0" err="1"/>
              <a:t>analysis</a:t>
            </a:r>
            <a:endParaRPr lang="de-DE"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E0F3011-52C4-4BC1-A5CB-FF9A0F79CDD4}" type="slidenum">
              <a:rPr lang="de-DE" altLang="en-US" smtClean="0"/>
              <a:pPr/>
              <a:t>115</a:t>
            </a:fld>
            <a:endParaRPr lang="de-DE" altLang="en-US"/>
          </a:p>
        </p:txBody>
      </p:sp>
      <p:pic>
        <p:nvPicPr>
          <p:cNvPr id="538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30" y="1628800"/>
            <a:ext cx="61214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9369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Adjusting</a:t>
            </a:r>
            <a:r>
              <a:rPr lang="de-DE" dirty="0"/>
              <a:t> </a:t>
            </a:r>
            <a:r>
              <a:rPr lang="de-DE" dirty="0" err="1"/>
              <a:t>for</a:t>
            </a:r>
            <a:r>
              <a:rPr lang="de-DE" dirty="0"/>
              <a:t> </a:t>
            </a:r>
            <a:r>
              <a:rPr lang="de-DE" dirty="0" err="1"/>
              <a:t>two</a:t>
            </a:r>
            <a:r>
              <a:rPr lang="de-DE" dirty="0"/>
              <a:t> variable in multivariate </a:t>
            </a:r>
            <a:r>
              <a:rPr lang="de-DE" dirty="0" err="1"/>
              <a:t>analysis</a:t>
            </a:r>
            <a:endParaRPr lang="de-DE"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E0F3011-52C4-4BC1-A5CB-FF9A0F79CDD4}" type="slidenum">
              <a:rPr lang="de-DE" altLang="en-US" smtClean="0"/>
              <a:pPr/>
              <a:t>116</a:t>
            </a:fld>
            <a:endParaRPr lang="de-DE" altLang="en-US"/>
          </a:p>
        </p:txBody>
      </p:sp>
      <p:pic>
        <p:nvPicPr>
          <p:cNvPr id="539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6480720" cy="361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8956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Adjusting</a:t>
            </a:r>
            <a:r>
              <a:rPr lang="de-DE" dirty="0"/>
              <a:t> </a:t>
            </a:r>
            <a:r>
              <a:rPr lang="de-DE" dirty="0" err="1"/>
              <a:t>for</a:t>
            </a:r>
            <a:r>
              <a:rPr lang="de-DE" dirty="0"/>
              <a:t> &gt;2 variables: </a:t>
            </a:r>
            <a:r>
              <a:rPr lang="de-DE" dirty="0" err="1"/>
              <a:t>regression</a:t>
            </a:r>
            <a:r>
              <a:rPr lang="de-DE" dirty="0"/>
              <a:t> </a:t>
            </a:r>
            <a:r>
              <a:rPr lang="de-DE" dirty="0" err="1"/>
              <a:t>analyses</a:t>
            </a:r>
            <a:endParaRPr lang="de-DE"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E0F3011-52C4-4BC1-A5CB-FF9A0F79CDD4}" type="slidenum">
              <a:rPr lang="de-DE" altLang="en-US" smtClean="0"/>
              <a:pPr/>
              <a:t>117</a:t>
            </a:fld>
            <a:endParaRPr lang="de-DE" altLang="en-US"/>
          </a:p>
        </p:txBody>
      </p:sp>
      <p:sp>
        <p:nvSpPr>
          <p:cNvPr id="7" name="Inhaltsplatzhalter 2"/>
          <p:cNvSpPr>
            <a:spLocks noGrp="1"/>
          </p:cNvSpPr>
          <p:nvPr>
            <p:ph idx="1"/>
          </p:nvPr>
        </p:nvSpPr>
        <p:spPr>
          <a:xfrm>
            <a:off x="457200" y="1600200"/>
            <a:ext cx="8229600" cy="4757758"/>
          </a:xfrm>
        </p:spPr>
        <p:txBody>
          <a:bodyPr/>
          <a:lstStyle/>
          <a:p>
            <a:r>
              <a:rPr lang="de-DE" dirty="0"/>
              <a:t>Multiple linear </a:t>
            </a:r>
            <a:r>
              <a:rPr lang="de-DE" dirty="0" err="1"/>
              <a:t>regression</a:t>
            </a:r>
            <a:r>
              <a:rPr lang="de-DE" dirty="0"/>
              <a:t> (</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err="1"/>
              <a:t>continuous</a:t>
            </a:r>
            <a:r>
              <a:rPr lang="de-DE" dirty="0"/>
              <a:t>)</a:t>
            </a:r>
          </a:p>
          <a:p>
            <a:r>
              <a:rPr lang="de-DE" dirty="0"/>
              <a:t>Multiple </a:t>
            </a:r>
            <a:r>
              <a:rPr lang="de-DE" dirty="0" err="1"/>
              <a:t>logistic</a:t>
            </a:r>
            <a:r>
              <a:rPr lang="de-DE" dirty="0"/>
              <a:t> </a:t>
            </a:r>
            <a:r>
              <a:rPr lang="de-DE" dirty="0" err="1"/>
              <a:t>regression</a:t>
            </a:r>
            <a:r>
              <a:rPr lang="de-DE" dirty="0"/>
              <a:t> (</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err="1"/>
              <a:t>binary</a:t>
            </a:r>
            <a:r>
              <a:rPr lang="de-DE" dirty="0"/>
              <a:t> </a:t>
            </a:r>
            <a:r>
              <a:rPr lang="de-DE" dirty="0" err="1"/>
              <a:t>event</a:t>
            </a:r>
            <a:r>
              <a:rPr lang="de-DE" dirty="0"/>
              <a:t>)</a:t>
            </a:r>
          </a:p>
          <a:p>
            <a:r>
              <a:rPr lang="de-DE" dirty="0"/>
              <a:t>Cox proportional </a:t>
            </a:r>
            <a:r>
              <a:rPr lang="de-DE" dirty="0" err="1"/>
              <a:t>hazards</a:t>
            </a:r>
            <a:r>
              <a:rPr lang="de-DE" dirty="0"/>
              <a:t> </a:t>
            </a:r>
            <a:r>
              <a:rPr lang="de-DE" dirty="0" err="1"/>
              <a:t>regression</a:t>
            </a:r>
            <a:r>
              <a:rPr lang="de-DE" dirty="0"/>
              <a:t> </a:t>
            </a:r>
            <a:r>
              <a:rPr lang="de-DE" dirty="0" err="1"/>
              <a:t>analysis</a:t>
            </a:r>
            <a:r>
              <a:rPr lang="de-DE" dirty="0"/>
              <a:t> (</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time-</a:t>
            </a:r>
            <a:r>
              <a:rPr lang="de-DE" dirty="0" err="1"/>
              <a:t>to</a:t>
            </a:r>
            <a:r>
              <a:rPr lang="de-DE" dirty="0"/>
              <a:t>-event)</a:t>
            </a:r>
          </a:p>
          <a:p>
            <a:endParaRPr lang="de-DE" dirty="0"/>
          </a:p>
        </p:txBody>
      </p:sp>
    </p:spTree>
    <p:extLst>
      <p:ext uri="{BB962C8B-B14F-4D97-AF65-F5344CB8AC3E}">
        <p14:creationId xmlns:p14="http://schemas.microsoft.com/office/powerpoint/2010/main" val="33354009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Regression </a:t>
            </a:r>
            <a:r>
              <a:rPr lang="de-AT" dirty="0" err="1"/>
              <a:t>analyses</a:t>
            </a:r>
            <a:endParaRPr lang="de-DE" dirty="0"/>
          </a:p>
        </p:txBody>
      </p:sp>
      <p:sp>
        <p:nvSpPr>
          <p:cNvPr id="8" name="Inhaltsplatzhalter 7"/>
          <p:cNvSpPr>
            <a:spLocks noGrp="1"/>
          </p:cNvSpPr>
          <p:nvPr>
            <p:ph idx="1"/>
          </p:nvPr>
        </p:nvSpPr>
        <p:spPr/>
        <p:txBody>
          <a:bodyPr>
            <a:normAutofit/>
          </a:bodyPr>
          <a:lstStyle/>
          <a:p>
            <a:pPr marL="0" indent="0">
              <a:buNone/>
            </a:pPr>
            <a:r>
              <a:rPr lang="en-US" dirty="0"/>
              <a:t>Regression analysis is a statistical method to assess associations and relationships between independent and dependent variables  </a:t>
            </a:r>
          </a:p>
          <a:p>
            <a:pPr marL="0" indent="0">
              <a:buNone/>
            </a:pPr>
            <a:endParaRPr lang="en-GB" dirty="0"/>
          </a:p>
          <a:p>
            <a:pPr marL="0" indent="0">
              <a:buNone/>
            </a:pPr>
            <a:r>
              <a:rPr lang="en-GB" dirty="0"/>
              <a:t>Predictor (risk factor, therapy) -- &gt; Outcome (disease) </a:t>
            </a:r>
          </a:p>
          <a:p>
            <a:pPr marL="0" indent="0">
              <a:buNone/>
            </a:pPr>
            <a:endParaRPr lang="en-US" dirty="0"/>
          </a:p>
          <a:p>
            <a:pPr marL="0" indent="0">
              <a:buNone/>
            </a:pPr>
            <a:r>
              <a:rPr lang="en-US" dirty="0"/>
              <a:t>Multivariable analysis:</a:t>
            </a:r>
          </a:p>
          <a:p>
            <a:pPr marL="0" indent="0">
              <a:buNone/>
            </a:pPr>
            <a:r>
              <a:rPr lang="en-US" dirty="0"/>
              <a:t>k independent variables (predictors) -- &gt;  1 dependent variables (outcome)  </a:t>
            </a:r>
          </a:p>
          <a:p>
            <a:pPr marL="0" indent="0">
              <a:buNone/>
            </a:pPr>
            <a:endParaRPr lang="en-US"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118</a:t>
            </a:fld>
            <a:endParaRPr lang="de-DE"/>
          </a:p>
        </p:txBody>
      </p:sp>
    </p:spTree>
    <p:extLst>
      <p:ext uri="{BB962C8B-B14F-4D97-AF65-F5344CB8AC3E}">
        <p14:creationId xmlns:p14="http://schemas.microsoft.com/office/powerpoint/2010/main" val="17248180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a:t>Confounding</a:t>
            </a:r>
            <a:r>
              <a:rPr lang="de-AT" dirty="0"/>
              <a:t>,</a:t>
            </a:r>
            <a:br>
              <a:rPr lang="de-AT" dirty="0"/>
            </a:br>
            <a:r>
              <a:rPr lang="de-AT" dirty="0"/>
              <a:t>Moderation, Mediation</a:t>
            </a:r>
            <a:endParaRPr lang="de-DE" dirty="0"/>
          </a:p>
        </p:txBody>
      </p:sp>
      <p:sp>
        <p:nvSpPr>
          <p:cNvPr id="8" name="Inhaltsplatzhalter 7"/>
          <p:cNvSpPr>
            <a:spLocks noGrp="1"/>
          </p:cNvSpPr>
          <p:nvPr>
            <p:ph idx="1"/>
          </p:nvPr>
        </p:nvSpPr>
        <p:spPr/>
        <p:txBody>
          <a:bodyPr>
            <a:normAutofit/>
          </a:bodyPr>
          <a:lstStyle/>
          <a:p>
            <a:pPr marL="0" indent="0">
              <a:buNone/>
            </a:pPr>
            <a:r>
              <a:rPr lang="en-GB" dirty="0"/>
              <a:t>With regression analyses (models) it is possible to assess the effect of a predictor variables on an outcome and to adjust this effect for a third variables.</a:t>
            </a:r>
          </a:p>
          <a:p>
            <a:pPr marL="0" indent="0">
              <a:buNone/>
            </a:pPr>
            <a:endParaRPr lang="en-GB" dirty="0"/>
          </a:p>
          <a:p>
            <a:pPr marL="0" indent="0">
              <a:buNone/>
            </a:pPr>
            <a:r>
              <a:rPr lang="en-GB" dirty="0"/>
              <a:t>The third variable can act as a confounder, moderator or mediator.</a:t>
            </a:r>
          </a:p>
          <a:p>
            <a:pPr marL="0" indent="0">
              <a:buNone/>
            </a:pPr>
            <a:endParaRPr lang="en-GB" dirty="0"/>
          </a:p>
          <a:p>
            <a:pPr marL="0" indent="0">
              <a:buNone/>
            </a:pPr>
            <a:r>
              <a:rPr lang="en-GB" dirty="0"/>
              <a:t>A causal graph (DAG – directed </a:t>
            </a:r>
            <a:r>
              <a:rPr lang="en-GB" dirty="0" err="1"/>
              <a:t>acylic</a:t>
            </a:r>
            <a:r>
              <a:rPr lang="en-GB" dirty="0"/>
              <a:t> graph) allows to visualize the relationships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119</a:t>
            </a:fld>
            <a:endParaRPr lang="de-DE"/>
          </a:p>
        </p:txBody>
      </p:sp>
    </p:spTree>
    <p:extLst>
      <p:ext uri="{BB962C8B-B14F-4D97-AF65-F5344CB8AC3E}">
        <p14:creationId xmlns:p14="http://schemas.microsoft.com/office/powerpoint/2010/main" val="348542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ChangeArrowheads="1"/>
          </p:cNvSpPr>
          <p:nvPr>
            <p:ph type="title"/>
          </p:nvPr>
        </p:nvSpPr>
        <p:spPr/>
        <p:txBody>
          <a:bodyPr/>
          <a:lstStyle/>
          <a:p>
            <a:pPr eaLnBrk="1" hangingPunct="1"/>
            <a:r>
              <a:rPr lang="de-AT" dirty="0"/>
              <a:t>Meta-Analyse</a:t>
            </a:r>
          </a:p>
        </p:txBody>
      </p:sp>
      <p:pic>
        <p:nvPicPr>
          <p:cNvPr id="132102" name="Picture 3"/>
          <p:cNvPicPr>
            <a:picLocks noGrp="1" noChangeAspect="1" noChangeArrowheads="1"/>
          </p:cNvPicPr>
          <p:nvPr>
            <p:ph idx="1"/>
          </p:nvPr>
        </p:nvPicPr>
        <p:blipFill>
          <a:blip r:embed="rId2" cstate="print"/>
          <a:stretch>
            <a:fillRect/>
          </a:stretch>
        </p:blipFill>
        <p:spPr>
          <a:xfrm>
            <a:off x="1610097" y="1731450"/>
            <a:ext cx="5923810" cy="4495238"/>
          </a:xfrm>
        </p:spPr>
      </p:pic>
      <p:sp>
        <p:nvSpPr>
          <p:cNvPr id="132100" name="Foliennummernplatzhalt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AFA850-8369-4F3C-BF14-662866974C9D}" type="slidenum">
              <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2" name="Fußzeilenplatzhalt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Datumsplatzhalter 5"/>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Modul 2.02</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66101986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800" dirty="0" err="1"/>
              <a:t>Confounding</a:t>
            </a:r>
            <a:r>
              <a:rPr lang="de-AT" sz="2800" dirty="0"/>
              <a:t>, Moderation, Mediation</a:t>
            </a:r>
            <a:br>
              <a:rPr lang="de-AT" sz="2800" dirty="0"/>
            </a:br>
            <a:endParaRPr lang="en-US" sz="2800" dirty="0"/>
          </a:p>
        </p:txBody>
      </p:sp>
      <p:sp>
        <p:nvSpPr>
          <p:cNvPr id="4" name="Datumsplatzhalter 3"/>
          <p:cNvSpPr>
            <a:spLocks noGrp="1"/>
          </p:cNvSpPr>
          <p:nvPr>
            <p:ph type="dt" sz="half" idx="10"/>
          </p:nvPr>
        </p:nvSpPr>
        <p:spPr/>
        <p:txBody>
          <a:bodyPr/>
          <a:lstStyle/>
          <a:p>
            <a:fld id="{A833192F-082F-493A-AABD-D0869F49B4B1}" type="datetime1">
              <a:rPr lang="de-AT" smtClean="0"/>
              <a:pPr/>
              <a:t>18.02.2026</a:t>
            </a:fld>
            <a:endParaRPr lang="de-DE" altLang="en-US" dirty="0"/>
          </a:p>
        </p:txBody>
      </p:sp>
      <p:sp>
        <p:nvSpPr>
          <p:cNvPr id="5" name="Fußzeilenplatzhalter 4"/>
          <p:cNvSpPr>
            <a:spLocks noGrp="1"/>
          </p:cNvSpPr>
          <p:nvPr>
            <p:ph type="ftr" sz="quarter" idx="11"/>
          </p:nvPr>
        </p:nvSpPr>
        <p:spPr/>
        <p:txBody>
          <a:bodyPr/>
          <a:lstStyle/>
          <a:p>
            <a:r>
              <a:rPr lang="de-DE" altLang="en-US" dirty="0"/>
              <a:t>hanno.ulmer@i-med.ac.at</a:t>
            </a:r>
          </a:p>
        </p:txBody>
      </p:sp>
      <p:sp>
        <p:nvSpPr>
          <p:cNvPr id="6" name="Foliennummernplatzhalter 5"/>
          <p:cNvSpPr>
            <a:spLocks noGrp="1"/>
          </p:cNvSpPr>
          <p:nvPr>
            <p:ph type="sldNum" sz="quarter" idx="12"/>
          </p:nvPr>
        </p:nvSpPr>
        <p:spPr/>
        <p:txBody>
          <a:bodyPr/>
          <a:lstStyle/>
          <a:p>
            <a:r>
              <a:rPr lang="de-DE" altLang="en-US" dirty="0"/>
              <a:t>Seite </a:t>
            </a:r>
            <a:fld id="{BE0F3011-52C4-4BC1-A5CB-FF9A0F79CDD4}" type="slidenum">
              <a:rPr lang="de-DE" altLang="en-US" smtClean="0"/>
              <a:pPr/>
              <a:t>120</a:t>
            </a:fld>
            <a:endParaRPr lang="de-DE" alt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56792"/>
            <a:ext cx="6768752" cy="470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725144"/>
            <a:ext cx="1596075"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6367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Example</a:t>
            </a:r>
            <a:endParaRPr lang="de-DE" dirty="0"/>
          </a:p>
        </p:txBody>
      </p:sp>
      <p:sp>
        <p:nvSpPr>
          <p:cNvPr id="8" name="Inhaltsplatzhalter 7"/>
          <p:cNvSpPr>
            <a:spLocks noGrp="1"/>
          </p:cNvSpPr>
          <p:nvPr>
            <p:ph idx="1"/>
          </p:nvPr>
        </p:nvSpPr>
        <p:spPr/>
        <p:txBody>
          <a:bodyPr>
            <a:normAutofit lnSpcReduction="10000"/>
          </a:bodyPr>
          <a:lstStyle/>
          <a:p>
            <a:pPr marL="0" indent="0">
              <a:buNone/>
            </a:pPr>
            <a:r>
              <a:rPr lang="en-GB" dirty="0"/>
              <a:t>Continuous outcome: linear regression</a:t>
            </a:r>
          </a:p>
          <a:p>
            <a:pPr marL="0" indent="0">
              <a:buNone/>
            </a:pPr>
            <a:r>
              <a:rPr lang="en-GB" dirty="0"/>
              <a:t>Sex, age, BMI		-&gt; systolic blood pressure</a:t>
            </a:r>
          </a:p>
          <a:p>
            <a:pPr marL="0" indent="0">
              <a:buNone/>
            </a:pPr>
            <a:r>
              <a:rPr lang="en-GB" dirty="0"/>
              <a:t>Estimating beta coefficient (slopes)</a:t>
            </a:r>
          </a:p>
          <a:p>
            <a:pPr marL="0" indent="0">
              <a:buNone/>
            </a:pPr>
            <a:r>
              <a:rPr lang="en-GB" dirty="0"/>
              <a:t> </a:t>
            </a:r>
          </a:p>
          <a:p>
            <a:pPr marL="0" indent="0">
              <a:buNone/>
            </a:pPr>
            <a:r>
              <a:rPr lang="en-GB" dirty="0"/>
              <a:t>Binary outcome: logistic regression</a:t>
            </a:r>
          </a:p>
          <a:p>
            <a:pPr marL="0" indent="0">
              <a:buNone/>
            </a:pPr>
            <a:r>
              <a:rPr lang="en-GB" dirty="0"/>
              <a:t>Sex, age, BMI		-&gt; CHD within 10 years</a:t>
            </a:r>
          </a:p>
          <a:p>
            <a:pPr marL="0" indent="0">
              <a:buNone/>
            </a:pPr>
            <a:r>
              <a:rPr lang="en-GB" dirty="0"/>
              <a:t>Estimating odds ratio</a:t>
            </a:r>
          </a:p>
          <a:p>
            <a:pPr marL="0" indent="0">
              <a:buNone/>
            </a:pPr>
            <a:endParaRPr lang="en-GB" dirty="0"/>
          </a:p>
          <a:p>
            <a:pPr marL="0" indent="0">
              <a:buNone/>
            </a:pPr>
            <a:r>
              <a:rPr lang="en-GB" dirty="0"/>
              <a:t>Time-to-event outcome:  Cox proportional hazards regression</a:t>
            </a:r>
          </a:p>
          <a:p>
            <a:pPr marL="0" indent="0">
              <a:buNone/>
            </a:pPr>
            <a:r>
              <a:rPr lang="en-GB" dirty="0"/>
              <a:t>Sex, age, BMI		-&gt; time to CHD (survival analysis)</a:t>
            </a:r>
          </a:p>
          <a:p>
            <a:pPr marL="0" indent="0">
              <a:buNone/>
            </a:pPr>
            <a:r>
              <a:rPr lang="en-GB" dirty="0"/>
              <a:t>Estimating hazard ratio </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121</a:t>
            </a:fld>
            <a:endParaRPr lang="de-DE"/>
          </a:p>
        </p:txBody>
      </p:sp>
    </p:spTree>
    <p:extLst>
      <p:ext uri="{BB962C8B-B14F-4D97-AF65-F5344CB8AC3E}">
        <p14:creationId xmlns:p14="http://schemas.microsoft.com/office/powerpoint/2010/main" val="17536171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Example</a:t>
            </a:r>
            <a:r>
              <a:rPr lang="de-AT" dirty="0"/>
              <a:t> </a:t>
            </a:r>
            <a:r>
              <a:rPr lang="de-AT" dirty="0" err="1"/>
              <a:t>data</a:t>
            </a:r>
            <a:endParaRPr lang="de-DE" dirty="0"/>
          </a:p>
        </p:txBody>
      </p:sp>
      <p:sp>
        <p:nvSpPr>
          <p:cNvPr id="8" name="Inhaltsplatzhalter 7"/>
          <p:cNvSpPr>
            <a:spLocks noGrp="1"/>
          </p:cNvSpPr>
          <p:nvPr>
            <p:ph idx="1"/>
          </p:nvPr>
        </p:nvSpPr>
        <p:spPr/>
        <p:txBody>
          <a:bodyPr>
            <a:normAutofit fontScale="92500" lnSpcReduction="20000"/>
          </a:bodyPr>
          <a:lstStyle/>
          <a:p>
            <a:pPr marL="0" indent="0">
              <a:buNone/>
            </a:pPr>
            <a:r>
              <a:rPr lang="en-GB" dirty="0"/>
              <a:t>Vorarlberg Health Examinations (VHM&amp;PP)</a:t>
            </a:r>
          </a:p>
          <a:p>
            <a:pPr marL="0" indent="0">
              <a:buNone/>
            </a:pPr>
            <a:endParaRPr lang="en-GB" dirty="0"/>
          </a:p>
          <a:p>
            <a:pPr marL="0" indent="0">
              <a:buNone/>
            </a:pPr>
            <a:r>
              <a:rPr lang="en-GB" dirty="0"/>
              <a:t>Sex (male, female)				categorical</a:t>
            </a:r>
          </a:p>
          <a:p>
            <a:pPr marL="0" indent="0">
              <a:buNone/>
            </a:pPr>
            <a:r>
              <a:rPr lang="en-GB" dirty="0"/>
              <a:t>Age in years 					continuous</a:t>
            </a:r>
          </a:p>
          <a:p>
            <a:pPr marL="0" indent="0">
              <a:buNone/>
            </a:pPr>
            <a:r>
              <a:rPr lang="en-GB" dirty="0"/>
              <a:t>Year of examination				continuous</a:t>
            </a:r>
          </a:p>
          <a:p>
            <a:pPr marL="0" indent="0">
              <a:buNone/>
            </a:pPr>
            <a:endParaRPr lang="en-GB" dirty="0"/>
          </a:p>
          <a:p>
            <a:pPr marL="0" indent="0">
              <a:buNone/>
            </a:pPr>
            <a:r>
              <a:rPr lang="en-GB" dirty="0"/>
              <a:t>Body mass index in kg/m2			continuous</a:t>
            </a:r>
          </a:p>
          <a:p>
            <a:pPr marL="0" indent="0">
              <a:buNone/>
            </a:pPr>
            <a:r>
              <a:rPr lang="en-GB" dirty="0"/>
              <a:t>Systolic blood pressure  in </a:t>
            </a:r>
            <a:r>
              <a:rPr lang="en-GB" dirty="0" err="1"/>
              <a:t>mmHG</a:t>
            </a:r>
            <a:r>
              <a:rPr lang="en-GB" dirty="0"/>
              <a:t>		continuous</a:t>
            </a:r>
          </a:p>
          <a:p>
            <a:pPr marL="0" indent="0">
              <a:buNone/>
            </a:pPr>
            <a:r>
              <a:rPr lang="en-GB" dirty="0"/>
              <a:t>Total cholesterol  in mg/dl			continuous</a:t>
            </a:r>
          </a:p>
          <a:p>
            <a:pPr marL="0" indent="0">
              <a:buNone/>
            </a:pPr>
            <a:r>
              <a:rPr lang="en-GB" dirty="0"/>
              <a:t>Fasting glucose	in mg/dl			continuous</a:t>
            </a:r>
          </a:p>
          <a:p>
            <a:pPr marL="0" indent="0">
              <a:buNone/>
            </a:pPr>
            <a:r>
              <a:rPr lang="en-GB" dirty="0"/>
              <a:t>Smoking (current or past, never)		categorical</a:t>
            </a:r>
          </a:p>
          <a:p>
            <a:pPr marL="0" indent="0">
              <a:buNone/>
            </a:pPr>
            <a:endParaRPr lang="en-GB" dirty="0"/>
          </a:p>
          <a:p>
            <a:pPr marL="0" indent="0">
              <a:buNone/>
            </a:pPr>
            <a:r>
              <a:rPr lang="en-GB" dirty="0"/>
              <a:t>Coronary heart disease mortality  		time to event </a:t>
            </a:r>
          </a:p>
          <a:p>
            <a:pPr marL="0" indent="0">
              <a:buNone/>
            </a:pPr>
            <a:r>
              <a:rPr lang="en-GB" dirty="0"/>
              <a:t>(ICD-10: I20-I25)			continuous and categorical</a:t>
            </a:r>
            <a:endParaRPr lang="de-AT"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122</a:t>
            </a:fld>
            <a:endParaRPr lang="de-DE"/>
          </a:p>
        </p:txBody>
      </p:sp>
    </p:spTree>
    <p:extLst>
      <p:ext uri="{BB962C8B-B14F-4D97-AF65-F5344CB8AC3E}">
        <p14:creationId xmlns:p14="http://schemas.microsoft.com/office/powerpoint/2010/main" val="23838936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Confounding: </a:t>
            </a:r>
          </a:p>
          <a:p>
            <a:pPr marL="0" indent="0">
              <a:buNone/>
            </a:pPr>
            <a:endParaRPr lang="en-GB" dirty="0"/>
          </a:p>
          <a:p>
            <a:pPr marL="0" indent="0">
              <a:buNone/>
            </a:pPr>
            <a:r>
              <a:rPr lang="en-GB" dirty="0"/>
              <a:t>A “mixing of the effect” of the exposure-disease relationship with a third (or more) factors</a:t>
            </a:r>
          </a:p>
          <a:p>
            <a:pPr marL="0" indent="0">
              <a:buNone/>
            </a:pPr>
            <a:endParaRPr lang="en-GB" dirty="0"/>
          </a:p>
          <a:p>
            <a:pPr marL="0" indent="0">
              <a:buNone/>
            </a:pPr>
            <a:r>
              <a:rPr lang="en-GB" dirty="0"/>
              <a:t>	BMI -----------------------------------------</a:t>
            </a:r>
            <a:r>
              <a:rPr lang="en-GB" dirty="0">
                <a:sym typeface="Wingdings" panose="05000000000000000000" pitchFamily="2" charset="2"/>
              </a:rPr>
              <a:t> &gt;</a:t>
            </a:r>
            <a:r>
              <a:rPr lang="en-GB" dirty="0"/>
              <a:t> CHD</a:t>
            </a:r>
          </a:p>
          <a:p>
            <a:pPr marL="0" indent="0">
              <a:buNone/>
            </a:pPr>
            <a:endParaRPr lang="en-GB" dirty="0"/>
          </a:p>
          <a:p>
            <a:pPr marL="0" indent="0">
              <a:buNone/>
            </a:pPr>
            <a:r>
              <a:rPr lang="en-GB" dirty="0"/>
              <a:t>	      &lt;  ------ sex, age, smoking ----- &gt;</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123</a:t>
            </a:fld>
            <a:endParaRPr lang="de-DE"/>
          </a:p>
        </p:txBody>
      </p:sp>
    </p:spTree>
    <p:extLst>
      <p:ext uri="{BB962C8B-B14F-4D97-AF65-F5344CB8AC3E}">
        <p14:creationId xmlns:p14="http://schemas.microsoft.com/office/powerpoint/2010/main" val="22810928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a:t>Example</a:t>
            </a:r>
            <a:endParaRPr lang="de-DE" dirty="0"/>
          </a:p>
        </p:txBody>
      </p:sp>
      <p:sp>
        <p:nvSpPr>
          <p:cNvPr id="8" name="Inhaltsplatzhalter 7"/>
          <p:cNvSpPr>
            <a:spLocks noGrp="1"/>
          </p:cNvSpPr>
          <p:nvPr>
            <p:ph idx="1"/>
          </p:nvPr>
        </p:nvSpPr>
        <p:spPr>
          <a:xfrm>
            <a:off x="457200" y="1484784"/>
            <a:ext cx="8229600" cy="4757758"/>
          </a:xfrm>
        </p:spPr>
        <p:txBody>
          <a:bodyPr>
            <a:normAutofit lnSpcReduction="10000"/>
          </a:bodyPr>
          <a:lstStyle/>
          <a:p>
            <a:pPr marL="0" indent="0">
              <a:buNone/>
            </a:pPr>
            <a:r>
              <a:rPr lang="en-GB" dirty="0"/>
              <a:t>Relationship between BMI and CHD incidence: </a:t>
            </a:r>
          </a:p>
          <a:p>
            <a:pPr marL="0" indent="0">
              <a:buNone/>
            </a:pPr>
            <a:endParaRPr lang="en-GB" dirty="0"/>
          </a:p>
          <a:p>
            <a:pPr marL="0" indent="0">
              <a:buNone/>
            </a:pPr>
            <a:r>
              <a:rPr lang="en-GB" dirty="0"/>
              <a:t>Crude Hazard Ratio</a:t>
            </a:r>
          </a:p>
          <a:p>
            <a:pPr marL="0" indent="0">
              <a:buNone/>
            </a:pPr>
            <a:r>
              <a:rPr lang="en-GB" dirty="0"/>
              <a:t>Obesity (30+ kg/m2) versus normal weight (20-25 kg/m2) </a:t>
            </a:r>
          </a:p>
          <a:p>
            <a:pPr marL="0" indent="0">
              <a:buNone/>
            </a:pPr>
            <a:r>
              <a:rPr lang="en-GB" dirty="0"/>
              <a:t>HR = 2.54 95%CI (2.32-2.78)</a:t>
            </a:r>
          </a:p>
          <a:p>
            <a:pPr marL="0" indent="0">
              <a:buNone/>
            </a:pPr>
            <a:endParaRPr lang="en-GB" dirty="0"/>
          </a:p>
          <a:p>
            <a:pPr marL="0" indent="0">
              <a:buNone/>
            </a:pPr>
            <a:r>
              <a:rPr lang="en-GB" dirty="0"/>
              <a:t>Sex, age and smoking adjusting hazard ratio:</a:t>
            </a:r>
          </a:p>
          <a:p>
            <a:pPr marL="0" indent="0">
              <a:buNone/>
            </a:pPr>
            <a:r>
              <a:rPr lang="en-GB" dirty="0"/>
              <a:t>HR = 1.60 95%CI (1.46-1.75)</a:t>
            </a:r>
          </a:p>
          <a:p>
            <a:pPr marL="0" indent="0">
              <a:buNone/>
            </a:pPr>
            <a:endParaRPr lang="en-GB" dirty="0"/>
          </a:p>
          <a:p>
            <a:pPr marL="0" indent="0">
              <a:buNone/>
            </a:pPr>
            <a:r>
              <a:rPr lang="en-GB" dirty="0"/>
              <a:t>Adjusted = controlled for confounding</a:t>
            </a:r>
          </a:p>
          <a:p>
            <a:pPr marL="0" indent="0">
              <a:buNone/>
            </a:pPr>
            <a:r>
              <a:rPr lang="en-GB" dirty="0"/>
              <a:t>Calculated with Cox proportional hazards regression analysis</a:t>
            </a:r>
          </a:p>
        </p:txBody>
      </p:sp>
      <p:sp>
        <p:nvSpPr>
          <p:cNvPr id="4" name="Foliennummernplatzhalter 3"/>
          <p:cNvSpPr>
            <a:spLocks noGrp="1"/>
          </p:cNvSpPr>
          <p:nvPr>
            <p:ph type="sldNum" sz="quarter" idx="12"/>
          </p:nvPr>
        </p:nvSpPr>
        <p:spPr/>
        <p:txBody>
          <a:bodyPr/>
          <a:lstStyle/>
          <a:p>
            <a:fld id="{A4B4652C-CD78-4E39-BAB0-0AF956FF8895}" type="slidenum">
              <a:rPr lang="de-DE" smtClean="0"/>
              <a:pPr/>
              <a:t>124</a:t>
            </a:fld>
            <a:endParaRPr lang="de-DE"/>
          </a:p>
        </p:txBody>
      </p:sp>
    </p:spTree>
    <p:extLst>
      <p:ext uri="{BB962C8B-B14F-4D97-AF65-F5344CB8AC3E}">
        <p14:creationId xmlns:p14="http://schemas.microsoft.com/office/powerpoint/2010/main" val="28773515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Three essential characteristics: </a:t>
            </a:r>
          </a:p>
          <a:p>
            <a:pPr marL="0" indent="0">
              <a:buNone/>
            </a:pPr>
            <a:endParaRPr lang="en-GB" dirty="0"/>
          </a:p>
          <a:p>
            <a:pPr marL="0" indent="0">
              <a:buNone/>
            </a:pPr>
            <a:r>
              <a:rPr lang="en-GB" dirty="0"/>
              <a:t>The confounder is associated with the exposure of interest (BMI)</a:t>
            </a:r>
          </a:p>
          <a:p>
            <a:pPr marL="0" indent="0">
              <a:buNone/>
            </a:pPr>
            <a:r>
              <a:rPr lang="en-GB" dirty="0"/>
              <a:t>The confounder is associated with the disease (CHD)</a:t>
            </a:r>
          </a:p>
          <a:p>
            <a:pPr marL="0" indent="0">
              <a:buNone/>
            </a:pPr>
            <a:r>
              <a:rPr lang="en-GB" dirty="0"/>
              <a:t>The confounder is not in the causal pathway leading from the exposure of interest (BMI) to the disease of interest (CHD)</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125</a:t>
            </a:fld>
            <a:endParaRPr lang="de-DE"/>
          </a:p>
        </p:txBody>
      </p:sp>
    </p:spTree>
    <p:extLst>
      <p:ext uri="{BB962C8B-B14F-4D97-AF65-F5344CB8AC3E}">
        <p14:creationId xmlns:p14="http://schemas.microsoft.com/office/powerpoint/2010/main" val="11780507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a:t>Methods</a:t>
            </a:r>
            <a:r>
              <a:rPr lang="de-AT" dirty="0"/>
              <a:t> </a:t>
            </a:r>
            <a:r>
              <a:rPr lang="de-AT" dirty="0" err="1"/>
              <a:t>for</a:t>
            </a:r>
            <a:r>
              <a:rPr lang="de-AT" dirty="0"/>
              <a:t> </a:t>
            </a:r>
            <a:r>
              <a:rPr lang="de-AT" dirty="0" err="1"/>
              <a:t>Preventing</a:t>
            </a:r>
            <a:r>
              <a:rPr lang="de-AT" dirty="0"/>
              <a:t> </a:t>
            </a:r>
            <a:r>
              <a:rPr lang="de-AT" dirty="0" err="1"/>
              <a:t>Confounding</a:t>
            </a:r>
            <a:r>
              <a:rPr lang="de-AT" dirty="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a:t>1. Stringent inclusion criteria to narrow the variability between study participants</a:t>
            </a:r>
          </a:p>
          <a:p>
            <a:pPr marL="0" indent="0">
              <a:buNone/>
            </a:pPr>
            <a:endParaRPr lang="en-GB" sz="3600" dirty="0"/>
          </a:p>
          <a:p>
            <a:pPr marL="0" indent="0">
              <a:buNone/>
            </a:pPr>
            <a:r>
              <a:rPr lang="en-GB" sz="3600" dirty="0"/>
              <a:t>2. Randomization (intervention/RCT only)</a:t>
            </a:r>
            <a:br>
              <a:rPr lang="en-GB" sz="3600" dirty="0"/>
            </a:br>
            <a:r>
              <a:rPr lang="en-GB" sz="3600" dirty="0"/>
              <a:t>    In an optimal RCT,  study groups only differ regarding the intervention </a:t>
            </a:r>
          </a:p>
          <a:p>
            <a:pPr marL="0" indent="0">
              <a:buNone/>
            </a:pPr>
            <a:endParaRPr lang="en-GB" sz="3600" dirty="0"/>
          </a:p>
          <a:p>
            <a:pPr marL="0" indent="0">
              <a:buNone/>
            </a:pPr>
            <a:r>
              <a:rPr lang="en-GB" sz="3600" dirty="0"/>
              <a:t>3. Matching (observational studies):</a:t>
            </a:r>
          </a:p>
          <a:p>
            <a:pPr marL="0" indent="0">
              <a:buNone/>
            </a:pPr>
            <a:endParaRPr lang="en-GB" sz="3600" dirty="0"/>
          </a:p>
          <a:p>
            <a:pPr marL="0" indent="0">
              <a:buNone/>
            </a:pPr>
            <a:r>
              <a:rPr lang="en-GB" sz="3600" dirty="0"/>
              <a:t>	Simple Matching e.g. for age and sex in case-controls studies</a:t>
            </a:r>
          </a:p>
          <a:p>
            <a:pPr marL="0" indent="0">
              <a:buNone/>
            </a:pPr>
            <a:r>
              <a:rPr lang="en-GB" sz="3600" dirty="0"/>
              <a:t>	versus</a:t>
            </a:r>
          </a:p>
          <a:p>
            <a:pPr marL="0" indent="0">
              <a:buNone/>
            </a:pPr>
            <a:r>
              <a:rPr lang="en-GB" sz="3600" dirty="0"/>
              <a:t>	Propensity Score Matching (involves logistic regression analysis)</a:t>
            </a:r>
          </a:p>
          <a:p>
            <a:pPr marL="0" indent="0">
              <a:buNone/>
            </a:pPr>
            <a:endParaRPr lang="en-GB" dirty="0"/>
          </a:p>
          <a:p>
            <a:pPr marL="0" indent="0">
              <a:buNone/>
            </a:pPr>
            <a:r>
              <a:rPr lang="en-GB" dirty="0"/>
              <a:t>Very popular in clinical research: </a:t>
            </a:r>
          </a:p>
          <a:p>
            <a:pPr marL="0" indent="0">
              <a:buNone/>
            </a:pPr>
            <a:r>
              <a:rPr lang="en-US" dirty="0"/>
              <a:t>Blackstone EH. Comparing apples and oranges. J Thoracic and Cardiovascular Surgery 2002; 1: 8-15.</a:t>
            </a:r>
          </a:p>
          <a:p>
            <a:pPr marL="0" indent="0">
              <a:buNone/>
            </a:pPr>
            <a:r>
              <a:rPr lang="en-US" dirty="0"/>
              <a:t>An example:</a:t>
            </a:r>
          </a:p>
          <a:p>
            <a:pPr marL="0" indent="0">
              <a:buNone/>
            </a:pPr>
            <a:r>
              <a:rPr lang="en-GB" dirty="0" err="1"/>
              <a:t>Ruttmann</a:t>
            </a:r>
            <a:r>
              <a:rPr lang="en-GB" dirty="0"/>
              <a:t> E et al. Second internal thoracic artery versus radial artery in coronary artery bypass grafting: a long-term, propensity score-matched follow-up study. Circulation. 2011 20;124(12):1321-9.</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126</a:t>
            </a:fld>
            <a:endParaRPr lang="de-DE"/>
          </a:p>
        </p:txBody>
      </p:sp>
    </p:spTree>
    <p:extLst>
      <p:ext uri="{BB962C8B-B14F-4D97-AF65-F5344CB8AC3E}">
        <p14:creationId xmlns:p14="http://schemas.microsoft.com/office/powerpoint/2010/main" val="40294731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a:t>Effect</a:t>
            </a:r>
            <a:r>
              <a:rPr lang="de-AT" dirty="0"/>
              <a:t> </a:t>
            </a:r>
            <a:r>
              <a:rPr lang="de-AT" dirty="0" err="1"/>
              <a:t>Modification</a:t>
            </a:r>
            <a:r>
              <a:rPr lang="de-AT" dirty="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Effect modification occurs when the association between the exposure (BMI) and the disease (CHD) varies by levels of a third factor.</a:t>
            </a:r>
          </a:p>
          <a:p>
            <a:pPr marL="0" indent="0">
              <a:buNone/>
            </a:pPr>
            <a:r>
              <a:rPr lang="en-GB" dirty="0"/>
              <a:t>How to assess: include interaction terms into the regression model</a:t>
            </a:r>
          </a:p>
          <a:p>
            <a:pPr marL="0" indent="0">
              <a:buNone/>
            </a:pPr>
            <a:r>
              <a:rPr lang="en-GB" dirty="0"/>
              <a:t>Interaction age*obesity p&lt;0.001</a:t>
            </a:r>
          </a:p>
          <a:p>
            <a:pPr marL="0" indent="0">
              <a:buNone/>
            </a:pPr>
            <a:endParaRPr lang="en-GB" dirty="0"/>
          </a:p>
          <a:p>
            <a:pPr marL="0" indent="0">
              <a:buNone/>
            </a:pPr>
            <a:r>
              <a:rPr lang="en-GB" dirty="0"/>
              <a:t>Young:		BMI -----------------------------------------</a:t>
            </a:r>
            <a:r>
              <a:rPr lang="en-GB" dirty="0">
                <a:sym typeface="Wingdings" panose="05000000000000000000" pitchFamily="2" charset="2"/>
              </a:rPr>
              <a:t> &gt;</a:t>
            </a:r>
            <a:r>
              <a:rPr lang="en-GB" dirty="0"/>
              <a:t> CHD</a:t>
            </a:r>
          </a:p>
          <a:p>
            <a:pPr marL="0" indent="0">
              <a:buNone/>
            </a:pPr>
            <a:r>
              <a:rPr lang="en-GB" dirty="0"/>
              <a:t>Old:      	BMI -----------------------------------------</a:t>
            </a:r>
            <a:r>
              <a:rPr lang="en-GB" dirty="0">
                <a:sym typeface="Wingdings" panose="05000000000000000000" pitchFamily="2" charset="2"/>
              </a:rPr>
              <a:t> &gt;</a:t>
            </a:r>
            <a:r>
              <a:rPr lang="en-GB" dirty="0"/>
              <a:t> CHD</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127</a:t>
            </a:fld>
            <a:endParaRPr lang="de-DE"/>
          </a:p>
        </p:txBody>
      </p:sp>
    </p:spTree>
    <p:extLst>
      <p:ext uri="{BB962C8B-B14F-4D97-AF65-F5344CB8AC3E}">
        <p14:creationId xmlns:p14="http://schemas.microsoft.com/office/powerpoint/2010/main" val="39237747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a:t>Example</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Relationship between BMI and CHD incidence moderated by age: </a:t>
            </a:r>
          </a:p>
          <a:p>
            <a:pPr marL="0" indent="0">
              <a:buNone/>
            </a:pPr>
            <a:r>
              <a:rPr lang="en-GB" dirty="0"/>
              <a:t>Interaction age*obesity p&lt;0.001</a:t>
            </a:r>
          </a:p>
          <a:p>
            <a:pPr marL="0" indent="0">
              <a:buNone/>
            </a:pPr>
            <a:endParaRPr lang="en-GB" dirty="0"/>
          </a:p>
          <a:p>
            <a:pPr marL="0" indent="0">
              <a:buNone/>
            </a:pPr>
            <a:r>
              <a:rPr lang="en-GB" dirty="0"/>
              <a:t>Obesity (30+ kg/m2) versus normal weight (20-25 kg/m2) </a:t>
            </a:r>
          </a:p>
          <a:p>
            <a:pPr marL="0" indent="0">
              <a:buNone/>
            </a:pPr>
            <a:r>
              <a:rPr lang="en-GB" dirty="0"/>
              <a:t>Sex, age and smoking adjusting hazard ratio:</a:t>
            </a:r>
          </a:p>
          <a:p>
            <a:pPr marL="0" indent="0">
              <a:buNone/>
            </a:pPr>
            <a:endParaRPr lang="en-GB" dirty="0"/>
          </a:p>
          <a:p>
            <a:pPr marL="0" indent="0">
              <a:buNone/>
            </a:pPr>
            <a:r>
              <a:rPr lang="en-GB" dirty="0"/>
              <a:t>&lt;50 years of age:</a:t>
            </a:r>
          </a:p>
          <a:p>
            <a:pPr marL="0" indent="0">
              <a:buNone/>
            </a:pPr>
            <a:r>
              <a:rPr lang="en-GB" dirty="0"/>
              <a:t>HR = 3.13 95%CI (2.27-4.31)</a:t>
            </a:r>
          </a:p>
          <a:p>
            <a:pPr marL="0" indent="0">
              <a:buNone/>
            </a:pPr>
            <a:r>
              <a:rPr lang="en-GB" dirty="0"/>
              <a:t>50+ years of age:</a:t>
            </a:r>
          </a:p>
          <a:p>
            <a:pPr marL="0" indent="0">
              <a:buNone/>
            </a:pPr>
            <a:r>
              <a:rPr lang="en-GB" dirty="0"/>
              <a:t>HR =  1.51 95%CI (1.37- 1.66)</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128</a:t>
            </a:fld>
            <a:endParaRPr lang="de-DE"/>
          </a:p>
        </p:txBody>
      </p:sp>
    </p:spTree>
    <p:extLst>
      <p:ext uri="{BB962C8B-B14F-4D97-AF65-F5344CB8AC3E}">
        <p14:creationId xmlns:p14="http://schemas.microsoft.com/office/powerpoint/2010/main" val="28113626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a:t>Mediation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Mediation occurs if factors, like confounders, are associated with the exposure of interest (BMI) and the disease (CHD), but are </a:t>
            </a:r>
            <a:r>
              <a:rPr lang="en-GB" b="1" dirty="0"/>
              <a:t>in the causal pathway</a:t>
            </a:r>
            <a:r>
              <a:rPr lang="en-GB" dirty="0"/>
              <a:t> leading from the exposure to the disease.</a:t>
            </a:r>
          </a:p>
          <a:p>
            <a:pPr marL="0" indent="0">
              <a:buNone/>
            </a:pPr>
            <a:endParaRPr lang="en-GB" dirty="0"/>
          </a:p>
          <a:p>
            <a:pPr marL="0" indent="0">
              <a:buNone/>
            </a:pPr>
            <a:r>
              <a:rPr lang="en-GB" dirty="0"/>
              <a:t>These factors are called mediators:</a:t>
            </a:r>
          </a:p>
          <a:p>
            <a:pPr marL="0" indent="0">
              <a:buNone/>
            </a:pPr>
            <a:endParaRPr lang="en-GB" dirty="0"/>
          </a:p>
          <a:p>
            <a:pPr marL="0" indent="0">
              <a:buNone/>
            </a:pPr>
            <a:r>
              <a:rPr lang="en-GB" dirty="0"/>
              <a:t>BMI ---- &gt; blood Pressure, cholesterol, diabetes ----</a:t>
            </a:r>
            <a:r>
              <a:rPr lang="en-GB" dirty="0">
                <a:sym typeface="Wingdings" panose="05000000000000000000" pitchFamily="2" charset="2"/>
              </a:rPr>
              <a:t> &gt;</a:t>
            </a:r>
            <a:r>
              <a:rPr lang="en-GB" dirty="0"/>
              <a:t> CHD</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129</a:t>
            </a:fld>
            <a:endParaRPr lang="de-DE"/>
          </a:p>
        </p:txBody>
      </p:sp>
    </p:spTree>
    <p:extLst>
      <p:ext uri="{BB962C8B-B14F-4D97-AF65-F5344CB8AC3E}">
        <p14:creationId xmlns:p14="http://schemas.microsoft.com/office/powerpoint/2010/main" val="598623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2"/>
          <p:cNvSpPr>
            <a:spLocks noGrp="1" noChangeArrowheads="1"/>
          </p:cNvSpPr>
          <p:nvPr>
            <p:ph type="title"/>
          </p:nvPr>
        </p:nvSpPr>
        <p:spPr/>
        <p:txBody>
          <a:bodyPr/>
          <a:lstStyle/>
          <a:p>
            <a:pPr eaLnBrk="1" hangingPunct="1"/>
            <a:r>
              <a:rPr lang="de-DE"/>
              <a:t>Stufen einer Meta-Analyse</a:t>
            </a:r>
            <a:endParaRPr lang="de-AT"/>
          </a:p>
        </p:txBody>
      </p:sp>
      <p:sp>
        <p:nvSpPr>
          <p:cNvPr id="125958" name="Rectangle 3"/>
          <p:cNvSpPr>
            <a:spLocks noGrp="1" noChangeArrowheads="1"/>
          </p:cNvSpPr>
          <p:nvPr>
            <p:ph idx="1"/>
          </p:nvPr>
        </p:nvSpPr>
        <p:spPr/>
        <p:txBody>
          <a:bodyPr/>
          <a:lstStyle/>
          <a:p>
            <a:pPr eaLnBrk="1" hangingPunct="1">
              <a:lnSpc>
                <a:spcPct val="90000"/>
              </a:lnSpc>
            </a:pPr>
            <a:r>
              <a:rPr lang="de-DE" sz="2500"/>
              <a:t>Definition der Hypothese</a:t>
            </a:r>
          </a:p>
          <a:p>
            <a:pPr lvl="1" eaLnBrk="1" hangingPunct="1">
              <a:lnSpc>
                <a:spcPct val="90000"/>
              </a:lnSpc>
            </a:pPr>
            <a:r>
              <a:rPr lang="de-DE" sz="2100"/>
              <a:t>Definition der abhängigen und unabhängigen Variablen</a:t>
            </a:r>
          </a:p>
          <a:p>
            <a:pPr lvl="1" eaLnBrk="1" hangingPunct="1">
              <a:lnSpc>
                <a:spcPct val="90000"/>
              </a:lnSpc>
            </a:pPr>
            <a:r>
              <a:rPr lang="de-DE" sz="2100"/>
              <a:t>Standardisierung der Terminologie</a:t>
            </a:r>
          </a:p>
          <a:p>
            <a:pPr eaLnBrk="1" hangingPunct="1">
              <a:lnSpc>
                <a:spcPct val="90000"/>
              </a:lnSpc>
            </a:pPr>
            <a:r>
              <a:rPr lang="de-DE" sz="2500"/>
              <a:t>Definition der Keywords für Literatursuche und Datensammlung</a:t>
            </a:r>
          </a:p>
          <a:p>
            <a:pPr lvl="1" eaLnBrk="1" hangingPunct="1">
              <a:lnSpc>
                <a:spcPct val="90000"/>
              </a:lnSpc>
            </a:pPr>
            <a:r>
              <a:rPr lang="de-DE" sz="2100"/>
              <a:t>MeSH</a:t>
            </a:r>
          </a:p>
          <a:p>
            <a:pPr eaLnBrk="1" hangingPunct="1">
              <a:lnSpc>
                <a:spcPct val="90000"/>
              </a:lnSpc>
            </a:pPr>
            <a:r>
              <a:rPr lang="de-DE" sz="2500"/>
              <a:t>Definition von Ein- und Ausschlusskriterien für Studien</a:t>
            </a:r>
            <a:endParaRPr lang="de-AT" sz="2500"/>
          </a:p>
          <a:p>
            <a:pPr eaLnBrk="1" hangingPunct="1">
              <a:lnSpc>
                <a:spcPct val="90000"/>
              </a:lnSpc>
            </a:pPr>
            <a:r>
              <a:rPr lang="de-DE" sz="2500"/>
              <a:t>Analyse und Validierung der Ergebnisse</a:t>
            </a:r>
          </a:p>
          <a:p>
            <a:pPr lvl="1" eaLnBrk="1" hangingPunct="1">
              <a:lnSpc>
                <a:spcPct val="90000"/>
              </a:lnSpc>
            </a:pPr>
            <a:r>
              <a:rPr lang="de-DE" sz="2100"/>
              <a:t>Mit geeigneter Software</a:t>
            </a:r>
            <a:endParaRPr lang="de-AT" sz="2100"/>
          </a:p>
        </p:txBody>
      </p:sp>
      <p:sp>
        <p:nvSpPr>
          <p:cNvPr id="125956" name="Foliennummernplatzhalt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796F0E-7D67-4CA4-BC90-30590DFCE18B}" type="slidenum">
              <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2" name="Fußzeilenplatzhalt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Datumsplatzhalter 5"/>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Modul 2.02</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47294199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a:t>Mediators in the relationship between BMI and CHD incidence: </a:t>
            </a:r>
          </a:p>
          <a:p>
            <a:pPr marL="0" indent="0">
              <a:buNone/>
            </a:pPr>
            <a:endParaRPr lang="en-GB" dirty="0"/>
          </a:p>
          <a:p>
            <a:pPr marL="0" indent="0">
              <a:buNone/>
            </a:pPr>
            <a:r>
              <a:rPr lang="en-GB" dirty="0"/>
              <a:t>Sex, age and smoking adjusting hazard ratio:</a:t>
            </a:r>
          </a:p>
          <a:p>
            <a:pPr marL="0" indent="0">
              <a:buNone/>
            </a:pPr>
            <a:r>
              <a:rPr lang="en-GB" dirty="0"/>
              <a:t>Total effect of BMI (obesity versus normal weight) on CHD:</a:t>
            </a:r>
          </a:p>
          <a:p>
            <a:pPr marL="0" indent="0">
              <a:buNone/>
            </a:pPr>
            <a:r>
              <a:rPr lang="en-GB" dirty="0"/>
              <a:t>HR = 1.70 95%CI (1.57-1.85)</a:t>
            </a:r>
          </a:p>
          <a:p>
            <a:pPr marL="0" indent="0">
              <a:buNone/>
            </a:pPr>
            <a:endParaRPr lang="en-GB" dirty="0"/>
          </a:p>
          <a:p>
            <a:pPr marL="0" indent="0">
              <a:buNone/>
            </a:pPr>
            <a:r>
              <a:rPr lang="en-GB" dirty="0"/>
              <a:t>Direct effect of BMI on CHD </a:t>
            </a:r>
          </a:p>
          <a:p>
            <a:pPr marL="0" indent="0">
              <a:buNone/>
            </a:pPr>
            <a:r>
              <a:rPr lang="en-GB" dirty="0"/>
              <a:t>HR = 1.30 95%CI (1.15–1.47)</a:t>
            </a:r>
          </a:p>
          <a:p>
            <a:pPr marL="0" indent="0">
              <a:buNone/>
            </a:pPr>
            <a:endParaRPr lang="en-GB" dirty="0"/>
          </a:p>
          <a:p>
            <a:pPr marL="0" indent="0">
              <a:buNone/>
            </a:pPr>
            <a:r>
              <a:rPr lang="en-GB" dirty="0"/>
              <a:t>Indirect effect mediated by blood pressure, cholesterol and glucose</a:t>
            </a:r>
          </a:p>
          <a:p>
            <a:pPr marL="0" indent="0">
              <a:buNone/>
            </a:pPr>
            <a:r>
              <a:rPr lang="en-GB" dirty="0"/>
              <a:t>HR = 1.31 95%CI ( 1.16-1.48) (95%CIs estimated by Bootstrap)</a:t>
            </a:r>
          </a:p>
          <a:p>
            <a:pPr marL="0" indent="0">
              <a:buNone/>
            </a:pPr>
            <a:endParaRPr lang="en-GB" dirty="0"/>
          </a:p>
          <a:p>
            <a:pPr marL="0" indent="0">
              <a:buNone/>
            </a:pPr>
            <a:r>
              <a:rPr lang="en-GB" dirty="0"/>
              <a:t>HRs … multiplicative, do not add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130</a:t>
            </a:fld>
            <a:endParaRPr lang="de-DE"/>
          </a:p>
        </p:txBody>
      </p:sp>
    </p:spTree>
    <p:extLst>
      <p:ext uri="{BB962C8B-B14F-4D97-AF65-F5344CB8AC3E}">
        <p14:creationId xmlns:p14="http://schemas.microsoft.com/office/powerpoint/2010/main" val="30339702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a:t>Mediators in the relationship between BMI and CHD incidence: </a:t>
            </a:r>
          </a:p>
          <a:p>
            <a:pPr marL="0" indent="0">
              <a:buNone/>
            </a:pPr>
            <a:endParaRPr lang="en-GB" dirty="0"/>
          </a:p>
          <a:p>
            <a:pPr marL="0" indent="0">
              <a:buNone/>
            </a:pPr>
            <a:r>
              <a:rPr lang="en-GB" dirty="0"/>
              <a:t>Effect of BMI on CHD mediated by blood pressure, cholesterol and glucose</a:t>
            </a:r>
          </a:p>
          <a:p>
            <a:pPr marL="0" indent="0">
              <a:buNone/>
            </a:pPr>
            <a:endParaRPr lang="en-GB" dirty="0"/>
          </a:p>
          <a:p>
            <a:pPr marL="0" indent="0">
              <a:buNone/>
            </a:pPr>
            <a:r>
              <a:rPr lang="en-GB" dirty="0"/>
              <a:t>PERM (Percentage of excess risk mediated) =</a:t>
            </a:r>
          </a:p>
          <a:p>
            <a:pPr marL="0" indent="0">
              <a:buNone/>
            </a:pPr>
            <a:r>
              <a:rPr lang="en-GB" dirty="0"/>
              <a:t>(1.70-1.30)/(1.70-1)*100</a:t>
            </a:r>
          </a:p>
          <a:p>
            <a:pPr marL="0" indent="0">
              <a:buNone/>
            </a:pPr>
            <a:r>
              <a:rPr lang="en-GB" dirty="0"/>
              <a:t>= 57% (</a:t>
            </a:r>
            <a:r>
              <a:rPr lang="en-GB" dirty="0" err="1"/>
              <a:t>approximative</a:t>
            </a:r>
            <a:r>
              <a:rPr lang="en-GB" dirty="0"/>
              <a:t> formula)</a:t>
            </a:r>
          </a:p>
          <a:p>
            <a:pPr marL="0" indent="0">
              <a:buNone/>
            </a:pPr>
            <a:endParaRPr lang="en-GB" dirty="0"/>
          </a:p>
          <a:p>
            <a:pPr marL="0" indent="0">
              <a:buNone/>
            </a:pPr>
            <a:r>
              <a:rPr lang="en-US" dirty="0"/>
              <a:t>Global Burden of Metabolic Risk Factors for Chronic Diseases Collaboration. Metabolic mediators of the effects of body-mass index, overweight, and obesity on coronary heart disease and stroke: a pooled analysis of 97 prospective cohorts with 1·8 million participants. Lancet. 2014 Mar 15;383(9921):970-83</a:t>
            </a: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131</a:t>
            </a:fld>
            <a:endParaRPr lang="de-DE"/>
          </a:p>
        </p:txBody>
      </p:sp>
    </p:spTree>
    <p:extLst>
      <p:ext uri="{BB962C8B-B14F-4D97-AF65-F5344CB8AC3E}">
        <p14:creationId xmlns:p14="http://schemas.microsoft.com/office/powerpoint/2010/main" val="42942028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a:t>Mediation </a:t>
            </a:r>
            <a:r>
              <a:rPr lang="de-AT" dirty="0" err="1"/>
              <a:t>Techniques</a:t>
            </a:r>
            <a:endParaRPr lang="de-DE" dirty="0"/>
          </a:p>
        </p:txBody>
      </p:sp>
      <p:sp>
        <p:nvSpPr>
          <p:cNvPr id="8" name="Inhaltsplatzhalter 7"/>
          <p:cNvSpPr>
            <a:spLocks noGrp="1"/>
          </p:cNvSpPr>
          <p:nvPr>
            <p:ph idx="1"/>
          </p:nvPr>
        </p:nvSpPr>
        <p:spPr>
          <a:xfrm>
            <a:off x="457200" y="1484784"/>
            <a:ext cx="8229600" cy="4757758"/>
          </a:xfrm>
        </p:spPr>
        <p:txBody>
          <a:bodyPr>
            <a:normAutofit fontScale="85000" lnSpcReduction="20000"/>
          </a:bodyPr>
          <a:lstStyle/>
          <a:p>
            <a:pPr marL="0" indent="0">
              <a:buNone/>
            </a:pPr>
            <a:r>
              <a:rPr lang="en-GB" dirty="0"/>
              <a:t>Traditional approach:</a:t>
            </a:r>
          </a:p>
          <a:p>
            <a:pPr marL="0" indent="0">
              <a:buNone/>
            </a:pPr>
            <a:r>
              <a:rPr lang="en-GB" dirty="0"/>
              <a:t>Baron RM, Kenny DA. The moderator-mediator variable distinction in social</a:t>
            </a:r>
          </a:p>
          <a:p>
            <a:pPr marL="0" indent="0">
              <a:buNone/>
            </a:pPr>
            <a:r>
              <a:rPr lang="en-GB" dirty="0"/>
              <a:t>psychological research: conceptual, strategic, and statistical considerations. J </a:t>
            </a:r>
          </a:p>
          <a:p>
            <a:pPr marL="0" indent="0">
              <a:buNone/>
            </a:pPr>
            <a:r>
              <a:rPr lang="en-GB" dirty="0" err="1"/>
              <a:t>Pers</a:t>
            </a:r>
            <a:r>
              <a:rPr lang="en-GB" dirty="0"/>
              <a:t> </a:t>
            </a:r>
            <a:r>
              <a:rPr lang="en-GB" dirty="0" err="1"/>
              <a:t>Soc</a:t>
            </a:r>
            <a:r>
              <a:rPr lang="en-GB" dirty="0"/>
              <a:t> Psychol. 1986 Dec;51(6):1173-82</a:t>
            </a:r>
          </a:p>
          <a:p>
            <a:pPr marL="0" indent="0">
              <a:buNone/>
            </a:pPr>
            <a:endParaRPr lang="en-GB" dirty="0"/>
          </a:p>
          <a:p>
            <a:pPr marL="0" indent="0">
              <a:buNone/>
            </a:pPr>
            <a:r>
              <a:rPr lang="en-GB" dirty="0"/>
              <a:t>New approaches:  </a:t>
            </a:r>
            <a:endParaRPr lang="en-US" dirty="0"/>
          </a:p>
          <a:p>
            <a:pPr marL="0" indent="0">
              <a:buNone/>
            </a:pPr>
            <a:r>
              <a:rPr lang="en-US" dirty="0"/>
              <a:t>Lange T, Rasmussen M, </a:t>
            </a:r>
            <a:r>
              <a:rPr lang="en-US" dirty="0" err="1"/>
              <a:t>Thygesen</a:t>
            </a:r>
            <a:r>
              <a:rPr lang="en-US" dirty="0"/>
              <a:t> LC. Assessing natural direct and indirect effects through multiple pathways. Am J </a:t>
            </a:r>
            <a:r>
              <a:rPr lang="en-US" dirty="0" err="1"/>
              <a:t>Epidemiol</a:t>
            </a:r>
            <a:r>
              <a:rPr lang="en-US" dirty="0"/>
              <a:t>. 2014 Feb 15;179(4):513-8.</a:t>
            </a:r>
          </a:p>
          <a:p>
            <a:pPr marL="0" indent="0">
              <a:buNone/>
            </a:pPr>
            <a:r>
              <a:rPr lang="en-US" dirty="0" err="1"/>
              <a:t>VanderWeele</a:t>
            </a:r>
            <a:r>
              <a:rPr lang="en-US" dirty="0"/>
              <a:t> T. Explanation in Causal Inference: Methods for Mediation and Interaction. Oxford University Press 2015.</a:t>
            </a:r>
          </a:p>
          <a:p>
            <a:pPr marL="0" indent="0">
              <a:buNone/>
            </a:pPr>
            <a:endParaRPr lang="en-US" dirty="0"/>
          </a:p>
          <a:p>
            <a:pPr marL="0" indent="0">
              <a:buNone/>
            </a:pPr>
            <a:r>
              <a:rPr lang="en-US" dirty="0"/>
              <a:t>New approaches applied on BMI --- &gt; CHD problem:</a:t>
            </a:r>
          </a:p>
          <a:p>
            <a:pPr marL="0" indent="0">
              <a:buNone/>
            </a:pPr>
            <a:r>
              <a:rPr lang="en-US" dirty="0"/>
              <a:t>Lu Y, </a:t>
            </a:r>
            <a:r>
              <a:rPr lang="en-US" dirty="0" err="1"/>
              <a:t>Hajifathalian</a:t>
            </a:r>
            <a:r>
              <a:rPr lang="en-US" dirty="0"/>
              <a:t> K, </a:t>
            </a:r>
            <a:r>
              <a:rPr lang="en-US" dirty="0" err="1"/>
              <a:t>Rimm</a:t>
            </a:r>
            <a:r>
              <a:rPr lang="en-US" dirty="0"/>
              <a:t> EB, </a:t>
            </a:r>
            <a:r>
              <a:rPr lang="en-US" dirty="0" err="1"/>
              <a:t>Ezzati</a:t>
            </a:r>
            <a:r>
              <a:rPr lang="en-US" dirty="0"/>
              <a:t> M, </a:t>
            </a:r>
            <a:r>
              <a:rPr lang="en-US" dirty="0" err="1"/>
              <a:t>Danaei</a:t>
            </a:r>
            <a:r>
              <a:rPr lang="en-US" dirty="0"/>
              <a:t> G. Mediators of the effect of body mass index on coronary heart disease: decomposing direct and indirect effects. Epidemiology. 2015 Mar;26(2):153-62.</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132</a:t>
            </a:fld>
            <a:endParaRPr lang="de-DE"/>
          </a:p>
        </p:txBody>
      </p:sp>
    </p:spTree>
    <p:extLst>
      <p:ext uri="{BB962C8B-B14F-4D97-AF65-F5344CB8AC3E}">
        <p14:creationId xmlns:p14="http://schemas.microsoft.com/office/powerpoint/2010/main" val="28590374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a:t>Confidence</a:t>
            </a:r>
            <a:r>
              <a:rPr lang="de-DE" sz="2800" dirty="0"/>
              <a:t> </a:t>
            </a:r>
            <a:r>
              <a:rPr lang="de-DE" sz="2800" dirty="0" err="1"/>
              <a:t>intervals</a:t>
            </a:r>
            <a:r>
              <a:rPr lang="de-DE" sz="2800" dirty="0"/>
              <a:t> </a:t>
            </a:r>
            <a:r>
              <a:rPr lang="de-DE" sz="2800" dirty="0" err="1"/>
              <a:t>and</a:t>
            </a:r>
            <a:r>
              <a:rPr lang="de-DE" sz="2800" dirty="0"/>
              <a:t> </a:t>
            </a:r>
            <a:br>
              <a:rPr lang="de-DE" sz="2800" dirty="0"/>
            </a:br>
            <a:r>
              <a:rPr lang="de-DE" sz="2800" dirty="0" err="1"/>
              <a:t>significance</a:t>
            </a:r>
            <a:r>
              <a:rPr lang="de-DE" sz="2800" dirty="0"/>
              <a:t> </a:t>
            </a:r>
            <a:r>
              <a:rPr lang="de-DE" sz="2800" dirty="0" err="1"/>
              <a:t>testing</a:t>
            </a:r>
            <a:br>
              <a:rPr lang="de-DE" sz="2800" dirty="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Dr. Hanno Ulmer</a:t>
            </a:r>
          </a:p>
          <a:p>
            <a:r>
              <a:rPr lang="de-AT" sz="1600" i="1" dirty="0"/>
              <a:t>hanno.ulmer@i-med.ac.at</a:t>
            </a:r>
            <a:endParaRPr lang="de-DE" sz="1600" i="1" dirty="0"/>
          </a:p>
          <a:p>
            <a:endParaRPr lang="de-DE" sz="2000" dirty="0"/>
          </a:p>
          <a:p>
            <a:endParaRPr lang="de-DE" sz="2400" dirty="0"/>
          </a:p>
          <a:p>
            <a:endParaRPr lang="de-DE" sz="2400" dirty="0"/>
          </a:p>
        </p:txBody>
      </p:sp>
    </p:spTree>
    <p:extLst>
      <p:ext uri="{BB962C8B-B14F-4D97-AF65-F5344CB8AC3E}">
        <p14:creationId xmlns:p14="http://schemas.microsoft.com/office/powerpoint/2010/main" val="26761662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Confidence</a:t>
            </a:r>
            <a:r>
              <a:rPr lang="de-AT" dirty="0"/>
              <a:t> </a:t>
            </a:r>
            <a:r>
              <a:rPr lang="de-AT" dirty="0" err="1"/>
              <a:t>intervals</a:t>
            </a:r>
            <a:endParaRPr lang="en-US" dirty="0"/>
          </a:p>
        </p:txBody>
      </p:sp>
      <p:sp>
        <p:nvSpPr>
          <p:cNvPr id="4" name="Datumsplatzhalter 3"/>
          <p:cNvSpPr>
            <a:spLocks noGrp="1"/>
          </p:cNvSpPr>
          <p:nvPr>
            <p:ph type="dt" sz="quarter" idx="10"/>
          </p:nvPr>
        </p:nvSpPr>
        <p:spPr/>
        <p:txBody>
          <a:bodyPr/>
          <a:lstStyle/>
          <a:p>
            <a:pPr>
              <a:defRPr/>
            </a:pPr>
            <a:r>
              <a:rPr lang="de-DE" dirty="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134</a:t>
            </a:fld>
            <a:endParaRPr lang="de-DE" altLang="en-US"/>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03086"/>
            <a:ext cx="6048672" cy="30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a:xfrm>
            <a:off x="1830316" y="4869160"/>
            <a:ext cx="5206727" cy="116795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Wingdings" pitchFamily="2" charset="2"/>
              <a:buNone/>
            </a:pPr>
            <a:r>
              <a:rPr lang="en-GB" dirty="0"/>
              <a:t>   “A confidence interval is used when estimating an unknown parameter from sample data. The interval gives a range for the parameter – and a confidence level that the range covers the true value.” </a:t>
            </a:r>
          </a:p>
          <a:p>
            <a:pPr algn="ctr" fontAlgn="auto">
              <a:spcAft>
                <a:spcPts val="0"/>
              </a:spcAft>
              <a:buFont typeface="Wingdings" pitchFamily="2" charset="2"/>
              <a:buNone/>
            </a:pPr>
            <a:r>
              <a:rPr lang="de-AT" sz="1200" dirty="0" err="1"/>
              <a:t>Freedman</a:t>
            </a:r>
            <a:r>
              <a:rPr lang="de-AT" sz="1200" dirty="0"/>
              <a:t> et al. (1991), p. 385.</a:t>
            </a:r>
            <a:endParaRPr lang="de-DE" sz="1200" dirty="0"/>
          </a:p>
        </p:txBody>
      </p:sp>
    </p:spTree>
    <p:extLst>
      <p:ext uri="{BB962C8B-B14F-4D97-AF65-F5344CB8AC3E}">
        <p14:creationId xmlns:p14="http://schemas.microsoft.com/office/powerpoint/2010/main" val="28473660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err="1"/>
              <a:t>Example</a:t>
            </a:r>
            <a:r>
              <a:rPr lang="de-AT" dirty="0"/>
              <a:t> </a:t>
            </a:r>
            <a:r>
              <a:rPr lang="de-AT" dirty="0" err="1"/>
              <a:t>for</a:t>
            </a:r>
            <a:r>
              <a:rPr lang="de-AT" dirty="0"/>
              <a:t> 95%CI</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err="1"/>
              <a:t>Rule</a:t>
            </a:r>
            <a:r>
              <a:rPr lang="de-AT" sz="2800" dirty="0"/>
              <a:t> </a:t>
            </a:r>
            <a:r>
              <a:rPr lang="de-AT" sz="2800" dirty="0" err="1"/>
              <a:t>of</a:t>
            </a:r>
            <a:r>
              <a:rPr lang="de-AT" sz="2800" dirty="0"/>
              <a:t> </a:t>
            </a:r>
            <a:r>
              <a:rPr lang="de-AT" sz="2800" dirty="0" err="1"/>
              <a:t>three</a:t>
            </a:r>
            <a:r>
              <a:rPr lang="de-AT" sz="2800" dirty="0"/>
              <a:t> (</a:t>
            </a:r>
            <a:r>
              <a:rPr lang="de-AT" sz="2800" dirty="0" err="1"/>
              <a:t>adverse</a:t>
            </a:r>
            <a:r>
              <a:rPr lang="de-AT" sz="2800" dirty="0"/>
              <a:t> </a:t>
            </a:r>
            <a:r>
              <a:rPr lang="de-AT" sz="2800" dirty="0" err="1"/>
              <a:t>events</a:t>
            </a:r>
            <a:r>
              <a:rPr lang="de-AT" sz="2800" dirty="0"/>
              <a:t> in </a:t>
            </a:r>
            <a:r>
              <a:rPr lang="de-AT" sz="2800" dirty="0" err="1"/>
              <a:t>drug</a:t>
            </a:r>
            <a:r>
              <a:rPr lang="de-AT" sz="2800" dirty="0"/>
              <a:t> </a:t>
            </a:r>
            <a:r>
              <a:rPr lang="de-AT" sz="2800" dirty="0" err="1"/>
              <a:t>testing</a:t>
            </a:r>
            <a:r>
              <a:rPr lang="de-AT" sz="2800" dirty="0"/>
              <a:t>)</a:t>
            </a:r>
          </a:p>
          <a:p>
            <a:endParaRPr lang="de-AT" dirty="0"/>
          </a:p>
          <a:p>
            <a:r>
              <a:rPr lang="de-AT" dirty="0"/>
              <a:t>Phase I </a:t>
            </a:r>
            <a:r>
              <a:rPr lang="de-AT" dirty="0" err="1"/>
              <a:t>study</a:t>
            </a:r>
            <a:r>
              <a:rPr lang="de-AT" dirty="0"/>
              <a:t>:</a:t>
            </a:r>
            <a:br>
              <a:rPr lang="de-AT" dirty="0"/>
            </a:br>
            <a:r>
              <a:rPr lang="de-AT" dirty="0" err="1"/>
              <a:t>no</a:t>
            </a:r>
            <a:r>
              <a:rPr lang="de-AT" dirty="0"/>
              <a:t> </a:t>
            </a:r>
            <a:r>
              <a:rPr lang="de-AT" dirty="0" err="1"/>
              <a:t>adverse</a:t>
            </a:r>
            <a:r>
              <a:rPr lang="de-AT" dirty="0"/>
              <a:t> </a:t>
            </a:r>
            <a:r>
              <a:rPr lang="de-AT" dirty="0" err="1"/>
              <a:t>events</a:t>
            </a:r>
            <a:r>
              <a:rPr lang="de-AT" dirty="0"/>
              <a:t> in n=10 </a:t>
            </a:r>
            <a:r>
              <a:rPr lang="de-AT" dirty="0" err="1"/>
              <a:t>patients</a:t>
            </a:r>
            <a:r>
              <a:rPr lang="de-AT" dirty="0"/>
              <a:t> (</a:t>
            </a:r>
            <a:r>
              <a:rPr lang="de-AT" dirty="0" err="1"/>
              <a:t>study</a:t>
            </a:r>
            <a:r>
              <a:rPr lang="de-AT" dirty="0"/>
              <a:t> sample)</a:t>
            </a:r>
            <a:br>
              <a:rPr lang="de-AT" dirty="0"/>
            </a:br>
            <a:r>
              <a:rPr lang="de-AT" dirty="0"/>
              <a:t>--&gt; 95%CI (0-30%) (</a:t>
            </a:r>
            <a:r>
              <a:rPr lang="de-AT" dirty="0" err="1"/>
              <a:t>population</a:t>
            </a:r>
            <a:r>
              <a:rPr lang="de-AT" dirty="0"/>
              <a:t> </a:t>
            </a:r>
            <a:r>
              <a:rPr lang="de-AT" dirty="0" err="1"/>
              <a:t>estimate</a:t>
            </a:r>
            <a:r>
              <a:rPr lang="de-AT" dirty="0"/>
              <a:t>)</a:t>
            </a:r>
          </a:p>
          <a:p>
            <a:r>
              <a:rPr lang="de-AT" dirty="0"/>
              <a:t>Phase II </a:t>
            </a:r>
            <a:r>
              <a:rPr lang="de-AT" dirty="0" err="1"/>
              <a:t>study</a:t>
            </a:r>
            <a:r>
              <a:rPr lang="de-AT" dirty="0"/>
              <a:t>:</a:t>
            </a:r>
            <a:br>
              <a:rPr lang="de-AT" dirty="0"/>
            </a:br>
            <a:r>
              <a:rPr lang="de-AT" dirty="0" err="1"/>
              <a:t>no</a:t>
            </a:r>
            <a:r>
              <a:rPr lang="de-AT" dirty="0"/>
              <a:t> </a:t>
            </a:r>
            <a:r>
              <a:rPr lang="de-AT" dirty="0" err="1"/>
              <a:t>adverse</a:t>
            </a:r>
            <a:r>
              <a:rPr lang="de-AT" dirty="0"/>
              <a:t> </a:t>
            </a:r>
            <a:r>
              <a:rPr lang="de-AT" dirty="0" err="1"/>
              <a:t>events</a:t>
            </a:r>
            <a:r>
              <a:rPr lang="de-AT" dirty="0"/>
              <a:t> in n=100 </a:t>
            </a:r>
            <a:r>
              <a:rPr lang="de-AT" dirty="0" err="1"/>
              <a:t>patients</a:t>
            </a:r>
            <a:br>
              <a:rPr lang="de-AT" dirty="0"/>
            </a:br>
            <a:r>
              <a:rPr lang="de-AT" dirty="0"/>
              <a:t>--&gt; 95%CI (0-3%)</a:t>
            </a:r>
          </a:p>
          <a:p>
            <a:r>
              <a:rPr lang="de-AT" dirty="0"/>
              <a:t>Phase III </a:t>
            </a:r>
            <a:r>
              <a:rPr lang="de-AT" dirty="0" err="1"/>
              <a:t>study</a:t>
            </a:r>
            <a:r>
              <a:rPr lang="de-AT" dirty="0"/>
              <a:t>:</a:t>
            </a:r>
            <a:br>
              <a:rPr lang="de-AT" dirty="0"/>
            </a:br>
            <a:r>
              <a:rPr lang="de-AT" dirty="0" err="1"/>
              <a:t>no</a:t>
            </a:r>
            <a:r>
              <a:rPr lang="de-AT" dirty="0"/>
              <a:t> </a:t>
            </a:r>
            <a:r>
              <a:rPr lang="de-AT" dirty="0" err="1"/>
              <a:t>adverse</a:t>
            </a:r>
            <a:r>
              <a:rPr lang="de-AT" dirty="0"/>
              <a:t> </a:t>
            </a:r>
            <a:r>
              <a:rPr lang="de-AT" dirty="0" err="1"/>
              <a:t>events</a:t>
            </a:r>
            <a:r>
              <a:rPr lang="de-AT" dirty="0"/>
              <a:t> in n=1000 </a:t>
            </a:r>
            <a:r>
              <a:rPr lang="de-AT" dirty="0" err="1"/>
              <a:t>patients</a:t>
            </a:r>
            <a:br>
              <a:rPr lang="de-AT" dirty="0"/>
            </a:br>
            <a:r>
              <a:rPr lang="de-AT" dirty="0"/>
              <a:t>--&gt; 95%CI (0-0.3%)  </a:t>
            </a:r>
            <a:endParaRPr lang="en-US"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dirty="0"/>
              <a:t>hanno.ulmer@i-med.ac.at</a:t>
            </a:r>
          </a:p>
        </p:txBody>
      </p:sp>
      <p:sp>
        <p:nvSpPr>
          <p:cNvPr id="7" name="Foliennummernplatzhalter 6"/>
          <p:cNvSpPr>
            <a:spLocks noGrp="1"/>
          </p:cNvSpPr>
          <p:nvPr>
            <p:ph type="sldNum" sz="quarter" idx="12"/>
          </p:nvPr>
        </p:nvSpPr>
        <p:spPr/>
        <p:txBody>
          <a:bodyPr/>
          <a:lstStyle/>
          <a:p>
            <a:r>
              <a:rPr lang="de-DE" altLang="en-US"/>
              <a:t>Seite </a:t>
            </a:r>
            <a:fld id="{BE0F3011-52C4-4BC1-A5CB-FF9A0F79CDD4}" type="slidenum">
              <a:rPr lang="de-DE" altLang="en-US" smtClean="0"/>
              <a:pPr/>
              <a:t>135</a:t>
            </a:fld>
            <a:endParaRPr lang="de-DE" alt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Confidence</a:t>
            </a:r>
            <a:r>
              <a:rPr lang="de-AT" dirty="0"/>
              <a:t> </a:t>
            </a:r>
            <a:r>
              <a:rPr lang="de-AT" dirty="0" err="1"/>
              <a:t>interval</a:t>
            </a:r>
            <a:r>
              <a:rPr lang="de-AT" dirty="0"/>
              <a:t> </a:t>
            </a:r>
            <a:r>
              <a:rPr lang="de-AT" dirty="0" err="1"/>
              <a:t>relates</a:t>
            </a:r>
            <a:r>
              <a:rPr lang="de-AT" dirty="0"/>
              <a:t> </a:t>
            </a:r>
            <a:r>
              <a:rPr lang="de-AT" dirty="0" err="1"/>
              <a:t>to</a:t>
            </a:r>
            <a:r>
              <a:rPr lang="de-AT" dirty="0"/>
              <a:t> </a:t>
            </a:r>
            <a:r>
              <a:rPr lang="de-AT" dirty="0" err="1"/>
              <a:t>significance</a:t>
            </a:r>
            <a:r>
              <a:rPr lang="de-AT" dirty="0"/>
              <a:t> </a:t>
            </a:r>
            <a:r>
              <a:rPr lang="de-AT" dirty="0" err="1"/>
              <a:t>testing</a:t>
            </a:r>
            <a:endParaRPr lang="en-US" dirty="0"/>
          </a:p>
        </p:txBody>
      </p:sp>
      <p:sp>
        <p:nvSpPr>
          <p:cNvPr id="4" name="Datumsplatzhalter 3"/>
          <p:cNvSpPr>
            <a:spLocks noGrp="1"/>
          </p:cNvSpPr>
          <p:nvPr>
            <p:ph type="dt" sz="quarter" idx="10"/>
          </p:nvPr>
        </p:nvSpPr>
        <p:spPr/>
        <p:txBody>
          <a:bodyPr/>
          <a:lstStyle/>
          <a:p>
            <a:pPr>
              <a:defRPr/>
            </a:pPr>
            <a:r>
              <a:rPr lang="de-DE" dirty="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136</a:t>
            </a:fld>
            <a:endParaRPr lang="de-DE" altLang="en-US"/>
          </a:p>
        </p:txBody>
      </p:sp>
      <p:pic>
        <p:nvPicPr>
          <p:cNvPr id="541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52" y="1772817"/>
            <a:ext cx="7882780" cy="277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9382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Significance</a:t>
            </a:r>
            <a:r>
              <a:rPr lang="de-AT" dirty="0"/>
              <a:t> </a:t>
            </a:r>
            <a:r>
              <a:rPr lang="de-AT" dirty="0" err="1"/>
              <a:t>testing</a:t>
            </a:r>
            <a:endParaRPr lang="en-US" dirty="0"/>
          </a:p>
        </p:txBody>
      </p:sp>
      <p:sp>
        <p:nvSpPr>
          <p:cNvPr id="4" name="Datumsplatzhalter 3"/>
          <p:cNvSpPr>
            <a:spLocks noGrp="1"/>
          </p:cNvSpPr>
          <p:nvPr>
            <p:ph type="dt" sz="quarter" idx="10"/>
          </p:nvPr>
        </p:nvSpPr>
        <p:spPr/>
        <p:txBody>
          <a:bodyPr/>
          <a:lstStyle/>
          <a:p>
            <a:pPr>
              <a:defRPr/>
            </a:pPr>
            <a:r>
              <a:rPr lang="de-DE" dirty="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137</a:t>
            </a:fld>
            <a:endParaRPr lang="de-DE" alt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2816"/>
            <a:ext cx="772443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1735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Significance</a:t>
            </a:r>
            <a:r>
              <a:rPr lang="de-AT" dirty="0"/>
              <a:t> </a:t>
            </a:r>
            <a:r>
              <a:rPr lang="de-AT" dirty="0" err="1"/>
              <a:t>testing</a:t>
            </a:r>
            <a:endParaRPr lang="en-US" dirty="0"/>
          </a:p>
        </p:txBody>
      </p:sp>
      <p:sp>
        <p:nvSpPr>
          <p:cNvPr id="4" name="Datumsplatzhalter 3"/>
          <p:cNvSpPr>
            <a:spLocks noGrp="1"/>
          </p:cNvSpPr>
          <p:nvPr>
            <p:ph type="dt" sz="quarter" idx="10"/>
          </p:nvPr>
        </p:nvSpPr>
        <p:spPr/>
        <p:txBody>
          <a:bodyPr/>
          <a:lstStyle/>
          <a:p>
            <a:pPr>
              <a:defRPr/>
            </a:pPr>
            <a:r>
              <a:rPr lang="de-DE" dirty="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138</a:t>
            </a:fld>
            <a:endParaRPr lang="de-DE" altLang="en-US"/>
          </a:p>
        </p:txBody>
      </p:sp>
      <p:pic>
        <p:nvPicPr>
          <p:cNvPr id="540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968875"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7375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Significance</a:t>
            </a:r>
            <a:r>
              <a:rPr lang="de-AT" dirty="0"/>
              <a:t> </a:t>
            </a:r>
            <a:r>
              <a:rPr lang="de-AT" dirty="0" err="1"/>
              <a:t>testing</a:t>
            </a:r>
            <a:endParaRPr lang="en-US" dirty="0"/>
          </a:p>
        </p:txBody>
      </p:sp>
      <p:sp>
        <p:nvSpPr>
          <p:cNvPr id="4" name="Datumsplatzhalter 3"/>
          <p:cNvSpPr>
            <a:spLocks noGrp="1"/>
          </p:cNvSpPr>
          <p:nvPr>
            <p:ph type="dt" sz="quarter" idx="10"/>
          </p:nvPr>
        </p:nvSpPr>
        <p:spPr/>
        <p:txBody>
          <a:bodyPr/>
          <a:lstStyle/>
          <a:p>
            <a:pPr>
              <a:defRPr/>
            </a:pPr>
            <a:r>
              <a:rPr lang="de-DE" dirty="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139</a:t>
            </a:fld>
            <a:endParaRPr lang="de-DE" altLang="en-US"/>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6629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424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9692" y="310641"/>
            <a:ext cx="8258204" cy="571496"/>
          </a:xfrm>
        </p:spPr>
        <p:txBody>
          <a:bodyPr>
            <a:normAutofit fontScale="90000"/>
          </a:bodyPr>
          <a:lstStyle/>
          <a:p>
            <a:r>
              <a:rPr lang="de-DE" dirty="0"/>
              <a:t>Ablauf der Meta-Analyse</a:t>
            </a:r>
          </a:p>
        </p:txBody>
      </p:sp>
      <p:graphicFrame>
        <p:nvGraphicFramePr>
          <p:cNvPr id="8" name="Diagramm 7">
            <a:extLst>
              <a:ext uri="{FF2B5EF4-FFF2-40B4-BE49-F238E27FC236}">
                <a16:creationId xmlns:a16="http://schemas.microsoft.com/office/drawing/2014/main" id="{0F8F3B59-590F-4878-BB2D-A69DDE01EEEB}"/>
              </a:ext>
            </a:extLst>
          </p:cNvPr>
          <p:cNvGraphicFramePr/>
          <p:nvPr/>
        </p:nvGraphicFramePr>
        <p:xfrm>
          <a:off x="899592" y="1772817"/>
          <a:ext cx="7749108" cy="4203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13003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Overview</a:t>
            </a:r>
            <a:r>
              <a:rPr lang="de-AT" dirty="0"/>
              <a:t> </a:t>
            </a:r>
            <a:r>
              <a:rPr lang="de-AT" dirty="0" err="1"/>
              <a:t>of</a:t>
            </a:r>
            <a:r>
              <a:rPr lang="de-AT" dirty="0"/>
              <a:t> </a:t>
            </a:r>
            <a:r>
              <a:rPr lang="de-AT" dirty="0" err="1"/>
              <a:t>statistical</a:t>
            </a:r>
            <a:r>
              <a:rPr lang="de-AT" dirty="0"/>
              <a:t> </a:t>
            </a:r>
            <a:r>
              <a:rPr lang="de-AT" dirty="0" err="1"/>
              <a:t>significance</a:t>
            </a:r>
            <a:r>
              <a:rPr lang="de-AT" dirty="0"/>
              <a:t> </a:t>
            </a:r>
            <a:r>
              <a:rPr lang="de-AT" dirty="0" err="1"/>
              <a:t>test</a:t>
            </a:r>
            <a:endParaRPr lang="en-US" dirty="0"/>
          </a:p>
        </p:txBody>
      </p:sp>
      <p:sp>
        <p:nvSpPr>
          <p:cNvPr id="4" name="Datumsplatzhalter 3"/>
          <p:cNvSpPr>
            <a:spLocks noGrp="1"/>
          </p:cNvSpPr>
          <p:nvPr>
            <p:ph type="dt" sz="quarter" idx="10"/>
          </p:nvPr>
        </p:nvSpPr>
        <p:spPr/>
        <p:txBody>
          <a:bodyPr/>
          <a:lstStyle/>
          <a:p>
            <a:pPr>
              <a:defRPr/>
            </a:pPr>
            <a:r>
              <a:rPr lang="de-DE" dirty="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140</a:t>
            </a:fld>
            <a:endParaRPr lang="de-DE" altLang="en-US"/>
          </a:p>
        </p:txBody>
      </p:sp>
      <p:pic>
        <p:nvPicPr>
          <p:cNvPr id="489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484784"/>
            <a:ext cx="3427903" cy="49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5567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err="1"/>
              <a:t>Survival</a:t>
            </a:r>
            <a:r>
              <a:rPr lang="de-DE" dirty="0"/>
              <a:t> </a:t>
            </a:r>
            <a:r>
              <a:rPr lang="de-DE" dirty="0" err="1"/>
              <a:t>analysis</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190462492"/>
      </p:ext>
    </p:extLst>
  </p:cSld>
  <p:clrMapOvr>
    <a:overrideClrMapping bg1="lt1" tx1="dk1" bg2="lt2" tx2="dk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err="1"/>
              <a:t>Survival</a:t>
            </a:r>
            <a:r>
              <a:rPr lang="de-DE" dirty="0"/>
              <a:t> Analysis</a:t>
            </a:r>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a:t>
            </a:r>
            <a:r>
              <a:rPr lang="de-DE" dirty="0" err="1"/>
              <a:t>Method</a:t>
            </a:r>
            <a:br>
              <a:rPr lang="de-DE" dirty="0"/>
            </a:br>
            <a:br>
              <a:rPr lang="de-DE" dirty="0"/>
            </a:br>
            <a:r>
              <a:rPr lang="de-DE" dirty="0"/>
              <a:t>KAPLAN,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a:p>
          <a:p>
            <a:r>
              <a:rPr lang="de-DE" dirty="0"/>
              <a:t>Log-rank </a:t>
            </a:r>
            <a:r>
              <a:rPr lang="de-DE" dirty="0" err="1"/>
              <a:t>test</a:t>
            </a:r>
            <a:endParaRPr lang="de-DE" dirty="0"/>
          </a:p>
          <a:p>
            <a:endParaRPr lang="de-DE" dirty="0"/>
          </a:p>
          <a:p>
            <a:r>
              <a:rPr lang="de-DE" dirty="0"/>
              <a:t>Cox proportional </a:t>
            </a:r>
            <a:r>
              <a:rPr lang="de-DE" dirty="0" err="1"/>
              <a:t>hazards</a:t>
            </a:r>
            <a:r>
              <a:rPr lang="de-DE" dirty="0"/>
              <a:t> </a:t>
            </a:r>
            <a:r>
              <a:rPr lang="de-DE" dirty="0" err="1"/>
              <a:t>regression</a:t>
            </a:r>
            <a:r>
              <a:rPr lang="de-DE" dirty="0"/>
              <a:t> </a:t>
            </a:r>
            <a:r>
              <a:rPr lang="de-DE" dirty="0" err="1"/>
              <a:t>analysis</a:t>
            </a:r>
            <a:br>
              <a:rPr lang="de-DE" dirty="0"/>
            </a:br>
            <a:br>
              <a:rPr lang="de-DE" dirty="0"/>
            </a:br>
            <a:r>
              <a:rPr lang="de-DE" dirty="0"/>
              <a:t>Cox, D. R. (1972). Regression Models </a:t>
            </a:r>
            <a:r>
              <a:rPr lang="de-DE" dirty="0" err="1"/>
              <a:t>and</a:t>
            </a:r>
            <a:r>
              <a:rPr lang="de-DE" dirty="0"/>
              <a:t> Life </a:t>
            </a:r>
            <a:r>
              <a:rPr lang="de-DE" dirty="0" err="1"/>
              <a:t>Tables</a:t>
            </a:r>
            <a:r>
              <a:rPr lang="de-DE" dirty="0"/>
              <a:t> (</a:t>
            </a:r>
            <a:r>
              <a:rPr lang="de-DE" dirty="0" err="1"/>
              <a:t>with</a:t>
            </a:r>
            <a:r>
              <a:rPr lang="de-DE" dirty="0"/>
              <a:t> </a:t>
            </a:r>
            <a:r>
              <a:rPr lang="de-DE" dirty="0" err="1"/>
              <a:t>discussion</a:t>
            </a:r>
            <a:r>
              <a:rPr lang="de-DE" dirty="0"/>
              <a:t>). J. R. </a:t>
            </a:r>
            <a:r>
              <a:rPr lang="de-DE" dirty="0" err="1"/>
              <a:t>Statistic</a:t>
            </a:r>
            <a:r>
              <a:rPr lang="de-DE" dirty="0"/>
              <a:t>. </a:t>
            </a:r>
            <a:r>
              <a:rPr lang="de-DE" dirty="0" err="1"/>
              <a:t>Soc</a:t>
            </a:r>
            <a:r>
              <a:rPr lang="de-DE" dirty="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142</a:t>
            </a:fld>
            <a:endParaRPr lang="de-DE" alt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dirty="0" err="1"/>
              <a:t>Survival</a:t>
            </a:r>
            <a:r>
              <a:rPr lang="de-DE" dirty="0"/>
              <a:t> </a:t>
            </a:r>
            <a:r>
              <a:rPr lang="de-DE" dirty="0" err="1"/>
              <a:t>analysis</a:t>
            </a:r>
            <a:endParaRPr lang="de-DE" dirty="0"/>
          </a:p>
        </p:txBody>
      </p:sp>
      <p:sp>
        <p:nvSpPr>
          <p:cNvPr id="130051" name="Rectangle 3"/>
          <p:cNvSpPr>
            <a:spLocks noGrp="1" noChangeArrowheads="1"/>
          </p:cNvSpPr>
          <p:nvPr>
            <p:ph idx="1"/>
          </p:nvPr>
        </p:nvSpPr>
        <p:spPr>
          <a:xfrm>
            <a:off x="457200" y="1989138"/>
            <a:ext cx="8229600" cy="4141787"/>
          </a:xfrm>
        </p:spPr>
        <p:txBody>
          <a:bodyPr/>
          <a:lstStyle/>
          <a:p>
            <a:r>
              <a:rPr lang="de-DE" dirty="0"/>
              <a:t>Time-</a:t>
            </a:r>
            <a:r>
              <a:rPr lang="de-DE" dirty="0" err="1"/>
              <a:t>to</a:t>
            </a:r>
            <a:r>
              <a:rPr lang="de-DE" dirty="0"/>
              <a:t>-event </a:t>
            </a:r>
            <a:r>
              <a:rPr lang="de-DE" dirty="0" err="1"/>
              <a:t>analysis</a:t>
            </a:r>
            <a:endParaRPr lang="de-DE" dirty="0"/>
          </a:p>
          <a:p>
            <a:r>
              <a:rPr lang="de-DE" dirty="0" err="1"/>
              <a:t>Two</a:t>
            </a:r>
            <a:r>
              <a:rPr lang="de-DE" dirty="0"/>
              <a:t> </a:t>
            </a:r>
            <a:r>
              <a:rPr lang="de-DE" dirty="0" err="1"/>
              <a:t>outcome</a:t>
            </a:r>
            <a:r>
              <a:rPr lang="de-DE" dirty="0"/>
              <a:t> variables:</a:t>
            </a:r>
            <a:br>
              <a:rPr lang="de-DE" dirty="0"/>
            </a:br>
            <a:br>
              <a:rPr lang="de-DE" dirty="0"/>
            </a:br>
            <a:r>
              <a:rPr lang="de-DE" dirty="0"/>
              <a:t>- time (</a:t>
            </a:r>
            <a:r>
              <a:rPr lang="de-DE" dirty="0" err="1"/>
              <a:t>hours</a:t>
            </a:r>
            <a:r>
              <a:rPr lang="de-DE" dirty="0"/>
              <a:t>, </a:t>
            </a:r>
            <a:r>
              <a:rPr lang="de-DE" dirty="0" err="1"/>
              <a:t>days</a:t>
            </a:r>
            <a:r>
              <a:rPr lang="de-DE" dirty="0"/>
              <a:t>, </a:t>
            </a:r>
            <a:r>
              <a:rPr lang="de-DE" dirty="0" err="1"/>
              <a:t>months</a:t>
            </a:r>
            <a:r>
              <a:rPr lang="de-DE" dirty="0"/>
              <a:t>, </a:t>
            </a:r>
            <a:r>
              <a:rPr lang="de-DE" dirty="0" err="1"/>
              <a:t>years</a:t>
            </a:r>
            <a:r>
              <a:rPr lang="de-DE" dirty="0"/>
              <a:t>)</a:t>
            </a:r>
            <a:br>
              <a:rPr lang="de-DE" dirty="0"/>
            </a:br>
            <a:r>
              <a:rPr lang="de-DE" dirty="0"/>
              <a:t>- </a:t>
            </a:r>
            <a:r>
              <a:rPr lang="de-DE" dirty="0" err="1"/>
              <a:t>event</a:t>
            </a:r>
            <a:r>
              <a:rPr lang="de-DE" dirty="0"/>
              <a:t>: 	</a:t>
            </a:r>
            <a:r>
              <a:rPr lang="de-DE" dirty="0" err="1"/>
              <a:t>occurs</a:t>
            </a:r>
            <a:br>
              <a:rPr lang="de-DE" dirty="0"/>
            </a:br>
            <a:r>
              <a:rPr lang="de-DE" dirty="0"/>
              <a:t>		</a:t>
            </a:r>
            <a:r>
              <a:rPr lang="de-DE" dirty="0" err="1"/>
              <a:t>does</a:t>
            </a:r>
            <a:r>
              <a:rPr lang="de-DE" dirty="0"/>
              <a:t> not </a:t>
            </a:r>
            <a:r>
              <a:rPr lang="de-DE" dirty="0" err="1"/>
              <a:t>occur</a:t>
            </a:r>
            <a:r>
              <a:rPr lang="de-DE" dirty="0"/>
              <a:t> </a:t>
            </a:r>
            <a:r>
              <a:rPr lang="de-DE" dirty="0" err="1"/>
              <a:t>during</a:t>
            </a:r>
            <a:r>
              <a:rPr lang="de-DE" dirty="0"/>
              <a:t> </a:t>
            </a:r>
            <a:r>
              <a:rPr lang="de-DE" dirty="0" err="1"/>
              <a:t>study</a:t>
            </a:r>
            <a:r>
              <a:rPr lang="de-DE" dirty="0"/>
              <a:t> (</a:t>
            </a:r>
            <a:r>
              <a:rPr lang="de-DE" dirty="0" err="1"/>
              <a:t>censored</a:t>
            </a:r>
            <a:r>
              <a:rPr lang="de-DE" dirty="0"/>
              <a:t>)</a:t>
            </a:r>
            <a:br>
              <a:rPr lang="de-DE" dirty="0"/>
            </a:br>
            <a:r>
              <a:rPr lang="de-DE" dirty="0"/>
              <a:t>		   </a:t>
            </a:r>
          </a:p>
          <a:p>
            <a:pPr>
              <a:spcBef>
                <a:spcPct val="80000"/>
              </a:spcBef>
            </a:pPr>
            <a:endParaRPr lang="de-DE" sz="2800"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143</a:t>
            </a:fld>
            <a:endParaRPr lang="de-DE" alt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a:t>Survival</a:t>
            </a:r>
            <a:r>
              <a:rPr lang="de-DE" dirty="0"/>
              <a:t> </a:t>
            </a:r>
            <a:r>
              <a:rPr lang="de-DE" dirty="0" err="1"/>
              <a:t>analysis</a:t>
            </a:r>
            <a:endParaRPr lang="de-DE" dirty="0"/>
          </a:p>
        </p:txBody>
      </p:sp>
      <p:sp>
        <p:nvSpPr>
          <p:cNvPr id="7" name="Datumsplatzhalter 3"/>
          <p:cNvSpPr>
            <a:spLocks noGrp="1"/>
          </p:cNvSpPr>
          <p:nvPr>
            <p:ph type="dt" sz="half" idx="10"/>
          </p:nvPr>
        </p:nvSpPr>
        <p:spPr/>
        <p:txBody>
          <a:bodyPr/>
          <a:lstStyle/>
          <a:p>
            <a:r>
              <a:rPr lang="de-DE" dirty="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144</a:t>
            </a:fld>
            <a:endParaRPr lang="de-DE" altLang="en-US"/>
          </a:p>
        </p:txBody>
      </p:sp>
      <p:pic>
        <p:nvPicPr>
          <p:cNvPr id="542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28800"/>
            <a:ext cx="7237413"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a:t>Survival</a:t>
            </a:r>
            <a:r>
              <a:rPr lang="de-DE" dirty="0"/>
              <a:t> </a:t>
            </a:r>
            <a:r>
              <a:rPr lang="de-DE" dirty="0" err="1"/>
              <a:t>analysis</a:t>
            </a:r>
            <a:endParaRPr lang="de-DE" dirty="0"/>
          </a:p>
        </p:txBody>
      </p:sp>
      <p:sp>
        <p:nvSpPr>
          <p:cNvPr id="7" name="Datumsplatzhalter 3"/>
          <p:cNvSpPr>
            <a:spLocks noGrp="1"/>
          </p:cNvSpPr>
          <p:nvPr>
            <p:ph type="dt" sz="half" idx="10"/>
          </p:nvPr>
        </p:nvSpPr>
        <p:spPr/>
        <p:txBody>
          <a:bodyPr/>
          <a:lstStyle/>
          <a:p>
            <a:r>
              <a:rPr lang="de-DE" dirty="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145</a:t>
            </a:fld>
            <a:endParaRPr lang="de-DE" altLang="en-US"/>
          </a:p>
        </p:txBody>
      </p:sp>
      <p:pic>
        <p:nvPicPr>
          <p:cNvPr id="543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2"/>
            <a:ext cx="7704856" cy="483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074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a:t>Survival</a:t>
            </a:r>
            <a:r>
              <a:rPr lang="de-DE" dirty="0"/>
              <a:t> </a:t>
            </a:r>
            <a:r>
              <a:rPr lang="de-DE" dirty="0" err="1"/>
              <a:t>analysis</a:t>
            </a:r>
            <a:endParaRPr lang="de-DE" dirty="0"/>
          </a:p>
        </p:txBody>
      </p:sp>
      <p:sp>
        <p:nvSpPr>
          <p:cNvPr id="7" name="Datumsplatzhalter 3"/>
          <p:cNvSpPr>
            <a:spLocks noGrp="1"/>
          </p:cNvSpPr>
          <p:nvPr>
            <p:ph type="dt" sz="half" idx="10"/>
          </p:nvPr>
        </p:nvSpPr>
        <p:spPr/>
        <p:txBody>
          <a:bodyPr/>
          <a:lstStyle/>
          <a:p>
            <a:r>
              <a:rPr lang="de-DE" dirty="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146</a:t>
            </a:fld>
            <a:endParaRPr lang="de-DE" altLang="en-US"/>
          </a:p>
        </p:txBody>
      </p:sp>
      <p:pic>
        <p:nvPicPr>
          <p:cNvPr id="544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556792"/>
            <a:ext cx="795483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9670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a:t>Meta-analysis</a:t>
            </a:r>
            <a:br>
              <a:rPr lang="de-DE" dirty="0"/>
            </a:b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3373548278"/>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References</a:t>
            </a:r>
          </a:p>
        </p:txBody>
      </p:sp>
      <p:sp>
        <p:nvSpPr>
          <p:cNvPr id="3" name="Inhaltsplatzhalter 2"/>
          <p:cNvSpPr>
            <a:spLocks noGrp="1"/>
          </p:cNvSpPr>
          <p:nvPr>
            <p:ph idx="1"/>
          </p:nvPr>
        </p:nvSpPr>
        <p:spPr/>
        <p:txBody>
          <a:bodyPr>
            <a:normAutofit fontScale="62500" lnSpcReduction="20000"/>
          </a:bodyPr>
          <a:lstStyle/>
          <a:p>
            <a:r>
              <a:rPr lang="de-DE" dirty="0" err="1"/>
              <a:t>Borenstein</a:t>
            </a:r>
            <a:r>
              <a:rPr lang="de-DE" dirty="0"/>
              <a:t> M, </a:t>
            </a:r>
            <a:r>
              <a:rPr lang="de-DE" dirty="0" err="1"/>
              <a:t>Hedges</a:t>
            </a:r>
            <a:r>
              <a:rPr lang="de-DE" dirty="0"/>
              <a:t> LV, Higgins JPT, </a:t>
            </a:r>
            <a:r>
              <a:rPr lang="de-DE" dirty="0" err="1"/>
              <a:t>Rothstein</a:t>
            </a:r>
            <a:r>
              <a:rPr lang="de-DE" dirty="0"/>
              <a:t> HR (2009) </a:t>
            </a:r>
            <a:r>
              <a:rPr lang="de-DE" dirty="0" err="1"/>
              <a:t>Introduction</a:t>
            </a:r>
            <a:r>
              <a:rPr lang="de-DE" dirty="0"/>
              <a:t> </a:t>
            </a:r>
            <a:r>
              <a:rPr lang="de-DE" dirty="0" err="1"/>
              <a:t>to</a:t>
            </a:r>
            <a:r>
              <a:rPr lang="de-DE" dirty="0"/>
              <a:t> meta-analysis. </a:t>
            </a:r>
            <a:r>
              <a:rPr lang="de-DE" dirty="0" err="1"/>
              <a:t>Chichester</a:t>
            </a:r>
            <a:r>
              <a:rPr lang="de-DE" dirty="0"/>
              <a:t>, UK: </a:t>
            </a:r>
            <a:r>
              <a:rPr lang="de-DE" dirty="0" err="1"/>
              <a:t>Wiley</a:t>
            </a:r>
            <a:r>
              <a:rPr lang="de-DE" dirty="0"/>
              <a:t>. </a:t>
            </a:r>
          </a:p>
          <a:p>
            <a:r>
              <a:rPr lang="de-DE" dirty="0"/>
              <a:t>Egger M, Smith GD, Schneider M, Minder C (1997) Bias in meta-analysis </a:t>
            </a:r>
            <a:r>
              <a:rPr lang="de-DE" dirty="0" err="1"/>
              <a:t>detected</a:t>
            </a:r>
            <a:r>
              <a:rPr lang="de-DE" dirty="0"/>
              <a:t> </a:t>
            </a:r>
            <a:r>
              <a:rPr lang="de-DE" dirty="0" err="1"/>
              <a:t>by</a:t>
            </a:r>
            <a:r>
              <a:rPr lang="de-DE" dirty="0"/>
              <a:t> a simple, </a:t>
            </a:r>
            <a:r>
              <a:rPr lang="de-DE" dirty="0" err="1"/>
              <a:t>graphical</a:t>
            </a:r>
            <a:r>
              <a:rPr lang="de-DE" dirty="0"/>
              <a:t> </a:t>
            </a:r>
            <a:r>
              <a:rPr lang="de-DE" dirty="0" err="1"/>
              <a:t>test</a:t>
            </a:r>
            <a:r>
              <a:rPr lang="de-DE" dirty="0"/>
              <a:t>. BMJ 315: 629–634. </a:t>
            </a:r>
          </a:p>
          <a:p>
            <a:r>
              <a:rPr lang="de-DE" dirty="0"/>
              <a:t>Higgins JP, Thompson SG, Deeks JJ, Altman DG (2003) </a:t>
            </a:r>
            <a:r>
              <a:rPr lang="de-DE" dirty="0" err="1"/>
              <a:t>Measuring</a:t>
            </a:r>
            <a:r>
              <a:rPr lang="de-DE" dirty="0"/>
              <a:t> </a:t>
            </a:r>
            <a:r>
              <a:rPr lang="de-DE" dirty="0" err="1"/>
              <a:t>inconsistency</a:t>
            </a:r>
            <a:r>
              <a:rPr lang="de-DE" dirty="0"/>
              <a:t> in meta-</a:t>
            </a:r>
            <a:r>
              <a:rPr lang="de-DE" dirty="0" err="1"/>
              <a:t>analyses</a:t>
            </a:r>
            <a:r>
              <a:rPr lang="de-DE" dirty="0"/>
              <a:t>. BMJ 327:557-560. </a:t>
            </a:r>
          </a:p>
          <a:p>
            <a:r>
              <a:rPr lang="de-DE" dirty="0"/>
              <a:t>Petrie A, </a:t>
            </a:r>
            <a:r>
              <a:rPr lang="de-DE" dirty="0" err="1"/>
              <a:t>Bulman</a:t>
            </a:r>
            <a:r>
              <a:rPr lang="de-DE" dirty="0"/>
              <a:t> JS, Osborn JF (2003) Further </a:t>
            </a:r>
            <a:r>
              <a:rPr lang="de-DE" dirty="0" err="1"/>
              <a:t>statistics</a:t>
            </a:r>
            <a:r>
              <a:rPr lang="de-DE" dirty="0"/>
              <a:t> in </a:t>
            </a:r>
            <a:r>
              <a:rPr lang="de-DE" dirty="0" err="1"/>
              <a:t>dentistry</a:t>
            </a:r>
            <a:r>
              <a:rPr lang="de-DE" dirty="0"/>
              <a:t>. Part 8: </a:t>
            </a:r>
            <a:r>
              <a:rPr lang="de-DE" dirty="0" err="1"/>
              <a:t>systematic</a:t>
            </a:r>
            <a:r>
              <a:rPr lang="de-DE" dirty="0"/>
              <a:t> </a:t>
            </a:r>
            <a:r>
              <a:rPr lang="de-DE" dirty="0" err="1"/>
              <a:t>reviews</a:t>
            </a:r>
            <a:r>
              <a:rPr lang="de-DE" dirty="0"/>
              <a:t> </a:t>
            </a:r>
            <a:r>
              <a:rPr lang="de-DE" dirty="0" err="1"/>
              <a:t>and</a:t>
            </a:r>
            <a:r>
              <a:rPr lang="de-DE" dirty="0"/>
              <a:t> meta-</a:t>
            </a:r>
            <a:r>
              <a:rPr lang="de-DE" dirty="0" err="1"/>
              <a:t>analyses</a:t>
            </a:r>
            <a:r>
              <a:rPr lang="de-DE" dirty="0"/>
              <a:t>. British Dental Journal 194:73-78.</a:t>
            </a:r>
          </a:p>
          <a:p>
            <a:r>
              <a:rPr lang="de-DE" dirty="0"/>
              <a:t>Sterne JA, Egger E (2001) </a:t>
            </a:r>
            <a:r>
              <a:rPr lang="de-DE" dirty="0" err="1"/>
              <a:t>Funnel</a:t>
            </a:r>
            <a:r>
              <a:rPr lang="de-DE" dirty="0"/>
              <a:t> </a:t>
            </a:r>
            <a:r>
              <a:rPr lang="de-DE" dirty="0" err="1"/>
              <a:t>plots</a:t>
            </a:r>
            <a:r>
              <a:rPr lang="de-DE" dirty="0"/>
              <a:t> </a:t>
            </a:r>
            <a:r>
              <a:rPr lang="de-DE" dirty="0" err="1"/>
              <a:t>for</a:t>
            </a:r>
            <a:r>
              <a:rPr lang="de-DE" dirty="0"/>
              <a:t> </a:t>
            </a:r>
            <a:r>
              <a:rPr lang="de-DE" dirty="0" err="1"/>
              <a:t>detecting</a:t>
            </a:r>
            <a:r>
              <a:rPr lang="de-DE" dirty="0"/>
              <a:t> </a:t>
            </a:r>
            <a:r>
              <a:rPr lang="de-DE" dirty="0" err="1"/>
              <a:t>bias</a:t>
            </a:r>
            <a:r>
              <a:rPr lang="de-DE" dirty="0"/>
              <a:t> in meta-analysis: </a:t>
            </a:r>
            <a:r>
              <a:rPr lang="de-DE" dirty="0" err="1"/>
              <a:t>guidelines</a:t>
            </a:r>
            <a:r>
              <a:rPr lang="de-DE" dirty="0"/>
              <a:t> on </a:t>
            </a:r>
            <a:r>
              <a:rPr lang="de-DE" dirty="0" err="1"/>
              <a:t>choice</a:t>
            </a:r>
            <a:r>
              <a:rPr lang="de-DE" dirty="0"/>
              <a:t> </a:t>
            </a:r>
            <a:r>
              <a:rPr lang="de-DE" dirty="0" err="1"/>
              <a:t>of</a:t>
            </a:r>
            <a:r>
              <a:rPr lang="de-DE" dirty="0"/>
              <a:t> </a:t>
            </a:r>
            <a:r>
              <a:rPr lang="de-DE" dirty="0" err="1"/>
              <a:t>axis</a:t>
            </a:r>
            <a:r>
              <a:rPr lang="de-DE" dirty="0"/>
              <a:t>. Journal </a:t>
            </a:r>
            <a:r>
              <a:rPr lang="de-DE" dirty="0" err="1"/>
              <a:t>of</a:t>
            </a:r>
            <a:r>
              <a:rPr lang="de-DE" dirty="0"/>
              <a:t> Clinical </a:t>
            </a:r>
            <a:r>
              <a:rPr lang="de-DE" dirty="0" err="1"/>
              <a:t>Epidemiology</a:t>
            </a:r>
            <a:r>
              <a:rPr lang="de-DE" dirty="0"/>
              <a:t> 54:1046–1055. </a:t>
            </a:r>
          </a:p>
          <a:p>
            <a:r>
              <a:rPr lang="de-DE" dirty="0"/>
              <a:t>Sterne JA, Sutton AJ, </a:t>
            </a:r>
            <a:r>
              <a:rPr lang="de-DE" dirty="0" err="1"/>
              <a:t>Ioannidis</a:t>
            </a:r>
            <a:r>
              <a:rPr lang="de-DE" dirty="0"/>
              <a:t> JP et al. (2011) </a:t>
            </a:r>
            <a:r>
              <a:rPr lang="de-DE" dirty="0" err="1"/>
              <a:t>Recommendations</a:t>
            </a:r>
            <a:r>
              <a:rPr lang="de-DE" dirty="0"/>
              <a:t> </a:t>
            </a:r>
            <a:r>
              <a:rPr lang="de-DE" dirty="0" err="1"/>
              <a:t>for</a:t>
            </a:r>
            <a:r>
              <a:rPr lang="de-DE" dirty="0"/>
              <a:t> </a:t>
            </a:r>
            <a:r>
              <a:rPr lang="de-DE" dirty="0" err="1"/>
              <a:t>examining</a:t>
            </a:r>
            <a:r>
              <a:rPr lang="de-DE" dirty="0"/>
              <a:t> </a:t>
            </a:r>
            <a:r>
              <a:rPr lang="de-DE" dirty="0" err="1"/>
              <a:t>and</a:t>
            </a:r>
            <a:r>
              <a:rPr lang="de-DE" dirty="0"/>
              <a:t> </a:t>
            </a:r>
            <a:r>
              <a:rPr lang="de-DE" dirty="0" err="1"/>
              <a:t>interpreting</a:t>
            </a:r>
            <a:r>
              <a:rPr lang="de-DE" dirty="0"/>
              <a:t> </a:t>
            </a:r>
            <a:r>
              <a:rPr lang="de-DE" dirty="0" err="1"/>
              <a:t>funnel</a:t>
            </a:r>
            <a:r>
              <a:rPr lang="de-DE" dirty="0"/>
              <a:t> </a:t>
            </a:r>
            <a:r>
              <a:rPr lang="de-DE" dirty="0" err="1"/>
              <a:t>plot</a:t>
            </a:r>
            <a:r>
              <a:rPr lang="de-DE" dirty="0"/>
              <a:t> </a:t>
            </a:r>
            <a:r>
              <a:rPr lang="de-DE" dirty="0" err="1"/>
              <a:t>asymmetry</a:t>
            </a:r>
            <a:r>
              <a:rPr lang="de-DE" dirty="0"/>
              <a:t> in meta-</a:t>
            </a:r>
            <a:r>
              <a:rPr lang="de-DE" dirty="0" err="1"/>
              <a:t>analyses</a:t>
            </a:r>
            <a:r>
              <a:rPr lang="de-DE" dirty="0"/>
              <a:t> </a:t>
            </a:r>
            <a:r>
              <a:rPr lang="de-DE" dirty="0" err="1"/>
              <a:t>of</a:t>
            </a:r>
            <a:r>
              <a:rPr lang="de-DE" dirty="0"/>
              <a:t> </a:t>
            </a:r>
            <a:r>
              <a:rPr lang="de-DE" dirty="0" err="1"/>
              <a:t>randomised</a:t>
            </a:r>
            <a:r>
              <a:rPr lang="de-DE" dirty="0"/>
              <a:t> </a:t>
            </a:r>
            <a:r>
              <a:rPr lang="de-DE" dirty="0" err="1"/>
              <a:t>controlled</a:t>
            </a:r>
            <a:r>
              <a:rPr lang="de-DE" dirty="0"/>
              <a:t> </a:t>
            </a:r>
            <a:r>
              <a:rPr lang="de-DE" dirty="0" err="1"/>
              <a:t>trials</a:t>
            </a:r>
            <a:r>
              <a:rPr lang="de-DE" dirty="0"/>
              <a:t>. BMJ 2011;343:d4002. </a:t>
            </a:r>
          </a:p>
          <a:p>
            <a:r>
              <a:rPr lang="de-DE" dirty="0" err="1"/>
              <a:t>DerSimonian</a:t>
            </a:r>
            <a:r>
              <a:rPr lang="de-DE" dirty="0"/>
              <a:t> R, Laird N (1986) Meta-analysis in </a:t>
            </a:r>
            <a:r>
              <a:rPr lang="de-DE" dirty="0" err="1"/>
              <a:t>clinical</a:t>
            </a:r>
            <a:r>
              <a:rPr lang="de-DE" dirty="0"/>
              <a:t> </a:t>
            </a:r>
            <a:r>
              <a:rPr lang="de-DE" dirty="0" err="1"/>
              <a:t>trials</a:t>
            </a:r>
            <a:r>
              <a:rPr lang="de-DE" dirty="0"/>
              <a:t>. </a:t>
            </a:r>
            <a:r>
              <a:rPr lang="de-DE" dirty="0" err="1"/>
              <a:t>Controlled</a:t>
            </a:r>
            <a:r>
              <a:rPr lang="de-DE" dirty="0"/>
              <a:t> Clinical Trials 7:177-188</a:t>
            </a:r>
          </a:p>
          <a:p>
            <a:r>
              <a:rPr lang="en-US" dirty="0"/>
              <a:t>Mantel N, </a:t>
            </a:r>
            <a:r>
              <a:rPr lang="en-US" dirty="0" err="1"/>
              <a:t>Haenszel</a:t>
            </a:r>
            <a:r>
              <a:rPr lang="en-US" dirty="0"/>
              <a:t> W (1959) Statistical aspects of the analysis of data from the retrospective analysis of disease. Journal of the National Cancer Institute 22: 719-748.</a:t>
            </a:r>
          </a:p>
          <a:p>
            <a:r>
              <a:rPr lang="en-US" dirty="0"/>
              <a:t>Hedges LV, </a:t>
            </a:r>
            <a:r>
              <a:rPr lang="en-US" dirty="0" err="1"/>
              <a:t>Olkin</a:t>
            </a:r>
            <a:r>
              <a:rPr lang="en-US" dirty="0"/>
              <a:t> I (1985) Statistical methods for meta-analysis. London: Academic Press. </a:t>
            </a:r>
          </a:p>
          <a:p>
            <a:r>
              <a:rPr lang="de-DE" dirty="0"/>
              <a:t>Zhou XH, NA </a:t>
            </a:r>
            <a:r>
              <a:rPr lang="de-DE" dirty="0" err="1"/>
              <a:t>Obuchowski</a:t>
            </a:r>
            <a:r>
              <a:rPr lang="de-DE" dirty="0"/>
              <a:t>, DK </a:t>
            </a:r>
            <a:r>
              <a:rPr lang="de-DE" dirty="0" err="1"/>
              <a:t>McClish</a:t>
            </a:r>
            <a:r>
              <a:rPr lang="de-DE" dirty="0"/>
              <a:t> (2002) Statistical </a:t>
            </a:r>
            <a:r>
              <a:rPr lang="de-DE" dirty="0" err="1"/>
              <a:t>methods</a:t>
            </a:r>
            <a:r>
              <a:rPr lang="de-DE" dirty="0"/>
              <a:t> in </a:t>
            </a:r>
            <a:r>
              <a:rPr lang="de-DE" dirty="0" err="1"/>
              <a:t>diagnostic</a:t>
            </a:r>
            <a:r>
              <a:rPr lang="de-DE" dirty="0"/>
              <a:t> </a:t>
            </a:r>
            <a:r>
              <a:rPr lang="de-DE" dirty="0" err="1"/>
              <a:t>medicine</a:t>
            </a:r>
            <a:r>
              <a:rPr lang="de-DE" dirty="0"/>
              <a:t>. New York: </a:t>
            </a:r>
            <a:r>
              <a:rPr lang="de-DE" dirty="0" err="1"/>
              <a:t>Wiley</a:t>
            </a:r>
            <a:r>
              <a:rPr lang="de-DE" dirty="0"/>
              <a:t>.</a:t>
            </a:r>
          </a:p>
          <a:p>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148</a:t>
            </a:fld>
            <a:endParaRPr lang="de-DE" altLang="en-US">
              <a:solidFill>
                <a:prstClr val="black">
                  <a:tint val="75000"/>
                </a:prstClr>
              </a:solidFill>
            </a:endParaRPr>
          </a:p>
        </p:txBody>
      </p:sp>
    </p:spTree>
    <p:extLst>
      <p:ext uri="{BB962C8B-B14F-4D97-AF65-F5344CB8AC3E}">
        <p14:creationId xmlns:p14="http://schemas.microsoft.com/office/powerpoint/2010/main" val="3082513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Contents</a:t>
            </a:r>
          </a:p>
        </p:txBody>
      </p:sp>
      <p:sp>
        <p:nvSpPr>
          <p:cNvPr id="3" name="Inhaltsplatzhalter 2"/>
          <p:cNvSpPr>
            <a:spLocks noGrp="1"/>
          </p:cNvSpPr>
          <p:nvPr>
            <p:ph idx="1"/>
          </p:nvPr>
        </p:nvSpPr>
        <p:spPr/>
        <p:txBody>
          <a:bodyPr>
            <a:normAutofit/>
          </a:bodyPr>
          <a:lstStyle/>
          <a:p>
            <a:r>
              <a:rPr lang="de-DE" sz="3200" dirty="0" err="1"/>
              <a:t>Evidence</a:t>
            </a:r>
            <a:r>
              <a:rPr lang="de-DE" sz="3200" dirty="0"/>
              <a:t> </a:t>
            </a:r>
            <a:r>
              <a:rPr lang="de-DE" sz="3200" dirty="0" err="1"/>
              <a:t>Based</a:t>
            </a:r>
            <a:r>
              <a:rPr lang="de-DE" sz="3200" dirty="0"/>
              <a:t> </a:t>
            </a:r>
            <a:r>
              <a:rPr lang="de-DE" sz="3200" dirty="0" err="1"/>
              <a:t>Medicine</a:t>
            </a:r>
            <a:endParaRPr lang="de-DE" sz="3200" dirty="0"/>
          </a:p>
          <a:p>
            <a:r>
              <a:rPr lang="de-DE" sz="3200" dirty="0" err="1"/>
              <a:t>Systematic</a:t>
            </a:r>
            <a:r>
              <a:rPr lang="de-DE" sz="3200" dirty="0"/>
              <a:t> Review</a:t>
            </a:r>
          </a:p>
          <a:p>
            <a:r>
              <a:rPr lang="de-DE" sz="3200" dirty="0"/>
              <a:t>Meta-analysis</a:t>
            </a:r>
          </a:p>
          <a:p>
            <a:r>
              <a:rPr lang="de-DE" sz="3200" dirty="0"/>
              <a:t>Meta-analysis </a:t>
            </a:r>
            <a:r>
              <a:rPr lang="de-DE" sz="3200" dirty="0" err="1"/>
              <a:t>with</a:t>
            </a:r>
            <a:r>
              <a:rPr lang="de-DE" sz="3200" dirty="0"/>
              <a:t> </a:t>
            </a:r>
            <a:r>
              <a:rPr lang="de-DE" sz="3200" dirty="0" err="1"/>
              <a:t>the</a:t>
            </a:r>
            <a:r>
              <a:rPr lang="de-DE" sz="3200" dirty="0"/>
              <a:t> </a:t>
            </a:r>
            <a:r>
              <a:rPr lang="de-DE" sz="3200" dirty="0" err="1"/>
              <a:t>software</a:t>
            </a:r>
            <a:r>
              <a:rPr lang="de-DE" sz="3200" dirty="0"/>
              <a:t> </a:t>
            </a:r>
            <a:r>
              <a:rPr lang="de-DE" sz="3200" dirty="0" err="1"/>
              <a:t>MedCalc</a:t>
            </a:r>
            <a:endParaRPr lang="de-DE" sz="3200" dirty="0"/>
          </a:p>
          <a:p>
            <a:r>
              <a:rPr lang="de-DE" sz="3200" dirty="0"/>
              <a:t>Combine </a:t>
            </a:r>
            <a:r>
              <a:rPr lang="de-DE" sz="3200" dirty="0" err="1"/>
              <a:t>Lionheart</a:t>
            </a:r>
            <a:r>
              <a:rPr lang="de-DE" sz="3200" dirty="0"/>
              <a:t> </a:t>
            </a:r>
            <a:r>
              <a:rPr lang="de-DE" sz="3200" dirty="0" err="1"/>
              <a:t>and</a:t>
            </a:r>
            <a:r>
              <a:rPr lang="de-DE" sz="3200" dirty="0"/>
              <a:t> </a:t>
            </a:r>
            <a:r>
              <a:rPr lang="de-DE" sz="3200" dirty="0" err="1"/>
              <a:t>Levorep</a:t>
            </a:r>
            <a:endParaRPr lang="de-DE" sz="3200"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149</a:t>
            </a:fld>
            <a:endParaRPr lang="de-DE" altLang="en-US">
              <a:solidFill>
                <a:prstClr val="black">
                  <a:tint val="75000"/>
                </a:prstClr>
              </a:solidFill>
            </a:endParaRPr>
          </a:p>
        </p:txBody>
      </p:sp>
    </p:spTree>
    <p:extLst>
      <p:ext uri="{BB962C8B-B14F-4D97-AF65-F5344CB8AC3E}">
        <p14:creationId xmlns:p14="http://schemas.microsoft.com/office/powerpoint/2010/main" val="2653313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t>
            </a:r>
            <a:r>
              <a:rPr lang="de-DE" dirty="0" err="1"/>
              <a:t>Analyis</a:t>
            </a:r>
            <a:r>
              <a:rPr lang="de-DE" dirty="0"/>
              <a:t> Protocol (FDA </a:t>
            </a:r>
            <a:r>
              <a:rPr lang="de-DE" dirty="0" err="1"/>
              <a:t>guidance</a:t>
            </a:r>
            <a:r>
              <a:rPr lang="de-DE" dirty="0"/>
              <a:t>)</a:t>
            </a:r>
          </a:p>
        </p:txBody>
      </p:sp>
      <p:sp>
        <p:nvSpPr>
          <p:cNvPr id="3" name="Inhaltsplatzhalter 2"/>
          <p:cNvSpPr>
            <a:spLocks noGrp="1"/>
          </p:cNvSpPr>
          <p:nvPr>
            <p:ph idx="1"/>
          </p:nvPr>
        </p:nvSpPr>
        <p:spPr/>
        <p:txBody>
          <a:bodyPr>
            <a:normAutofit/>
          </a:bodyPr>
          <a:lstStyle/>
          <a:p>
            <a:r>
              <a:rPr lang="en-US" dirty="0"/>
              <a:t>The planned purpose of the meta-analysis </a:t>
            </a:r>
          </a:p>
          <a:p>
            <a:r>
              <a:rPr lang="en-US" dirty="0"/>
              <a:t> The background information available at the time of protocol development that motivated the meta-analysis </a:t>
            </a:r>
          </a:p>
          <a:p>
            <a:r>
              <a:rPr lang="en-US" dirty="0"/>
              <a:t>The design features of the meta-analysis, including outcome definition and ascertainment, exposure periods and assessment, comparator drugs, and target subject population </a:t>
            </a:r>
          </a:p>
          <a:p>
            <a:r>
              <a:rPr lang="en-US" dirty="0"/>
              <a:t>A description of the search strategy that will be used to identify candidate trials and the criteria that will be applied for trial selection </a:t>
            </a:r>
          </a:p>
          <a:p>
            <a:r>
              <a:rPr lang="en-US" dirty="0"/>
              <a:t>The analysis strategy for conducting the meta-analysis, including planned subgroup analyses and sensitivity analyses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9095191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4DA72-4AE6-40E7-AB8E-352540959216}"/>
              </a:ext>
            </a:extLst>
          </p:cNvPr>
          <p:cNvSpPr>
            <a:spLocks noGrp="1"/>
          </p:cNvSpPr>
          <p:nvPr>
            <p:ph type="title"/>
          </p:nvPr>
        </p:nvSpPr>
        <p:spPr>
          <a:xfrm>
            <a:off x="457200" y="274638"/>
            <a:ext cx="6347048" cy="1143000"/>
          </a:xfrm>
        </p:spPr>
        <p:txBody>
          <a:bodyPr>
            <a:normAutofit/>
          </a:bodyPr>
          <a:lstStyle/>
          <a:p>
            <a:r>
              <a:rPr lang="de-DE" dirty="0" err="1"/>
              <a:t>Evidence</a:t>
            </a:r>
            <a:r>
              <a:rPr lang="de-DE" dirty="0"/>
              <a:t> </a:t>
            </a:r>
            <a:r>
              <a:rPr lang="de-DE" dirty="0" err="1"/>
              <a:t>based</a:t>
            </a:r>
            <a:r>
              <a:rPr lang="de-DE" dirty="0"/>
              <a:t> </a:t>
            </a:r>
            <a:r>
              <a:rPr lang="de-DE" dirty="0" err="1"/>
              <a:t>patient</a:t>
            </a:r>
            <a:r>
              <a:rPr lang="de-DE" dirty="0"/>
              <a:t> care </a:t>
            </a:r>
          </a:p>
        </p:txBody>
      </p:sp>
      <p:sp>
        <p:nvSpPr>
          <p:cNvPr id="3" name="Inhaltsplatzhalter 2">
            <a:extLst>
              <a:ext uri="{FF2B5EF4-FFF2-40B4-BE49-F238E27FC236}">
                <a16:creationId xmlns:a16="http://schemas.microsoft.com/office/drawing/2014/main" id="{C9437416-9BD0-405A-8B23-7632526F9812}"/>
              </a:ext>
            </a:extLst>
          </p:cNvPr>
          <p:cNvSpPr>
            <a:spLocks noGrp="1"/>
          </p:cNvSpPr>
          <p:nvPr>
            <p:ph idx="1"/>
          </p:nvPr>
        </p:nvSpPr>
        <p:spPr/>
        <p:txBody>
          <a:bodyPr>
            <a:normAutofit/>
          </a:bodyPr>
          <a:lstStyle/>
          <a:p>
            <a:r>
              <a:rPr lang="en-US" sz="2000" dirty="0"/>
              <a:t>Decide on a relevant question</a:t>
            </a:r>
          </a:p>
          <a:p>
            <a:r>
              <a:rPr lang="en-US" sz="2000" dirty="0"/>
              <a:t>Identify the best evidence available</a:t>
            </a:r>
          </a:p>
          <a:p>
            <a:r>
              <a:rPr lang="en-US" sz="2000" dirty="0"/>
              <a:t>Appraise the evidence using objective criteria</a:t>
            </a:r>
          </a:p>
          <a:p>
            <a:r>
              <a:rPr lang="en-US" sz="2000" dirty="0"/>
              <a:t>Apply the findings to your patients </a:t>
            </a:r>
          </a:p>
          <a:p>
            <a:r>
              <a:rPr lang="en-US" sz="2000" dirty="0"/>
              <a:t>Evaluate the impact of the modifications on your patient care</a:t>
            </a:r>
          </a:p>
          <a:p>
            <a:endParaRPr lang="en-US" sz="2000" dirty="0"/>
          </a:p>
          <a:p>
            <a:endParaRPr lang="en-US" sz="2000" dirty="0"/>
          </a:p>
          <a:p>
            <a:r>
              <a:rPr lang="en-US" sz="2000" dirty="0"/>
              <a:t>E.g. Evidence based dentistry can be described as addressing the oral health needs of the patient by making best use of the current scientific evidence in the choice of treatment methods</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150</a:t>
            </a:fld>
            <a:endParaRPr lang="de-DE" altLang="en-US">
              <a:solidFill>
                <a:prstClr val="black">
                  <a:tint val="75000"/>
                </a:prstClr>
              </a:solidFill>
            </a:endParaRPr>
          </a:p>
        </p:txBody>
      </p:sp>
    </p:spTree>
    <p:extLst>
      <p:ext uri="{BB962C8B-B14F-4D97-AF65-F5344CB8AC3E}">
        <p14:creationId xmlns:p14="http://schemas.microsoft.com/office/powerpoint/2010/main" val="282839455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err="1"/>
              <a:t>Systematic</a:t>
            </a:r>
            <a:r>
              <a:rPr lang="de-DE" dirty="0"/>
              <a:t> </a:t>
            </a:r>
            <a:r>
              <a:rPr lang="de-DE" dirty="0" err="1"/>
              <a:t>review</a:t>
            </a:r>
            <a:endParaRPr lang="de-DE" dirty="0"/>
          </a:p>
        </p:txBody>
      </p:sp>
      <p:sp>
        <p:nvSpPr>
          <p:cNvPr id="3" name="Inhaltsplatzhalter 2">
            <a:extLst>
              <a:ext uri="{FF2B5EF4-FFF2-40B4-BE49-F238E27FC236}">
                <a16:creationId xmlns:a16="http://schemas.microsoft.com/office/drawing/2014/main" id="{80B62A60-FE6E-48F8-9393-AC46CB81E1F7}"/>
              </a:ext>
            </a:extLst>
          </p:cNvPr>
          <p:cNvSpPr>
            <a:spLocks noGrp="1"/>
          </p:cNvSpPr>
          <p:nvPr>
            <p:ph idx="1"/>
          </p:nvPr>
        </p:nvSpPr>
        <p:spPr/>
        <p:txBody>
          <a:bodyPr>
            <a:normAutofit/>
          </a:bodyPr>
          <a:lstStyle/>
          <a:p>
            <a:r>
              <a:rPr lang="en-US" sz="2000" dirty="0"/>
              <a:t>Over the past 50 years there has been an explosion of research in the medical world</a:t>
            </a:r>
          </a:p>
          <a:p>
            <a:r>
              <a:rPr lang="en-US" sz="2000" dirty="0"/>
              <a:t>Meta-analyses and systematic reviews are relatively new techniques used to synthesize and summarize the results of multiple research</a:t>
            </a:r>
          </a:p>
          <a:p>
            <a:r>
              <a:rPr lang="en-US" sz="2000" dirty="0"/>
              <a:t>A systematic review summarizes the results of available carefully designed healthcare studies (controlled trials) and provides a high level of evidence on the effectiveness of healthcare interventions </a:t>
            </a:r>
          </a:p>
          <a:p>
            <a:r>
              <a:rPr lang="en-US" sz="2000" dirty="0"/>
              <a:t>These reviews depend largely on what clinical trials are available, how they were carried out (the quality of the trials) and the health outcomes that were measured </a:t>
            </a:r>
          </a:p>
          <a:p>
            <a:r>
              <a:rPr lang="en-US" sz="2000" dirty="0"/>
              <a:t>Systematic reviews aim to summarize the existing clinical research on a topic</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151</a:t>
            </a:fld>
            <a:endParaRPr lang="de-DE" altLang="en-US">
              <a:solidFill>
                <a:prstClr val="black">
                  <a:tint val="75000"/>
                </a:prstClr>
              </a:solidFill>
            </a:endParaRPr>
          </a:p>
        </p:txBody>
      </p:sp>
    </p:spTree>
    <p:extLst>
      <p:ext uri="{BB962C8B-B14F-4D97-AF65-F5344CB8AC3E}">
        <p14:creationId xmlns:p14="http://schemas.microsoft.com/office/powerpoint/2010/main" val="18202765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a:t>Meta-analysis</a:t>
            </a:r>
          </a:p>
        </p:txBody>
      </p:sp>
      <p:sp>
        <p:nvSpPr>
          <p:cNvPr id="3" name="Inhaltsplatzhalter 2">
            <a:extLst>
              <a:ext uri="{FF2B5EF4-FFF2-40B4-BE49-F238E27FC236}">
                <a16:creationId xmlns:a16="http://schemas.microsoft.com/office/drawing/2014/main" id="{80B62A60-FE6E-48F8-9393-AC46CB81E1F7}"/>
              </a:ext>
            </a:extLst>
          </p:cNvPr>
          <p:cNvSpPr>
            <a:spLocks noGrp="1"/>
          </p:cNvSpPr>
          <p:nvPr>
            <p:ph idx="1"/>
          </p:nvPr>
        </p:nvSpPr>
        <p:spPr>
          <a:xfrm>
            <a:off x="457200" y="1600200"/>
            <a:ext cx="8003232" cy="4061048"/>
          </a:xfrm>
        </p:spPr>
        <p:txBody>
          <a:bodyPr>
            <a:noAutofit/>
          </a:bodyPr>
          <a:lstStyle/>
          <a:p>
            <a:r>
              <a:rPr lang="en-US" sz="2000" dirty="0"/>
              <a:t>Meta-analysis was first mentioned in 1979 by a psychologist named </a:t>
            </a:r>
            <a:r>
              <a:rPr lang="de-DE" sz="2000" dirty="0"/>
              <a:t>Gene V. Glass</a:t>
            </a:r>
          </a:p>
          <a:p>
            <a:r>
              <a:rPr lang="en-US" sz="2000" dirty="0"/>
              <a:t>Typically, a meta-analysis looks at data from multiple studies posing the same clinical question and uses certain statistical techniques to integrate their </a:t>
            </a:r>
            <a:r>
              <a:rPr lang="de-DE" sz="2000" dirty="0" err="1"/>
              <a:t>findings</a:t>
            </a:r>
            <a:r>
              <a:rPr lang="de-DE" sz="2000" dirty="0"/>
              <a:t> </a:t>
            </a:r>
          </a:p>
          <a:p>
            <a:r>
              <a:rPr lang="en-US" sz="2000" dirty="0"/>
              <a:t>A meta-analysis is usually done to reconcile primary studies with different results or primary studies that show a lack of statistical power (studies with small sample sizes)</a:t>
            </a:r>
          </a:p>
          <a:p>
            <a:r>
              <a:rPr lang="en-US" sz="2000" dirty="0"/>
              <a:t>Meta-analysis techniques are available for different effect measures such as means, relative risk, odds ratios, hazard ratios, …</a:t>
            </a:r>
            <a:endParaRPr lang="de-DE" sz="2000"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152</a:t>
            </a:fld>
            <a:endParaRPr lang="de-DE" altLang="en-US">
              <a:solidFill>
                <a:prstClr val="black">
                  <a:tint val="75000"/>
                </a:prstClr>
              </a:solidFill>
            </a:endParaRPr>
          </a:p>
        </p:txBody>
      </p:sp>
    </p:spTree>
    <p:extLst>
      <p:ext uri="{BB962C8B-B14F-4D97-AF65-F5344CB8AC3E}">
        <p14:creationId xmlns:p14="http://schemas.microsoft.com/office/powerpoint/2010/main" val="17231383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a:t>Advantages, </a:t>
            </a:r>
            <a:r>
              <a:rPr lang="de-DE" dirty="0" err="1"/>
              <a:t>disadvantages</a:t>
            </a:r>
            <a:endParaRPr lang="de-DE" dirty="0"/>
          </a:p>
        </p:txBody>
      </p:sp>
      <p:sp>
        <p:nvSpPr>
          <p:cNvPr id="3" name="Inhaltsplatzhalter 2">
            <a:extLst>
              <a:ext uri="{FF2B5EF4-FFF2-40B4-BE49-F238E27FC236}">
                <a16:creationId xmlns:a16="http://schemas.microsoft.com/office/drawing/2014/main" id="{80B62A60-FE6E-48F8-9393-AC46CB81E1F7}"/>
              </a:ext>
            </a:extLst>
          </p:cNvPr>
          <p:cNvSpPr>
            <a:spLocks noGrp="1"/>
          </p:cNvSpPr>
          <p:nvPr>
            <p:ph idx="1"/>
          </p:nvPr>
        </p:nvSpPr>
        <p:spPr>
          <a:xfrm>
            <a:off x="457200" y="1600200"/>
            <a:ext cx="8003232" cy="4061048"/>
          </a:xfrm>
        </p:spPr>
        <p:txBody>
          <a:bodyPr>
            <a:noAutofit/>
          </a:bodyPr>
          <a:lstStyle/>
          <a:p>
            <a:r>
              <a:rPr lang="en-US" sz="2000" dirty="0"/>
              <a:t>Meta-analysis is a secondary analysis, no primary data needs to be collected</a:t>
            </a:r>
          </a:p>
          <a:p>
            <a:r>
              <a:rPr lang="en-US" sz="2000" dirty="0"/>
              <a:t>Relatively cheap</a:t>
            </a:r>
          </a:p>
          <a:p>
            <a:r>
              <a:rPr lang="en-US" sz="2000" dirty="0"/>
              <a:t>High impact, highly cited</a:t>
            </a:r>
            <a:endParaRPr lang="de-DE" sz="2000" dirty="0"/>
          </a:p>
          <a:p>
            <a:r>
              <a:rPr lang="en-US" sz="2000" dirty="0"/>
              <a:t>Certain conditions must be met in order for a meta-analysis to be calculated: availability of at least two studies with similar treatment and endpoints</a:t>
            </a:r>
          </a:p>
          <a:p>
            <a:r>
              <a:rPr lang="en-US" sz="2000" dirty="0"/>
              <a:t>Quality of primary research (garbage in, garbage out)</a:t>
            </a:r>
          </a:p>
          <a:p>
            <a:r>
              <a:rPr lang="en-US" sz="2000" dirty="0"/>
              <a:t>Publication bias! </a:t>
            </a:r>
            <a:br>
              <a:rPr lang="en-US" sz="2000" dirty="0"/>
            </a:br>
            <a:endParaRPr lang="en-US" sz="2000" dirty="0"/>
          </a:p>
          <a:p>
            <a:endParaRPr lang="de-DE" sz="2000"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153</a:t>
            </a:fld>
            <a:endParaRPr lang="de-DE" altLang="en-US">
              <a:solidFill>
                <a:prstClr val="black">
                  <a:tint val="75000"/>
                </a:prstClr>
              </a:solidFill>
            </a:endParaRPr>
          </a:p>
        </p:txBody>
      </p:sp>
    </p:spTree>
    <p:extLst>
      <p:ext uri="{BB962C8B-B14F-4D97-AF65-F5344CB8AC3E}">
        <p14:creationId xmlns:p14="http://schemas.microsoft.com/office/powerpoint/2010/main" val="265637480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a:t>Summary </a:t>
            </a:r>
            <a:r>
              <a:rPr lang="de-DE" dirty="0" err="1"/>
              <a:t>of</a:t>
            </a:r>
            <a:r>
              <a:rPr lang="de-DE" dirty="0"/>
              <a:t> individual </a:t>
            </a:r>
            <a:r>
              <a:rPr lang="de-DE" dirty="0" err="1"/>
              <a:t>studies</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a:xfrm>
            <a:off x="3124200" y="6381328"/>
            <a:ext cx="2895600" cy="365125"/>
          </a:xfrm>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dirty="0">
                <a:solidFill>
                  <a:prstClr val="black">
                    <a:tint val="75000"/>
                  </a:prstClr>
                </a:solidFill>
              </a:rPr>
              <a:t>Seite </a:t>
            </a:r>
            <a:fld id="{BE0F3011-52C4-4BC1-A5CB-FF9A0F79CDD4}" type="slidenum">
              <a:rPr lang="de-DE" altLang="en-US" smtClean="0">
                <a:solidFill>
                  <a:prstClr val="black">
                    <a:tint val="75000"/>
                  </a:prstClr>
                </a:solidFill>
              </a:rPr>
              <a:pPr/>
              <a:t>154</a:t>
            </a:fld>
            <a:endParaRPr lang="de-DE" altLang="en-US" dirty="0">
              <a:solidFill>
                <a:prstClr val="black">
                  <a:tint val="75000"/>
                </a:prstClr>
              </a:solidFill>
            </a:endParaRPr>
          </a:p>
        </p:txBody>
      </p:sp>
      <p:pic>
        <p:nvPicPr>
          <p:cNvPr id="491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72" y="1480505"/>
            <a:ext cx="87395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323528" y="5013176"/>
            <a:ext cx="8496944" cy="1200329"/>
          </a:xfrm>
          <a:prstGeom prst="rect">
            <a:avLst/>
          </a:prstGeom>
        </p:spPr>
        <p:txBody>
          <a:bodyPr wrap="square">
            <a:spAutoFit/>
          </a:bodyPr>
          <a:lstStyle/>
          <a:p>
            <a:r>
              <a:rPr lang="en-US" dirty="0">
                <a:latin typeface="+mn-lt"/>
              </a:rPr>
              <a:t>A review is the qualitative summary of the results of individual studies.  A distinction is made between narrative reviews (A) and systematic reviews. In contrast, systematic review articles (B) claim that, if possible, they consider all published studies on a specific theme — after the application of previously defined inclusion and exclusion criteria.</a:t>
            </a:r>
            <a:endParaRPr lang="de-DE" dirty="0">
              <a:latin typeface="+mn-lt"/>
            </a:endParaRPr>
          </a:p>
        </p:txBody>
      </p:sp>
    </p:spTree>
    <p:extLst>
      <p:ext uri="{BB962C8B-B14F-4D97-AF65-F5344CB8AC3E}">
        <p14:creationId xmlns:p14="http://schemas.microsoft.com/office/powerpoint/2010/main" val="27811096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Cochrane</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91981"/>
            <a:ext cx="5472608" cy="30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539552" y="4437112"/>
            <a:ext cx="8352928" cy="1815860"/>
          </a:xfrm>
          <a:prstGeom prst="rect">
            <a:avLst/>
          </a:prstGeom>
        </p:spPr>
        <p:txBody>
          <a:bodyPr wrap="square" lIns="91418" tIns="45709" rIns="91418" bIns="45709">
            <a:spAutoFit/>
          </a:bodyPr>
          <a:lstStyle/>
          <a:p>
            <a:r>
              <a:rPr lang="en-US" sz="1600" dirty="0"/>
              <a:t>Each horizontal line represents the results of one study, while the diamond represents the combined result - our best estimate of whether the treatment is effective or harmful. The diamond sits clearly to the left of the vertical line representing “no difference”; therefore the evidence indicates that the treatment is beneficial. We call this representation a “forest plot”. This forest plot within our logo illustrates an example of the potential for systematic reviews to improve health care. It shows that corticosteroids given to women who are about to give birth prematurely can save the life of the newborn child.</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155</a:t>
            </a:fld>
            <a:endParaRPr lang="de-DE" altLang="en-US">
              <a:solidFill>
                <a:prstClr val="black">
                  <a:tint val="75000"/>
                </a:prstClr>
              </a:solidFill>
            </a:endParaRPr>
          </a:p>
        </p:txBody>
      </p:sp>
      <p:sp>
        <p:nvSpPr>
          <p:cNvPr id="8" name="Rechteck 7"/>
          <p:cNvSpPr/>
          <p:nvPr/>
        </p:nvSpPr>
        <p:spPr>
          <a:xfrm>
            <a:off x="5580112" y="1700808"/>
            <a:ext cx="3096344" cy="2585301"/>
          </a:xfrm>
          <a:prstGeom prst="rect">
            <a:avLst/>
          </a:prstGeom>
        </p:spPr>
        <p:txBody>
          <a:bodyPr wrap="square" lIns="91418" tIns="45709" rIns="91418" bIns="45709">
            <a:spAutoFit/>
          </a:bodyPr>
          <a:lstStyle/>
          <a:p>
            <a:r>
              <a:rPr lang="en-US" dirty="0"/>
              <a:t>Cochrane’s logo illustrates the summary results from an iconic systematic review: Antenatal corticosteroids for accelerating fetal lung maturation for women at risk of preterm birth</a:t>
            </a:r>
          </a:p>
          <a:p>
            <a:pPr defTabSz="914186" fontAlgn="auto">
              <a:spcBef>
                <a:spcPts val="0"/>
              </a:spcBef>
              <a:spcAft>
                <a:spcPts val="0"/>
              </a:spcAft>
            </a:pPr>
            <a:endParaRPr lang="de-DE" dirty="0">
              <a:solidFill>
                <a:prstClr val="black"/>
              </a:solidFill>
              <a:latin typeface="Calibri"/>
            </a:endParaRPr>
          </a:p>
        </p:txBody>
      </p:sp>
    </p:spTree>
    <p:extLst>
      <p:ext uri="{BB962C8B-B14F-4D97-AF65-F5344CB8AC3E}">
        <p14:creationId xmlns:p14="http://schemas.microsoft.com/office/powerpoint/2010/main" val="25240209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a:t>A </a:t>
            </a:r>
            <a:r>
              <a:rPr lang="de-DE" dirty="0" err="1"/>
              <a:t>hypothetical</a:t>
            </a:r>
            <a:r>
              <a:rPr lang="de-DE" dirty="0"/>
              <a:t> meta-analysis</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156</a:t>
            </a:fld>
            <a:endParaRPr lang="de-DE" altLang="en-US">
              <a:solidFill>
                <a:prstClr val="black">
                  <a:tint val="75000"/>
                </a:prstClr>
              </a:solidFill>
            </a:endParaRPr>
          </a:p>
        </p:txBody>
      </p:sp>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95344"/>
            <a:ext cx="7998668" cy="470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0774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real </a:t>
            </a:r>
            <a:r>
              <a:rPr lang="de-DE" dirty="0" err="1"/>
              <a:t>example</a:t>
            </a:r>
            <a:r>
              <a:rPr lang="de-DE" dirty="0"/>
              <a:t> (</a:t>
            </a:r>
            <a:r>
              <a:rPr lang="de-DE" dirty="0" err="1"/>
              <a:t>streptokinase</a:t>
            </a:r>
            <a:r>
              <a:rPr lang="de-DE" dirty="0"/>
              <a:t>, AMI)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157</a:t>
            </a:fld>
            <a:endParaRPr lang="de-DE" altLang="en-US">
              <a:solidFill>
                <a:prstClr val="black">
                  <a:tint val="75000"/>
                </a:prstClr>
              </a:solidFill>
            </a:endParaRPr>
          </a:p>
        </p:txBody>
      </p:sp>
      <p:pic>
        <p:nvPicPr>
          <p:cNvPr id="490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61688"/>
            <a:ext cx="5616624" cy="420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0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970336"/>
            <a:ext cx="2293937"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82111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2"/>
          <p:cNvSpPr>
            <a:spLocks noGrp="1" noChangeArrowheads="1"/>
          </p:cNvSpPr>
          <p:nvPr>
            <p:ph type="title"/>
          </p:nvPr>
        </p:nvSpPr>
        <p:spPr/>
        <p:txBody>
          <a:bodyPr/>
          <a:lstStyle/>
          <a:p>
            <a:pPr eaLnBrk="1" hangingPunct="1"/>
            <a:r>
              <a:rPr lang="de-DE" dirty="0"/>
              <a:t>A real </a:t>
            </a:r>
            <a:r>
              <a:rPr lang="de-DE" dirty="0" err="1"/>
              <a:t>example</a:t>
            </a:r>
            <a:r>
              <a:rPr lang="de-DE" dirty="0"/>
              <a:t> (</a:t>
            </a:r>
            <a:r>
              <a:rPr lang="de-DE" dirty="0" err="1"/>
              <a:t>vaccination</a:t>
            </a:r>
            <a:r>
              <a:rPr lang="de-DE" dirty="0"/>
              <a:t>, </a:t>
            </a:r>
            <a:r>
              <a:rPr lang="de-DE" dirty="0" err="1"/>
              <a:t>flu</a:t>
            </a:r>
            <a:r>
              <a:rPr lang="de-DE" dirty="0"/>
              <a:t>)</a:t>
            </a:r>
            <a:endParaRPr lang="de-AT" dirty="0"/>
          </a:p>
        </p:txBody>
      </p:sp>
      <p:sp>
        <p:nvSpPr>
          <p:cNvPr id="2" name="Fußzeilenplatzhalter 1"/>
          <p:cNvSpPr>
            <a:spLocks noGrp="1"/>
          </p:cNvSpPr>
          <p:nvPr>
            <p:ph type="ftr" sz="quarter" idx="11"/>
          </p:nvPr>
        </p:nvSpPr>
        <p:spPr/>
        <p:txBody>
          <a:bodyPr/>
          <a:lstStyle/>
          <a:p>
            <a:r>
              <a:rPr lang="de-DE" altLang="en-US">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pic>
        <p:nvPicPr>
          <p:cNvPr id="7" name="Picture 3" descr="D:\WORK\PEARSON\000 FOLIEN\4100\JPG\4100-417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2" y="1921769"/>
            <a:ext cx="853373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41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5522168"/>
            <a:ext cx="5256584" cy="11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158</a:t>
            </a:fld>
            <a:endParaRPr lang="de-DE" altLang="en-US">
              <a:solidFill>
                <a:prstClr val="black">
                  <a:tint val="75000"/>
                </a:prstClr>
              </a:solidFill>
            </a:endParaRPr>
          </a:p>
        </p:txBody>
      </p:sp>
    </p:spTree>
    <p:extLst>
      <p:ext uri="{BB962C8B-B14F-4D97-AF65-F5344CB8AC3E}">
        <p14:creationId xmlns:p14="http://schemas.microsoft.com/office/powerpoint/2010/main" val="309441437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real </a:t>
            </a:r>
            <a:r>
              <a:rPr lang="de-DE" dirty="0" err="1"/>
              <a:t>example</a:t>
            </a:r>
            <a:r>
              <a:rPr lang="de-DE" dirty="0"/>
              <a:t> (</a:t>
            </a:r>
            <a:r>
              <a:rPr lang="de-DE" dirty="0" err="1"/>
              <a:t>vaccination</a:t>
            </a:r>
            <a:r>
              <a:rPr lang="de-DE" dirty="0"/>
              <a:t>, </a:t>
            </a:r>
            <a:r>
              <a:rPr lang="de-DE" dirty="0" err="1"/>
              <a:t>flu</a:t>
            </a:r>
            <a:r>
              <a:rPr lang="de-DE" dirty="0"/>
              <a:t>)</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endParaRPr lang="de-DE" altLang="en-US" dirty="0">
              <a:solidFill>
                <a:prstClr val="black">
                  <a:tint val="75000"/>
                </a:prstClr>
              </a:solidFill>
            </a:endParaRPr>
          </a:p>
        </p:txBody>
      </p:sp>
      <p:pic>
        <p:nvPicPr>
          <p:cNvPr id="9" name="Picture 2" descr="D:\WORK\PEARSON\000 FOLIEN\4100\JPG\4100-4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416824" cy="459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159</a:t>
            </a:fld>
            <a:endParaRPr lang="de-DE" altLang="en-US">
              <a:solidFill>
                <a:prstClr val="black">
                  <a:tint val="75000"/>
                </a:prstClr>
              </a:solidFill>
            </a:endParaRPr>
          </a:p>
        </p:txBody>
      </p:sp>
    </p:spTree>
    <p:extLst>
      <p:ext uri="{BB962C8B-B14F-4D97-AF65-F5344CB8AC3E}">
        <p14:creationId xmlns:p14="http://schemas.microsoft.com/office/powerpoint/2010/main" val="427511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GB" dirty="0">
                <a:solidFill>
                  <a:schemeClr val="accent1">
                    <a:lumMod val="75000"/>
                  </a:schemeClr>
                </a:solidFill>
              </a:rPr>
              <a:t>Methods: Search strategy</a:t>
            </a:r>
          </a:p>
        </p:txBody>
      </p:sp>
      <p:sp>
        <p:nvSpPr>
          <p:cNvPr id="18435" name="Text Placeholder 3"/>
          <p:cNvSpPr>
            <a:spLocks noGrp="1"/>
          </p:cNvSpPr>
          <p:nvPr>
            <p:ph type="body" idx="1"/>
          </p:nvPr>
        </p:nvSpPr>
        <p:spPr>
          <a:xfrm>
            <a:off x="468313" y="1268413"/>
            <a:ext cx="4040187" cy="639762"/>
          </a:xfrm>
        </p:spPr>
        <p:txBody>
          <a:bodyPr/>
          <a:lstStyle/>
          <a:p>
            <a:r>
              <a:rPr lang="en-GB" altLang="de-DE"/>
              <a:t>Search strategy</a:t>
            </a:r>
          </a:p>
        </p:txBody>
      </p:sp>
      <p:sp>
        <p:nvSpPr>
          <p:cNvPr id="18436" name="Content Placeholder 2"/>
          <p:cNvSpPr>
            <a:spLocks noGrp="1"/>
          </p:cNvSpPr>
          <p:nvPr>
            <p:ph sz="half" idx="2"/>
          </p:nvPr>
        </p:nvSpPr>
        <p:spPr>
          <a:xfrm>
            <a:off x="250825" y="1916113"/>
            <a:ext cx="4176713" cy="3889375"/>
          </a:xfrm>
        </p:spPr>
        <p:txBody>
          <a:bodyPr/>
          <a:lstStyle/>
          <a:p>
            <a:pPr marL="0" indent="0">
              <a:buFont typeface="Arial" charset="0"/>
              <a:buNone/>
            </a:pPr>
            <a:r>
              <a:rPr lang="en-GB" altLang="de-DE" dirty="0"/>
              <a:t>Key terms:</a:t>
            </a:r>
          </a:p>
          <a:p>
            <a:pPr marL="0" indent="0">
              <a:buFont typeface="Arial" charset="0"/>
              <a:buNone/>
            </a:pPr>
            <a:r>
              <a:rPr lang="en-GB" altLang="de-DE" dirty="0"/>
              <a:t>“physical activity”, “exercise”, “increase”, “brief intervention”, “counselling”, “systematic review”, “meta analysis”.</a:t>
            </a:r>
          </a:p>
          <a:p>
            <a:pPr marL="0" indent="0">
              <a:buFont typeface="Arial" charset="0"/>
              <a:buNone/>
            </a:pPr>
            <a:endParaRPr lang="en-GB" altLang="de-DE" dirty="0"/>
          </a:p>
          <a:p>
            <a:pPr marL="0" indent="0">
              <a:buFont typeface="Arial" charset="0"/>
              <a:buNone/>
            </a:pPr>
            <a:r>
              <a:rPr lang="en-GB" altLang="de-DE" dirty="0"/>
              <a:t>Period covered: 1854 - October 2011.</a:t>
            </a:r>
          </a:p>
          <a:p>
            <a:pPr marL="0" indent="0">
              <a:buFont typeface="Arial" charset="0"/>
              <a:buNone/>
            </a:pPr>
            <a:endParaRPr lang="en-GB" altLang="de-DE" dirty="0"/>
          </a:p>
          <a:p>
            <a:pPr marL="0" indent="0">
              <a:buFont typeface="Arial" charset="0"/>
              <a:buNone/>
            </a:pPr>
            <a:endParaRPr lang="en-GB" altLang="de-DE" dirty="0"/>
          </a:p>
          <a:p>
            <a:pPr marL="0" indent="0" algn="r">
              <a:buFont typeface="Arial" charset="0"/>
              <a:buNone/>
            </a:pPr>
            <a:endParaRPr lang="en-GB" altLang="de-DE" dirty="0"/>
          </a:p>
        </p:txBody>
      </p:sp>
      <p:sp>
        <p:nvSpPr>
          <p:cNvPr id="18437" name="Text Placeholder 4"/>
          <p:cNvSpPr>
            <a:spLocks noGrp="1"/>
          </p:cNvSpPr>
          <p:nvPr>
            <p:ph type="body" sz="quarter" idx="3"/>
          </p:nvPr>
        </p:nvSpPr>
        <p:spPr>
          <a:xfrm>
            <a:off x="4643438" y="1341438"/>
            <a:ext cx="4041775" cy="639762"/>
          </a:xfrm>
        </p:spPr>
        <p:txBody>
          <a:bodyPr/>
          <a:lstStyle/>
          <a:p>
            <a:r>
              <a:rPr lang="en-GB" altLang="de-DE"/>
              <a:t>Databases</a:t>
            </a:r>
          </a:p>
        </p:txBody>
      </p:sp>
      <p:sp>
        <p:nvSpPr>
          <p:cNvPr id="18438" name="Content Placeholder 5"/>
          <p:cNvSpPr>
            <a:spLocks noGrp="1"/>
          </p:cNvSpPr>
          <p:nvPr>
            <p:ph sz="quarter" idx="4"/>
          </p:nvPr>
        </p:nvSpPr>
        <p:spPr>
          <a:xfrm>
            <a:off x="4356100" y="1916113"/>
            <a:ext cx="4608513" cy="4392612"/>
          </a:xfrm>
        </p:spPr>
        <p:txBody>
          <a:bodyPr/>
          <a:lstStyle/>
          <a:p>
            <a:r>
              <a:rPr lang="en-GB" altLang="de-DE" sz="1600"/>
              <a:t>CINAHL </a:t>
            </a:r>
          </a:p>
          <a:p>
            <a:r>
              <a:rPr lang="en-GB" altLang="de-DE" sz="1600"/>
              <a:t>Cochrane Database of Systematic Reviews</a:t>
            </a:r>
          </a:p>
          <a:p>
            <a:r>
              <a:rPr lang="en-GB" altLang="de-DE" sz="1600"/>
              <a:t>Database of Abstracts of Reviews of Effects (DARE) on Cochrane Library and Centre for Reviews and Dissemination (CRD)</a:t>
            </a:r>
          </a:p>
          <a:p>
            <a:r>
              <a:rPr lang="en-GB" altLang="de-DE" sz="1600"/>
              <a:t>Health Technology Assessment database on Cochrane Library and Centre for Reviews and Dissemination (CRD) </a:t>
            </a:r>
          </a:p>
          <a:p>
            <a:r>
              <a:rPr lang="en-GB" altLang="de-DE" sz="1600"/>
              <a:t>Embase </a:t>
            </a:r>
          </a:p>
          <a:p>
            <a:r>
              <a:rPr lang="en-GB" altLang="de-DE" sz="1600"/>
              <a:t>MEDLINE </a:t>
            </a:r>
          </a:p>
          <a:p>
            <a:r>
              <a:rPr lang="en-GB" altLang="de-DE" sz="1600"/>
              <a:t>PsycINFO </a:t>
            </a:r>
          </a:p>
          <a:p>
            <a:r>
              <a:rPr lang="en-GB" altLang="de-DE" sz="1600"/>
              <a:t>SCI-Expanded </a:t>
            </a:r>
          </a:p>
          <a:p>
            <a:r>
              <a:rPr lang="en-GB" altLang="de-DE" sz="1600"/>
              <a:t>SSCI SIGN </a:t>
            </a:r>
          </a:p>
          <a:p>
            <a:r>
              <a:rPr lang="en-GB" altLang="de-DE" sz="1600"/>
              <a:t>Hand search of first authors’(LL) personal collections of articles</a:t>
            </a:r>
          </a:p>
        </p:txBody>
      </p:sp>
    </p:spTree>
    <p:extLst>
      <p:ext uri="{BB962C8B-B14F-4D97-AF65-F5344CB8AC3E}">
        <p14:creationId xmlns:p14="http://schemas.microsoft.com/office/powerpoint/2010/main" val="93876229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160</a:t>
            </a:fld>
            <a:endParaRPr lang="de-DE" altLang="en-US">
              <a:solidFill>
                <a:prstClr val="black">
                  <a:tint val="75000"/>
                </a:prstClr>
              </a:solidFill>
            </a:endParaRPr>
          </a:p>
        </p:txBody>
      </p:sp>
    </p:spTree>
    <p:extLst>
      <p:ext uri="{BB962C8B-B14F-4D97-AF65-F5344CB8AC3E}">
        <p14:creationId xmlns:p14="http://schemas.microsoft.com/office/powerpoint/2010/main" val="14868013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161</a:t>
            </a:fld>
            <a:endParaRPr lang="de-DE" altLang="en-US">
              <a:solidFill>
                <a:prstClr val="black">
                  <a:tint val="75000"/>
                </a:prstClr>
              </a:solidFill>
            </a:endParaRPr>
          </a:p>
        </p:txBody>
      </p:sp>
    </p:spTree>
    <p:extLst>
      <p:ext uri="{BB962C8B-B14F-4D97-AF65-F5344CB8AC3E}">
        <p14:creationId xmlns:p14="http://schemas.microsoft.com/office/powerpoint/2010/main" val="297384352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162</a:t>
            </a:fld>
            <a:endParaRPr lang="de-DE" altLang="en-US">
              <a:solidFill>
                <a:prstClr val="black">
                  <a:tint val="75000"/>
                </a:prstClr>
              </a:solidFill>
            </a:endParaRPr>
          </a:p>
        </p:txBody>
      </p:sp>
    </p:spTree>
    <p:extLst>
      <p:ext uri="{BB962C8B-B14F-4D97-AF65-F5344CB8AC3E}">
        <p14:creationId xmlns:p14="http://schemas.microsoft.com/office/powerpoint/2010/main" val="20019396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163</a:t>
            </a:fld>
            <a:endParaRPr lang="de-DE" altLang="en-US">
              <a:solidFill>
                <a:prstClr val="black">
                  <a:tint val="75000"/>
                </a:prstClr>
              </a:solidFill>
            </a:endParaRPr>
          </a:p>
        </p:txBody>
      </p:sp>
    </p:spTree>
    <p:extLst>
      <p:ext uri="{BB962C8B-B14F-4D97-AF65-F5344CB8AC3E}">
        <p14:creationId xmlns:p14="http://schemas.microsoft.com/office/powerpoint/2010/main" val="26770218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164</a:t>
            </a:fld>
            <a:endParaRPr lang="de-DE" altLang="en-US">
              <a:solidFill>
                <a:prstClr val="black">
                  <a:tint val="75000"/>
                </a:prstClr>
              </a:solidFill>
            </a:endParaRPr>
          </a:p>
        </p:txBody>
      </p:sp>
    </p:spTree>
    <p:extLst>
      <p:ext uri="{BB962C8B-B14F-4D97-AF65-F5344CB8AC3E}">
        <p14:creationId xmlns:p14="http://schemas.microsoft.com/office/powerpoint/2010/main" val="8912062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Meta-Analysis Protocol (FDA </a:t>
            </a:r>
            <a:r>
              <a:rPr lang="de-DE" sz="2800" dirty="0" err="1"/>
              <a:t>guidance</a:t>
            </a:r>
            <a:r>
              <a:rPr lang="de-DE" sz="2800" dirty="0"/>
              <a:t>)</a:t>
            </a:r>
          </a:p>
        </p:txBody>
      </p:sp>
      <p:sp>
        <p:nvSpPr>
          <p:cNvPr id="3" name="Inhaltsplatzhalter 2"/>
          <p:cNvSpPr>
            <a:spLocks noGrp="1"/>
          </p:cNvSpPr>
          <p:nvPr>
            <p:ph idx="1"/>
          </p:nvPr>
        </p:nvSpPr>
        <p:spPr/>
        <p:txBody>
          <a:bodyPr>
            <a:normAutofit/>
          </a:bodyPr>
          <a:lstStyle/>
          <a:p>
            <a:r>
              <a:rPr lang="en-US" sz="2000" dirty="0"/>
              <a:t>The planned purpose of the meta-analysis </a:t>
            </a:r>
          </a:p>
          <a:p>
            <a:r>
              <a:rPr lang="en-US" sz="2000" dirty="0"/>
              <a:t> The background information available at the time of protocol development that motivated the meta-analysis </a:t>
            </a:r>
          </a:p>
          <a:p>
            <a:r>
              <a:rPr lang="en-US" sz="2000" dirty="0"/>
              <a:t>The design features of the meta-analysis, including outcome definition and ascertainment, exposure periods and assessment, comparator drugs, and target subject population </a:t>
            </a:r>
          </a:p>
          <a:p>
            <a:r>
              <a:rPr lang="en-US" sz="2000" dirty="0"/>
              <a:t>A description of the search strategy that will be used to identify candidate trials and the criteria that will be applied for trial selection </a:t>
            </a:r>
          </a:p>
          <a:p>
            <a:r>
              <a:rPr lang="en-US" sz="2000" dirty="0"/>
              <a:t>The analysis strategy for conducting the meta-analysis, including planned subgroup analyses and sensitivity analyses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165</a:t>
            </a:fld>
            <a:endParaRPr lang="de-DE" altLang="en-US">
              <a:solidFill>
                <a:prstClr val="black">
                  <a:tint val="75000"/>
                </a:prstClr>
              </a:solidFill>
            </a:endParaRPr>
          </a:p>
        </p:txBody>
      </p:sp>
    </p:spTree>
    <p:extLst>
      <p:ext uri="{BB962C8B-B14F-4D97-AF65-F5344CB8AC3E}">
        <p14:creationId xmlns:p14="http://schemas.microsoft.com/office/powerpoint/2010/main" val="163993423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6" y="762000"/>
            <a:ext cx="6015182"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2"/>
            <a:ext cx="8509000" cy="298303"/>
          </a:xfrm>
          <a:noFill/>
          <a:ln/>
        </p:spPr>
        <p:txBody>
          <a:bodyPr>
            <a:spAutoFit/>
          </a:bodyPr>
          <a:lstStyle/>
          <a:p>
            <a:pPr marL="0" indent="0" algn="ctr">
              <a:spcBef>
                <a:spcPct val="0"/>
              </a:spcBef>
              <a:buNone/>
            </a:pPr>
            <a:r>
              <a:rPr lang="en-US" altLang="de-DE" sz="1400" b="1">
                <a:solidFill>
                  <a:schemeClr val="tx2"/>
                </a:solidFill>
              </a:rPr>
              <a:t>Figure 1. Flow of information through the different phases of a systematic review.</a:t>
            </a:r>
          </a:p>
        </p:txBody>
      </p:sp>
      <p:sp>
        <p:nvSpPr>
          <p:cNvPr id="4100" name="Text Box 4"/>
          <p:cNvSpPr txBox="1">
            <a:spLocks noChangeArrowheads="1"/>
          </p:cNvSpPr>
          <p:nvPr/>
        </p:nvSpPr>
        <p:spPr bwMode="auto">
          <a:xfrm>
            <a:off x="404091" y="5748620"/>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30" tIns="41015" rIns="82030" bIns="41015">
            <a:spAutoFit/>
          </a:bodyPr>
          <a:lstStyle/>
          <a:p>
            <a:pPr defTabSz="914186"/>
            <a:r>
              <a:rPr lang="en-US" altLang="de-DE" sz="1100" dirty="0">
                <a:solidFill>
                  <a:srgbClr val="000000"/>
                </a:solidFill>
                <a:latin typeface="Arial"/>
              </a:rPr>
              <a:t>Moher D, </a:t>
            </a:r>
            <a:r>
              <a:rPr lang="en-US" altLang="de-DE" sz="1100" dirty="0" err="1">
                <a:solidFill>
                  <a:srgbClr val="000000"/>
                </a:solidFill>
                <a:latin typeface="Arial"/>
              </a:rPr>
              <a:t>Liberati</a:t>
            </a:r>
            <a:r>
              <a:rPr lang="en-US" altLang="de-DE" sz="1100" dirty="0">
                <a:solidFill>
                  <a:srgbClr val="000000"/>
                </a:solidFill>
                <a:latin typeface="Arial"/>
              </a:rPr>
              <a:t> A, </a:t>
            </a:r>
            <a:r>
              <a:rPr lang="en-US" altLang="de-DE" sz="1100" dirty="0" err="1">
                <a:solidFill>
                  <a:srgbClr val="000000"/>
                </a:solidFill>
                <a:latin typeface="Arial"/>
              </a:rPr>
              <a:t>Tetzlaff</a:t>
            </a:r>
            <a:r>
              <a:rPr lang="en-US" altLang="de-DE" sz="1100" dirty="0">
                <a:solidFill>
                  <a:srgbClr val="000000"/>
                </a:solidFill>
                <a:latin typeface="Arial"/>
              </a:rPr>
              <a:t> J, Altman DG, The PRISMA Group (2009) Preferred Reporting Items for Systematic Reviews and Meta-Analyses: The PRISMA Statement. PLOS Medicine 6(7): e1000097. https://doi.org/10.1371/journal.pmed.1000097</a:t>
            </a:r>
          </a:p>
          <a:p>
            <a:pPr defTabSz="914186"/>
            <a:r>
              <a:rPr lang="en-US" altLang="de-DE" sz="1100" dirty="0">
                <a:solidFill>
                  <a:srgbClr val="000000"/>
                </a:solidFill>
                <a:latin typeface="Arial"/>
                <a:hlinkClick r:id="rId3"/>
              </a:rPr>
              <a:t>https://journals.plos.org/plosmedicine/article?id=10.1371/journal.pmed.1000097</a:t>
            </a:r>
            <a:endParaRPr lang="en-US" altLang="de-DE" sz="1100" dirty="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r>
              <a:rPr lang="de-DE" altLang="de-DE" dirty="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p>
            <a:r>
              <a:rPr lang="en-US" altLang="de-DE">
                <a:solidFill>
                  <a:srgbClr val="000000"/>
                </a:solidFill>
              </a:rPr>
              <a:t>hanno.ulmer@i-med.ac.at</a:t>
            </a:r>
          </a:p>
        </p:txBody>
      </p:sp>
      <p:sp>
        <p:nvSpPr>
          <p:cNvPr id="5" name="Foliennummernplatzhalter 4"/>
          <p:cNvSpPr>
            <a:spLocks noGrp="1"/>
          </p:cNvSpPr>
          <p:nvPr>
            <p:ph type="sldNum" sz="quarter" idx="12"/>
          </p:nvPr>
        </p:nvSpPr>
        <p:spPr/>
        <p:txBody>
          <a:bodyPr/>
          <a:lstStyle/>
          <a:p>
            <a:fld id="{31D1B5B3-9F50-4685-AD05-293F903DFCA2}" type="slidenum">
              <a:rPr lang="en-US" altLang="de-DE" smtClean="0">
                <a:solidFill>
                  <a:srgbClr val="000000"/>
                </a:solidFill>
              </a:rPr>
              <a:pPr/>
              <a:t>166</a:t>
            </a:fld>
            <a:endParaRPr lang="en-US" altLang="de-DE">
              <a:solidFill>
                <a:srgbClr val="000000"/>
              </a:solidFill>
            </a:endParaRPr>
          </a:p>
        </p:txBody>
      </p:sp>
    </p:spTree>
    <p:extLst>
      <p:ext uri="{BB962C8B-B14F-4D97-AF65-F5344CB8AC3E}">
        <p14:creationId xmlns:p14="http://schemas.microsoft.com/office/powerpoint/2010/main" val="335804335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7" y="762000"/>
            <a:ext cx="3740727"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0"/>
            <a:ext cx="8509000" cy="298303"/>
          </a:xfrm>
          <a:noFill/>
          <a:ln/>
        </p:spPr>
        <p:txBody>
          <a:bodyPr>
            <a:spAutoFit/>
          </a:bodyPr>
          <a:lstStyle/>
          <a:p>
            <a:pPr marL="0" indent="0" algn="ctr">
              <a:spcBef>
                <a:spcPct val="0"/>
              </a:spcBef>
              <a:buNone/>
            </a:pPr>
            <a:r>
              <a:rPr lang="en-US" altLang="de-DE" sz="1400" b="1">
                <a:solidFill>
                  <a:schemeClr val="tx2"/>
                </a:solidFill>
              </a:rPr>
              <a:t>Table 1. Checklist of items to include when reporting a systematic review or meta-analysis.</a:t>
            </a:r>
          </a:p>
        </p:txBody>
      </p:sp>
      <p:sp>
        <p:nvSpPr>
          <p:cNvPr id="4100" name="Text Box 4"/>
          <p:cNvSpPr txBox="1">
            <a:spLocks noChangeArrowheads="1"/>
          </p:cNvSpPr>
          <p:nvPr/>
        </p:nvSpPr>
        <p:spPr bwMode="auto">
          <a:xfrm>
            <a:off x="404091" y="5748619"/>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defTabSz="820583"/>
            <a:r>
              <a:rPr lang="en-US" altLang="de-DE" sz="1100">
                <a:solidFill>
                  <a:srgbClr val="000000"/>
                </a:solidFill>
                <a:latin typeface="Arial"/>
              </a:rPr>
              <a:t>Moher D, Liberati A, Tetzlaff J, Altman DG, The PRISMA Group (2009) Preferred Reporting Items for Systematic Reviews and Meta-Analyses: The PRISMA Statement. PLOS Medicine 6(7): e1000097. https://doi.org/10.1371/journal.pmed.1000097</a:t>
            </a:r>
          </a:p>
          <a:p>
            <a:pPr defTabSz="820583"/>
            <a:r>
              <a:rPr lang="en-US" altLang="de-DE" sz="1100">
                <a:solidFill>
                  <a:srgbClr val="000000"/>
                </a:solidFill>
                <a:latin typeface="Arial"/>
                <a:hlinkClick r:id="rId3"/>
              </a:rPr>
              <a:t>https://journals.plos.org/plosmedicine/article?id=10.1371/journal.pmed.1000097</a:t>
            </a:r>
            <a:endParaRPr lang="en-US" altLang="de-DE" sz="110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r>
              <a:rPr lang="de-DE" altLang="de-DE" dirty="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p>
            <a:r>
              <a:rPr lang="en-US" altLang="de-DE">
                <a:solidFill>
                  <a:srgbClr val="000000"/>
                </a:solidFill>
              </a:rPr>
              <a:t>hanno.ulmer@i-med.ac.at</a:t>
            </a:r>
          </a:p>
        </p:txBody>
      </p:sp>
      <p:sp>
        <p:nvSpPr>
          <p:cNvPr id="5" name="Foliennummernplatzhalter 4"/>
          <p:cNvSpPr>
            <a:spLocks noGrp="1"/>
          </p:cNvSpPr>
          <p:nvPr>
            <p:ph type="sldNum" sz="quarter" idx="12"/>
          </p:nvPr>
        </p:nvSpPr>
        <p:spPr/>
        <p:txBody>
          <a:bodyPr/>
          <a:lstStyle/>
          <a:p>
            <a:fld id="{ECD78986-8039-4DB6-9A7C-55F023F1AE1F}" type="slidenum">
              <a:rPr lang="en-US" altLang="de-DE" smtClean="0">
                <a:solidFill>
                  <a:srgbClr val="000000"/>
                </a:solidFill>
              </a:rPr>
              <a:pPr/>
              <a:t>167</a:t>
            </a:fld>
            <a:endParaRPr lang="en-US" altLang="de-DE">
              <a:solidFill>
                <a:srgbClr val="000000"/>
              </a:solidFill>
            </a:endParaRPr>
          </a:p>
        </p:txBody>
      </p:sp>
    </p:spTree>
    <p:extLst>
      <p:ext uri="{BB962C8B-B14F-4D97-AF65-F5344CB8AC3E}">
        <p14:creationId xmlns:p14="http://schemas.microsoft.com/office/powerpoint/2010/main" val="331808652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GB" dirty="0">
                <a:solidFill>
                  <a:schemeClr val="accent1">
                    <a:lumMod val="75000"/>
                  </a:schemeClr>
                </a:solidFill>
              </a:rPr>
              <a:t>Methods: Search strategy</a:t>
            </a:r>
          </a:p>
        </p:txBody>
      </p:sp>
      <p:sp>
        <p:nvSpPr>
          <p:cNvPr id="18435" name="Text Placeholder 3"/>
          <p:cNvSpPr>
            <a:spLocks noGrp="1"/>
          </p:cNvSpPr>
          <p:nvPr>
            <p:ph type="body" idx="1"/>
          </p:nvPr>
        </p:nvSpPr>
        <p:spPr>
          <a:xfrm>
            <a:off x="468313" y="1268413"/>
            <a:ext cx="4040187" cy="639762"/>
          </a:xfrm>
        </p:spPr>
        <p:txBody>
          <a:bodyPr/>
          <a:lstStyle/>
          <a:p>
            <a:r>
              <a:rPr lang="en-GB" altLang="de-DE"/>
              <a:t>Search strategy</a:t>
            </a:r>
          </a:p>
        </p:txBody>
      </p:sp>
      <p:sp>
        <p:nvSpPr>
          <p:cNvPr id="18436" name="Content Placeholder 2"/>
          <p:cNvSpPr>
            <a:spLocks noGrp="1"/>
          </p:cNvSpPr>
          <p:nvPr>
            <p:ph sz="half" idx="2"/>
          </p:nvPr>
        </p:nvSpPr>
        <p:spPr>
          <a:xfrm>
            <a:off x="250825" y="1916113"/>
            <a:ext cx="4176713" cy="3889375"/>
          </a:xfrm>
        </p:spPr>
        <p:txBody>
          <a:bodyPr/>
          <a:lstStyle/>
          <a:p>
            <a:pPr marL="0" indent="0">
              <a:buFont typeface="Arial" charset="0"/>
              <a:buNone/>
            </a:pPr>
            <a:r>
              <a:rPr lang="en-GB" altLang="de-DE" dirty="0"/>
              <a:t>Key terms:</a:t>
            </a:r>
          </a:p>
          <a:p>
            <a:pPr marL="0" indent="0">
              <a:buFont typeface="Arial" charset="0"/>
              <a:buNone/>
            </a:pPr>
            <a:r>
              <a:rPr lang="en-GB" altLang="de-DE" dirty="0"/>
              <a:t>“physical activity”, “exercise”, “increase”, “brief intervention”, “counselling”, “systematic review”, “meta analysis”.</a:t>
            </a:r>
          </a:p>
          <a:p>
            <a:pPr marL="0" indent="0">
              <a:buFont typeface="Arial" charset="0"/>
              <a:buNone/>
            </a:pPr>
            <a:endParaRPr lang="en-GB" altLang="de-DE" dirty="0"/>
          </a:p>
          <a:p>
            <a:pPr marL="0" indent="0">
              <a:buFont typeface="Arial" charset="0"/>
              <a:buNone/>
            </a:pPr>
            <a:r>
              <a:rPr lang="en-GB" altLang="de-DE" dirty="0"/>
              <a:t>Period covered: 1854 - October 2011.</a:t>
            </a:r>
          </a:p>
          <a:p>
            <a:pPr marL="0" indent="0">
              <a:buFont typeface="Arial" charset="0"/>
              <a:buNone/>
            </a:pPr>
            <a:endParaRPr lang="en-GB" altLang="de-DE" dirty="0"/>
          </a:p>
          <a:p>
            <a:pPr marL="0" indent="0">
              <a:buFont typeface="Arial" charset="0"/>
              <a:buNone/>
            </a:pPr>
            <a:endParaRPr lang="en-GB" altLang="de-DE" dirty="0"/>
          </a:p>
          <a:p>
            <a:pPr marL="0" indent="0" algn="r">
              <a:buFont typeface="Arial" charset="0"/>
              <a:buNone/>
            </a:pPr>
            <a:endParaRPr lang="en-GB" altLang="de-DE" dirty="0"/>
          </a:p>
        </p:txBody>
      </p:sp>
      <p:sp>
        <p:nvSpPr>
          <p:cNvPr id="18437" name="Text Placeholder 4"/>
          <p:cNvSpPr>
            <a:spLocks noGrp="1"/>
          </p:cNvSpPr>
          <p:nvPr>
            <p:ph type="body" sz="quarter" idx="3"/>
          </p:nvPr>
        </p:nvSpPr>
        <p:spPr>
          <a:xfrm>
            <a:off x="4643438" y="1341438"/>
            <a:ext cx="4041775" cy="639762"/>
          </a:xfrm>
        </p:spPr>
        <p:txBody>
          <a:bodyPr/>
          <a:lstStyle/>
          <a:p>
            <a:r>
              <a:rPr lang="en-GB" altLang="de-DE"/>
              <a:t>Databases</a:t>
            </a:r>
          </a:p>
        </p:txBody>
      </p:sp>
      <p:sp>
        <p:nvSpPr>
          <p:cNvPr id="18438" name="Content Placeholder 5"/>
          <p:cNvSpPr>
            <a:spLocks noGrp="1"/>
          </p:cNvSpPr>
          <p:nvPr>
            <p:ph sz="quarter" idx="4"/>
          </p:nvPr>
        </p:nvSpPr>
        <p:spPr>
          <a:xfrm>
            <a:off x="4356100" y="1916113"/>
            <a:ext cx="4608513" cy="4392612"/>
          </a:xfrm>
        </p:spPr>
        <p:txBody>
          <a:bodyPr/>
          <a:lstStyle/>
          <a:p>
            <a:r>
              <a:rPr lang="en-GB" altLang="de-DE" sz="1600"/>
              <a:t>CINAHL </a:t>
            </a:r>
          </a:p>
          <a:p>
            <a:r>
              <a:rPr lang="en-GB" altLang="de-DE" sz="1600"/>
              <a:t>Cochrane Database of Systematic Reviews</a:t>
            </a:r>
          </a:p>
          <a:p>
            <a:r>
              <a:rPr lang="en-GB" altLang="de-DE" sz="1600"/>
              <a:t>Database of Abstracts of Reviews of Effects (DARE) on Cochrane Library and Centre for Reviews and Dissemination (CRD)</a:t>
            </a:r>
          </a:p>
          <a:p>
            <a:r>
              <a:rPr lang="en-GB" altLang="de-DE" sz="1600"/>
              <a:t>Health Technology Assessment database on Cochrane Library and Centre for Reviews and Dissemination (CRD) </a:t>
            </a:r>
          </a:p>
          <a:p>
            <a:r>
              <a:rPr lang="en-GB" altLang="de-DE" sz="1600"/>
              <a:t>Embase </a:t>
            </a:r>
          </a:p>
          <a:p>
            <a:r>
              <a:rPr lang="en-GB" altLang="de-DE" sz="1600"/>
              <a:t>MEDLINE </a:t>
            </a:r>
          </a:p>
          <a:p>
            <a:r>
              <a:rPr lang="en-GB" altLang="de-DE" sz="1600"/>
              <a:t>PsycINFO </a:t>
            </a:r>
          </a:p>
          <a:p>
            <a:r>
              <a:rPr lang="en-GB" altLang="de-DE" sz="1600"/>
              <a:t>SCI-Expanded </a:t>
            </a:r>
          </a:p>
          <a:p>
            <a:r>
              <a:rPr lang="en-GB" altLang="de-DE" sz="1600"/>
              <a:t>SSCI SIGN </a:t>
            </a:r>
          </a:p>
          <a:p>
            <a:r>
              <a:rPr lang="en-GB" altLang="de-DE" sz="1600"/>
              <a:t>Hand search of first authors’(LL) personal collections of articles</a:t>
            </a:r>
          </a:p>
        </p:txBody>
      </p:sp>
      <p:sp>
        <p:nvSpPr>
          <p:cNvPr id="3" name="Datumsplatzhalter 2"/>
          <p:cNvSpPr>
            <a:spLocks noGrp="1"/>
          </p:cNvSpPr>
          <p:nvPr>
            <p:ph type="dt" sz="half" idx="10"/>
          </p:nvPr>
        </p:nvSpPr>
        <p:spPr/>
        <p:txBody>
          <a:bodyPr/>
          <a:lstStyle/>
          <a:p>
            <a:pPr>
              <a:defRPr/>
            </a:pPr>
            <a:r>
              <a:rPr lang="de-DE" dirty="0">
                <a:solidFill>
                  <a:prstClr val="black"/>
                </a:solidFill>
              </a:rPr>
              <a:t>UFL</a:t>
            </a:r>
            <a:endParaRPr lang="en-GB" dirty="0">
              <a:solidFill>
                <a:prstClr val="black"/>
              </a:solidFill>
            </a:endParaRPr>
          </a:p>
        </p:txBody>
      </p:sp>
      <p:sp>
        <p:nvSpPr>
          <p:cNvPr id="4" name="Fußzeilenplatzhalter 3"/>
          <p:cNvSpPr>
            <a:spLocks noGrp="1"/>
          </p:cNvSpPr>
          <p:nvPr>
            <p:ph type="ftr" sz="quarter" idx="11"/>
          </p:nvPr>
        </p:nvSpPr>
        <p:spPr/>
        <p:txBody>
          <a:bodyPr/>
          <a:lstStyle/>
          <a:p>
            <a:pPr>
              <a:defRPr/>
            </a:pPr>
            <a:r>
              <a:rPr lang="en-GB">
                <a:solidFill>
                  <a:prstClr val="black"/>
                </a:solidFill>
              </a:rPr>
              <a:t>hanno.ulmer@i-med.ac.at</a:t>
            </a:r>
          </a:p>
        </p:txBody>
      </p:sp>
      <p:sp>
        <p:nvSpPr>
          <p:cNvPr id="6" name="Foliennummernplatzhalter 5"/>
          <p:cNvSpPr>
            <a:spLocks noGrp="1"/>
          </p:cNvSpPr>
          <p:nvPr>
            <p:ph type="sldNum" sz="quarter" idx="12"/>
          </p:nvPr>
        </p:nvSpPr>
        <p:spPr/>
        <p:txBody>
          <a:bodyPr/>
          <a:lstStyle/>
          <a:p>
            <a:pPr>
              <a:defRPr/>
            </a:pPr>
            <a:fld id="{97186814-9509-4939-AD4C-945385B2130B}" type="slidenum">
              <a:rPr lang="en-GB" smtClean="0">
                <a:solidFill>
                  <a:prstClr val="black">
                    <a:tint val="75000"/>
                  </a:prstClr>
                </a:solidFill>
              </a:rPr>
              <a:pPr>
                <a:defRPr/>
              </a:pPr>
              <a:t>168</a:t>
            </a:fld>
            <a:endParaRPr lang="en-GB">
              <a:solidFill>
                <a:prstClr val="black">
                  <a:tint val="75000"/>
                </a:prstClr>
              </a:solidFill>
            </a:endParaRPr>
          </a:p>
        </p:txBody>
      </p:sp>
    </p:spTree>
    <p:extLst>
      <p:ext uri="{BB962C8B-B14F-4D97-AF65-F5344CB8AC3E}">
        <p14:creationId xmlns:p14="http://schemas.microsoft.com/office/powerpoint/2010/main" val="86768512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ChangeArrowheads="1"/>
          </p:cNvSpPr>
          <p:nvPr>
            <p:ph type="title"/>
          </p:nvPr>
        </p:nvSpPr>
        <p:spPr/>
        <p:txBody>
          <a:bodyPr>
            <a:normAutofit/>
          </a:bodyPr>
          <a:lstStyle/>
          <a:p>
            <a:pPr eaLnBrk="1" hangingPunct="1"/>
            <a:r>
              <a:rPr lang="de-AT" sz="2800" dirty="0"/>
              <a:t>Quality </a:t>
            </a:r>
            <a:r>
              <a:rPr lang="de-AT" sz="2800" dirty="0" err="1"/>
              <a:t>of</a:t>
            </a:r>
            <a:r>
              <a:rPr lang="de-AT" sz="2800" dirty="0"/>
              <a:t> </a:t>
            </a:r>
            <a:r>
              <a:rPr lang="de-AT" sz="2800" dirty="0" err="1"/>
              <a:t>evidence</a:t>
            </a:r>
            <a:r>
              <a:rPr lang="de-AT" sz="2800" dirty="0"/>
              <a:t>, </a:t>
            </a:r>
            <a:r>
              <a:rPr lang="de-AT" sz="2800" dirty="0" err="1"/>
              <a:t>hierarchy</a:t>
            </a:r>
            <a:r>
              <a:rPr lang="de-AT" sz="2800" dirty="0"/>
              <a:t> </a:t>
            </a:r>
            <a:r>
              <a:rPr lang="de-AT" sz="2800" dirty="0" err="1"/>
              <a:t>of</a:t>
            </a:r>
            <a:r>
              <a:rPr lang="de-AT" sz="2800" dirty="0"/>
              <a:t> </a:t>
            </a:r>
            <a:r>
              <a:rPr lang="de-AT" sz="2800" dirty="0" err="1"/>
              <a:t>studies</a:t>
            </a:r>
            <a:endParaRPr lang="de-AT" sz="2800" dirty="0"/>
          </a:p>
        </p:txBody>
      </p:sp>
      <p:sp>
        <p:nvSpPr>
          <p:cNvPr id="2" name="Fußzeilenplatzhalter 1"/>
          <p:cNvSpPr>
            <a:spLocks noGrp="1"/>
          </p:cNvSpPr>
          <p:nvPr>
            <p:ph type="ftr" sz="quarter" idx="11"/>
          </p:nvPr>
        </p:nvSpPr>
        <p:spPr/>
        <p:txBody>
          <a:bodyPr/>
          <a:lstStyle/>
          <a:p>
            <a:r>
              <a:rPr lang="de-DE" altLang="en-US">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169</a:t>
            </a:fld>
            <a:endParaRPr lang="de-DE" altLang="en-US">
              <a:solidFill>
                <a:prstClr val="black">
                  <a:tint val="75000"/>
                </a:prstClr>
              </a:solidFill>
            </a:endParaRPr>
          </a:p>
        </p:txBody>
      </p:sp>
      <p:pic>
        <p:nvPicPr>
          <p:cNvPr id="491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99" y="1484784"/>
            <a:ext cx="4400241" cy="479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123" y="2450647"/>
            <a:ext cx="3959215" cy="286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50667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Grp="1" noChangeArrowheads="1"/>
          </p:cNvSpPr>
          <p:nvPr>
            <p:ph type="title"/>
          </p:nvPr>
        </p:nvSpPr>
        <p:spPr/>
        <p:txBody>
          <a:bodyPr/>
          <a:lstStyle/>
          <a:p>
            <a:pPr eaLnBrk="1" hangingPunct="1"/>
            <a:r>
              <a:rPr lang="de-DE" sz="2400"/>
              <a:t>Hierarchie von Medizinischen Studien</a:t>
            </a:r>
            <a:endParaRPr lang="de-AT" sz="240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3" name="Foliennummernplatzhalt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0D2F5E8F-47EE-403F-B671-2683899C2F18}"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Datumsplatzhalter 5"/>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Modul 2.02</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92459803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type="title"/>
          </p:nvPr>
        </p:nvSpPr>
        <p:spPr>
          <a:xfrm>
            <a:off x="539750" y="620715"/>
            <a:ext cx="7543800" cy="657225"/>
          </a:xfrm>
          <a:noFill/>
          <a:ln/>
        </p:spPr>
        <p:txBody>
          <a:bodyPr anchor="ctr"/>
          <a:lstStyle/>
          <a:p>
            <a:r>
              <a:rPr lang="de-DE" dirty="0" err="1"/>
              <a:t>Consistency</a:t>
            </a:r>
            <a:endParaRPr lang="de-DE" dirty="0"/>
          </a:p>
        </p:txBody>
      </p:sp>
      <p:sp>
        <p:nvSpPr>
          <p:cNvPr id="7"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295942" name="Picture 6"/>
          <p:cNvPicPr>
            <a:picLocks noChangeAspect="1" noChangeArrowheads="1"/>
          </p:cNvPicPr>
          <p:nvPr/>
        </p:nvPicPr>
        <p:blipFill>
          <a:blip r:embed="rId3" cstate="print"/>
          <a:srcRect l="7178" t="15538" r="16780" b="7683"/>
          <a:stretch>
            <a:fillRect/>
          </a:stretch>
        </p:blipFill>
        <p:spPr bwMode="auto">
          <a:xfrm>
            <a:off x="2411762" y="1628800"/>
            <a:ext cx="6179895" cy="4679850"/>
          </a:xfrm>
          <a:prstGeom prst="rect">
            <a:avLst/>
          </a:prstGeom>
          <a:noFill/>
          <a:ln w="9525">
            <a:noFill/>
            <a:miter lim="800000"/>
            <a:headEnd/>
            <a:tailEnd/>
          </a:ln>
          <a:effectLst/>
        </p:spPr>
      </p:pic>
      <p:sp>
        <p:nvSpPr>
          <p:cNvPr id="295943" name="Text Box 7"/>
          <p:cNvSpPr txBox="1">
            <a:spLocks noChangeArrowheads="1"/>
          </p:cNvSpPr>
          <p:nvPr/>
        </p:nvSpPr>
        <p:spPr bwMode="auto">
          <a:xfrm>
            <a:off x="179390" y="4437063"/>
            <a:ext cx="1755775" cy="825500"/>
          </a:xfrm>
          <a:prstGeom prst="rect">
            <a:avLst/>
          </a:prstGeom>
          <a:noFill/>
          <a:ln w="9525">
            <a:noFill/>
            <a:miter lim="800000"/>
            <a:headEnd/>
            <a:tailEnd/>
          </a:ln>
          <a:effectLst/>
        </p:spPr>
        <p:txBody>
          <a:bodyPr lIns="91418" tIns="45709" rIns="91418" bIns="45709">
            <a:spAutoFit/>
          </a:bodyPr>
          <a:lstStyle/>
          <a:p>
            <a:pPr defTabSz="914186">
              <a:spcBef>
                <a:spcPct val="50000"/>
              </a:spcBef>
            </a:pPr>
            <a:r>
              <a:rPr lang="en-US" sz="1600">
                <a:solidFill>
                  <a:prstClr val="black"/>
                </a:solidFill>
              </a:rPr>
              <a:t>Davey Smith &amp; Ebrahim, Int J Epidemiol  2001</a:t>
            </a:r>
            <a:endParaRPr lang="de-DE" sz="1600">
              <a:solidFill>
                <a:prstClr val="black"/>
              </a:solidFill>
            </a:endParaRPr>
          </a:p>
        </p:txBody>
      </p:sp>
      <p:sp>
        <p:nvSpPr>
          <p:cNvPr id="295944" name="Rectangle 8"/>
          <p:cNvSpPr>
            <a:spLocks noChangeArrowheads="1"/>
          </p:cNvSpPr>
          <p:nvPr/>
        </p:nvSpPr>
        <p:spPr bwMode="auto">
          <a:xfrm>
            <a:off x="323528" y="2564904"/>
            <a:ext cx="1979985" cy="1323417"/>
          </a:xfrm>
          <a:prstGeom prst="rect">
            <a:avLst/>
          </a:prstGeom>
          <a:noFill/>
          <a:ln w="9525">
            <a:noFill/>
            <a:miter lim="800000"/>
            <a:headEnd/>
            <a:tailEnd/>
          </a:ln>
          <a:effectLst/>
        </p:spPr>
        <p:txBody>
          <a:bodyPr wrap="none" lIns="91418" tIns="45709" rIns="91418" bIns="45709">
            <a:spAutoFit/>
          </a:bodyPr>
          <a:lstStyle/>
          <a:p>
            <a:pPr defTabSz="914186" eaLnBrk="0" hangingPunct="0"/>
            <a:r>
              <a:rPr lang="de-DE" sz="2000" dirty="0">
                <a:solidFill>
                  <a:prstClr val="black"/>
                </a:solidFill>
              </a:rPr>
              <a:t>Beta </a:t>
            </a:r>
            <a:r>
              <a:rPr lang="de-DE" sz="2000" dirty="0" err="1">
                <a:solidFill>
                  <a:prstClr val="black"/>
                </a:solidFill>
              </a:rPr>
              <a:t>carotene</a:t>
            </a:r>
            <a:r>
              <a:rPr lang="de-DE" sz="2000" dirty="0">
                <a:solidFill>
                  <a:prstClr val="black"/>
                </a:solidFill>
              </a:rPr>
              <a:t> </a:t>
            </a:r>
          </a:p>
          <a:p>
            <a:pPr defTabSz="914186" eaLnBrk="0" hangingPunct="0"/>
            <a:r>
              <a:rPr lang="de-DE" sz="2000" dirty="0" err="1">
                <a:solidFill>
                  <a:prstClr val="black"/>
                </a:solidFill>
              </a:rPr>
              <a:t>and</a:t>
            </a:r>
            <a:endParaRPr lang="de-DE" sz="2000" dirty="0">
              <a:solidFill>
                <a:prstClr val="black"/>
              </a:solidFill>
            </a:endParaRPr>
          </a:p>
          <a:p>
            <a:pPr defTabSz="914186" eaLnBrk="0" hangingPunct="0"/>
            <a:r>
              <a:rPr lang="de-DE" sz="2000" dirty="0" err="1">
                <a:solidFill>
                  <a:prstClr val="black"/>
                </a:solidFill>
              </a:rPr>
              <a:t>cardiovascular</a:t>
            </a:r>
            <a:r>
              <a:rPr lang="de-DE" sz="2000" dirty="0">
                <a:solidFill>
                  <a:prstClr val="black"/>
                </a:solidFill>
              </a:rPr>
              <a:t> </a:t>
            </a:r>
          </a:p>
          <a:p>
            <a:pPr defTabSz="914186" eaLnBrk="0" hangingPunct="0"/>
            <a:r>
              <a:rPr lang="de-DE" sz="2000" dirty="0" err="1">
                <a:solidFill>
                  <a:prstClr val="black"/>
                </a:solidFill>
              </a:rPr>
              <a:t>mortality</a:t>
            </a:r>
            <a:endParaRPr lang="de-DE" sz="2000" dirty="0">
              <a:solidFill>
                <a:prstClr val="black"/>
              </a:solidFill>
            </a:endParaRPr>
          </a:p>
        </p:txBody>
      </p:sp>
      <p:sp>
        <p:nvSpPr>
          <p:cNvPr id="2" name="Datumsplatzhalter 1"/>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170</a:t>
            </a:fld>
            <a:endParaRPr lang="de-DE" altLang="en-US">
              <a:solidFill>
                <a:prstClr val="black">
                  <a:tint val="75000"/>
                </a:prstClr>
              </a:solidFill>
            </a:endParaRPr>
          </a:p>
        </p:txBody>
      </p:sp>
    </p:spTree>
    <p:extLst>
      <p:ext uri="{BB962C8B-B14F-4D97-AF65-F5344CB8AC3E}">
        <p14:creationId xmlns:p14="http://schemas.microsoft.com/office/powerpoint/2010/main" val="217829887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a:t>Critical </a:t>
            </a:r>
            <a:r>
              <a:rPr lang="de-DE" sz="2000" dirty="0" err="1"/>
              <a:t>appraisal</a:t>
            </a:r>
            <a:r>
              <a:rPr lang="de-DE" sz="2000" dirty="0"/>
              <a:t>:</a:t>
            </a:r>
            <a:br>
              <a:rPr lang="de-DE" sz="2000" dirty="0"/>
            </a:br>
            <a:r>
              <a:rPr lang="en-US" altLang="de-DE" sz="2000" dirty="0"/>
              <a:t>The Newcastle-Ottawa Scale (NOS) for Assessing the Quality of Nonrandomized Studies in Meta-Analysis</a:t>
            </a:r>
            <a:endParaRPr lang="de-DE" sz="2000"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171</a:t>
            </a:fld>
            <a:endParaRPr lang="de-DE" altLang="en-US">
              <a:solidFill>
                <a:prstClr val="black">
                  <a:tint val="75000"/>
                </a:prstClr>
              </a:solidFill>
            </a:endParaRPr>
          </a:p>
        </p:txBody>
      </p:sp>
      <p:pic>
        <p:nvPicPr>
          <p:cNvPr id="490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72020"/>
            <a:ext cx="3562350"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0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641870"/>
            <a:ext cx="31813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1850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a:t>Critical </a:t>
            </a:r>
            <a:r>
              <a:rPr lang="de-DE" sz="2000" dirty="0" err="1"/>
              <a:t>appraisal</a:t>
            </a:r>
            <a:r>
              <a:rPr lang="de-DE" sz="2000" dirty="0"/>
              <a:t>: </a:t>
            </a:r>
            <a:r>
              <a:rPr lang="de-DE" sz="2000" dirty="0" err="1"/>
              <a:t>checklist</a:t>
            </a:r>
            <a:r>
              <a:rPr lang="de-DE" sz="2000" dirty="0"/>
              <a:t> </a:t>
            </a:r>
            <a:r>
              <a:rPr lang="de-DE" sz="2000" dirty="0" err="1"/>
              <a:t>example</a:t>
            </a:r>
            <a:br>
              <a:rPr lang="de-DE" sz="2000" dirty="0"/>
            </a:br>
            <a:endParaRPr lang="de-DE" sz="2000"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172</a:t>
            </a:fld>
            <a:endParaRPr lang="de-DE" altLang="en-US">
              <a:solidFill>
                <a:prstClr val="black">
                  <a:tint val="75000"/>
                </a:prstClr>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556793"/>
            <a:ext cx="6048671" cy="487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4994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2000" dirty="0"/>
              <a:t>Critical appraisal: </a:t>
            </a:r>
            <a:br>
              <a:rPr lang="en-US" sz="2000" dirty="0"/>
            </a:br>
            <a:r>
              <a:rPr lang="en-US" sz="2000" dirty="0"/>
              <a:t>Centre for Evidence-Based Medicine, University of Oxford</a:t>
            </a:r>
            <a:endParaRPr lang="de-DE" sz="2000"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173</a:t>
            </a:fld>
            <a:endParaRPr lang="de-DE" altLang="en-US">
              <a:solidFill>
                <a:prstClr val="black">
                  <a:tint val="75000"/>
                </a:prstClr>
              </a:solidFill>
            </a:endParaRPr>
          </a:p>
        </p:txBody>
      </p:sp>
      <p:sp>
        <p:nvSpPr>
          <p:cNvPr id="3" name="Rechteck 2"/>
          <p:cNvSpPr/>
          <p:nvPr/>
        </p:nvSpPr>
        <p:spPr>
          <a:xfrm>
            <a:off x="539552" y="1628800"/>
            <a:ext cx="7488832" cy="5078313"/>
          </a:xfrm>
          <a:prstGeom prst="rect">
            <a:avLst/>
          </a:prstGeom>
        </p:spPr>
        <p:txBody>
          <a:bodyPr wrap="square">
            <a:spAutoFit/>
          </a:bodyPr>
          <a:lstStyle/>
          <a:p>
            <a:r>
              <a:rPr lang="de-DE" dirty="0">
                <a:hlinkClick r:id="rId2"/>
              </a:rPr>
              <a:t>https://www.cebm.net/2014/06/critical-appraisal/</a:t>
            </a:r>
            <a:endParaRPr lang="de-DE" dirty="0"/>
          </a:p>
          <a:p>
            <a:endParaRPr lang="de-DE" dirty="0"/>
          </a:p>
          <a:p>
            <a:r>
              <a:rPr lang="de-DE" b="1" dirty="0"/>
              <a:t>Critical </a:t>
            </a:r>
            <a:r>
              <a:rPr lang="de-DE" b="1" dirty="0" err="1"/>
              <a:t>Appraisal</a:t>
            </a:r>
            <a:r>
              <a:rPr lang="de-DE" b="1" dirty="0"/>
              <a:t> Worksheets</a:t>
            </a:r>
          </a:p>
          <a:p>
            <a:endParaRPr lang="de-DE" b="1" dirty="0"/>
          </a:p>
          <a:p>
            <a:r>
              <a:rPr lang="de-DE" b="1" dirty="0"/>
              <a:t>English</a:t>
            </a:r>
          </a:p>
          <a:p>
            <a:r>
              <a:rPr lang="de-DE" u="sng" dirty="0" err="1">
                <a:hlinkClick r:id="rId3"/>
              </a:rPr>
              <a:t>Systematic</a:t>
            </a:r>
            <a:r>
              <a:rPr lang="de-DE" u="sng" dirty="0">
                <a:hlinkClick r:id="rId3"/>
              </a:rPr>
              <a:t> Reviews</a:t>
            </a:r>
            <a:r>
              <a:rPr lang="de-DE" dirty="0"/>
              <a:t> Critical </a:t>
            </a:r>
            <a:r>
              <a:rPr lang="de-DE" dirty="0" err="1"/>
              <a:t>Appraisal</a:t>
            </a:r>
            <a:r>
              <a:rPr lang="de-DE" dirty="0"/>
              <a:t> Sheet</a:t>
            </a:r>
          </a:p>
          <a:p>
            <a:r>
              <a:rPr lang="de-DE" u="sng" dirty="0" err="1">
                <a:hlinkClick r:id="rId4"/>
              </a:rPr>
              <a:t>Diagnostics</a:t>
            </a:r>
            <a:r>
              <a:rPr lang="de-DE" dirty="0"/>
              <a:t> Critical </a:t>
            </a:r>
            <a:r>
              <a:rPr lang="de-DE" dirty="0" err="1"/>
              <a:t>Appraisal</a:t>
            </a:r>
            <a:r>
              <a:rPr lang="de-DE" dirty="0"/>
              <a:t> Sheet</a:t>
            </a:r>
          </a:p>
          <a:p>
            <a:r>
              <a:rPr lang="de-DE" u="sng" dirty="0">
                <a:hlinkClick r:id="rId5" tooltip="CEBM prognosis worksheet 2013"/>
              </a:rPr>
              <a:t>Prognosis</a:t>
            </a:r>
            <a:r>
              <a:rPr lang="de-DE" dirty="0"/>
              <a:t> Critical </a:t>
            </a:r>
            <a:r>
              <a:rPr lang="de-DE" dirty="0" err="1"/>
              <a:t>Appraisal</a:t>
            </a:r>
            <a:r>
              <a:rPr lang="de-DE" dirty="0"/>
              <a:t> Sheet</a:t>
            </a:r>
          </a:p>
          <a:p>
            <a:r>
              <a:rPr lang="de-DE" u="sng" dirty="0" err="1">
                <a:hlinkClick r:id="rId6"/>
              </a:rPr>
              <a:t>Randomised</a:t>
            </a:r>
            <a:r>
              <a:rPr lang="de-DE" u="sng" dirty="0">
                <a:hlinkClick r:id="rId6"/>
              </a:rPr>
              <a:t> </a:t>
            </a:r>
            <a:r>
              <a:rPr lang="de-DE" u="sng" dirty="0" err="1">
                <a:hlinkClick r:id="rId6"/>
              </a:rPr>
              <a:t>Controlled</a:t>
            </a:r>
            <a:r>
              <a:rPr lang="de-DE" u="sng" dirty="0">
                <a:hlinkClick r:id="rId6"/>
              </a:rPr>
              <a:t> Trials</a:t>
            </a:r>
            <a:r>
              <a:rPr lang="de-DE" dirty="0"/>
              <a:t> (RCT) Critical </a:t>
            </a:r>
            <a:r>
              <a:rPr lang="de-DE" dirty="0" err="1"/>
              <a:t>Appraisal</a:t>
            </a:r>
            <a:r>
              <a:rPr lang="de-DE" dirty="0"/>
              <a:t> Sheet</a:t>
            </a:r>
          </a:p>
          <a:p>
            <a:r>
              <a:rPr lang="de-DE" u="sng" dirty="0">
                <a:hlinkClick r:id="rId7"/>
              </a:rPr>
              <a:t>Critical </a:t>
            </a:r>
            <a:r>
              <a:rPr lang="de-DE" u="sng" dirty="0" err="1">
                <a:hlinkClick r:id="rId7"/>
              </a:rPr>
              <a:t>Appraisal</a:t>
            </a:r>
            <a:r>
              <a:rPr lang="de-DE" u="sng" dirty="0">
                <a:hlinkClick r:id="rId7"/>
              </a:rPr>
              <a:t> </a:t>
            </a:r>
            <a:r>
              <a:rPr lang="de-DE" u="sng" dirty="0" err="1">
                <a:hlinkClick r:id="rId7"/>
              </a:rPr>
              <a:t>of</a:t>
            </a:r>
            <a:r>
              <a:rPr lang="de-DE" u="sng" dirty="0">
                <a:hlinkClick r:id="rId7"/>
              </a:rPr>
              <a:t> Qualitative Studies</a:t>
            </a:r>
            <a:r>
              <a:rPr lang="de-DE" dirty="0"/>
              <a:t> Sheet</a:t>
            </a:r>
          </a:p>
          <a:p>
            <a:r>
              <a:rPr lang="de-DE" u="sng" dirty="0">
                <a:hlinkClick r:id="rId8"/>
              </a:rPr>
              <a:t>IPD Review</a:t>
            </a:r>
            <a:r>
              <a:rPr lang="de-DE" dirty="0"/>
              <a:t> Sheet</a:t>
            </a:r>
          </a:p>
          <a:p>
            <a:endParaRPr lang="de-DE" b="1" dirty="0"/>
          </a:p>
          <a:p>
            <a:r>
              <a:rPr lang="de-DE" b="1" dirty="0"/>
              <a:t>Chinese – </a:t>
            </a:r>
            <a:r>
              <a:rPr lang="de-DE" b="1" dirty="0" err="1"/>
              <a:t>Translated</a:t>
            </a:r>
            <a:r>
              <a:rPr lang="de-DE" b="1" dirty="0"/>
              <a:t> </a:t>
            </a:r>
            <a:r>
              <a:rPr lang="de-DE" b="1" dirty="0" err="1"/>
              <a:t>by</a:t>
            </a:r>
            <a:r>
              <a:rPr lang="de-DE" b="1" dirty="0"/>
              <a:t> Chung-Han Yang </a:t>
            </a:r>
            <a:r>
              <a:rPr lang="de-DE" b="1" dirty="0" err="1"/>
              <a:t>and</a:t>
            </a:r>
            <a:r>
              <a:rPr lang="de-DE" b="1" dirty="0"/>
              <a:t> </a:t>
            </a:r>
            <a:r>
              <a:rPr lang="de-DE" b="1" dirty="0" err="1"/>
              <a:t>Shih-Chieh</a:t>
            </a:r>
            <a:r>
              <a:rPr lang="de-DE" b="1" dirty="0"/>
              <a:t> </a:t>
            </a:r>
            <a:r>
              <a:rPr lang="de-DE" b="1" dirty="0" err="1"/>
              <a:t>Shao</a:t>
            </a:r>
            <a:endParaRPr lang="de-DE" b="1" dirty="0"/>
          </a:p>
          <a:p>
            <a:r>
              <a:rPr lang="de-DE" u="sng" dirty="0" err="1">
                <a:hlinkClick r:id="rId9"/>
              </a:rPr>
              <a:t>Systematic</a:t>
            </a:r>
            <a:r>
              <a:rPr lang="de-DE" u="sng" dirty="0">
                <a:hlinkClick r:id="rId9"/>
              </a:rPr>
              <a:t> Reviews Critical </a:t>
            </a:r>
            <a:r>
              <a:rPr lang="de-DE" u="sng" dirty="0" err="1">
                <a:hlinkClick r:id="rId9"/>
              </a:rPr>
              <a:t>Appraisal</a:t>
            </a:r>
            <a:r>
              <a:rPr lang="de-DE" u="sng" dirty="0">
                <a:hlinkClick r:id="rId9"/>
              </a:rPr>
              <a:t> Sheet</a:t>
            </a:r>
            <a:endParaRPr lang="de-DE" dirty="0"/>
          </a:p>
          <a:p>
            <a:r>
              <a:rPr lang="de-DE" u="sng" dirty="0" err="1">
                <a:hlinkClick r:id="rId10"/>
              </a:rPr>
              <a:t>Diagnostic</a:t>
            </a:r>
            <a:r>
              <a:rPr lang="de-DE" u="sng" dirty="0">
                <a:hlinkClick r:id="rId10"/>
              </a:rPr>
              <a:t> Study Critical </a:t>
            </a:r>
            <a:r>
              <a:rPr lang="de-DE" u="sng" dirty="0" err="1">
                <a:hlinkClick r:id="rId10"/>
              </a:rPr>
              <a:t>Appraisal</a:t>
            </a:r>
            <a:r>
              <a:rPr lang="de-DE" u="sng" dirty="0">
                <a:hlinkClick r:id="rId10"/>
              </a:rPr>
              <a:t> Sheet</a:t>
            </a:r>
            <a:endParaRPr lang="de-DE" dirty="0"/>
          </a:p>
          <a:p>
            <a:r>
              <a:rPr lang="de-DE" u="sng" dirty="0" err="1">
                <a:hlinkClick r:id="rId11"/>
              </a:rPr>
              <a:t>Prognostic</a:t>
            </a:r>
            <a:r>
              <a:rPr lang="de-DE" u="sng" dirty="0">
                <a:hlinkClick r:id="rId11"/>
              </a:rPr>
              <a:t> Studies Critical </a:t>
            </a:r>
            <a:r>
              <a:rPr lang="de-DE" u="sng" dirty="0" err="1">
                <a:hlinkClick r:id="rId11"/>
              </a:rPr>
              <a:t>Appraisal</a:t>
            </a:r>
            <a:r>
              <a:rPr lang="de-DE" u="sng" dirty="0">
                <a:hlinkClick r:id="rId11"/>
              </a:rPr>
              <a:t> Sheet</a:t>
            </a:r>
            <a:endParaRPr lang="de-DE" dirty="0"/>
          </a:p>
          <a:p>
            <a:r>
              <a:rPr lang="de-DE" u="sng" dirty="0">
                <a:hlinkClick r:id="rId12"/>
              </a:rPr>
              <a:t>RCT Critical </a:t>
            </a:r>
            <a:r>
              <a:rPr lang="de-DE" u="sng" dirty="0" err="1">
                <a:hlinkClick r:id="rId12"/>
              </a:rPr>
              <a:t>Appraisal</a:t>
            </a:r>
            <a:r>
              <a:rPr lang="de-DE" u="sng" dirty="0">
                <a:hlinkClick r:id="rId12"/>
              </a:rPr>
              <a:t> Sheet</a:t>
            </a:r>
            <a:endParaRPr lang="de-DE" dirty="0"/>
          </a:p>
          <a:p>
            <a:endParaRPr lang="de-DE" dirty="0"/>
          </a:p>
        </p:txBody>
      </p:sp>
    </p:spTree>
    <p:extLst>
      <p:ext uri="{BB962C8B-B14F-4D97-AF65-F5344CB8AC3E}">
        <p14:creationId xmlns:p14="http://schemas.microsoft.com/office/powerpoint/2010/main" val="720465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Stratifying</a:t>
            </a:r>
            <a:r>
              <a:rPr lang="de-DE" dirty="0"/>
              <a:t> </a:t>
            </a:r>
            <a:r>
              <a:rPr lang="de-DE" dirty="0" err="1"/>
              <a:t>the</a:t>
            </a:r>
            <a:r>
              <a:rPr lang="de-DE" dirty="0"/>
              <a:t> </a:t>
            </a:r>
            <a:r>
              <a:rPr lang="de-DE" dirty="0" err="1"/>
              <a:t>analysis</a:t>
            </a:r>
            <a:r>
              <a:rPr lang="de-DE" dirty="0"/>
              <a:t> </a:t>
            </a:r>
            <a:r>
              <a:rPr lang="de-DE" dirty="0" err="1"/>
              <a:t>by</a:t>
            </a:r>
            <a:r>
              <a:rPr lang="de-DE" dirty="0"/>
              <a:t> </a:t>
            </a:r>
            <a:r>
              <a:rPr lang="de-DE" dirty="0" err="1"/>
              <a:t>trial</a:t>
            </a:r>
            <a:endParaRPr lang="de-DE" dirty="0"/>
          </a:p>
        </p:txBody>
      </p:sp>
      <p:sp>
        <p:nvSpPr>
          <p:cNvPr id="3" name="Inhaltsplatzhalter 2"/>
          <p:cNvSpPr>
            <a:spLocks noGrp="1"/>
          </p:cNvSpPr>
          <p:nvPr>
            <p:ph idx="1"/>
          </p:nvPr>
        </p:nvSpPr>
        <p:spPr/>
        <p:txBody>
          <a:bodyPr>
            <a:normAutofit/>
          </a:bodyPr>
          <a:lstStyle/>
          <a:p>
            <a:r>
              <a:rPr lang="en-US" sz="2000" dirty="0"/>
              <a:t>An important principle involved in estimating risk from a meta-analysis is that the randomized comparisons of the individual trials should be maintained when analyzing the combined data</a:t>
            </a:r>
          </a:p>
          <a:p>
            <a:r>
              <a:rPr lang="en-US" sz="2000" dirty="0"/>
              <a:t>In other words, when comparing drug A to drug B, subjects randomly assigned to drug A in a single trial are compared to subjects assigned to drug B from the same trial and not to subjects from other trials. In the statistics literature, this is referred to as stratifying the analysis by trial</a:t>
            </a:r>
          </a:p>
          <a:p>
            <a:r>
              <a:rPr lang="en-US" sz="2000" dirty="0"/>
              <a:t> Simple pooling of data usually leads to misleading results</a:t>
            </a:r>
            <a:endParaRPr lang="de-DE" sz="2000"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174</a:t>
            </a:fld>
            <a:endParaRPr lang="de-DE" altLang="en-US">
              <a:solidFill>
                <a:prstClr val="black">
                  <a:tint val="75000"/>
                </a:prstClr>
              </a:solidFill>
            </a:endParaRPr>
          </a:p>
        </p:txBody>
      </p:sp>
    </p:spTree>
    <p:extLst>
      <p:ext uri="{BB962C8B-B14F-4D97-AF65-F5344CB8AC3E}">
        <p14:creationId xmlns:p14="http://schemas.microsoft.com/office/powerpoint/2010/main" val="19822327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Simpson`s</a:t>
            </a:r>
            <a:r>
              <a:rPr lang="de-DE" dirty="0"/>
              <a:t> Paradoxon</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34" y="1641701"/>
            <a:ext cx="7772024" cy="212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11560" y="3933058"/>
            <a:ext cx="7848872" cy="1477328"/>
          </a:xfrm>
          <a:prstGeom prst="rect">
            <a:avLst/>
          </a:prstGeom>
        </p:spPr>
        <p:txBody>
          <a:bodyPr wrap="square" lIns="91418" tIns="45709" rIns="91418" bIns="45709">
            <a:spAutoFit/>
          </a:bodyPr>
          <a:lstStyle/>
          <a:p>
            <a:pPr defTabSz="914186" fontAlgn="auto">
              <a:spcBef>
                <a:spcPts val="0"/>
              </a:spcBef>
              <a:spcAft>
                <a:spcPts val="0"/>
              </a:spcAft>
            </a:pPr>
            <a:r>
              <a:rPr lang="en-US" dirty="0">
                <a:solidFill>
                  <a:prstClr val="black"/>
                </a:solidFill>
                <a:latin typeface="Calibri"/>
              </a:rPr>
              <a:t>The hypothetical example in Table 1 illustrates an extreme example of Simpson’s paradox in which, for each of four trials, the estimated risk of a safety event is identical for both Drug A and Drug B. With simple pooling, however, the risk for Drug A appears to be more than twice as high as that for Drug B (12.8 percent vs. 6.2 percent)</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175</a:t>
            </a:fld>
            <a:endParaRPr lang="de-DE" altLang="en-US">
              <a:solidFill>
                <a:prstClr val="black">
                  <a:tint val="75000"/>
                </a:prstClr>
              </a:solidFill>
            </a:endParaRPr>
          </a:p>
        </p:txBody>
      </p:sp>
    </p:spTree>
    <p:extLst>
      <p:ext uri="{BB962C8B-B14F-4D97-AF65-F5344CB8AC3E}">
        <p14:creationId xmlns:p14="http://schemas.microsoft.com/office/powerpoint/2010/main" val="33599599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Mantel-</a:t>
            </a:r>
            <a:r>
              <a:rPr lang="de-DE" dirty="0" err="1"/>
              <a:t>Haenszel</a:t>
            </a:r>
            <a:r>
              <a:rPr lang="de-DE" dirty="0"/>
              <a:t> </a:t>
            </a:r>
            <a:r>
              <a:rPr lang="de-DE" dirty="0" err="1"/>
              <a:t>method</a:t>
            </a:r>
            <a:r>
              <a:rPr lang="de-DE" dirty="0"/>
              <a:t> – </a:t>
            </a:r>
            <a:r>
              <a:rPr lang="de-DE" dirty="0" err="1"/>
              <a:t>stratified</a:t>
            </a:r>
            <a:r>
              <a:rPr lang="de-DE" dirty="0"/>
              <a:t> </a:t>
            </a:r>
            <a:r>
              <a:rPr lang="de-DE" dirty="0" err="1"/>
              <a:t>analysis</a:t>
            </a:r>
            <a:r>
              <a:rPr lang="de-DE" dirty="0"/>
              <a:t>, </a:t>
            </a:r>
            <a:r>
              <a:rPr lang="de-DE" dirty="0" err="1"/>
              <a:t>kidney</a:t>
            </a:r>
            <a:r>
              <a:rPr lang="de-DE" dirty="0"/>
              <a:t> </a:t>
            </a:r>
            <a:r>
              <a:rPr lang="de-DE" dirty="0" err="1"/>
              <a:t>stones</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mc:AlternateContent xmlns:mc="http://schemas.openxmlformats.org/markup-compatibility/2006" xmlns:a14="http://schemas.microsoft.com/office/drawing/2010/main">
        <mc:Choice Requires="a14">
          <p:sp>
            <p:nvSpPr>
              <p:cNvPr id="9" name="Textfeld 8"/>
              <p:cNvSpPr txBox="1"/>
              <p:nvPr/>
            </p:nvSpPr>
            <p:spPr>
              <a:xfrm>
                <a:off x="827584" y="5301208"/>
                <a:ext cx="6552728" cy="713593"/>
              </a:xfrm>
              <a:prstGeom prst="rect">
                <a:avLst/>
              </a:prstGeom>
              <a:noFill/>
            </p:spPr>
            <p:txBody>
              <a:bodyPr wrap="square" lIns="91418" tIns="45709" rIns="91418" bIns="45709" rtlCol="0">
                <a:spAutoFit/>
              </a:bodyPr>
              <a:lstStyle/>
              <a:p>
                <a:pPr defTabSz="914186" fontAlgn="auto">
                  <a:spcBef>
                    <a:spcPts val="0"/>
                  </a:spcBef>
                  <a:spcAft>
                    <a:spcPts val="0"/>
                  </a:spcAft>
                </a:pPr>
                <a14:m>
                  <m:oMath xmlns:m="http://schemas.openxmlformats.org/officeDocument/2006/math">
                    <m:r>
                      <a:rPr lang="de-DE" i="1" smtClean="0">
                        <a:solidFill>
                          <a:prstClr val="black"/>
                        </a:solidFill>
                        <a:latin typeface="Cambria Math"/>
                      </a:rPr>
                      <m:t>𝑂𝑑𝑑𝑠</m:t>
                    </m:r>
                    <m:r>
                      <a:rPr lang="de-DE" i="1" smtClean="0">
                        <a:solidFill>
                          <a:prstClr val="black"/>
                        </a:solidFill>
                        <a:latin typeface="Cambria Math"/>
                      </a:rPr>
                      <m:t> </m:t>
                    </m:r>
                    <m:r>
                      <a:rPr lang="de-DE" i="1" smtClean="0">
                        <a:solidFill>
                          <a:prstClr val="black"/>
                        </a:solidFill>
                        <a:latin typeface="Cambria Math"/>
                      </a:rPr>
                      <m:t>𝑅𝑎𝑡𝑖𝑜</m:t>
                    </m:r>
                    <m:r>
                      <a:rPr lang="de-DE" i="1" smtClean="0">
                        <a:solidFill>
                          <a:prstClr val="black"/>
                        </a:solidFill>
                        <a:latin typeface="Cambria Math"/>
                      </a:rPr>
                      <m:t> </m:t>
                    </m:r>
                    <m:r>
                      <a:rPr lang="de-DE" i="1" baseline="-25000" smtClean="0">
                        <a:solidFill>
                          <a:prstClr val="black"/>
                        </a:solidFill>
                        <a:latin typeface="Cambria Math"/>
                      </a:rPr>
                      <m:t>𝑀𝑎𝑛𝑡𝑒𝑙</m:t>
                    </m:r>
                    <m:r>
                      <a:rPr lang="de-DE" i="1" baseline="-25000" smtClean="0">
                        <a:solidFill>
                          <a:prstClr val="black"/>
                        </a:solidFill>
                        <a:latin typeface="Cambria Math"/>
                      </a:rPr>
                      <m:t>−</m:t>
                    </m:r>
                    <m:r>
                      <a:rPr lang="de-DE" i="1" baseline="-25000" smtClean="0">
                        <a:solidFill>
                          <a:prstClr val="black"/>
                        </a:solidFill>
                        <a:latin typeface="Cambria Math"/>
                      </a:rPr>
                      <m:t>𝐻𝑎𝑒𝑛𝑠𝑧𝑒𝑙</m:t>
                    </m:r>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81</m:t>
                            </m:r>
                            <m:r>
                              <a:rPr lang="de-DE" i="1" smtClean="0">
                                <a:solidFill>
                                  <a:prstClr val="black"/>
                                </a:solidFill>
                                <a:latin typeface="Cambria Math"/>
                              </a:rPr>
                              <m:t>𝑥</m:t>
                            </m:r>
                            <m:r>
                              <a:rPr lang="de-DE" i="1" smtClean="0">
                                <a:solidFill>
                                  <a:prstClr val="black"/>
                                </a:solidFill>
                                <a:latin typeface="Cambria Math"/>
                              </a:rPr>
                              <m:t>36</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192</m:t>
                            </m:r>
                            <m:r>
                              <a:rPr lang="de-DE" i="1" smtClean="0">
                                <a:solidFill>
                                  <a:prstClr val="black"/>
                                </a:solidFill>
                                <a:latin typeface="Cambria Math"/>
                              </a:rPr>
                              <m:t>𝑥</m:t>
                            </m:r>
                            <m:r>
                              <a:rPr lang="de-DE" i="1" smtClean="0">
                                <a:solidFill>
                                  <a:prstClr val="black"/>
                                </a:solidFill>
                                <a:latin typeface="Cambria Math"/>
                              </a:rPr>
                              <m:t>25</m:t>
                            </m:r>
                          </m:num>
                          <m:den>
                            <m:r>
                              <a:rPr lang="de-DE" i="1" smtClean="0">
                                <a:solidFill>
                                  <a:prstClr val="black"/>
                                </a:solidFill>
                                <a:latin typeface="Cambria Math"/>
                              </a:rPr>
                              <m:t>343</m:t>
                            </m:r>
                          </m:den>
                        </m:f>
                      </m:num>
                      <m:den>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6</m:t>
                            </m:r>
                            <m:r>
                              <a:rPr lang="de-DE" i="1" smtClean="0">
                                <a:solidFill>
                                  <a:prstClr val="black"/>
                                </a:solidFill>
                                <a:latin typeface="Cambria Math"/>
                              </a:rPr>
                              <m:t>𝑥</m:t>
                            </m:r>
                            <m:r>
                              <a:rPr lang="de-DE" i="1" smtClean="0">
                                <a:solidFill>
                                  <a:prstClr val="black"/>
                                </a:solidFill>
                                <a:latin typeface="Cambria Math"/>
                              </a:rPr>
                              <m:t>234</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71</m:t>
                            </m:r>
                            <m:r>
                              <a:rPr lang="de-DE" i="1" smtClean="0">
                                <a:solidFill>
                                  <a:prstClr val="black"/>
                                </a:solidFill>
                                <a:latin typeface="Cambria Math"/>
                              </a:rPr>
                              <m:t>𝑥</m:t>
                            </m:r>
                            <m:r>
                              <a:rPr lang="de-DE" i="1" smtClean="0">
                                <a:solidFill>
                                  <a:prstClr val="black"/>
                                </a:solidFill>
                                <a:latin typeface="Cambria Math"/>
                              </a:rPr>
                              <m:t>55</m:t>
                            </m:r>
                          </m:num>
                          <m:den>
                            <m:r>
                              <a:rPr lang="de-DE" i="1" smtClean="0">
                                <a:solidFill>
                                  <a:prstClr val="black"/>
                                </a:solidFill>
                                <a:latin typeface="Cambria Math"/>
                              </a:rPr>
                              <m:t>343</m:t>
                            </m:r>
                          </m:den>
                        </m:f>
                      </m:den>
                    </m:f>
                  </m:oMath>
                </a14:m>
                <a:r>
                  <a:rPr lang="de-DE" dirty="0">
                    <a:solidFill>
                      <a:prstClr val="black"/>
                    </a:solidFill>
                    <a:latin typeface="Calibri"/>
                  </a:rPr>
                  <a:t> = 1,45 (p=0,12)</a:t>
                </a:r>
              </a:p>
            </p:txBody>
          </p:sp>
        </mc:Choice>
        <mc:Fallback xmlns="">
          <p:sp>
            <p:nvSpPr>
              <p:cNvPr id="9" name="Textfeld 8"/>
              <p:cNvSpPr txBox="1">
                <a:spLocks noRot="1" noChangeAspect="1" noMove="1" noResize="1" noEditPoints="1" noAdjustHandles="1" noChangeArrowheads="1" noChangeShapeType="1" noTextEdit="1"/>
              </p:cNvSpPr>
              <p:nvPr/>
            </p:nvSpPr>
            <p:spPr>
              <a:xfrm>
                <a:off x="827584" y="5301208"/>
                <a:ext cx="6552728" cy="713593"/>
              </a:xfrm>
              <a:prstGeom prst="rect">
                <a:avLst/>
              </a:prstGeom>
              <a:blipFill rotWithShape="1">
                <a:blip r:embed="rId2"/>
                <a:stretch>
                  <a:fillRect/>
                </a:stretch>
              </a:blipFill>
            </p:spPr>
            <p:txBody>
              <a:bodyPr/>
              <a:lstStyle/>
              <a:p>
                <a:r>
                  <a:rPr lang="de-DE">
                    <a:noFill/>
                  </a:rPr>
                  <a:t> </a:t>
                </a:r>
              </a:p>
            </p:txBody>
          </p:sp>
        </mc:Fallback>
      </mc:AlternateContent>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176</a:t>
            </a:fld>
            <a:endParaRPr lang="de-DE" altLang="en-US">
              <a:solidFill>
                <a:prstClr val="black">
                  <a:tint val="75000"/>
                </a:prstClr>
              </a:solidFill>
            </a:endParaRPr>
          </a:p>
        </p:txBody>
      </p:sp>
      <p:pic>
        <p:nvPicPr>
          <p:cNvPr id="491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43" y="1487911"/>
            <a:ext cx="4752528" cy="3564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30558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Sensitivity</a:t>
            </a:r>
            <a:r>
              <a:rPr lang="de-DE" dirty="0"/>
              <a:t> Analysis </a:t>
            </a:r>
          </a:p>
        </p:txBody>
      </p:sp>
      <p:sp>
        <p:nvSpPr>
          <p:cNvPr id="3" name="Inhaltsplatzhalter 2"/>
          <p:cNvSpPr>
            <a:spLocks noGrp="1"/>
          </p:cNvSpPr>
          <p:nvPr>
            <p:ph idx="1"/>
          </p:nvPr>
        </p:nvSpPr>
        <p:spPr/>
        <p:txBody>
          <a:bodyPr>
            <a:normAutofit/>
          </a:bodyPr>
          <a:lstStyle/>
          <a:p>
            <a:r>
              <a:rPr lang="en-US" dirty="0"/>
              <a:t>The goal of any sensitivity analysis should not be to search for additional findings, but to support and understand the primary findings of the meta-analysis </a:t>
            </a:r>
          </a:p>
          <a:p>
            <a:r>
              <a:rPr lang="de-DE" dirty="0" err="1"/>
              <a:t>For</a:t>
            </a:r>
            <a:r>
              <a:rPr lang="de-DE" dirty="0"/>
              <a:t> </a:t>
            </a:r>
            <a:r>
              <a:rPr lang="de-DE" dirty="0" err="1"/>
              <a:t>example</a:t>
            </a:r>
            <a:r>
              <a:rPr lang="de-DE" dirty="0"/>
              <a:t>, a </a:t>
            </a:r>
            <a:r>
              <a:rPr lang="en-US" dirty="0"/>
              <a:t>meta-analysis that included one very large study contributing a large proportion of subjects and events could raise a concern that it was overly influencing the meta-analytic results </a:t>
            </a:r>
          </a:p>
          <a:p>
            <a:r>
              <a:rPr lang="en-US" dirty="0"/>
              <a:t>A sensitivity analysis that excluded that study would have reduced numbers of subjects and events and lower power to yield a significant finding, but a risk estimate that was consistent with the original estimate would add to the weight of evidence of the finding </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177</a:t>
            </a:fld>
            <a:endParaRPr lang="de-DE" altLang="en-US">
              <a:solidFill>
                <a:prstClr val="black">
                  <a:tint val="75000"/>
                </a:prstClr>
              </a:solidFill>
            </a:endParaRPr>
          </a:p>
        </p:txBody>
      </p:sp>
    </p:spTree>
    <p:extLst>
      <p:ext uri="{BB962C8B-B14F-4D97-AF65-F5344CB8AC3E}">
        <p14:creationId xmlns:p14="http://schemas.microsoft.com/office/powerpoint/2010/main" val="1973939892"/>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FDA Meta-analysis </a:t>
            </a:r>
            <a:r>
              <a:rPr lang="de-DE" dirty="0" err="1"/>
              <a:t>of</a:t>
            </a:r>
            <a:r>
              <a:rPr lang="de-DE" dirty="0"/>
              <a:t> </a:t>
            </a:r>
            <a:r>
              <a:rPr lang="de-DE" dirty="0" err="1"/>
              <a:t>antidepressants</a:t>
            </a:r>
            <a:r>
              <a:rPr lang="de-DE" dirty="0"/>
              <a:t> </a:t>
            </a:r>
            <a:r>
              <a:rPr lang="de-DE" dirty="0" err="1"/>
              <a:t>and</a:t>
            </a:r>
            <a:r>
              <a:rPr lang="de-DE" dirty="0"/>
              <a:t> </a:t>
            </a:r>
            <a:r>
              <a:rPr lang="de-DE" dirty="0" err="1"/>
              <a:t>suicidal</a:t>
            </a:r>
            <a:r>
              <a:rPr lang="de-DE" dirty="0"/>
              <a:t> </a:t>
            </a:r>
            <a:r>
              <a:rPr lang="de-DE" dirty="0" err="1"/>
              <a:t>behaviour</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8"/>
            <a:ext cx="6807200" cy="452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788024" y="5805264"/>
            <a:ext cx="3631700" cy="369332"/>
          </a:xfrm>
          <a:prstGeom prst="rect">
            <a:avLst/>
          </a:prstGeom>
        </p:spPr>
        <p:txBody>
          <a:bodyPr wrap="none" lIns="91418" tIns="45709" rIns="91418" bIns="45709">
            <a:spAutoFit/>
          </a:bodyPr>
          <a:lstStyle/>
          <a:p>
            <a:pPr defTabSz="914186" fontAlgn="auto">
              <a:spcBef>
                <a:spcPts val="0"/>
              </a:spcBef>
              <a:spcAft>
                <a:spcPts val="0"/>
              </a:spcAft>
            </a:pPr>
            <a:r>
              <a:rPr lang="da-DK" dirty="0">
                <a:solidFill>
                  <a:prstClr val="black"/>
                </a:solidFill>
                <a:latin typeface="Calibri"/>
              </a:rPr>
              <a:t>Hammad, Laughren et al. BMJ 2009</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178</a:t>
            </a:fld>
            <a:endParaRPr lang="de-DE" altLang="en-US">
              <a:solidFill>
                <a:prstClr val="black">
                  <a:tint val="75000"/>
                </a:prstClr>
              </a:solidFill>
            </a:endParaRPr>
          </a:p>
        </p:txBody>
      </p:sp>
    </p:spTree>
    <p:extLst>
      <p:ext uri="{BB962C8B-B14F-4D97-AF65-F5344CB8AC3E}">
        <p14:creationId xmlns:p14="http://schemas.microsoft.com/office/powerpoint/2010/main" val="25620961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MedCalc</a:t>
            </a:r>
            <a:r>
              <a:rPr lang="de-DE" dirty="0"/>
              <a:t> </a:t>
            </a:r>
            <a:r>
              <a:rPr lang="de-DE" dirty="0" err="1"/>
              <a:t>statistical</a:t>
            </a:r>
            <a:r>
              <a:rPr lang="de-DE" dirty="0"/>
              <a:t> </a:t>
            </a:r>
            <a:r>
              <a:rPr lang="de-DE" dirty="0" err="1"/>
              <a:t>software</a:t>
            </a:r>
            <a:r>
              <a:rPr lang="de-DE" dirty="0"/>
              <a:t>:</a:t>
            </a:r>
            <a:br>
              <a:rPr lang="de-DE" dirty="0"/>
            </a:br>
            <a:r>
              <a:rPr lang="de-DE" dirty="0"/>
              <a:t>Meta-analysis </a:t>
            </a:r>
            <a:r>
              <a:rPr lang="de-DE" dirty="0" err="1"/>
              <a:t>Introduction</a:t>
            </a:r>
            <a:endParaRPr lang="de-DE" dirty="0"/>
          </a:p>
        </p:txBody>
      </p:sp>
      <p:sp>
        <p:nvSpPr>
          <p:cNvPr id="3" name="Inhaltsplatzhalter 2"/>
          <p:cNvSpPr>
            <a:spLocks noGrp="1"/>
          </p:cNvSpPr>
          <p:nvPr>
            <p:ph idx="1"/>
          </p:nvPr>
        </p:nvSpPr>
        <p:spPr/>
        <p:txBody>
          <a:bodyPr/>
          <a:lstStyle/>
          <a:p>
            <a:r>
              <a:rPr lang="en-US" dirty="0"/>
              <a:t>A meta-analysis integrates the quantitative findings from separate but similar studies and provides a numerical estimate of the overall effect of interest (Petrie et al., 2003).</a:t>
            </a:r>
          </a:p>
          <a:p>
            <a:r>
              <a:rPr lang="en-US" dirty="0"/>
              <a:t>Different weights are assigned to the different studies for calculating the summary or pooled effect. The weighting is related with the inverse of the standard error (and therefore indirectly to the sample size) reported in the studies. Studies with smaller standard error and larger sample size are given more weight in the calculation of the pooled effect size.</a:t>
            </a:r>
          </a:p>
          <a:p>
            <a:pPr marL="0" indent="0">
              <a:buNone/>
            </a:pP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179</a:t>
            </a:fld>
            <a:endParaRPr lang="de-DE" altLang="en-US">
              <a:solidFill>
                <a:prstClr val="black">
                  <a:tint val="75000"/>
                </a:prstClr>
              </a:solidFill>
            </a:endParaRPr>
          </a:p>
        </p:txBody>
      </p:sp>
    </p:spTree>
    <p:extLst>
      <p:ext uri="{BB962C8B-B14F-4D97-AF65-F5344CB8AC3E}">
        <p14:creationId xmlns:p14="http://schemas.microsoft.com/office/powerpoint/2010/main" val="2438587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type="title"/>
          </p:nvPr>
        </p:nvSpPr>
        <p:spPr>
          <a:xfrm>
            <a:off x="539750" y="620715"/>
            <a:ext cx="7543800" cy="657225"/>
          </a:xfrm>
          <a:noFill/>
          <a:ln/>
        </p:spPr>
        <p:txBody>
          <a:bodyPr anchor="ctr"/>
          <a:lstStyle/>
          <a:p>
            <a:r>
              <a:rPr lang="de-DE"/>
              <a:t>Konsistenz</a:t>
            </a:r>
          </a:p>
        </p:txBody>
      </p:sp>
      <p:sp>
        <p:nvSpPr>
          <p:cNvPr id="7"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8"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13613C93-B0C7-4DE2-A0B6-E3687AE9890C}"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295942" name="Picture 6"/>
          <p:cNvPicPr>
            <a:picLocks noChangeAspect="1" noChangeArrowheads="1"/>
          </p:cNvPicPr>
          <p:nvPr/>
        </p:nvPicPr>
        <p:blipFill>
          <a:blip r:embed="rId3" cstate="print"/>
          <a:srcRect l="7178" t="15538" r="16780" b="7683"/>
          <a:stretch>
            <a:fillRect/>
          </a:stretch>
        </p:blipFill>
        <p:spPr bwMode="auto">
          <a:xfrm>
            <a:off x="2411762" y="1628800"/>
            <a:ext cx="6179895" cy="4679850"/>
          </a:xfrm>
          <a:prstGeom prst="rect">
            <a:avLst/>
          </a:prstGeom>
          <a:noFill/>
          <a:ln w="9525">
            <a:noFill/>
            <a:miter lim="800000"/>
            <a:headEnd/>
            <a:tailEnd/>
          </a:ln>
          <a:effectLst/>
        </p:spPr>
      </p:pic>
      <p:sp>
        <p:nvSpPr>
          <p:cNvPr id="295943" name="Text Box 7"/>
          <p:cNvSpPr txBox="1">
            <a:spLocks noChangeArrowheads="1"/>
          </p:cNvSpPr>
          <p:nvPr/>
        </p:nvSpPr>
        <p:spPr bwMode="auto">
          <a:xfrm>
            <a:off x="179390" y="4437063"/>
            <a:ext cx="1755775" cy="825500"/>
          </a:xfrm>
          <a:prstGeom prst="rect">
            <a:avLst/>
          </a:prstGeom>
          <a:noFill/>
          <a:ln w="9525">
            <a:noFill/>
            <a:miter lim="800000"/>
            <a:headEnd/>
            <a:tailEnd/>
          </a:ln>
          <a:effectLst/>
        </p:spPr>
        <p:txBody>
          <a:bodyPr lIns="91418" tIns="45709" rIns="91418" bIns="45709">
            <a:spAutoFit/>
          </a:bodyPr>
          <a:lstStyle/>
          <a:p>
            <a:pPr marL="0" marR="0" lvl="0" indent="0" algn="l" defTabSz="914186"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mn-cs"/>
              </a:rPr>
              <a:t>Davey Smith &amp; Ebrahim, Int J Epidemiol  2001</a:t>
            </a:r>
            <a:endParaRPr kumimoji="0" lang="de-DE"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5944" name="Rectangle 8"/>
          <p:cNvSpPr>
            <a:spLocks noChangeArrowheads="1"/>
          </p:cNvSpPr>
          <p:nvPr/>
        </p:nvSpPr>
        <p:spPr bwMode="auto">
          <a:xfrm>
            <a:off x="684214" y="1989139"/>
            <a:ext cx="1353233" cy="1938980"/>
          </a:xfrm>
          <a:prstGeom prst="rect">
            <a:avLst/>
          </a:prstGeom>
          <a:noFill/>
          <a:ln w="9525">
            <a:noFill/>
            <a:miter lim="800000"/>
            <a:headEnd/>
            <a:tailEnd/>
          </a:ln>
          <a:effectLst/>
        </p:spPr>
        <p:txBody>
          <a:bodyPr wrap="none" lIns="91418" tIns="45709" rIns="91418" bIns="45709">
            <a:spAutoFit/>
          </a:bodyPr>
          <a:lstStyle/>
          <a:p>
            <a:pPr marL="0" marR="0" lvl="0" indent="0" algn="l" defTabSz="914186"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prstClr val="black"/>
                </a:solidFill>
                <a:effectLst/>
                <a:uLnTx/>
                <a:uFillTx/>
                <a:latin typeface="Arial" charset="0"/>
                <a:ea typeface="+mn-ea"/>
                <a:cs typeface="+mn-cs"/>
              </a:rPr>
              <a:t>Beta-</a:t>
            </a:r>
          </a:p>
          <a:p>
            <a:pPr marL="0" marR="0" lvl="0" indent="0" algn="l" defTabSz="914186"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prstClr val="black"/>
                </a:solidFill>
                <a:effectLst/>
                <a:uLnTx/>
                <a:uFillTx/>
                <a:latin typeface="Arial" charset="0"/>
                <a:ea typeface="+mn-ea"/>
                <a:cs typeface="+mn-cs"/>
              </a:rPr>
              <a:t>Carotin </a:t>
            </a:r>
          </a:p>
          <a:p>
            <a:pPr marL="0" marR="0" lvl="0" indent="0" algn="l" defTabSz="914186"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prstClr val="black"/>
                </a:solidFill>
                <a:effectLst/>
                <a:uLnTx/>
                <a:uFillTx/>
                <a:latin typeface="Arial" charset="0"/>
                <a:ea typeface="+mn-ea"/>
                <a:cs typeface="+mn-cs"/>
              </a:rPr>
              <a:t>und </a:t>
            </a:r>
          </a:p>
          <a:p>
            <a:pPr marL="0" marR="0" lvl="0" indent="0" algn="l" defTabSz="914186"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prstClr val="black"/>
                </a:solidFill>
                <a:effectLst/>
                <a:uLnTx/>
                <a:uFillTx/>
                <a:latin typeface="Arial" charset="0"/>
                <a:ea typeface="+mn-ea"/>
                <a:cs typeface="+mn-cs"/>
              </a:rPr>
              <a:t>kardio-</a:t>
            </a:r>
          </a:p>
          <a:p>
            <a:pPr marL="0" marR="0" lvl="0" indent="0" algn="l" defTabSz="914186"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prstClr val="black"/>
                </a:solidFill>
                <a:effectLst/>
                <a:uLnTx/>
                <a:uFillTx/>
                <a:latin typeface="Arial" charset="0"/>
                <a:ea typeface="+mn-ea"/>
                <a:cs typeface="+mn-cs"/>
              </a:rPr>
              <a:t>vaskuläre </a:t>
            </a:r>
          </a:p>
          <a:p>
            <a:pPr marL="0" marR="0" lvl="0" indent="0" algn="l" defTabSz="914186"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prstClr val="black"/>
                </a:solidFill>
                <a:effectLst/>
                <a:uLnTx/>
                <a:uFillTx/>
                <a:latin typeface="Arial" charset="0"/>
                <a:ea typeface="+mn-ea"/>
                <a:cs typeface="+mn-cs"/>
              </a:rPr>
              <a:t>Mortalität</a:t>
            </a:r>
          </a:p>
        </p:txBody>
      </p:sp>
    </p:spTree>
    <p:extLst>
      <p:ext uri="{BB962C8B-B14F-4D97-AF65-F5344CB8AC3E}">
        <p14:creationId xmlns:p14="http://schemas.microsoft.com/office/powerpoint/2010/main" val="375463814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a:t>
            </a:r>
            <a:r>
              <a:rPr lang="de-DE" dirty="0" err="1"/>
              <a:t>effect</a:t>
            </a:r>
            <a:r>
              <a:rPr lang="de-DE" dirty="0"/>
              <a:t> </a:t>
            </a:r>
            <a:r>
              <a:rPr lang="de-DE" dirty="0" err="1"/>
              <a:t>of</a:t>
            </a:r>
            <a:r>
              <a:rPr lang="de-DE" dirty="0"/>
              <a:t> </a:t>
            </a:r>
            <a:r>
              <a:rPr lang="de-DE" dirty="0" err="1"/>
              <a:t>interest</a:t>
            </a:r>
            <a:r>
              <a:rPr lang="de-DE" dirty="0"/>
              <a:t> </a:t>
            </a:r>
            <a:r>
              <a:rPr lang="de-DE" dirty="0" err="1"/>
              <a:t>can</a:t>
            </a:r>
            <a:r>
              <a:rPr lang="de-DE" dirty="0"/>
              <a:t> </a:t>
            </a:r>
            <a:r>
              <a:rPr lang="de-DE" dirty="0" err="1"/>
              <a:t>be</a:t>
            </a:r>
            <a:endParaRPr lang="de-DE" dirty="0"/>
          </a:p>
        </p:txBody>
      </p:sp>
      <p:sp>
        <p:nvSpPr>
          <p:cNvPr id="3" name="Inhaltsplatzhalter 2"/>
          <p:cNvSpPr>
            <a:spLocks noGrp="1"/>
          </p:cNvSpPr>
          <p:nvPr>
            <p:ph idx="1"/>
          </p:nvPr>
        </p:nvSpPr>
        <p:spPr/>
        <p:txBody>
          <a:bodyPr/>
          <a:lstStyle/>
          <a:p>
            <a:r>
              <a:rPr lang="en-US" dirty="0"/>
              <a:t>The effect of interest can be:</a:t>
            </a:r>
          </a:p>
          <a:p>
            <a:r>
              <a:rPr lang="en-US" dirty="0"/>
              <a:t>an average of a continuous variable</a:t>
            </a:r>
          </a:p>
          <a:p>
            <a:r>
              <a:rPr lang="en-US" dirty="0"/>
              <a:t>a correlation between two variables</a:t>
            </a:r>
          </a:p>
          <a:p>
            <a:r>
              <a:rPr lang="en-US" dirty="0"/>
              <a:t>an odds ratio, suitable for analyzing retrospective studies</a:t>
            </a:r>
          </a:p>
          <a:p>
            <a:r>
              <a:rPr lang="en-US" dirty="0"/>
              <a:t>a relative risk (risk ratio) or risk difference, suitable for analyzing prospective studies</a:t>
            </a:r>
          </a:p>
          <a:p>
            <a:r>
              <a:rPr lang="en-US" dirty="0"/>
              <a:t>a proportion</a:t>
            </a:r>
          </a:p>
          <a:p>
            <a:r>
              <a:rPr lang="en-US" dirty="0"/>
              <a:t>the area under the ROC curve</a:t>
            </a:r>
          </a:p>
          <a:p>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180</a:t>
            </a:fld>
            <a:endParaRPr lang="de-DE" altLang="en-US">
              <a:solidFill>
                <a:prstClr val="black">
                  <a:tint val="75000"/>
                </a:prstClr>
              </a:solidFill>
            </a:endParaRPr>
          </a:p>
        </p:txBody>
      </p:sp>
    </p:spTree>
    <p:extLst>
      <p:ext uri="{BB962C8B-B14F-4D97-AF65-F5344CB8AC3E}">
        <p14:creationId xmlns:p14="http://schemas.microsoft.com/office/powerpoint/2010/main" val="389288052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Fixed </a:t>
            </a:r>
            <a:r>
              <a:rPr lang="de-DE" dirty="0" err="1"/>
              <a:t>and</a:t>
            </a:r>
            <a:r>
              <a:rPr lang="de-DE" dirty="0"/>
              <a:t> </a:t>
            </a:r>
            <a:r>
              <a:rPr lang="de-DE" dirty="0" err="1"/>
              <a:t>random</a:t>
            </a:r>
            <a:r>
              <a:rPr lang="de-DE" dirty="0"/>
              <a:t> </a:t>
            </a:r>
            <a:r>
              <a:rPr lang="de-DE" dirty="0" err="1"/>
              <a:t>effects</a:t>
            </a:r>
            <a:r>
              <a:rPr lang="de-DE" dirty="0"/>
              <a:t> </a:t>
            </a:r>
            <a:r>
              <a:rPr lang="de-DE" dirty="0" err="1"/>
              <a:t>model</a:t>
            </a:r>
            <a:endParaRPr lang="de-DE" dirty="0"/>
          </a:p>
        </p:txBody>
      </p:sp>
      <p:sp>
        <p:nvSpPr>
          <p:cNvPr id="3" name="Inhaltsplatzhalter 2"/>
          <p:cNvSpPr>
            <a:spLocks noGrp="1"/>
          </p:cNvSpPr>
          <p:nvPr>
            <p:ph idx="1"/>
          </p:nvPr>
        </p:nvSpPr>
        <p:spPr/>
        <p:txBody>
          <a:bodyPr>
            <a:normAutofit lnSpcReduction="10000"/>
          </a:bodyPr>
          <a:lstStyle/>
          <a:p>
            <a:r>
              <a:rPr lang="en-US" dirty="0"/>
              <a:t>Under the fixed effects model, it is assumed that the studies share a common true effect, and the summary effect is an estimate of the common effect size.</a:t>
            </a:r>
          </a:p>
          <a:p>
            <a:r>
              <a:rPr lang="en-US" dirty="0"/>
              <a:t>Under the random effects model the true effects in the studies are assumed to vary between studies and the summary effect is the weighted average of the effects reported in the different studies (</a:t>
            </a:r>
            <a:r>
              <a:rPr lang="en-US" dirty="0" err="1"/>
              <a:t>Borenstein</a:t>
            </a:r>
            <a:r>
              <a:rPr lang="en-US" dirty="0"/>
              <a:t> et al., 2009).</a:t>
            </a:r>
          </a:p>
          <a:p>
            <a:r>
              <a:rPr lang="en-US" dirty="0"/>
              <a:t>The random effects model will tend to give a more conservative estimate (i.e. with wider confidence interval), but the results from the two models usually agree when there is no heterogeneity. </a:t>
            </a:r>
          </a:p>
          <a:p>
            <a:r>
              <a:rPr lang="en-US" dirty="0"/>
              <a:t>When heterogeneity is present (see below) the random effects model should be the preferred model.</a:t>
            </a:r>
          </a:p>
          <a:p>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181</a:t>
            </a:fld>
            <a:endParaRPr lang="de-DE" altLang="en-US">
              <a:solidFill>
                <a:prstClr val="black">
                  <a:tint val="75000"/>
                </a:prstClr>
              </a:solidFill>
            </a:endParaRPr>
          </a:p>
        </p:txBody>
      </p:sp>
    </p:spTree>
    <p:extLst>
      <p:ext uri="{BB962C8B-B14F-4D97-AF65-F5344CB8AC3E}">
        <p14:creationId xmlns:p14="http://schemas.microsoft.com/office/powerpoint/2010/main" val="161221839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Heterogeneity</a:t>
            </a:r>
            <a:endParaRPr lang="de-DE" dirty="0"/>
          </a:p>
        </p:txBody>
      </p:sp>
      <p:sp>
        <p:nvSpPr>
          <p:cNvPr id="3" name="Inhaltsplatzhalter 2"/>
          <p:cNvSpPr>
            <a:spLocks noGrp="1"/>
          </p:cNvSpPr>
          <p:nvPr>
            <p:ph idx="1"/>
          </p:nvPr>
        </p:nvSpPr>
        <p:spPr/>
        <p:txBody>
          <a:bodyPr>
            <a:normAutofit fontScale="92500" lnSpcReduction="10000"/>
          </a:bodyPr>
          <a:lstStyle/>
          <a:p>
            <a:r>
              <a:rPr lang="en-US" dirty="0"/>
              <a:t>Cochran’s Q is the weighted sum of squares on a standardized scale. It is reported with a P value with low P-values indicating presence of heterogeneity. This test however is known to have low power to detect heterogeneity and it is suggested to use a value of 0.10 as a cut-off for significance (Higgins et al., 2003). Conversely, Q has too much power as a test of heterogeneity if the number of studies is large.</a:t>
            </a:r>
          </a:p>
          <a:p>
            <a:r>
              <a:rPr lang="en-US" dirty="0"/>
              <a:t>I</a:t>
            </a:r>
            <a:r>
              <a:rPr lang="en-US" baseline="30000" dirty="0"/>
              <a:t>2</a:t>
            </a:r>
            <a:r>
              <a:rPr lang="en-US" dirty="0"/>
              <a:t> statistics is the percentage of observed total variation across studies that is due to real heterogeneity rather than chance. It is calculated as I</a:t>
            </a:r>
            <a:r>
              <a:rPr lang="en-US" baseline="30000" dirty="0"/>
              <a:t>2</a:t>
            </a:r>
            <a:r>
              <a:rPr lang="en-US" dirty="0"/>
              <a:t> = 100% x (Q - </a:t>
            </a:r>
            <a:r>
              <a:rPr lang="en-US" dirty="0" err="1"/>
              <a:t>df</a:t>
            </a:r>
            <a:r>
              <a:rPr lang="en-US" dirty="0"/>
              <a:t>)/Q, where Q is Cochran's heterogeneity statistic and </a:t>
            </a:r>
            <a:r>
              <a:rPr lang="en-US" dirty="0" err="1"/>
              <a:t>df</a:t>
            </a:r>
            <a:r>
              <a:rPr lang="en-US" dirty="0"/>
              <a:t> the degrees of freedom. Negative values of I</a:t>
            </a:r>
            <a:r>
              <a:rPr lang="en-US" baseline="30000" dirty="0"/>
              <a:t>2</a:t>
            </a:r>
            <a:r>
              <a:rPr lang="en-US" dirty="0"/>
              <a:t> are put equal to zero so that I</a:t>
            </a:r>
            <a:r>
              <a:rPr lang="en-US" baseline="30000" dirty="0"/>
              <a:t>2</a:t>
            </a:r>
            <a:r>
              <a:rPr lang="en-US" dirty="0"/>
              <a:t>lies between 0% and 100%. A value of 0% indicates no observed heterogeneity, and larger values show increasing heterogeneity (Higgins et al., 2003).</a:t>
            </a:r>
          </a:p>
          <a:p>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182</a:t>
            </a:fld>
            <a:endParaRPr lang="de-DE" altLang="en-US">
              <a:solidFill>
                <a:prstClr val="black">
                  <a:tint val="75000"/>
                </a:prstClr>
              </a:solidFill>
            </a:endParaRPr>
          </a:p>
        </p:txBody>
      </p:sp>
    </p:spTree>
    <p:extLst>
      <p:ext uri="{BB962C8B-B14F-4D97-AF65-F5344CB8AC3E}">
        <p14:creationId xmlns:p14="http://schemas.microsoft.com/office/powerpoint/2010/main" val="61060807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Forest</a:t>
            </a:r>
            <a:r>
              <a:rPr lang="de-DE" dirty="0"/>
              <a:t> </a:t>
            </a:r>
            <a:r>
              <a:rPr lang="de-DE" dirty="0" err="1"/>
              <a:t>plot</a:t>
            </a:r>
            <a:endParaRPr lang="de-DE" dirty="0"/>
          </a:p>
        </p:txBody>
      </p:sp>
      <p:sp>
        <p:nvSpPr>
          <p:cNvPr id="3" name="Inhaltsplatzhalter 2"/>
          <p:cNvSpPr>
            <a:spLocks noGrp="1"/>
          </p:cNvSpPr>
          <p:nvPr>
            <p:ph idx="1"/>
          </p:nvPr>
        </p:nvSpPr>
        <p:spPr/>
        <p:txBody>
          <a:bodyPr/>
          <a:lstStyle/>
          <a:p>
            <a:pPr marL="0" indent="0">
              <a:buNone/>
            </a:pPr>
            <a:r>
              <a:rPr lang="en-US" dirty="0"/>
              <a:t>The results of the different studies, with 95% CI, and the overall effect (under the fixed and random effects model) with 95% CI are illustrated in a graph called "forest plot", e.g.:</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30"/>
            <a:ext cx="3350146" cy="227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2792334"/>
            <a:ext cx="3439269" cy="233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92425" y="5059027"/>
            <a:ext cx="7776864" cy="1323439"/>
          </a:xfrm>
          <a:prstGeom prst="rect">
            <a:avLst/>
          </a:prstGeom>
        </p:spPr>
        <p:txBody>
          <a:bodyPr wrap="square" lIns="91418" tIns="45709" rIns="91418" bIns="45709">
            <a:spAutoFit/>
          </a:bodyPr>
          <a:lstStyle/>
          <a:p>
            <a:pPr defTabSz="914186" fontAlgn="auto">
              <a:spcBef>
                <a:spcPts val="0"/>
              </a:spcBef>
              <a:spcAft>
                <a:spcPts val="0"/>
              </a:spcAft>
            </a:pPr>
            <a:r>
              <a:rPr lang="en-US" sz="1600" dirty="0">
                <a:solidFill>
                  <a:prstClr val="black"/>
                </a:solidFill>
                <a:latin typeface="Calibri"/>
              </a:rPr>
              <a:t>In this example the markers representing the effect size all have the same size. Optionally, the marker size may vary in size according to the weights assigned to the different studies. In addition, the pooled effects can be represented using a diamond. The location of the diamond represents the estimated effect size and the width of the diamond reflects the precision of the estimate, </a:t>
            </a:r>
            <a:endParaRPr lang="de-DE" sz="1600" dirty="0">
              <a:solidFill>
                <a:prstClr val="black"/>
              </a:solidFill>
              <a:latin typeface="Calibri"/>
            </a:endParaRPr>
          </a:p>
        </p:txBody>
      </p:sp>
      <p:sp>
        <p:nvSpPr>
          <p:cNvPr id="8" name="Foliennummernplatzhalter 7"/>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183</a:t>
            </a:fld>
            <a:endParaRPr lang="de-DE" altLang="en-US">
              <a:solidFill>
                <a:prstClr val="black">
                  <a:tint val="75000"/>
                </a:prstClr>
              </a:solidFill>
            </a:endParaRPr>
          </a:p>
        </p:txBody>
      </p:sp>
    </p:spTree>
    <p:extLst>
      <p:ext uri="{BB962C8B-B14F-4D97-AF65-F5344CB8AC3E}">
        <p14:creationId xmlns:p14="http://schemas.microsoft.com/office/powerpoint/2010/main" val="48100776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Funnel</a:t>
            </a:r>
            <a:r>
              <a:rPr lang="de-DE" dirty="0"/>
              <a:t> </a:t>
            </a:r>
            <a:r>
              <a:rPr lang="de-DE" dirty="0" err="1"/>
              <a:t>plot</a:t>
            </a:r>
            <a:r>
              <a:rPr lang="de-DE" dirty="0"/>
              <a:t> </a:t>
            </a:r>
          </a:p>
        </p:txBody>
      </p:sp>
      <p:sp>
        <p:nvSpPr>
          <p:cNvPr id="3" name="Inhaltsplatzhalter 2"/>
          <p:cNvSpPr>
            <a:spLocks noGrp="1"/>
          </p:cNvSpPr>
          <p:nvPr>
            <p:ph idx="1"/>
          </p:nvPr>
        </p:nvSpPr>
        <p:spPr>
          <a:xfrm>
            <a:off x="467544" y="1628800"/>
            <a:ext cx="8229600" cy="4757758"/>
          </a:xfrm>
        </p:spPr>
        <p:txBody>
          <a:bodyPr>
            <a:normAutofit fontScale="92500"/>
          </a:bodyPr>
          <a:lstStyle/>
          <a:p>
            <a:r>
              <a:rPr lang="en-US" dirty="0"/>
              <a:t>A funnel plot (Egger et al., 1997) is a graphical tool for detecting bias in meta-analysis.</a:t>
            </a:r>
          </a:p>
          <a:p>
            <a:r>
              <a:rPr lang="en-US" dirty="0"/>
              <a:t>In a funnel plot treatment effect is plotted on the horizontal axis and </a:t>
            </a:r>
            <a:r>
              <a:rPr lang="en-US" dirty="0" err="1"/>
              <a:t>MedCalc</a:t>
            </a:r>
            <a:r>
              <a:rPr lang="en-US" dirty="0"/>
              <a:t> plots the standard error on the vertical axis (Sterne &amp; Egger, 2001).</a:t>
            </a:r>
          </a:p>
          <a:p>
            <a:r>
              <a:rPr lang="en-US" dirty="0"/>
              <a:t>The vertical line represents the summary estimated derived using fixed-effect meta-analysis.</a:t>
            </a:r>
          </a:p>
          <a:p>
            <a:r>
              <a:rPr lang="en-US" dirty="0"/>
              <a:t>Two diagonal lines represent (pseudo) 95% confidence limits (effect ± 1.96 SE) around the summary effect for each standard error on the vertical axis. These show the expected distribution of studies in the absence of heterogeneity or of selection bias. In the absence of heterogeneity, 95% of the studies should lie within the funnel defined by these diagonal lines.</a:t>
            </a:r>
          </a:p>
          <a:p>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184</a:t>
            </a:fld>
            <a:endParaRPr lang="de-DE" altLang="en-US">
              <a:solidFill>
                <a:prstClr val="black">
                  <a:tint val="75000"/>
                </a:prstClr>
              </a:solidFill>
            </a:endParaRPr>
          </a:p>
        </p:txBody>
      </p:sp>
    </p:spTree>
    <p:extLst>
      <p:ext uri="{BB962C8B-B14F-4D97-AF65-F5344CB8AC3E}">
        <p14:creationId xmlns:p14="http://schemas.microsoft.com/office/powerpoint/2010/main" val="42270420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Funnel</a:t>
            </a:r>
            <a:r>
              <a:rPr lang="de-DE" dirty="0"/>
              <a:t> </a:t>
            </a:r>
            <a:r>
              <a:rPr lang="de-DE" dirty="0" err="1"/>
              <a:t>plot</a:t>
            </a:r>
            <a:endParaRPr lang="de-DE" dirty="0"/>
          </a:p>
        </p:txBody>
      </p:sp>
      <p:sp>
        <p:nvSpPr>
          <p:cNvPr id="3" name="Inhaltsplatzhalter 2"/>
          <p:cNvSpPr>
            <a:spLocks noGrp="1"/>
          </p:cNvSpPr>
          <p:nvPr>
            <p:ph idx="1"/>
          </p:nvPr>
        </p:nvSpPr>
        <p:spPr>
          <a:xfrm>
            <a:off x="457200" y="4509120"/>
            <a:ext cx="8229600" cy="1848838"/>
          </a:xfrm>
        </p:spPr>
        <p:txBody>
          <a:bodyPr>
            <a:normAutofit fontScale="92500"/>
          </a:bodyPr>
          <a:lstStyle/>
          <a:p>
            <a:pPr marL="0" indent="0">
              <a:buNone/>
            </a:pPr>
            <a:r>
              <a:rPr lang="en-US" dirty="0"/>
              <a:t>Publication bias results in asymmetry of the funnel plot. If publication bias is present, the smaller studies will show the larger effects. See Sterne et al. (2011) for interpreting funnel plot asymmetry. The funnel plot may not always be a reliable tool, in particular when the number of studies included in the analysis is small.</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8" y="1844826"/>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1844825"/>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185</a:t>
            </a:fld>
            <a:endParaRPr lang="de-DE" altLang="en-US">
              <a:solidFill>
                <a:prstClr val="black">
                  <a:tint val="75000"/>
                </a:prstClr>
              </a:solidFill>
            </a:endParaRPr>
          </a:p>
        </p:txBody>
      </p:sp>
    </p:spTree>
    <p:extLst>
      <p:ext uri="{BB962C8B-B14F-4D97-AF65-F5344CB8AC3E}">
        <p14:creationId xmlns:p14="http://schemas.microsoft.com/office/powerpoint/2010/main" val="60452066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in </a:t>
            </a:r>
            <a:r>
              <a:rPr lang="de-DE" dirty="0" err="1"/>
              <a:t>MedCalc</a:t>
            </a:r>
            <a:endParaRPr lang="de-DE" dirty="0"/>
          </a:p>
        </p:txBody>
      </p:sp>
      <p:sp>
        <p:nvSpPr>
          <p:cNvPr id="3" name="Inhaltsplatzhalter 2"/>
          <p:cNvSpPr>
            <a:spLocks noGrp="1"/>
          </p:cNvSpPr>
          <p:nvPr>
            <p:ph idx="1"/>
          </p:nvPr>
        </p:nvSpPr>
        <p:spPr/>
        <p:txBody>
          <a:bodyPr/>
          <a:lstStyle/>
          <a:p>
            <a:r>
              <a:rPr lang="en-US" dirty="0">
                <a:hlinkClick r:id="rId2"/>
              </a:rPr>
              <a:t>Continuous measure</a:t>
            </a:r>
            <a:endParaRPr lang="en-US" dirty="0"/>
          </a:p>
          <a:p>
            <a:r>
              <a:rPr lang="en-US" dirty="0">
                <a:hlinkClick r:id="rId3"/>
              </a:rPr>
              <a:t>Correlation</a:t>
            </a:r>
            <a:endParaRPr lang="en-US" dirty="0"/>
          </a:p>
          <a:p>
            <a:r>
              <a:rPr lang="en-US" dirty="0">
                <a:hlinkClick r:id="rId4"/>
              </a:rPr>
              <a:t>Proportion</a:t>
            </a:r>
            <a:endParaRPr lang="en-US" dirty="0"/>
          </a:p>
          <a:p>
            <a:r>
              <a:rPr lang="en-US" dirty="0">
                <a:hlinkClick r:id="rId5"/>
              </a:rPr>
              <a:t>Relative risk</a:t>
            </a:r>
            <a:endParaRPr lang="en-US" dirty="0"/>
          </a:p>
          <a:p>
            <a:r>
              <a:rPr lang="en-US" dirty="0">
                <a:hlinkClick r:id="rId6"/>
              </a:rPr>
              <a:t>Risk difference</a:t>
            </a:r>
            <a:endParaRPr lang="en-US" dirty="0"/>
          </a:p>
          <a:p>
            <a:r>
              <a:rPr lang="en-US" dirty="0">
                <a:hlinkClick r:id="rId7"/>
              </a:rPr>
              <a:t>Odds ratio</a:t>
            </a:r>
            <a:endParaRPr lang="en-US" dirty="0"/>
          </a:p>
          <a:p>
            <a:r>
              <a:rPr lang="en-US" dirty="0">
                <a:hlinkClick r:id="rId8"/>
              </a:rPr>
              <a:t>Area under ROC curve</a:t>
            </a:r>
            <a:endParaRPr lang="en-US" dirty="0"/>
          </a:p>
          <a:p>
            <a:r>
              <a:rPr lang="en-US" dirty="0">
                <a:hlinkClick r:id="rId9"/>
              </a:rPr>
              <a:t>Generic inverse variance method</a:t>
            </a:r>
            <a:r>
              <a:rPr lang="en-US" dirty="0"/>
              <a:t> </a:t>
            </a:r>
            <a:br>
              <a:rPr lang="en-US" dirty="0"/>
            </a:b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186</a:t>
            </a:fld>
            <a:endParaRPr lang="de-DE" altLang="en-US">
              <a:solidFill>
                <a:prstClr val="black">
                  <a:tint val="75000"/>
                </a:prstClr>
              </a:solidFill>
            </a:endParaRPr>
          </a:p>
        </p:txBody>
      </p:sp>
    </p:spTree>
    <p:extLst>
      <p:ext uri="{BB962C8B-B14F-4D97-AF65-F5344CB8AC3E}">
        <p14:creationId xmlns:p14="http://schemas.microsoft.com/office/powerpoint/2010/main" val="29513694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odds</a:t>
            </a:r>
            <a:r>
              <a:rPr lang="de-DE" dirty="0"/>
              <a:t> </a:t>
            </a:r>
            <a:r>
              <a:rPr lang="de-DE" dirty="0" err="1"/>
              <a:t>ratio</a:t>
            </a:r>
            <a:endParaRPr lang="de-DE" dirty="0"/>
          </a:p>
        </p:txBody>
      </p:sp>
      <p:sp>
        <p:nvSpPr>
          <p:cNvPr id="3" name="Inhaltsplatzhalter 2"/>
          <p:cNvSpPr>
            <a:spLocks noGrp="1"/>
          </p:cNvSpPr>
          <p:nvPr>
            <p:ph idx="1"/>
          </p:nvPr>
        </p:nvSpPr>
        <p:spPr/>
        <p:txBody>
          <a:bodyPr/>
          <a:lstStyle/>
          <a:p>
            <a:pPr marL="0" indent="0">
              <a:buNone/>
            </a:pPr>
            <a:r>
              <a:rPr lang="de-DE" dirty="0" err="1"/>
              <a:t>MedCalc</a:t>
            </a:r>
            <a:r>
              <a:rPr lang="de-DE" dirty="0"/>
              <a:t> </a:t>
            </a:r>
            <a:r>
              <a:rPr lang="de-DE" dirty="0" err="1"/>
              <a:t>uses</a:t>
            </a:r>
            <a:r>
              <a:rPr lang="de-DE" dirty="0"/>
              <a:t> </a:t>
            </a:r>
            <a:r>
              <a:rPr lang="de-DE" dirty="0" err="1"/>
              <a:t>the</a:t>
            </a:r>
            <a:r>
              <a:rPr lang="de-DE" dirty="0"/>
              <a:t> Mantel-</a:t>
            </a:r>
            <a:r>
              <a:rPr lang="de-DE" dirty="0" err="1"/>
              <a:t>Haenszel</a:t>
            </a:r>
            <a:r>
              <a:rPr lang="de-DE" dirty="0"/>
              <a:t> </a:t>
            </a:r>
            <a:r>
              <a:rPr lang="de-DE" dirty="0" err="1"/>
              <a:t>method</a:t>
            </a:r>
            <a:r>
              <a:rPr lang="de-DE" dirty="0"/>
              <a:t> (Mantel &amp; </a:t>
            </a:r>
            <a:r>
              <a:rPr lang="de-DE" dirty="0" err="1"/>
              <a:t>Haenszel</a:t>
            </a:r>
            <a:r>
              <a:rPr lang="de-DE" dirty="0"/>
              <a:t>, 1959) </a:t>
            </a:r>
            <a:r>
              <a:rPr lang="de-DE" dirty="0" err="1"/>
              <a:t>for</a:t>
            </a:r>
            <a:r>
              <a:rPr lang="de-DE" dirty="0"/>
              <a:t> </a:t>
            </a:r>
            <a:r>
              <a:rPr lang="de-DE" dirty="0" err="1"/>
              <a:t>calculating</a:t>
            </a:r>
            <a:r>
              <a:rPr lang="de-DE" dirty="0"/>
              <a:t> </a:t>
            </a:r>
            <a:r>
              <a:rPr lang="de-DE" dirty="0" err="1"/>
              <a:t>the</a:t>
            </a:r>
            <a:r>
              <a:rPr lang="de-DE" dirty="0"/>
              <a:t> </a:t>
            </a:r>
            <a:r>
              <a:rPr lang="de-DE" dirty="0" err="1"/>
              <a:t>weighted</a:t>
            </a:r>
            <a:r>
              <a:rPr lang="de-DE" dirty="0"/>
              <a:t> </a:t>
            </a:r>
            <a:r>
              <a:rPr lang="de-DE" dirty="0" err="1"/>
              <a:t>pooled</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fixed</a:t>
            </a:r>
            <a:r>
              <a:rPr lang="de-DE" dirty="0"/>
              <a:t> </a:t>
            </a:r>
            <a:r>
              <a:rPr lang="de-DE" dirty="0" err="1"/>
              <a:t>effects</a:t>
            </a:r>
            <a:r>
              <a:rPr lang="de-DE" dirty="0"/>
              <a:t> </a:t>
            </a:r>
            <a:r>
              <a:rPr lang="de-DE" dirty="0" err="1"/>
              <a:t>model</a:t>
            </a:r>
            <a:r>
              <a:rPr lang="de-DE" dirty="0"/>
              <a:t>. Next </a:t>
            </a:r>
            <a:r>
              <a:rPr lang="de-DE" dirty="0" err="1"/>
              <a:t>the</a:t>
            </a:r>
            <a:r>
              <a:rPr lang="de-DE" dirty="0"/>
              <a:t> </a:t>
            </a:r>
            <a:r>
              <a:rPr lang="de-DE" dirty="0" err="1"/>
              <a:t>heterogeneity</a:t>
            </a:r>
            <a:r>
              <a:rPr lang="de-DE" dirty="0"/>
              <a:t> </a:t>
            </a:r>
            <a:r>
              <a:rPr lang="de-DE" dirty="0" err="1"/>
              <a:t>statistic</a:t>
            </a:r>
            <a:r>
              <a:rPr lang="de-DE" dirty="0"/>
              <a:t> </a:t>
            </a:r>
            <a:r>
              <a:rPr lang="de-DE" dirty="0" err="1"/>
              <a:t>is</a:t>
            </a:r>
            <a:r>
              <a:rPr lang="de-DE" dirty="0"/>
              <a:t> incorporated </a:t>
            </a:r>
            <a:r>
              <a:rPr lang="de-DE" dirty="0" err="1"/>
              <a:t>to</a:t>
            </a:r>
            <a:r>
              <a:rPr lang="de-DE" dirty="0"/>
              <a:t> </a:t>
            </a:r>
            <a:r>
              <a:rPr lang="de-DE" dirty="0" err="1"/>
              <a:t>calculate</a:t>
            </a:r>
            <a:r>
              <a:rPr lang="de-DE" dirty="0"/>
              <a:t> </a:t>
            </a:r>
            <a:r>
              <a:rPr lang="de-DE" dirty="0" err="1"/>
              <a:t>the</a:t>
            </a:r>
            <a:r>
              <a:rPr lang="de-DE" dirty="0"/>
              <a:t> </a:t>
            </a:r>
            <a:r>
              <a:rPr lang="de-DE" dirty="0" err="1"/>
              <a:t>summary</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random</a:t>
            </a:r>
            <a:r>
              <a:rPr lang="de-DE" dirty="0"/>
              <a:t> </a:t>
            </a:r>
            <a:r>
              <a:rPr lang="de-DE" dirty="0" err="1"/>
              <a:t>effects</a:t>
            </a:r>
            <a:r>
              <a:rPr lang="de-DE" dirty="0"/>
              <a:t> </a:t>
            </a:r>
            <a:r>
              <a:rPr lang="de-DE" dirty="0" err="1"/>
              <a:t>model</a:t>
            </a:r>
            <a:r>
              <a:rPr lang="de-DE" dirty="0"/>
              <a:t> (</a:t>
            </a:r>
            <a:r>
              <a:rPr lang="de-DE" dirty="0" err="1"/>
              <a:t>DerSimonian</a:t>
            </a:r>
            <a:r>
              <a:rPr lang="de-DE" dirty="0"/>
              <a:t> &amp; Laird, 1986).</a:t>
            </a:r>
          </a:p>
          <a:p>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73016"/>
            <a:ext cx="352429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187</a:t>
            </a:fld>
            <a:endParaRPr lang="de-DE" altLang="en-US">
              <a:solidFill>
                <a:prstClr val="black">
                  <a:tint val="75000"/>
                </a:prstClr>
              </a:solidFill>
            </a:endParaRPr>
          </a:p>
        </p:txBody>
      </p:sp>
    </p:spTree>
    <p:extLst>
      <p:ext uri="{BB962C8B-B14F-4D97-AF65-F5344CB8AC3E}">
        <p14:creationId xmlns:p14="http://schemas.microsoft.com/office/powerpoint/2010/main" val="74053940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odds</a:t>
            </a:r>
            <a:r>
              <a:rPr lang="de-DE" dirty="0"/>
              <a:t> </a:t>
            </a:r>
            <a:r>
              <a:rPr lang="de-DE" dirty="0" err="1"/>
              <a:t>ratio</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75" y="1844826"/>
            <a:ext cx="786625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188</a:t>
            </a:fld>
            <a:endParaRPr lang="de-DE" altLang="en-US">
              <a:solidFill>
                <a:prstClr val="black">
                  <a:tint val="75000"/>
                </a:prstClr>
              </a:solidFill>
            </a:endParaRPr>
          </a:p>
        </p:txBody>
      </p:sp>
    </p:spTree>
    <p:extLst>
      <p:ext uri="{BB962C8B-B14F-4D97-AF65-F5344CB8AC3E}">
        <p14:creationId xmlns:p14="http://schemas.microsoft.com/office/powerpoint/2010/main" val="343767588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relative </a:t>
            </a:r>
            <a:r>
              <a:rPr lang="de-DE" dirty="0" err="1"/>
              <a:t>risk</a:t>
            </a:r>
            <a:r>
              <a:rPr lang="de-DE" dirty="0"/>
              <a:t> </a:t>
            </a:r>
            <a:r>
              <a:rPr lang="de-DE" dirty="0" err="1"/>
              <a:t>and</a:t>
            </a:r>
            <a:r>
              <a:rPr lang="de-DE" dirty="0"/>
              <a:t> </a:t>
            </a:r>
            <a:r>
              <a:rPr lang="de-DE" dirty="0" err="1"/>
              <a:t>risk</a:t>
            </a:r>
            <a:r>
              <a:rPr lang="de-DE" dirty="0"/>
              <a:t> </a:t>
            </a:r>
            <a:r>
              <a:rPr lang="de-DE" dirty="0" err="1"/>
              <a:t>difference</a:t>
            </a:r>
            <a:r>
              <a:rPr lang="de-DE" dirty="0"/>
              <a:t>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3" name="Rechteck 2"/>
          <p:cNvSpPr/>
          <p:nvPr/>
        </p:nvSpPr>
        <p:spPr>
          <a:xfrm>
            <a:off x="539552" y="1628802"/>
            <a:ext cx="8136904" cy="1200329"/>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Mantel-</a:t>
            </a:r>
            <a:r>
              <a:rPr lang="en-US" dirty="0" err="1">
                <a:solidFill>
                  <a:prstClr val="black"/>
                </a:solidFill>
                <a:latin typeface="Calibri"/>
              </a:rPr>
              <a:t>Haenszel</a:t>
            </a:r>
            <a:r>
              <a:rPr lang="en-US" dirty="0">
                <a:solidFill>
                  <a:prstClr val="black"/>
                </a:solidFill>
                <a:latin typeface="Calibri"/>
              </a:rPr>
              <a:t> method (based on Mantel &amp; </a:t>
            </a:r>
            <a:r>
              <a:rPr lang="en-US" dirty="0" err="1">
                <a:solidFill>
                  <a:prstClr val="black"/>
                </a:solidFill>
                <a:latin typeface="Calibri"/>
              </a:rPr>
              <a:t>Haenszel</a:t>
            </a:r>
            <a:r>
              <a:rPr lang="en-US" dirty="0">
                <a:solidFill>
                  <a:prstClr val="black"/>
                </a:solidFill>
                <a:latin typeface="Calibri"/>
              </a:rPr>
              <a:t>, 1959) for calculating the weighted pooled relative risk and risk difference under the fixed effects model. Next the heterogeneity statistic is incorporated to calculate the summary relative risk under the random effects model (</a:t>
            </a:r>
            <a:r>
              <a:rPr lang="en-US" dirty="0" err="1">
                <a:solidFill>
                  <a:prstClr val="black"/>
                </a:solidFill>
                <a:latin typeface="Calibri"/>
              </a:rPr>
              <a:t>DerSimonian</a:t>
            </a:r>
            <a:r>
              <a:rPr lang="en-US" dirty="0">
                <a:solidFill>
                  <a:prstClr val="black"/>
                </a:solidFill>
                <a:latin typeface="Calibri"/>
              </a:rPr>
              <a:t> &amp; Laird, 1986).</a:t>
            </a:r>
            <a:endParaRPr lang="de-DE" dirty="0">
              <a:solidFill>
                <a:prstClr val="black"/>
              </a:solidFill>
              <a:latin typeface="Calibri"/>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2829130"/>
            <a:ext cx="4412006" cy="34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189</a:t>
            </a:fld>
            <a:endParaRPr lang="de-DE" altLang="en-US">
              <a:solidFill>
                <a:prstClr val="black">
                  <a:tint val="75000"/>
                </a:prstClr>
              </a:solidFill>
            </a:endParaRPr>
          </a:p>
        </p:txBody>
      </p:sp>
    </p:spTree>
    <p:extLst>
      <p:ext uri="{BB962C8B-B14F-4D97-AF65-F5344CB8AC3E}">
        <p14:creationId xmlns:p14="http://schemas.microsoft.com/office/powerpoint/2010/main" val="3850893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5" name="Rectangle 5"/>
          <p:cNvSpPr>
            <a:spLocks noGrp="1" noChangeArrowheads="1"/>
          </p:cNvSpPr>
          <p:nvPr>
            <p:ph type="title"/>
          </p:nvPr>
        </p:nvSpPr>
        <p:spPr>
          <a:xfrm>
            <a:off x="539750" y="620715"/>
            <a:ext cx="7543800" cy="657225"/>
          </a:xfrm>
          <a:noFill/>
          <a:ln/>
        </p:spPr>
        <p:txBody>
          <a:bodyPr anchor="ctr"/>
          <a:lstStyle/>
          <a:p>
            <a:r>
              <a:rPr lang="de-DE"/>
              <a:t>Evidenzgrade von Studien </a:t>
            </a: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EABAF38E-92B1-476D-B9B7-B450B069610B}"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302084" name="Picture 4"/>
          <p:cNvPicPr>
            <a:picLocks noChangeAspect="1" noChangeArrowheads="1"/>
          </p:cNvPicPr>
          <p:nvPr/>
        </p:nvPicPr>
        <p:blipFill>
          <a:blip r:embed="rId3" cstate="print"/>
          <a:srcRect/>
          <a:stretch>
            <a:fillRect/>
          </a:stretch>
        </p:blipFill>
        <p:spPr bwMode="auto">
          <a:xfrm>
            <a:off x="395289" y="1484313"/>
            <a:ext cx="8316912" cy="4608512"/>
          </a:xfrm>
          <a:prstGeom prst="rect">
            <a:avLst/>
          </a:prstGeom>
          <a:noFill/>
          <a:ln w="9525">
            <a:noFill/>
            <a:miter lim="800000"/>
            <a:headEnd/>
            <a:tailEnd/>
          </a:ln>
          <a:effectLst/>
        </p:spPr>
      </p:pic>
      <p:sp>
        <p:nvSpPr>
          <p:cNvPr id="7" name="Datumsplatzhalt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Modul 2.02</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1702004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relative </a:t>
            </a:r>
            <a:r>
              <a:rPr lang="de-DE" dirty="0" err="1"/>
              <a:t>risk</a:t>
            </a:r>
            <a:r>
              <a:rPr lang="de-DE" dirty="0"/>
              <a:t>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4"/>
            <a:ext cx="825674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190</a:t>
            </a:fld>
            <a:endParaRPr lang="de-DE" altLang="en-US">
              <a:solidFill>
                <a:prstClr val="black">
                  <a:tint val="75000"/>
                </a:prstClr>
              </a:solidFill>
            </a:endParaRPr>
          </a:p>
        </p:txBody>
      </p:sp>
    </p:spTree>
    <p:extLst>
      <p:ext uri="{BB962C8B-B14F-4D97-AF65-F5344CB8AC3E}">
        <p14:creationId xmlns:p14="http://schemas.microsoft.com/office/powerpoint/2010/main" val="41389501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Rechteck 6"/>
          <p:cNvSpPr/>
          <p:nvPr/>
        </p:nvSpPr>
        <p:spPr>
          <a:xfrm>
            <a:off x="467544" y="1628800"/>
            <a:ext cx="8424936" cy="2031325"/>
          </a:xfrm>
          <a:prstGeom prst="rect">
            <a:avLst/>
          </a:prstGeom>
        </p:spPr>
        <p:txBody>
          <a:bodyPr wrap="square" lIns="91418" tIns="45709" rIns="91418" bIns="45709">
            <a:spAutoFit/>
          </a:bodyPr>
          <a:lstStyle/>
          <a:p>
            <a:pPr defTabSz="914186" fontAlgn="auto">
              <a:spcBef>
                <a:spcPts val="0"/>
              </a:spcBef>
              <a:spcAft>
                <a:spcPts val="0"/>
              </a:spcAft>
            </a:pPr>
            <a:r>
              <a:rPr lang="en-US" dirty="0">
                <a:solidFill>
                  <a:prstClr val="black"/>
                </a:solidFill>
                <a:latin typeface="Calibri"/>
              </a:rPr>
              <a:t>Estimates and their standard errors are entered directly. For ratio measures of intervention effect, the data should be entered as natural logarithms (for example as a log Hazard ratio and the standard error of the log Hazard ratio).</a:t>
            </a:r>
          </a:p>
          <a:p>
            <a:pPr defTabSz="914186" fontAlgn="auto">
              <a:spcBef>
                <a:spcPts val="0"/>
              </a:spcBef>
              <a:spcAft>
                <a:spcPts val="0"/>
              </a:spcAft>
            </a:pPr>
            <a:r>
              <a:rPr lang="en-US" dirty="0">
                <a:solidFill>
                  <a:prstClr val="black"/>
                </a:solidFill>
                <a:latin typeface="Calibri"/>
              </a:rPr>
              <a:t>In the inverse variance method the weight given to each study is the inverse of the variance of the effect estimate (i.e. one over the square of its standard error). Thus larger studies are given more weight than smaller studies, which have larger standard errors. </a:t>
            </a:r>
            <a:endParaRPr lang="de-DE" dirty="0">
              <a:solidFill>
                <a:prstClr val="black"/>
              </a:solidFill>
              <a:latin typeface="Calibri"/>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8" y="3356992"/>
            <a:ext cx="5401474" cy="299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191</a:t>
            </a:fld>
            <a:endParaRPr lang="de-DE" altLang="en-US">
              <a:solidFill>
                <a:prstClr val="black">
                  <a:tint val="75000"/>
                </a:prstClr>
              </a:solidFill>
            </a:endParaRPr>
          </a:p>
        </p:txBody>
      </p:sp>
    </p:spTree>
    <p:extLst>
      <p:ext uri="{BB962C8B-B14F-4D97-AF65-F5344CB8AC3E}">
        <p14:creationId xmlns:p14="http://schemas.microsoft.com/office/powerpoint/2010/main" val="419393628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69336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192</a:t>
            </a:fld>
            <a:endParaRPr lang="de-DE" altLang="en-US">
              <a:solidFill>
                <a:prstClr val="black">
                  <a:tint val="75000"/>
                </a:prstClr>
              </a:solidFill>
            </a:endParaRPr>
          </a:p>
        </p:txBody>
      </p:sp>
    </p:spTree>
    <p:extLst>
      <p:ext uri="{BB962C8B-B14F-4D97-AF65-F5344CB8AC3E}">
        <p14:creationId xmlns:p14="http://schemas.microsoft.com/office/powerpoint/2010/main" val="419930020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continuous</a:t>
            </a:r>
            <a:r>
              <a:rPr lang="de-DE" dirty="0"/>
              <a:t> </a:t>
            </a:r>
            <a:r>
              <a:rPr lang="de-DE" dirty="0" err="1"/>
              <a:t>measure</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Rechteck 6"/>
          <p:cNvSpPr/>
          <p:nvPr/>
        </p:nvSpPr>
        <p:spPr>
          <a:xfrm>
            <a:off x="539552" y="1443841"/>
            <a:ext cx="8208912" cy="3785652"/>
          </a:xfrm>
          <a:prstGeom prst="rect">
            <a:avLst/>
          </a:prstGeom>
        </p:spPr>
        <p:txBody>
          <a:bodyPr wrap="square" lIns="91418" tIns="45709" rIns="91418" bIns="45709">
            <a:spAutoFit/>
          </a:bodyPr>
          <a:lstStyle/>
          <a:p>
            <a:pPr defTabSz="914186" fontAlgn="auto">
              <a:spcBef>
                <a:spcPts val="0"/>
              </a:spcBef>
              <a:spcAft>
                <a:spcPts val="0"/>
              </a:spcAft>
            </a:pPr>
            <a:r>
              <a:rPr lang="en-US" sz="2400" dirty="0">
                <a:solidFill>
                  <a:prstClr val="black"/>
                </a:solidFill>
                <a:latin typeface="Calibri"/>
              </a:rPr>
              <a:t>For meta-analysis of studies with comparison of means between treated cases and controls, </a:t>
            </a:r>
            <a:r>
              <a:rPr lang="en-US" sz="2400" dirty="0" err="1">
                <a:solidFill>
                  <a:prstClr val="black"/>
                </a:solidFill>
                <a:latin typeface="Calibri"/>
              </a:rPr>
              <a:t>MedCalc</a:t>
            </a:r>
            <a:r>
              <a:rPr lang="en-US" sz="2400" dirty="0">
                <a:solidFill>
                  <a:prstClr val="black"/>
                </a:solidFill>
                <a:latin typeface="Calibri"/>
              </a:rPr>
              <a:t> uses the Hedges g statistic as a formulation for the standardized mean difference under the fixed effects model. Next, the heterogeneity statistic is incorporated to calculate the summary standardized mean difference under the random effects model (</a:t>
            </a:r>
            <a:r>
              <a:rPr lang="en-US" sz="2400" dirty="0" err="1">
                <a:solidFill>
                  <a:prstClr val="black"/>
                </a:solidFill>
                <a:latin typeface="Calibri"/>
              </a:rPr>
              <a:t>DerSimonian</a:t>
            </a:r>
            <a:r>
              <a:rPr lang="en-US" sz="2400" dirty="0">
                <a:solidFill>
                  <a:prstClr val="black"/>
                </a:solidFill>
                <a:latin typeface="Calibri"/>
              </a:rPr>
              <a:t> &amp; Laird, 1986).</a:t>
            </a:r>
          </a:p>
          <a:p>
            <a:pPr defTabSz="914186" fontAlgn="auto">
              <a:spcBef>
                <a:spcPts val="0"/>
              </a:spcBef>
              <a:spcAft>
                <a:spcPts val="0"/>
              </a:spcAft>
            </a:pPr>
            <a:r>
              <a:rPr lang="en-US" sz="2400" dirty="0">
                <a:solidFill>
                  <a:prstClr val="black"/>
                </a:solidFill>
                <a:latin typeface="Calibri"/>
              </a:rPr>
              <a:t>The standardized mean difference Hedges g is the difference between the two means divided by the pooled standard deviation, with a correction for small sample bias.</a:t>
            </a: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193</a:t>
            </a:fld>
            <a:endParaRPr lang="de-DE" altLang="en-US">
              <a:solidFill>
                <a:prstClr val="black">
                  <a:tint val="75000"/>
                </a:prstClr>
              </a:solidFill>
            </a:endParaRPr>
          </a:p>
        </p:txBody>
      </p:sp>
    </p:spTree>
    <p:extLst>
      <p:ext uri="{BB962C8B-B14F-4D97-AF65-F5344CB8AC3E}">
        <p14:creationId xmlns:p14="http://schemas.microsoft.com/office/powerpoint/2010/main" val="248968904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continuous</a:t>
            </a:r>
            <a:r>
              <a:rPr lang="de-DE" dirty="0"/>
              <a:t> </a:t>
            </a:r>
            <a:r>
              <a:rPr lang="de-DE" dirty="0" err="1"/>
              <a:t>measure</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AutoShape 2" descr="Meta-analysis: continuous measure - dialog box"/>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4"/>
            <a:ext cx="5544616" cy="471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194</a:t>
            </a:fld>
            <a:endParaRPr lang="de-DE" altLang="en-US">
              <a:solidFill>
                <a:prstClr val="black">
                  <a:tint val="75000"/>
                </a:prstClr>
              </a:solidFill>
            </a:endParaRPr>
          </a:p>
        </p:txBody>
      </p:sp>
    </p:spTree>
    <p:extLst>
      <p:ext uri="{BB962C8B-B14F-4D97-AF65-F5344CB8AC3E}">
        <p14:creationId xmlns:p14="http://schemas.microsoft.com/office/powerpoint/2010/main" val="180649098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continuous</a:t>
            </a:r>
            <a:r>
              <a:rPr lang="de-DE" dirty="0"/>
              <a:t> </a:t>
            </a:r>
            <a:r>
              <a:rPr lang="de-DE" dirty="0" err="1"/>
              <a:t>measure</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6" y="1844826"/>
            <a:ext cx="72866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How to enter data for meta-analysis: continuous measure"/>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195</a:t>
            </a:fld>
            <a:endParaRPr lang="de-DE" altLang="en-US">
              <a:solidFill>
                <a:prstClr val="black">
                  <a:tint val="75000"/>
                </a:prstClr>
              </a:solidFill>
            </a:endParaRPr>
          </a:p>
        </p:txBody>
      </p:sp>
    </p:spTree>
    <p:extLst>
      <p:ext uri="{BB962C8B-B14F-4D97-AF65-F5344CB8AC3E}">
        <p14:creationId xmlns:p14="http://schemas.microsoft.com/office/powerpoint/2010/main" val="307434106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correlation</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3" name="Rechteck 2"/>
          <p:cNvSpPr/>
          <p:nvPr/>
        </p:nvSpPr>
        <p:spPr>
          <a:xfrm>
            <a:off x="395536" y="1628800"/>
            <a:ext cx="8280920" cy="1477328"/>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Hedges-</a:t>
            </a:r>
            <a:r>
              <a:rPr lang="en-US" dirty="0" err="1">
                <a:solidFill>
                  <a:prstClr val="black"/>
                </a:solidFill>
                <a:latin typeface="Calibri"/>
              </a:rPr>
              <a:t>Olkin</a:t>
            </a:r>
            <a:r>
              <a:rPr lang="en-US" dirty="0">
                <a:solidFill>
                  <a:prstClr val="black"/>
                </a:solidFill>
                <a:latin typeface="Calibri"/>
              </a:rPr>
              <a:t> (1985) method for calculating the weighted summary Correlation coefficient under the fixed effects model, using a Fisher Z transformation of the correlation coefficients. Next, the heterogeneity statistic is incorporated to calculate the summary Correlation coefficient under the random effects model (</a:t>
            </a:r>
            <a:r>
              <a:rPr lang="en-US" dirty="0" err="1">
                <a:solidFill>
                  <a:prstClr val="black"/>
                </a:solidFill>
                <a:latin typeface="Calibri"/>
              </a:rPr>
              <a:t>DerSimonian</a:t>
            </a:r>
            <a:r>
              <a:rPr lang="en-US" dirty="0">
                <a:solidFill>
                  <a:prstClr val="black"/>
                </a:solidFill>
                <a:latin typeface="Calibri"/>
              </a:rPr>
              <a:t> and Laird, 1986).</a:t>
            </a:r>
            <a:endParaRPr lang="de-DE" dirty="0">
              <a:solidFill>
                <a:prstClr val="black"/>
              </a:solidFill>
              <a:latin typeface="Calibri"/>
            </a:endParaRPr>
          </a:p>
        </p:txBody>
      </p:sp>
      <p:sp>
        <p:nvSpPr>
          <p:cNvPr id="7" name="AutoShape 2" descr="Meta-analysis: correla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4" y="3140968"/>
            <a:ext cx="57816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7"/>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196</a:t>
            </a:fld>
            <a:endParaRPr lang="de-DE" altLang="en-US">
              <a:solidFill>
                <a:prstClr val="black">
                  <a:tint val="75000"/>
                </a:prstClr>
              </a:solidFill>
            </a:endParaRPr>
          </a:p>
        </p:txBody>
      </p:sp>
    </p:spTree>
    <p:extLst>
      <p:ext uri="{BB962C8B-B14F-4D97-AF65-F5344CB8AC3E}">
        <p14:creationId xmlns:p14="http://schemas.microsoft.com/office/powerpoint/2010/main" val="166072855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correlation</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10"/>
            <a:ext cx="7128792" cy="38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197</a:t>
            </a:fld>
            <a:endParaRPr lang="de-DE" altLang="en-US">
              <a:solidFill>
                <a:prstClr val="black">
                  <a:tint val="75000"/>
                </a:prstClr>
              </a:solidFill>
            </a:endParaRPr>
          </a:p>
        </p:txBody>
      </p:sp>
    </p:spTree>
    <p:extLst>
      <p:ext uri="{BB962C8B-B14F-4D97-AF65-F5344CB8AC3E}">
        <p14:creationId xmlns:p14="http://schemas.microsoft.com/office/powerpoint/2010/main" val="20545360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proportions</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3" name="Rechteck 2"/>
          <p:cNvSpPr/>
          <p:nvPr/>
        </p:nvSpPr>
        <p:spPr>
          <a:xfrm>
            <a:off x="467546" y="1628800"/>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err="1">
                <a:solidFill>
                  <a:prstClr val="black"/>
                </a:solidFill>
                <a:latin typeface="Calibri"/>
              </a:rPr>
              <a:t>MedCalc</a:t>
            </a:r>
            <a:r>
              <a:rPr lang="de-DE" dirty="0">
                <a:solidFill>
                  <a:prstClr val="black"/>
                </a:solidFill>
                <a:latin typeface="Calibri"/>
              </a:rPr>
              <a:t> </a:t>
            </a:r>
            <a:r>
              <a:rPr lang="de-DE" dirty="0" err="1">
                <a:solidFill>
                  <a:prstClr val="black"/>
                </a:solidFill>
                <a:latin typeface="Calibri"/>
              </a:rPr>
              <a:t>uses</a:t>
            </a:r>
            <a:r>
              <a:rPr lang="de-DE" dirty="0">
                <a:solidFill>
                  <a:prstClr val="black"/>
                </a:solidFill>
                <a:latin typeface="Calibri"/>
              </a:rPr>
              <a:t> a Freeman-</a:t>
            </a:r>
            <a:r>
              <a:rPr lang="de-DE" dirty="0" err="1">
                <a:solidFill>
                  <a:prstClr val="black"/>
                </a:solidFill>
                <a:latin typeface="Calibri"/>
              </a:rPr>
              <a:t>Tukey</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a:t>
            </a:r>
            <a:r>
              <a:rPr lang="de-DE" dirty="0" err="1">
                <a:solidFill>
                  <a:prstClr val="black"/>
                </a:solidFill>
                <a:latin typeface="Calibri"/>
              </a:rPr>
              <a:t>arcsine</a:t>
            </a:r>
            <a:r>
              <a:rPr lang="de-DE" dirty="0">
                <a:solidFill>
                  <a:prstClr val="black"/>
                </a:solidFill>
                <a:latin typeface="Calibri"/>
              </a:rPr>
              <a:t> </a:t>
            </a:r>
            <a:r>
              <a:rPr lang="de-DE" dirty="0" err="1">
                <a:solidFill>
                  <a:prstClr val="black"/>
                </a:solidFill>
                <a:latin typeface="Calibri"/>
              </a:rPr>
              <a:t>square</a:t>
            </a:r>
            <a:r>
              <a:rPr lang="de-DE" dirty="0">
                <a:solidFill>
                  <a:prstClr val="black"/>
                </a:solidFill>
                <a:latin typeface="Calibri"/>
              </a:rPr>
              <a:t> </a:t>
            </a:r>
            <a:r>
              <a:rPr lang="de-DE" dirty="0" err="1">
                <a:solidFill>
                  <a:prstClr val="black"/>
                </a:solidFill>
                <a:latin typeface="Calibri"/>
              </a:rPr>
              <a:t>root</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Freeman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Tukey</a:t>
            </a:r>
            <a:r>
              <a:rPr lang="de-DE" dirty="0">
                <a:solidFill>
                  <a:prstClr val="black"/>
                </a:solidFill>
                <a:latin typeface="Calibri"/>
              </a:rPr>
              <a:t>, 1950) </a:t>
            </a:r>
            <a:r>
              <a:rPr lang="de-DE" dirty="0" err="1">
                <a:solidFill>
                  <a:prstClr val="black"/>
                </a:solidFill>
                <a:latin typeface="Calibri"/>
              </a:rPr>
              <a:t>to</a:t>
            </a:r>
            <a:r>
              <a:rPr lang="de-DE" dirty="0">
                <a:solidFill>
                  <a:prstClr val="black"/>
                </a:solidFill>
                <a:latin typeface="Calibri"/>
              </a:rPr>
              <a:t> </a:t>
            </a:r>
            <a:r>
              <a:rPr lang="de-DE" dirty="0" err="1">
                <a:solidFill>
                  <a:prstClr val="black"/>
                </a:solidFill>
                <a:latin typeface="Calibri"/>
              </a:rPr>
              <a:t>calculate</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weighted</a:t>
            </a:r>
            <a:r>
              <a:rPr lang="de-DE" dirty="0">
                <a:solidFill>
                  <a:prstClr val="black"/>
                </a:solidFill>
                <a:latin typeface="Calibri"/>
              </a:rPr>
              <a:t> </a:t>
            </a:r>
            <a:r>
              <a:rPr lang="de-DE" dirty="0" err="1">
                <a:solidFill>
                  <a:prstClr val="black"/>
                </a:solidFill>
                <a:latin typeface="Calibri"/>
              </a:rPr>
              <a:t>summary</a:t>
            </a:r>
            <a:r>
              <a:rPr lang="de-DE" dirty="0">
                <a:solidFill>
                  <a:prstClr val="black"/>
                </a:solidFill>
                <a:latin typeface="Calibri"/>
              </a:rPr>
              <a:t> </a:t>
            </a:r>
            <a:r>
              <a:rPr lang="de-DE" dirty="0" err="1">
                <a:solidFill>
                  <a:prstClr val="black"/>
                </a:solidFill>
                <a:latin typeface="Calibri"/>
              </a:rPr>
              <a:t>proportion</a:t>
            </a:r>
            <a:r>
              <a:rPr lang="de-DE" dirty="0">
                <a:solidFill>
                  <a:prstClr val="black"/>
                </a:solidFill>
                <a:latin typeface="Calibri"/>
              </a:rPr>
              <a:t> </a:t>
            </a:r>
            <a:r>
              <a:rPr lang="de-DE" dirty="0" err="1">
                <a:solidFill>
                  <a:prstClr val="black"/>
                </a:solidFill>
                <a:latin typeface="Calibri"/>
              </a:rPr>
              <a:t>under</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fixed</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random</a:t>
            </a:r>
            <a:r>
              <a:rPr lang="de-DE" dirty="0">
                <a:solidFill>
                  <a:prstClr val="black"/>
                </a:solidFill>
                <a:latin typeface="Calibri"/>
              </a:rPr>
              <a:t> </a:t>
            </a:r>
            <a:r>
              <a:rPr lang="de-DE" dirty="0" err="1">
                <a:solidFill>
                  <a:prstClr val="black"/>
                </a:solidFill>
                <a:latin typeface="Calibri"/>
              </a:rPr>
              <a:t>effects</a:t>
            </a:r>
            <a:r>
              <a:rPr lang="de-DE" dirty="0">
                <a:solidFill>
                  <a:prstClr val="black"/>
                </a:solidFill>
                <a:latin typeface="Calibri"/>
              </a:rPr>
              <a:t> </a:t>
            </a:r>
            <a:r>
              <a:rPr lang="de-DE" dirty="0" err="1">
                <a:solidFill>
                  <a:prstClr val="black"/>
                </a:solidFill>
                <a:latin typeface="Calibri"/>
              </a:rPr>
              <a:t>model</a:t>
            </a:r>
            <a:r>
              <a:rPr lang="de-DE" dirty="0">
                <a:solidFill>
                  <a:prstClr val="black"/>
                </a:solidFill>
                <a:latin typeface="Calibri"/>
              </a:rPr>
              <a:t> (</a:t>
            </a:r>
            <a:r>
              <a:rPr lang="de-DE" dirty="0" err="1">
                <a:solidFill>
                  <a:prstClr val="black"/>
                </a:solidFill>
                <a:latin typeface="Calibri"/>
              </a:rPr>
              <a:t>DerSimonian</a:t>
            </a:r>
            <a:r>
              <a:rPr lang="de-DE" dirty="0">
                <a:solidFill>
                  <a:prstClr val="black"/>
                </a:solidFill>
                <a:latin typeface="Calibri"/>
              </a:rPr>
              <a:t> &amp; Laird, 1986).</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58674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198</a:t>
            </a:fld>
            <a:endParaRPr lang="de-DE" altLang="en-US">
              <a:solidFill>
                <a:prstClr val="black">
                  <a:tint val="75000"/>
                </a:prstClr>
              </a:solidFill>
            </a:endParaRPr>
          </a:p>
        </p:txBody>
      </p:sp>
    </p:spTree>
    <p:extLst>
      <p:ext uri="{BB962C8B-B14F-4D97-AF65-F5344CB8AC3E}">
        <p14:creationId xmlns:p14="http://schemas.microsoft.com/office/powerpoint/2010/main" val="414961235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proportions</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05" y="1628800"/>
            <a:ext cx="71366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199</a:t>
            </a:fld>
            <a:endParaRPr lang="de-DE" altLang="en-US">
              <a:solidFill>
                <a:prstClr val="black">
                  <a:tint val="75000"/>
                </a:prstClr>
              </a:solidFill>
            </a:endParaRPr>
          </a:p>
        </p:txBody>
      </p:sp>
    </p:spTree>
    <p:extLst>
      <p:ext uri="{BB962C8B-B14F-4D97-AF65-F5344CB8AC3E}">
        <p14:creationId xmlns:p14="http://schemas.microsoft.com/office/powerpoint/2010/main" val="2776733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73A68-192F-8F69-622F-5695AEB0D0AD}"/>
            </a:ext>
          </a:extLst>
        </p:cNvPr>
        <p:cNvGrpSpPr/>
        <p:nvPr/>
      </p:nvGrpSpPr>
      <p:grpSpPr>
        <a:xfrm>
          <a:off x="0" y="0"/>
          <a:ext cx="0" cy="0"/>
          <a:chOff x="0" y="0"/>
          <a:chExt cx="0" cy="0"/>
        </a:xfrm>
      </p:grpSpPr>
      <p:sp>
        <p:nvSpPr>
          <p:cNvPr id="7" name="Rectangle 3">
            <a:extLst>
              <a:ext uri="{FF2B5EF4-FFF2-40B4-BE49-F238E27FC236}">
                <a16:creationId xmlns:a16="http://schemas.microsoft.com/office/drawing/2014/main" id="{6C8329D9-B40B-5E90-07F7-8A3AD8FF0893}"/>
              </a:ext>
            </a:extLst>
          </p:cNvPr>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a:extLst>
              <a:ext uri="{FF2B5EF4-FFF2-40B4-BE49-F238E27FC236}">
                <a16:creationId xmlns:a16="http://schemas.microsoft.com/office/drawing/2014/main" id="{C7E8BCFE-B936-E417-EF14-34DEFA6D5D8F}"/>
              </a:ext>
            </a:extLst>
          </p:cNvPr>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b="0" i="0" u="none" strike="noStrike" kern="1200" cap="none" spc="0" normalizeH="0" baseline="0" noProof="0" dirty="0">
                <a:ln>
                  <a:noFill/>
                </a:ln>
                <a:solidFill>
                  <a:srgbClr val="5A8698"/>
                </a:solidFill>
                <a:effectLst/>
                <a:uLnTx/>
                <a:uFillTx/>
                <a:latin typeface="Arial" pitchFamily="34" charset="0"/>
                <a:ea typeface="+mn-ea"/>
                <a:cs typeface="Arial" pitchFamily="34" charset="0"/>
              </a:rPr>
              <a:t>Meta-Analysen II</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hanno.ulmer@i-med.ac.at</a:t>
            </a:r>
            <a:endParaRPr kumimoji="0" lang="de-DE" sz="1600" b="0"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2984267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Fragen zur Meta-Analyse</a:t>
            </a:r>
          </a:p>
        </p:txBody>
      </p:sp>
      <p:sp>
        <p:nvSpPr>
          <p:cNvPr id="3" name="Inhaltsplatzhalter 2"/>
          <p:cNvSpPr>
            <a:spLocks noGrp="1"/>
          </p:cNvSpPr>
          <p:nvPr>
            <p:ph idx="1"/>
          </p:nvPr>
        </p:nvSpPr>
        <p:spPr/>
        <p:txBody>
          <a:bodyPr>
            <a:noAutofit/>
          </a:bodyPr>
          <a:lstStyle/>
          <a:p>
            <a:r>
              <a:rPr lang="de-DE" sz="1800" i="1" dirty="0"/>
              <a:t>Ist die Qualität der berücksichtigten Studien zufriedenstellend? </a:t>
            </a:r>
            <a:br>
              <a:rPr lang="de-DE" sz="1800" i="1" dirty="0"/>
            </a:br>
            <a:br>
              <a:rPr lang="de-DE" sz="1800" dirty="0"/>
            </a:br>
            <a:r>
              <a:rPr lang="de-DE" sz="1400" dirty="0"/>
              <a:t>Zwischen verschiedenen Studien bestehen zum Teil erhebliche Qualitätsunterschiede, die in einer Meta- Analyse zunächst nicht berücksichtigt werden. Als Mindestanforderung gilt, dass nur korrekt </a:t>
            </a:r>
            <a:r>
              <a:rPr lang="de-DE" sz="1400" i="1" dirty="0"/>
              <a:t>randomisierte</a:t>
            </a:r>
            <a:r>
              <a:rPr lang="de-DE" sz="1400" dirty="0"/>
              <a:t> </a:t>
            </a:r>
            <a:r>
              <a:rPr lang="de-DE" sz="1400" i="1" dirty="0"/>
              <a:t>Studien</a:t>
            </a:r>
            <a:r>
              <a:rPr lang="de-DE" sz="1400" dirty="0"/>
              <a:t> mit vollständigen Angaben über alle am Anfang in die Studie aufgenommenen Personen meta-analysiert werden. Der </a:t>
            </a:r>
            <a:r>
              <a:rPr lang="de-DE" sz="1400" dirty="0" err="1"/>
              <a:t>Randomisierungsvorgang</a:t>
            </a:r>
            <a:r>
              <a:rPr lang="de-DE" sz="1400" dirty="0"/>
              <a:t>, der leider oft ungenügend beschrieben ist, verdient deshalb besondere Aufmerksamkeit.</a:t>
            </a:r>
            <a:br>
              <a:rPr lang="de-DE" sz="1400" dirty="0"/>
            </a:br>
            <a:r>
              <a:rPr lang="de-DE" sz="1400" dirty="0"/>
              <a:t>Daneben ist es auch von Bedeutung, dass in den verschiedenen Studien tatsächlich gleiche oder vergleichbare Therapien und Beurteilungsverfahren eingesetzt wurden. Bei vielen Medikamentenstudien muss z.B. gefordert werden, dass die Bewertung der Therapieergebnisse </a:t>
            </a:r>
            <a:r>
              <a:rPr lang="de-DE" sz="1400" i="1" dirty="0"/>
              <a:t>blind</a:t>
            </a:r>
            <a:r>
              <a:rPr lang="de-DE" sz="1400" dirty="0"/>
              <a:t> erfolgt.</a:t>
            </a:r>
            <a:br>
              <a:rPr lang="de-DE" sz="1400" dirty="0"/>
            </a:br>
            <a:br>
              <a:rPr lang="de-DE" sz="1400" dirty="0"/>
            </a:br>
            <a:endParaRPr lang="de-DE" sz="1400" dirty="0"/>
          </a:p>
          <a:p>
            <a:r>
              <a:rPr lang="de-DE" sz="1800" i="1" dirty="0"/>
              <a:t>Wurden alle relevanten Studien berücksichtigt? </a:t>
            </a:r>
            <a:br>
              <a:rPr lang="de-DE" sz="1800" i="1" dirty="0"/>
            </a:br>
            <a:br>
              <a:rPr lang="de-DE" sz="1800" i="1" dirty="0"/>
            </a:br>
            <a:r>
              <a:rPr lang="de-DE" sz="1400" dirty="0"/>
              <a:t>Da «positive» Resultate mit </a:t>
            </a:r>
            <a:r>
              <a:rPr lang="de-DE" sz="1400" dirty="0" err="1"/>
              <a:t>grösserer</a:t>
            </a:r>
            <a:r>
              <a:rPr lang="de-DE" sz="1400" dirty="0"/>
              <a:t> Wahrscheinlichkeit veröffentlicht werden als Studien, die keinen Effekt zeigen, sollten auch </a:t>
            </a:r>
            <a:r>
              <a:rPr lang="de-DE" sz="1400" dirty="0" err="1"/>
              <a:t>unpublizierte</a:t>
            </a:r>
            <a:r>
              <a:rPr lang="de-DE" sz="1400" dirty="0"/>
              <a:t> Studien berücksichtigt werden. Dies gilt natürlich nur, soweit die erwähnten Qualitätskriterien erfüllt sind. Wenn allenfalls in Frage kommende Studien nicht in eine Meta-Analyse aufgenommen werden, so sollten sie erwähnt und die entsprechende Entscheidung begründet werden.</a:t>
            </a:r>
            <a:br>
              <a:rPr lang="de-DE" sz="1400" dirty="0"/>
            </a:br>
            <a:br>
              <a:rPr lang="de-DE" sz="1400" dirty="0"/>
            </a:br>
            <a:endParaRPr lang="de-DE" sz="14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14778488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AUC</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Rechteck 2"/>
          <p:cNvSpPr/>
          <p:nvPr/>
        </p:nvSpPr>
        <p:spPr>
          <a:xfrm>
            <a:off x="460376" y="1645719"/>
            <a:ext cx="8288089" cy="923330"/>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methods described by Zhou et al. (2002) for calculating the weighted summary Area under the ROC curve under the fixed effects model and random effects model.</a:t>
            </a:r>
            <a:endParaRPr lang="de-DE" dirty="0">
              <a:solidFill>
                <a:prstClr val="black"/>
              </a:solidFill>
              <a:latin typeface="Calibri"/>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4" y="2852936"/>
            <a:ext cx="59531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7"/>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200</a:t>
            </a:fld>
            <a:endParaRPr lang="de-DE" altLang="en-US">
              <a:solidFill>
                <a:prstClr val="black">
                  <a:tint val="75000"/>
                </a:prstClr>
              </a:solidFill>
            </a:endParaRPr>
          </a:p>
        </p:txBody>
      </p:sp>
    </p:spTree>
    <p:extLst>
      <p:ext uri="{BB962C8B-B14F-4D97-AF65-F5344CB8AC3E}">
        <p14:creationId xmlns:p14="http://schemas.microsoft.com/office/powerpoint/2010/main" val="364027971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AUC</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2" y="1484784"/>
            <a:ext cx="703268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201</a:t>
            </a:fld>
            <a:endParaRPr lang="de-DE" altLang="en-US">
              <a:solidFill>
                <a:prstClr val="black">
                  <a:tint val="75000"/>
                </a:prstClr>
              </a:solidFill>
            </a:endParaRPr>
          </a:p>
        </p:txBody>
      </p:sp>
    </p:spTree>
    <p:extLst>
      <p:ext uri="{BB962C8B-B14F-4D97-AF65-F5344CB8AC3E}">
        <p14:creationId xmlns:p14="http://schemas.microsoft.com/office/powerpoint/2010/main" val="100922639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44826"/>
            <a:ext cx="8352928" cy="380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202</a:t>
            </a:fld>
            <a:endParaRPr lang="de-DE" altLang="en-US">
              <a:solidFill>
                <a:prstClr val="black">
                  <a:tint val="75000"/>
                </a:prstClr>
              </a:solidFill>
            </a:endParaRPr>
          </a:p>
        </p:txBody>
      </p:sp>
    </p:spTree>
    <p:extLst>
      <p:ext uri="{BB962C8B-B14F-4D97-AF65-F5344CB8AC3E}">
        <p14:creationId xmlns:p14="http://schemas.microsoft.com/office/powerpoint/2010/main" val="252245540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2051" name="Picture 3" descr="E:\q001hu\Desktop\forest_plo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4"/>
            <a:ext cx="5904656" cy="440933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203</a:t>
            </a:fld>
            <a:endParaRPr lang="de-DE" altLang="en-US">
              <a:solidFill>
                <a:prstClr val="black">
                  <a:tint val="75000"/>
                </a:prstClr>
              </a:solidFill>
            </a:endParaRPr>
          </a:p>
        </p:txBody>
      </p:sp>
    </p:spTree>
    <p:extLst>
      <p:ext uri="{BB962C8B-B14F-4D97-AF65-F5344CB8AC3E}">
        <p14:creationId xmlns:p14="http://schemas.microsoft.com/office/powerpoint/2010/main" val="55297094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4098" name="Picture 2" descr="E:\q001hu\Desktop\funne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8" y="1772816"/>
            <a:ext cx="5592815" cy="417646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204</a:t>
            </a:fld>
            <a:endParaRPr lang="de-DE" altLang="en-US">
              <a:solidFill>
                <a:prstClr val="black">
                  <a:tint val="75000"/>
                </a:prstClr>
              </a:solidFill>
            </a:endParaRPr>
          </a:p>
        </p:txBody>
      </p:sp>
    </p:spTree>
    <p:extLst>
      <p:ext uri="{BB962C8B-B14F-4D97-AF65-F5344CB8AC3E}">
        <p14:creationId xmlns:p14="http://schemas.microsoft.com/office/powerpoint/2010/main" val="305809682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Rechteck 6"/>
          <p:cNvSpPr/>
          <p:nvPr/>
        </p:nvSpPr>
        <p:spPr>
          <a:xfrm>
            <a:off x="441718" y="4941168"/>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a:solidFill>
                  <a:prstClr val="black"/>
                </a:solidFill>
                <a:latin typeface="Calibri"/>
              </a:rPr>
              <a:t>Study		</a:t>
            </a:r>
            <a:r>
              <a:rPr lang="de-DE" dirty="0" err="1">
                <a:solidFill>
                  <a:prstClr val="black"/>
                </a:solidFill>
                <a:latin typeface="Calibri"/>
              </a:rPr>
              <a:t>Levo_N</a:t>
            </a:r>
            <a:r>
              <a:rPr lang="de-DE" dirty="0">
                <a:solidFill>
                  <a:prstClr val="black"/>
                </a:solidFill>
                <a:latin typeface="Calibri"/>
              </a:rPr>
              <a:t>	</a:t>
            </a:r>
            <a:r>
              <a:rPr lang="de-DE" dirty="0" err="1">
                <a:solidFill>
                  <a:prstClr val="black"/>
                </a:solidFill>
                <a:latin typeface="Calibri"/>
              </a:rPr>
              <a:t>Levo_Deaths</a:t>
            </a:r>
            <a:r>
              <a:rPr lang="de-DE" dirty="0">
                <a:solidFill>
                  <a:prstClr val="black"/>
                </a:solidFill>
                <a:latin typeface="Calibri"/>
              </a:rPr>
              <a:t>	</a:t>
            </a:r>
            <a:r>
              <a:rPr lang="de-DE" dirty="0" err="1">
                <a:solidFill>
                  <a:prstClr val="black"/>
                </a:solidFill>
                <a:latin typeface="Calibri"/>
              </a:rPr>
              <a:t>Placebo_N</a:t>
            </a:r>
            <a:r>
              <a:rPr lang="de-DE" dirty="0">
                <a:solidFill>
                  <a:prstClr val="black"/>
                </a:solidFill>
                <a:latin typeface="Calibri"/>
              </a:rPr>
              <a:t>	</a:t>
            </a:r>
            <a:r>
              <a:rPr lang="de-DE" dirty="0" err="1">
                <a:solidFill>
                  <a:prstClr val="black"/>
                </a:solidFill>
                <a:latin typeface="Calibri"/>
              </a:rPr>
              <a:t>Placebo_Deaths</a:t>
            </a:r>
            <a:endParaRPr lang="de-DE" dirty="0">
              <a:solidFill>
                <a:prstClr val="black"/>
              </a:solidFill>
              <a:latin typeface="Calibri"/>
            </a:endParaRPr>
          </a:p>
          <a:p>
            <a:pPr defTabSz="914186" fontAlgn="auto">
              <a:spcBef>
                <a:spcPts val="0"/>
              </a:spcBef>
              <a:spcAft>
                <a:spcPts val="0"/>
              </a:spcAft>
            </a:pPr>
            <a:r>
              <a:rPr lang="de-DE" dirty="0" err="1">
                <a:solidFill>
                  <a:prstClr val="black"/>
                </a:solidFill>
                <a:latin typeface="Calibri"/>
              </a:rPr>
              <a:t>Lionheart</a:t>
            </a:r>
            <a:r>
              <a:rPr lang="de-DE" dirty="0">
                <a:solidFill>
                  <a:prstClr val="black"/>
                </a:solidFill>
                <a:latin typeface="Calibri"/>
              </a:rPr>
              <a:t>		48	15		21		8</a:t>
            </a:r>
          </a:p>
          <a:p>
            <a:pPr defTabSz="914186" fontAlgn="auto">
              <a:spcBef>
                <a:spcPts val="0"/>
              </a:spcBef>
              <a:spcAft>
                <a:spcPts val="0"/>
              </a:spcAft>
            </a:pPr>
            <a:r>
              <a:rPr lang="de-DE" dirty="0" err="1">
                <a:solidFill>
                  <a:prstClr val="black"/>
                </a:solidFill>
                <a:latin typeface="Calibri"/>
              </a:rPr>
              <a:t>LevoRep</a:t>
            </a:r>
            <a:r>
              <a:rPr lang="de-DE" dirty="0">
                <a:solidFill>
                  <a:prstClr val="black"/>
                </a:solidFill>
                <a:latin typeface="Calibri"/>
              </a:rPr>
              <a:t>		63	1		57		4</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70" y="1700808"/>
            <a:ext cx="2355981" cy="314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00808"/>
            <a:ext cx="2341416" cy="319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205</a:t>
            </a:fld>
            <a:endParaRPr lang="de-DE" altLang="en-US">
              <a:solidFill>
                <a:prstClr val="black">
                  <a:tint val="75000"/>
                </a:prstClr>
              </a:solidFill>
            </a:endParaRPr>
          </a:p>
        </p:txBody>
      </p:sp>
    </p:spTree>
    <p:extLst>
      <p:ext uri="{BB962C8B-B14F-4D97-AF65-F5344CB8AC3E}">
        <p14:creationId xmlns:p14="http://schemas.microsoft.com/office/powerpoint/2010/main" val="22598277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6" y="1700808"/>
            <a:ext cx="7488832" cy="34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206</a:t>
            </a:fld>
            <a:endParaRPr lang="de-DE" altLang="en-US">
              <a:solidFill>
                <a:prstClr val="black">
                  <a:tint val="75000"/>
                </a:prstClr>
              </a:solidFill>
            </a:endParaRPr>
          </a:p>
        </p:txBody>
      </p:sp>
    </p:spTree>
    <p:extLst>
      <p:ext uri="{BB962C8B-B14F-4D97-AF65-F5344CB8AC3E}">
        <p14:creationId xmlns:p14="http://schemas.microsoft.com/office/powerpoint/2010/main" val="317995313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186502" cy="1143000"/>
          </a:xfrm>
        </p:spPr>
        <p:txBody>
          <a:bodyPr/>
          <a:lstStyle/>
          <a:p>
            <a:r>
              <a:rPr lang="de-DE" dirty="0"/>
              <a:t>PRISMA </a:t>
            </a:r>
            <a:r>
              <a:rPr lang="de-DE" dirty="0" err="1"/>
              <a:t>for</a:t>
            </a:r>
            <a:r>
              <a:rPr lang="de-DE" dirty="0"/>
              <a:t> Individual Patient Data</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Rechteck 6"/>
          <p:cNvSpPr/>
          <p:nvPr/>
        </p:nvSpPr>
        <p:spPr>
          <a:xfrm>
            <a:off x="655103" y="2060848"/>
            <a:ext cx="7992888" cy="3785652"/>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Individual Patient Data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(PRISMA-IPD)</a:t>
            </a:r>
          </a:p>
          <a:p>
            <a:pPr defTabSz="914186" fontAlgn="auto">
              <a:spcBef>
                <a:spcPts val="0"/>
              </a:spcBef>
              <a:spcAft>
                <a:spcPts val="0"/>
              </a:spcAft>
            </a:pPr>
            <a:r>
              <a:rPr lang="de-DE" sz="2000" dirty="0">
                <a:solidFill>
                  <a:prstClr val="black"/>
                </a:solidFill>
                <a:latin typeface="Calibri"/>
              </a:rPr>
              <a:t>PRISMA-IPD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guidelines</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aim</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collect</a:t>
            </a:r>
            <a:r>
              <a:rPr lang="de-DE" sz="2000" dirty="0">
                <a:solidFill>
                  <a:prstClr val="black"/>
                </a:solidFill>
                <a:latin typeface="Calibri"/>
              </a:rPr>
              <a:t>, check,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reanalyze</a:t>
            </a:r>
            <a:r>
              <a:rPr lang="de-DE" sz="2000" dirty="0">
                <a:solidFill>
                  <a:prstClr val="black"/>
                </a:solidFill>
                <a:latin typeface="Calibri"/>
              </a:rPr>
              <a:t> individual-level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from</a:t>
            </a:r>
            <a:r>
              <a:rPr lang="de-DE" sz="2000" dirty="0">
                <a:solidFill>
                  <a:prstClr val="black"/>
                </a:solidFill>
                <a:latin typeface="Calibri"/>
              </a:rPr>
              <a:t> all </a:t>
            </a:r>
            <a:r>
              <a:rPr lang="de-DE" sz="2000" dirty="0" err="1">
                <a:solidFill>
                  <a:prstClr val="black"/>
                </a:solidFill>
                <a:latin typeface="Calibri"/>
              </a:rPr>
              <a:t>studies</a:t>
            </a:r>
            <a:r>
              <a:rPr lang="de-DE" sz="2000" dirty="0">
                <a:solidFill>
                  <a:prstClr val="black"/>
                </a:solidFill>
                <a:latin typeface="Calibri"/>
              </a:rPr>
              <a:t> </a:t>
            </a:r>
            <a:r>
              <a:rPr lang="de-DE" sz="2000" dirty="0" err="1">
                <a:solidFill>
                  <a:prstClr val="black"/>
                </a:solidFill>
                <a:latin typeface="Calibri"/>
              </a:rPr>
              <a:t>addressing</a:t>
            </a:r>
            <a:r>
              <a:rPr lang="de-DE" sz="2000" dirty="0">
                <a:solidFill>
                  <a:prstClr val="black"/>
                </a:solidFill>
                <a:latin typeface="Calibri"/>
              </a:rPr>
              <a:t> a </a:t>
            </a:r>
            <a:r>
              <a:rPr lang="de-DE" sz="2000" dirty="0" err="1">
                <a:solidFill>
                  <a:prstClr val="black"/>
                </a:solidFill>
                <a:latin typeface="Calibri"/>
              </a:rPr>
              <a:t>particular</a:t>
            </a:r>
            <a:r>
              <a:rPr lang="de-DE" sz="2000" dirty="0">
                <a:solidFill>
                  <a:prstClr val="black"/>
                </a:solidFill>
                <a:latin typeface="Calibri"/>
              </a:rPr>
              <a:t> </a:t>
            </a:r>
            <a:r>
              <a:rPr lang="de-DE" sz="2000" dirty="0" err="1">
                <a:solidFill>
                  <a:prstClr val="black"/>
                </a:solidFill>
                <a:latin typeface="Calibri"/>
              </a:rPr>
              <a:t>research</a:t>
            </a:r>
            <a:r>
              <a:rPr lang="de-DE" sz="2000" dirty="0">
                <a:solidFill>
                  <a:prstClr val="black"/>
                </a:solidFill>
                <a:latin typeface="Calibri"/>
              </a:rPr>
              <a:t> </a:t>
            </a:r>
            <a:r>
              <a:rPr lang="de-DE" sz="2000" dirty="0" err="1">
                <a:solidFill>
                  <a:prstClr val="black"/>
                </a:solidFill>
                <a:latin typeface="Calibri"/>
              </a:rPr>
              <a:t>question</a:t>
            </a:r>
            <a:r>
              <a:rPr lang="de-DE" sz="2000" dirty="0">
                <a:solidFill>
                  <a:prstClr val="black"/>
                </a:solidFill>
                <a:latin typeface="Calibri"/>
              </a:rPr>
              <a:t>.</a:t>
            </a: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a:solidFill>
                  <a:prstClr val="black"/>
                </a:solidFill>
                <a:latin typeface="Calibri"/>
              </a:rPr>
              <a:t>Stewart LA, Clarke M, Rovers M, Riley RD, </a:t>
            </a:r>
            <a:r>
              <a:rPr lang="de-DE" sz="2000" dirty="0" err="1">
                <a:solidFill>
                  <a:prstClr val="black"/>
                </a:solidFill>
                <a:latin typeface="Calibri"/>
              </a:rPr>
              <a:t>Simmonds</a:t>
            </a:r>
            <a:r>
              <a:rPr lang="de-DE" sz="2000" dirty="0">
                <a:solidFill>
                  <a:prstClr val="black"/>
                </a:solidFill>
                <a:latin typeface="Calibri"/>
              </a:rPr>
              <a:t> M, Stewart G, </a:t>
            </a:r>
            <a:r>
              <a:rPr lang="de-DE" sz="2000" dirty="0" err="1">
                <a:solidFill>
                  <a:prstClr val="black"/>
                </a:solidFill>
                <a:latin typeface="Calibri"/>
              </a:rPr>
              <a:t>Tierney</a:t>
            </a:r>
            <a:r>
              <a:rPr lang="de-DE" sz="2000" dirty="0">
                <a:solidFill>
                  <a:prstClr val="black"/>
                </a:solidFill>
                <a:latin typeface="Calibri"/>
              </a:rPr>
              <a:t> JF; PRISMA-IPD Development Group. </a:t>
            </a:r>
            <a:r>
              <a:rPr lang="de-DE" sz="2000" dirty="0" err="1">
                <a:solidFill>
                  <a:prstClr val="black"/>
                </a:solidFill>
                <a:latin typeface="Calibri"/>
              </a:rPr>
              <a:t>Preferred</a:t>
            </a:r>
            <a:r>
              <a:rPr lang="de-DE" sz="2000" dirty="0">
                <a:solidFill>
                  <a:prstClr val="black"/>
                </a:solidFill>
                <a:latin typeface="Calibri"/>
              </a:rPr>
              <a:t> Reporting Items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individual </a:t>
            </a:r>
            <a:r>
              <a:rPr lang="de-DE" sz="2000" dirty="0" err="1">
                <a:solidFill>
                  <a:prstClr val="black"/>
                </a:solidFill>
                <a:latin typeface="Calibri"/>
              </a:rPr>
              <a:t>participant</a:t>
            </a:r>
            <a:r>
              <a:rPr lang="de-DE" sz="2000" dirty="0">
                <a:solidFill>
                  <a:prstClr val="black"/>
                </a:solidFill>
                <a:latin typeface="Calibri"/>
              </a:rPr>
              <a:t>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the</a:t>
            </a:r>
            <a:r>
              <a:rPr lang="de-DE" sz="2000" dirty="0">
                <a:solidFill>
                  <a:prstClr val="black"/>
                </a:solidFill>
                <a:latin typeface="Calibri"/>
              </a:rPr>
              <a:t> PRISMA-IPD Statement. JAMA. 2015;313(16):1657-1665.</a:t>
            </a: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207</a:t>
            </a:fld>
            <a:endParaRPr lang="de-DE" altLang="en-US">
              <a:solidFill>
                <a:prstClr val="black">
                  <a:tint val="75000"/>
                </a:prstClr>
              </a:solidFill>
            </a:endParaRPr>
          </a:p>
        </p:txBody>
      </p:sp>
    </p:spTree>
    <p:extLst>
      <p:ext uri="{BB962C8B-B14F-4D97-AF65-F5344CB8AC3E}">
        <p14:creationId xmlns:p14="http://schemas.microsoft.com/office/powerpoint/2010/main" val="134760508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Effect</a:t>
            </a:r>
            <a:r>
              <a:rPr lang="de-DE" dirty="0"/>
              <a:t> </a:t>
            </a:r>
            <a:r>
              <a:rPr lang="de-DE" dirty="0" err="1"/>
              <a:t>size</a:t>
            </a:r>
            <a:r>
              <a:rPr lang="de-DE" dirty="0"/>
              <a:t> </a:t>
            </a:r>
            <a:r>
              <a:rPr lang="de-DE" dirty="0" err="1"/>
              <a:t>calculator</a:t>
            </a:r>
            <a:endParaRPr lang="de-DE"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Inhaltsplatzhalter 6"/>
          <p:cNvSpPr>
            <a:spLocks noGrp="1"/>
          </p:cNvSpPr>
          <p:nvPr>
            <p:ph idx="1"/>
          </p:nvPr>
        </p:nvSpPr>
        <p:spPr>
          <a:xfrm>
            <a:off x="457200" y="1600200"/>
            <a:ext cx="8229600" cy="2160569"/>
          </a:xfrm>
          <a:prstGeom prst="rect">
            <a:avLst/>
          </a:prstGeom>
        </p:spPr>
        <p:txBody>
          <a:bodyPr>
            <a:spAutoFit/>
          </a:bodyPr>
          <a:lstStyle/>
          <a:p>
            <a:pPr marL="0" indent="0">
              <a:buNone/>
            </a:pPr>
            <a:r>
              <a:rPr lang="en-US" dirty="0"/>
              <a:t>Practical Meta-Analysis Effect Size Calculator David B. Wilson, Ph.D., George Mason University:</a:t>
            </a:r>
          </a:p>
          <a:p>
            <a:pPr marL="0" indent="0">
              <a:buNone/>
            </a:pPr>
            <a:endParaRPr lang="en-US" dirty="0"/>
          </a:p>
          <a:p>
            <a:pPr marL="0" indent="0">
              <a:buNone/>
            </a:pPr>
            <a:endParaRPr lang="en-US" dirty="0"/>
          </a:p>
          <a:p>
            <a:pPr marL="0" indent="0">
              <a:buNone/>
            </a:pPr>
            <a:endParaRPr lang="de-DE" dirty="0"/>
          </a:p>
        </p:txBody>
      </p:sp>
      <p:sp>
        <p:nvSpPr>
          <p:cNvPr id="8" name="Rechteck 7"/>
          <p:cNvSpPr/>
          <p:nvPr/>
        </p:nvSpPr>
        <p:spPr>
          <a:xfrm>
            <a:off x="539552" y="3105834"/>
            <a:ext cx="8352928" cy="369332"/>
          </a:xfrm>
          <a:prstGeom prst="rect">
            <a:avLst/>
          </a:prstGeom>
        </p:spPr>
        <p:txBody>
          <a:bodyPr wrap="square">
            <a:spAutoFit/>
          </a:bodyPr>
          <a:lstStyle/>
          <a:p>
            <a:pPr defTabSz="914186" fontAlgn="auto">
              <a:spcBef>
                <a:spcPts val="0"/>
              </a:spcBef>
              <a:spcAft>
                <a:spcPts val="0"/>
              </a:spcAft>
            </a:pPr>
            <a:r>
              <a:rPr lang="de-DE" dirty="0">
                <a:solidFill>
                  <a:prstClr val="black"/>
                </a:solidFill>
                <a:latin typeface="Calibri"/>
              </a:rPr>
              <a:t>http://www.campbellcollaboration.org/escalc/html/EffectSizeCalculator-Home.php</a:t>
            </a: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208</a:t>
            </a:fld>
            <a:endParaRPr lang="de-DE" altLang="en-US">
              <a:solidFill>
                <a:prstClr val="black">
                  <a:tint val="75000"/>
                </a:prstClr>
              </a:solidFill>
            </a:endParaRPr>
          </a:p>
        </p:txBody>
      </p:sp>
    </p:spTree>
    <p:extLst>
      <p:ext uri="{BB962C8B-B14F-4D97-AF65-F5344CB8AC3E}">
        <p14:creationId xmlns:p14="http://schemas.microsoft.com/office/powerpoint/2010/main" val="329553831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Network Meta-Analysis </a:t>
            </a:r>
            <a:br>
              <a:rPr lang="de-DE" dirty="0"/>
            </a:br>
            <a:endParaRPr lang="de-DE" sz="900" dirty="0"/>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17654"/>
            <a:ext cx="51943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6300192" y="3429000"/>
            <a:ext cx="2304256" cy="3139321"/>
          </a:xfrm>
          <a:prstGeom prst="rect">
            <a:avLst/>
          </a:prstGeom>
        </p:spPr>
        <p:txBody>
          <a:bodyPr wrap="square">
            <a:spAutoFit/>
          </a:bodyPr>
          <a:lstStyle/>
          <a:p>
            <a:pPr defTabSz="914186" fontAlgn="auto">
              <a:spcBef>
                <a:spcPts val="0"/>
              </a:spcBef>
              <a:spcAft>
                <a:spcPts val="0"/>
              </a:spcAft>
            </a:pPr>
            <a:r>
              <a:rPr lang="en-US" dirty="0">
                <a:solidFill>
                  <a:prstClr val="black"/>
                </a:solidFill>
                <a:latin typeface="Calibri"/>
              </a:rPr>
              <a:t>Cipriani A et al. Comparative efficacy and acceptability of 21 antidepressant drugs for the acute treatment of adults with major depressive disorder: a systematic review and network meta-analysis. </a:t>
            </a:r>
          </a:p>
          <a:p>
            <a:pPr defTabSz="914186" fontAlgn="auto">
              <a:spcBef>
                <a:spcPts val="0"/>
              </a:spcBef>
              <a:spcAft>
                <a:spcPts val="0"/>
              </a:spcAft>
            </a:pPr>
            <a:r>
              <a:rPr lang="en-US" dirty="0">
                <a:solidFill>
                  <a:prstClr val="black"/>
                </a:solidFill>
                <a:latin typeface="Calibri"/>
              </a:rPr>
              <a:t>Lancet 2018</a:t>
            </a:r>
            <a:endParaRPr lang="de-DE" dirty="0">
              <a:solidFill>
                <a:prstClr val="black"/>
              </a:solidFill>
              <a:latin typeface="Calibri"/>
            </a:endParaRPr>
          </a:p>
        </p:txBody>
      </p:sp>
      <p:sp>
        <p:nvSpPr>
          <p:cNvPr id="3" name="Fußzeilenplatzhalter 2"/>
          <p:cNvSpPr>
            <a:spLocks noGrp="1"/>
          </p:cNvSpPr>
          <p:nvPr>
            <p:ph type="ftr" sz="quarter" idx="11"/>
          </p:nvPr>
        </p:nvSpPr>
        <p:spPr/>
        <p:txBody>
          <a:bodyPr/>
          <a:lstStyle/>
          <a:p>
            <a:r>
              <a:rPr lang="de-DE" altLang="en-US">
                <a:solidFill>
                  <a:prstClr val="black">
                    <a:tint val="75000"/>
                  </a:prstClr>
                </a:solidFill>
              </a:rPr>
              <a:t>hanno.ulmer@i-med.ac.at</a:t>
            </a:r>
          </a:p>
        </p:txBody>
      </p:sp>
      <p:sp>
        <p:nvSpPr>
          <p:cNvPr id="5" name="Foliennummernplatzhalter 4"/>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209</a:t>
            </a:fld>
            <a:endParaRPr lang="de-DE" altLang="en-US">
              <a:solidFill>
                <a:prstClr val="black">
                  <a:tint val="75000"/>
                </a:prstClr>
              </a:solidFill>
            </a:endParaRPr>
          </a:p>
        </p:txBody>
      </p:sp>
    </p:spTree>
    <p:extLst>
      <p:ext uri="{BB962C8B-B14F-4D97-AF65-F5344CB8AC3E}">
        <p14:creationId xmlns:p14="http://schemas.microsoft.com/office/powerpoint/2010/main" val="3510227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Fragen zur Meta-Analyse</a:t>
            </a:r>
          </a:p>
        </p:txBody>
      </p:sp>
      <p:sp>
        <p:nvSpPr>
          <p:cNvPr id="3" name="Inhaltsplatzhalter 2"/>
          <p:cNvSpPr>
            <a:spLocks noGrp="1"/>
          </p:cNvSpPr>
          <p:nvPr>
            <p:ph idx="1"/>
          </p:nvPr>
        </p:nvSpPr>
        <p:spPr/>
        <p:txBody>
          <a:bodyPr>
            <a:noAutofit/>
          </a:bodyPr>
          <a:lstStyle/>
          <a:p>
            <a:r>
              <a:rPr lang="de-DE" sz="1800" i="1" dirty="0"/>
              <a:t>Haben die berücksichtigten Studien teilweise entgegengesetzte Resultate erbracht? </a:t>
            </a:r>
            <a:br>
              <a:rPr lang="de-DE" sz="1800" i="1" dirty="0"/>
            </a:br>
            <a:br>
              <a:rPr lang="de-DE" sz="1800" i="1" dirty="0"/>
            </a:br>
            <a:r>
              <a:rPr lang="de-DE" sz="1400" dirty="0"/>
              <a:t>Der Variabilität der Ergebnisse wird oft nicht genügend Beachtung geschenkt. Das Problem der Heterogenität von Studienresultaten kann nicht durch die Anwendung eines statistischen Tests gelöst werden. Wenn stark voneinander abweichende Resultate vorliegen, geben klinische und biologische Überlegungen den Ausschlag, ob überhaupt eine Meta-Analyse sinnvoll ist.</a:t>
            </a:r>
            <a:br>
              <a:rPr lang="de-DE" sz="1400" dirty="0"/>
            </a:br>
            <a:br>
              <a:rPr lang="de-DE" sz="1400" dirty="0"/>
            </a:br>
            <a:endParaRPr lang="de-DE" sz="1400" dirty="0"/>
          </a:p>
          <a:p>
            <a:r>
              <a:rPr lang="de-DE" sz="1800" i="1" dirty="0"/>
              <a:t>Wie «robust» sind die Ergebnisse der Meta-Analyse? </a:t>
            </a:r>
            <a:br>
              <a:rPr lang="de-DE" sz="1800" i="1" dirty="0"/>
            </a:br>
            <a:br>
              <a:rPr lang="de-DE" sz="1400" dirty="0"/>
            </a:br>
            <a:r>
              <a:rPr lang="de-DE" sz="1400" dirty="0"/>
              <a:t>Bei der Durchführung einer Meta-Analyse gibt es eine Reihe von teilweise </a:t>
            </a:r>
            <a:r>
              <a:rPr lang="de-DE" sz="1400" i="1" dirty="0"/>
              <a:t>arbiträren</a:t>
            </a:r>
            <a:r>
              <a:rPr lang="de-DE" sz="1400" dirty="0"/>
              <a:t> Entscheiden (Ausschluss von Studien, Wahl der statistischen Methoden, Interpretation bestimmter Resultate). Das Resultat einer Meta- Analyse sollte von solchen Entscheiden einigermaßen unabhängig sein. Wenn also die gleiche Meta-Analyse z.B. mit einer etwas anderen Studienauswahl oder mit einem anderen statistischen Verfahren durchgeführt wird, sollte sie ungefähr dasselbe Resultat ergeben. </a:t>
            </a:r>
            <a:br>
              <a:rPr lang="de-DE" sz="1400" dirty="0"/>
            </a:br>
            <a:endParaRPr lang="de-DE" sz="14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47509726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Network Meta-Analysis</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1845686" cy="51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630299"/>
            <a:ext cx="3184520" cy="4814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210</a:t>
            </a:fld>
            <a:endParaRPr lang="de-DE" altLang="en-US">
              <a:solidFill>
                <a:prstClr val="black">
                  <a:tint val="75000"/>
                </a:prstClr>
              </a:solidFill>
            </a:endParaRPr>
          </a:p>
        </p:txBody>
      </p:sp>
    </p:spTree>
    <p:extLst>
      <p:ext uri="{BB962C8B-B14F-4D97-AF65-F5344CB8AC3E}">
        <p14:creationId xmlns:p14="http://schemas.microsoft.com/office/powerpoint/2010/main" val="143104754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PRISMA </a:t>
            </a:r>
            <a:r>
              <a:rPr lang="de-DE" dirty="0" err="1"/>
              <a:t>for</a:t>
            </a:r>
            <a:r>
              <a:rPr lang="de-DE" dirty="0"/>
              <a:t> Network Meta-</a:t>
            </a:r>
            <a:r>
              <a:rPr lang="de-DE" dirty="0" err="1"/>
              <a:t>Analyses</a:t>
            </a:r>
            <a:r>
              <a:rPr lang="de-DE" dirty="0"/>
              <a:t> </a:t>
            </a:r>
          </a:p>
        </p:txBody>
      </p:sp>
      <p:sp>
        <p:nvSpPr>
          <p:cNvPr id="4" name="Datumsplatzhalter 3"/>
          <p:cNvSpPr>
            <a:spLocks noGrp="1"/>
          </p:cNvSpPr>
          <p:nvPr>
            <p:ph type="dt" sz="half" idx="10"/>
          </p:nvPr>
        </p:nvSpPr>
        <p:spPr/>
        <p:txBody>
          <a:bodyPr/>
          <a:lstStyle/>
          <a:p>
            <a:r>
              <a:rPr lang="de-DE" dirty="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Rechteck 6"/>
          <p:cNvSpPr/>
          <p:nvPr/>
        </p:nvSpPr>
        <p:spPr>
          <a:xfrm>
            <a:off x="467544" y="1556792"/>
            <a:ext cx="8208912" cy="4401205"/>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(PRISMA-NMA)</a:t>
            </a:r>
          </a:p>
          <a:p>
            <a:pPr defTabSz="914186" fontAlgn="auto">
              <a:spcBef>
                <a:spcPts val="0"/>
              </a:spcBef>
              <a:spcAft>
                <a:spcPts val="0"/>
              </a:spcAft>
            </a:pPr>
            <a:r>
              <a:rPr lang="de-DE" sz="2000" dirty="0">
                <a:solidFill>
                  <a:prstClr val="black"/>
                </a:solidFill>
                <a:latin typeface="Calibri"/>
              </a:rPr>
              <a:t>The PRISMA-NMA </a:t>
            </a:r>
            <a:r>
              <a:rPr lang="de-DE" sz="2000" dirty="0" err="1">
                <a:solidFill>
                  <a:prstClr val="black"/>
                </a:solidFill>
                <a:latin typeface="Calibri"/>
              </a:rPr>
              <a:t>extension</a:t>
            </a:r>
            <a:r>
              <a:rPr lang="de-DE" sz="2000" dirty="0">
                <a:solidFill>
                  <a:prstClr val="black"/>
                </a:solidFill>
                <a:latin typeface="Calibri"/>
              </a:rPr>
              <a:t>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It</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comparing</a:t>
            </a:r>
            <a:r>
              <a:rPr lang="de-DE" sz="2000" dirty="0">
                <a:solidFill>
                  <a:prstClr val="black"/>
                </a:solidFill>
                <a:latin typeface="Calibri"/>
              </a:rPr>
              <a:t> multiple </a:t>
            </a:r>
            <a:r>
              <a:rPr lang="de-DE" sz="2000" dirty="0" err="1">
                <a:solidFill>
                  <a:prstClr val="black"/>
                </a:solidFill>
                <a:latin typeface="Calibri"/>
              </a:rPr>
              <a:t>treatments</a:t>
            </a:r>
            <a:r>
              <a:rPr lang="de-DE" sz="2000" dirty="0">
                <a:solidFill>
                  <a:prstClr val="black"/>
                </a:solidFill>
                <a:latin typeface="Calibri"/>
              </a:rPr>
              <a:t> </a:t>
            </a:r>
            <a:r>
              <a:rPr lang="de-DE" sz="2000" dirty="0" err="1">
                <a:solidFill>
                  <a:prstClr val="black"/>
                </a:solidFill>
                <a:latin typeface="Calibri"/>
              </a:rPr>
              <a:t>using</a:t>
            </a:r>
            <a:r>
              <a:rPr lang="de-DE" sz="2000" dirty="0">
                <a:solidFill>
                  <a:prstClr val="black"/>
                </a:solidFill>
                <a:latin typeface="Calibri"/>
              </a:rPr>
              <a:t> </a:t>
            </a:r>
            <a:r>
              <a:rPr lang="de-DE" sz="2000" dirty="0" err="1">
                <a:solidFill>
                  <a:prstClr val="black"/>
                </a:solidFill>
                <a:latin typeface="Calibri"/>
              </a:rPr>
              <a:t>direct</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indirect</a:t>
            </a:r>
            <a:r>
              <a:rPr lang="de-DE" sz="2000" dirty="0">
                <a:solidFill>
                  <a:prstClr val="black"/>
                </a:solidFill>
                <a:latin typeface="Calibri"/>
              </a:rPr>
              <a:t> </a:t>
            </a:r>
            <a:r>
              <a:rPr lang="de-DE" sz="2000" dirty="0" err="1">
                <a:solidFill>
                  <a:prstClr val="black"/>
                </a:solidFill>
                <a:latin typeface="Calibri"/>
              </a:rPr>
              <a:t>evidence</a:t>
            </a:r>
            <a:r>
              <a:rPr lang="de-DE" sz="2000" dirty="0">
                <a:solidFill>
                  <a:prstClr val="black"/>
                </a:solidFill>
                <a:latin typeface="Calibri"/>
              </a:rPr>
              <a:t> in </a:t>
            </a:r>
            <a:r>
              <a:rPr lang="de-DE" sz="2000" dirty="0" err="1">
                <a:solidFill>
                  <a:prstClr val="black"/>
                </a:solidFill>
                <a:latin typeface="Calibri"/>
              </a:rPr>
              <a:t>network</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In </a:t>
            </a:r>
            <a:r>
              <a:rPr lang="de-DE" sz="2000" dirty="0" err="1">
                <a:solidFill>
                  <a:prstClr val="black"/>
                </a:solidFill>
                <a:latin typeface="Calibri"/>
              </a:rPr>
              <a:t>addition</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providing</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It</a:t>
            </a:r>
            <a:r>
              <a:rPr lang="de-DE" sz="2000" dirty="0">
                <a:solidFill>
                  <a:prstClr val="black"/>
                </a:solidFill>
                <a:latin typeface="Calibri"/>
              </a:rPr>
              <a:t> also </a:t>
            </a:r>
            <a:r>
              <a:rPr lang="de-DE" sz="2000" dirty="0" err="1">
                <a:solidFill>
                  <a:prstClr val="black"/>
                </a:solidFill>
                <a:latin typeface="Calibri"/>
              </a:rPr>
              <a:t>highlights</a:t>
            </a:r>
            <a:r>
              <a:rPr lang="de-DE" sz="2000" dirty="0">
                <a:solidFill>
                  <a:prstClr val="black"/>
                </a:solidFill>
                <a:latin typeface="Calibri"/>
              </a:rPr>
              <a:t> </a:t>
            </a:r>
            <a:r>
              <a:rPr lang="de-DE" sz="2000" dirty="0" err="1">
                <a:solidFill>
                  <a:prstClr val="black"/>
                </a:solidFill>
                <a:latin typeface="Calibri"/>
              </a:rPr>
              <a:t>educational</a:t>
            </a:r>
            <a:r>
              <a:rPr lang="de-DE" sz="2000" dirty="0">
                <a:solidFill>
                  <a:prstClr val="black"/>
                </a:solidFill>
                <a:latin typeface="Calibri"/>
              </a:rPr>
              <a:t> </a:t>
            </a:r>
            <a:r>
              <a:rPr lang="de-DE" sz="2000" dirty="0" err="1">
                <a:solidFill>
                  <a:prstClr val="black"/>
                </a:solidFill>
                <a:latin typeface="Calibri"/>
              </a:rPr>
              <a:t>information</a:t>
            </a:r>
            <a:r>
              <a:rPr lang="de-DE" sz="2000" dirty="0">
                <a:solidFill>
                  <a:prstClr val="black"/>
                </a:solidFill>
                <a:latin typeface="Calibri"/>
              </a:rPr>
              <a:t> </a:t>
            </a:r>
            <a:r>
              <a:rPr lang="de-DE" sz="2000" dirty="0" err="1">
                <a:solidFill>
                  <a:prstClr val="black"/>
                </a:solidFill>
                <a:latin typeface="Calibri"/>
              </a:rPr>
              <a:t>related</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key</a:t>
            </a:r>
            <a:r>
              <a:rPr lang="de-DE" sz="2000" dirty="0">
                <a:solidFill>
                  <a:prstClr val="black"/>
                </a:solidFill>
                <a:latin typeface="Calibri"/>
              </a:rPr>
              <a:t> </a:t>
            </a:r>
            <a:r>
              <a:rPr lang="de-DE" sz="2000" dirty="0" err="1">
                <a:solidFill>
                  <a:prstClr val="black"/>
                </a:solidFill>
                <a:latin typeface="Calibri"/>
              </a:rPr>
              <a:t>considerations</a:t>
            </a:r>
            <a:r>
              <a:rPr lang="de-DE" sz="2000" dirty="0">
                <a:solidFill>
                  <a:prstClr val="black"/>
                </a:solidFill>
                <a:latin typeface="Calibri"/>
              </a:rPr>
              <a:t> in </a:t>
            </a:r>
            <a:r>
              <a:rPr lang="de-DE" sz="2000" dirty="0" err="1">
                <a:solidFill>
                  <a:prstClr val="black"/>
                </a:solidFill>
                <a:latin typeface="Calibri"/>
              </a:rPr>
              <a:t>the</a:t>
            </a:r>
            <a:r>
              <a:rPr lang="de-DE" sz="2000" dirty="0">
                <a:solidFill>
                  <a:prstClr val="black"/>
                </a:solidFill>
                <a:latin typeface="Calibri"/>
              </a:rPr>
              <a:t> </a:t>
            </a:r>
            <a:r>
              <a:rPr lang="de-DE" sz="2000" dirty="0" err="1">
                <a:solidFill>
                  <a:prstClr val="black"/>
                </a:solidFill>
                <a:latin typeface="Calibri"/>
              </a:rPr>
              <a:t>practice</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network</a:t>
            </a:r>
            <a:r>
              <a:rPr lang="de-DE" sz="2000" dirty="0">
                <a:solidFill>
                  <a:prstClr val="black"/>
                </a:solidFill>
                <a:latin typeface="Calibri"/>
              </a:rPr>
              <a:t> meta-analysis.</a:t>
            </a: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a:t>
            </a:r>
            <a:r>
              <a:rPr lang="de-DE" sz="2000" dirty="0" err="1">
                <a:solidFill>
                  <a:prstClr val="black"/>
                </a:solidFill>
                <a:latin typeface="Calibri"/>
              </a:rPr>
              <a:t>Explanatory</a:t>
            </a:r>
            <a:r>
              <a:rPr lang="de-DE" sz="2000" dirty="0">
                <a:solidFill>
                  <a:prstClr val="black"/>
                </a:solidFill>
                <a:latin typeface="Calibri"/>
              </a:rPr>
              <a: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err="1">
                <a:solidFill>
                  <a:prstClr val="black"/>
                </a:solidFill>
                <a:latin typeface="Calibri"/>
              </a:rPr>
              <a:t>Hutton</a:t>
            </a:r>
            <a:r>
              <a:rPr lang="de-DE" sz="2000" dirty="0">
                <a:solidFill>
                  <a:prstClr val="black"/>
                </a:solidFill>
                <a:latin typeface="Calibri"/>
              </a:rPr>
              <a:t> B, </a:t>
            </a:r>
            <a:r>
              <a:rPr lang="de-DE" sz="2000" dirty="0" err="1">
                <a:solidFill>
                  <a:prstClr val="black"/>
                </a:solidFill>
                <a:latin typeface="Calibri"/>
              </a:rPr>
              <a:t>Salanti</a:t>
            </a:r>
            <a:r>
              <a:rPr lang="de-DE" sz="2000" dirty="0">
                <a:solidFill>
                  <a:prstClr val="black"/>
                </a:solidFill>
                <a:latin typeface="Calibri"/>
              </a:rPr>
              <a:t> G, Caldwell DM, </a:t>
            </a:r>
            <a:r>
              <a:rPr lang="de-DE" sz="2000" dirty="0" err="1">
                <a:solidFill>
                  <a:prstClr val="black"/>
                </a:solidFill>
                <a:latin typeface="Calibri"/>
              </a:rPr>
              <a:t>Chaimani</a:t>
            </a:r>
            <a:r>
              <a:rPr lang="de-DE" sz="2000" dirty="0">
                <a:solidFill>
                  <a:prstClr val="black"/>
                </a:solidFill>
                <a:latin typeface="Calibri"/>
              </a:rPr>
              <a:t> A, Schmid CH, Cameron C, </a:t>
            </a:r>
            <a:r>
              <a:rPr lang="de-DE" sz="2000" dirty="0" err="1">
                <a:solidFill>
                  <a:prstClr val="black"/>
                </a:solidFill>
                <a:latin typeface="Calibri"/>
              </a:rPr>
              <a:t>Ioannidis</a:t>
            </a:r>
            <a:r>
              <a:rPr lang="de-DE" sz="2000" dirty="0">
                <a:solidFill>
                  <a:prstClr val="black"/>
                </a:solidFill>
                <a:latin typeface="Calibri"/>
              </a:rPr>
              <a:t> JP, Straus S, </a:t>
            </a:r>
            <a:r>
              <a:rPr lang="de-DE" sz="2000" dirty="0" err="1">
                <a:solidFill>
                  <a:prstClr val="black"/>
                </a:solidFill>
                <a:latin typeface="Calibri"/>
              </a:rPr>
              <a:t>Thorlund</a:t>
            </a:r>
            <a:r>
              <a:rPr lang="de-DE" sz="2000" dirty="0">
                <a:solidFill>
                  <a:prstClr val="black"/>
                </a:solidFill>
                <a:latin typeface="Calibri"/>
              </a:rPr>
              <a:t> K, Jansen JP, </a:t>
            </a:r>
            <a:r>
              <a:rPr lang="de-DE" sz="2000" dirty="0" err="1">
                <a:solidFill>
                  <a:prstClr val="black"/>
                </a:solidFill>
                <a:latin typeface="Calibri"/>
              </a:rPr>
              <a:t>Mulrow</a:t>
            </a:r>
            <a:r>
              <a:rPr lang="de-DE" sz="2000" dirty="0">
                <a:solidFill>
                  <a:prstClr val="black"/>
                </a:solidFill>
                <a:latin typeface="Calibri"/>
              </a:rPr>
              <a:t> C, Catalá-López F, </a:t>
            </a:r>
            <a:r>
              <a:rPr lang="de-DE" sz="2000" dirty="0" err="1">
                <a:solidFill>
                  <a:prstClr val="black"/>
                </a:solidFill>
                <a:latin typeface="Calibri"/>
              </a:rPr>
              <a:t>Gøtzsche</a:t>
            </a:r>
            <a:r>
              <a:rPr lang="de-DE" sz="2000" dirty="0">
                <a:solidFill>
                  <a:prstClr val="black"/>
                </a:solidFill>
                <a:latin typeface="Calibri"/>
              </a:rPr>
              <a:t> PC, </a:t>
            </a:r>
            <a:r>
              <a:rPr lang="de-DE" sz="2000" dirty="0" err="1">
                <a:solidFill>
                  <a:prstClr val="black"/>
                </a:solidFill>
                <a:latin typeface="Calibri"/>
              </a:rPr>
              <a:t>Dickersin</a:t>
            </a:r>
            <a:r>
              <a:rPr lang="de-DE" sz="2000" dirty="0">
                <a:solidFill>
                  <a:prstClr val="black"/>
                </a:solidFill>
                <a:latin typeface="Calibri"/>
              </a:rPr>
              <a:t> K, </a:t>
            </a:r>
            <a:r>
              <a:rPr lang="de-DE" sz="2000" dirty="0" err="1">
                <a:solidFill>
                  <a:prstClr val="black"/>
                </a:solidFill>
                <a:latin typeface="Calibri"/>
              </a:rPr>
              <a:t>Boutron</a:t>
            </a:r>
            <a:r>
              <a:rPr lang="de-DE" sz="2000" dirty="0">
                <a:solidFill>
                  <a:prstClr val="black"/>
                </a:solidFill>
                <a:latin typeface="Calibri"/>
              </a:rPr>
              <a:t> I, Altman DG, </a:t>
            </a:r>
            <a:r>
              <a:rPr lang="de-DE" sz="2000" dirty="0" err="1">
                <a:solidFill>
                  <a:prstClr val="black"/>
                </a:solidFill>
                <a:latin typeface="Calibri"/>
              </a:rPr>
              <a:t>Moher</a:t>
            </a:r>
            <a:r>
              <a:rPr lang="de-DE" sz="2000" dirty="0">
                <a:solidFill>
                  <a:prstClr val="black"/>
                </a:solidFill>
                <a:latin typeface="Calibri"/>
              </a:rPr>
              <a:t> D. The PRISMA Extension Statement </a:t>
            </a:r>
            <a:r>
              <a:rPr lang="de-DE" sz="2000" dirty="0" err="1">
                <a:solidFill>
                  <a:prstClr val="black"/>
                </a:solidFill>
                <a:latin typeface="Calibri"/>
              </a:rPr>
              <a:t>for</a:t>
            </a:r>
            <a:r>
              <a:rPr lang="de-DE" sz="2000" dirty="0">
                <a:solidFill>
                  <a:prstClr val="black"/>
                </a:solidFill>
                <a:latin typeface="Calibri"/>
              </a:rPr>
              <a:t> Reporting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Reviews </a:t>
            </a:r>
            <a:r>
              <a:rPr lang="de-DE" sz="2000" dirty="0" err="1">
                <a:solidFill>
                  <a:prstClr val="black"/>
                </a:solidFill>
                <a:latin typeface="Calibri"/>
              </a:rPr>
              <a:t>Incorporating</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Health</a:t>
            </a:r>
            <a:r>
              <a:rPr lang="de-DE" sz="2000" dirty="0">
                <a:solidFill>
                  <a:prstClr val="black"/>
                </a:solidFill>
                <a:latin typeface="Calibri"/>
              </a:rPr>
              <a:t> Care </a:t>
            </a:r>
            <a:r>
              <a:rPr lang="de-DE" sz="2000" dirty="0" err="1">
                <a:solidFill>
                  <a:prstClr val="black"/>
                </a:solidFill>
                <a:latin typeface="Calibri"/>
              </a:rPr>
              <a:t>Interventions</a:t>
            </a:r>
            <a:r>
              <a:rPr lang="de-DE" sz="2000" dirty="0">
                <a:solidFill>
                  <a:prstClr val="black"/>
                </a:solidFill>
                <a:latin typeface="Calibri"/>
              </a:rPr>
              <a:t>: Checklist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Explanations</a:t>
            </a:r>
            <a:r>
              <a:rPr lang="de-DE" sz="2000" dirty="0">
                <a:solidFill>
                  <a:prstClr val="black"/>
                </a:solidFill>
                <a:latin typeface="Calibri"/>
              </a:rPr>
              <a:t>. Ann Intern Med. 2015;162(11):777-784</a:t>
            </a:r>
            <a:r>
              <a:rPr lang="de-DE" dirty="0">
                <a:solidFill>
                  <a:prstClr val="black"/>
                </a:solidFill>
                <a:latin typeface="Calibri"/>
              </a:rPr>
              <a:t>.</a:t>
            </a:r>
          </a:p>
        </p:txBody>
      </p:sp>
      <p:sp>
        <p:nvSpPr>
          <p:cNvPr id="3" name="Foliennummernplatzhalter 2"/>
          <p:cNvSpPr>
            <a:spLocks noGrp="1"/>
          </p:cNvSpPr>
          <p:nvPr>
            <p:ph type="sldNum" sz="quarter" idx="12"/>
          </p:nvPr>
        </p:nvSpPr>
        <p:spPr/>
        <p:txBody>
          <a:bodyPr/>
          <a:lstStyle/>
          <a:p>
            <a:r>
              <a:rPr lang="de-DE" altLang="en-US">
                <a:solidFill>
                  <a:prstClr val="black">
                    <a:tint val="75000"/>
                  </a:prstClr>
                </a:solidFill>
              </a:rPr>
              <a:t>Seite </a:t>
            </a:r>
            <a:fld id="{BE0F3011-52C4-4BC1-A5CB-FF9A0F79CDD4}" type="slidenum">
              <a:rPr lang="de-DE" altLang="en-US" smtClean="0">
                <a:solidFill>
                  <a:prstClr val="black">
                    <a:tint val="75000"/>
                  </a:prstClr>
                </a:solidFill>
              </a:rPr>
              <a:pPr/>
              <a:t>211</a:t>
            </a:fld>
            <a:endParaRPr lang="de-DE" altLang="en-US">
              <a:solidFill>
                <a:prstClr val="black">
                  <a:tint val="75000"/>
                </a:prstClr>
              </a:solidFill>
            </a:endParaRPr>
          </a:p>
        </p:txBody>
      </p:sp>
    </p:spTree>
    <p:extLst>
      <p:ext uri="{BB962C8B-B14F-4D97-AF65-F5344CB8AC3E}">
        <p14:creationId xmlns:p14="http://schemas.microsoft.com/office/powerpoint/2010/main" val="343943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FF8D0-21D2-456E-811C-8982D880972C}"/>
              </a:ext>
            </a:extLst>
          </p:cNvPr>
          <p:cNvSpPr>
            <a:spLocks noGrp="1"/>
          </p:cNvSpPr>
          <p:nvPr>
            <p:ph type="title"/>
          </p:nvPr>
        </p:nvSpPr>
        <p:spPr/>
        <p:txBody>
          <a:bodyPr/>
          <a:lstStyle/>
          <a:p>
            <a:r>
              <a:rPr lang="de-DE" dirty="0"/>
              <a:t>Stärken</a:t>
            </a:r>
          </a:p>
        </p:txBody>
      </p:sp>
      <p:sp>
        <p:nvSpPr>
          <p:cNvPr id="3" name="Inhaltsplatzhalter 2">
            <a:extLst>
              <a:ext uri="{FF2B5EF4-FFF2-40B4-BE49-F238E27FC236}">
                <a16:creationId xmlns:a16="http://schemas.microsoft.com/office/drawing/2014/main" id="{339611AD-EC48-4B88-87E5-C676D7C52B13}"/>
              </a:ext>
            </a:extLst>
          </p:cNvPr>
          <p:cNvSpPr>
            <a:spLocks noGrp="1"/>
          </p:cNvSpPr>
          <p:nvPr>
            <p:ph idx="1"/>
          </p:nvPr>
        </p:nvSpPr>
        <p:spPr/>
        <p:txBody>
          <a:bodyPr>
            <a:normAutofit/>
          </a:bodyPr>
          <a:lstStyle/>
          <a:p>
            <a:r>
              <a:rPr lang="de-DE" dirty="0"/>
              <a:t>Mathematische-statistische Zusammenfassung von Einzelstudien</a:t>
            </a:r>
          </a:p>
          <a:p>
            <a:r>
              <a:rPr lang="de-DE" dirty="0"/>
              <a:t>Im Gegensatz dazu steht der narrative Review</a:t>
            </a:r>
          </a:p>
          <a:p>
            <a:r>
              <a:rPr lang="de-DE" dirty="0"/>
              <a:t>Meta-Analyse objektiver durch ihre Festlegung von Kriterien für die Auswahl von Primärstudien (gegebenenfalls sinkt aber die Studienanzahl)</a:t>
            </a:r>
          </a:p>
          <a:p>
            <a:r>
              <a:rPr lang="de-DE" dirty="0"/>
              <a:t>Relativ kostengünstig</a:t>
            </a:r>
          </a:p>
          <a:p>
            <a:r>
              <a:rPr lang="de-DE" dirty="0"/>
              <a:t>Erhöhung der Validität und Trennschärfe</a:t>
            </a:r>
          </a:p>
          <a:p>
            <a:r>
              <a:rPr lang="de-DE" dirty="0"/>
              <a:t>Ermittlung welche Eigenschaften zu welchen Effektstärken führen</a:t>
            </a:r>
          </a:p>
          <a:p>
            <a:pPr marL="0" indent="0">
              <a:buNone/>
            </a:pPr>
            <a:endParaRPr lang="de-DE" dirty="0"/>
          </a:p>
          <a:p>
            <a:endParaRPr lang="de-DE" dirty="0"/>
          </a:p>
        </p:txBody>
      </p:sp>
    </p:spTree>
    <p:extLst>
      <p:ext uri="{BB962C8B-B14F-4D97-AF65-F5344CB8AC3E}">
        <p14:creationId xmlns:p14="http://schemas.microsoft.com/office/powerpoint/2010/main" val="15850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Schwächen</a:t>
            </a:r>
          </a:p>
        </p:txBody>
      </p:sp>
      <p:sp>
        <p:nvSpPr>
          <p:cNvPr id="3" name="Inhaltsplatzhalter 2"/>
          <p:cNvSpPr>
            <a:spLocks noGrp="1"/>
          </p:cNvSpPr>
          <p:nvPr>
            <p:ph idx="1"/>
          </p:nvPr>
        </p:nvSpPr>
        <p:spPr/>
        <p:txBody>
          <a:bodyPr/>
          <a:lstStyle/>
          <a:p>
            <a:pPr marL="0" indent="0">
              <a:buNone/>
            </a:pPr>
            <a:endParaRPr lang="de-DE" dirty="0"/>
          </a:p>
          <a:p>
            <a:endParaRPr lang="de-DE" dirty="0">
              <a:latin typeface="Arial" pitchFamily="34" charset="0"/>
              <a:cs typeface="Arial" pitchFamily="34" charset="0"/>
            </a:endParaRPr>
          </a:p>
          <a:p>
            <a:endParaRPr lang="de-AT" dirty="0">
              <a:latin typeface="Arial" pitchFamily="34" charset="0"/>
              <a:cs typeface="Arial" pitchFamily="34" charset="0"/>
            </a:endParaRPr>
          </a:p>
        </p:txBody>
      </p:sp>
      <p:graphicFrame>
        <p:nvGraphicFramePr>
          <p:cNvPr id="5" name="Diagramm 4">
            <a:extLst>
              <a:ext uri="{FF2B5EF4-FFF2-40B4-BE49-F238E27FC236}">
                <a16:creationId xmlns:a16="http://schemas.microsoft.com/office/drawing/2014/main" id="{D2BCD13D-70D1-4B6B-9A8C-7ECC8A9864FF}"/>
              </a:ext>
            </a:extLst>
          </p:cNvPr>
          <p:cNvGraphicFramePr/>
          <p:nvPr/>
        </p:nvGraphicFramePr>
        <p:xfrm>
          <a:off x="611560" y="1700808"/>
          <a:ext cx="7822298" cy="467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88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2"/>
          <p:cNvSpPr>
            <a:spLocks noGrp="1" noChangeArrowheads="1"/>
          </p:cNvSpPr>
          <p:nvPr>
            <p:ph type="title"/>
          </p:nvPr>
        </p:nvSpPr>
        <p:spPr/>
        <p:txBody>
          <a:bodyPr/>
          <a:lstStyle/>
          <a:p>
            <a:pPr eaLnBrk="1" hangingPunct="1"/>
            <a:r>
              <a:rPr lang="de-DE" dirty="0"/>
              <a:t>Meta-Analyse</a:t>
            </a:r>
            <a:endParaRPr lang="de-AT" dirty="0"/>
          </a:p>
        </p:txBody>
      </p:sp>
      <p:sp>
        <p:nvSpPr>
          <p:cNvPr id="124932" name="Foliennummernplatzhalt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D459F2-FE6A-4618-B1BD-FE34BE8C6EDF}" type="slidenum">
              <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2" name="Fußzeilenplatzhalt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Datumsplatzhalter 5"/>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Modul 2.02</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pic>
        <p:nvPicPr>
          <p:cNvPr id="7" name="Picture 3" descr="D:\WORK\PEARSON\000 FOLIEN\4100\JPG\4100-417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2" y="1921769"/>
            <a:ext cx="853373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41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5522168"/>
            <a:ext cx="5256584" cy="11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39681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Publications Bias</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Modul 2.02</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0D2F5E8F-47EE-403F-B671-2683899C2F18}"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9" name="Picture 2" descr="D:\WORK\PEARSON\000 FOLIEN\4100\JPG\4100-4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416824" cy="459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274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Stratifying</a:t>
            </a:r>
            <a:r>
              <a:rPr lang="de-DE" dirty="0"/>
              <a:t> </a:t>
            </a:r>
            <a:r>
              <a:rPr lang="de-DE" dirty="0" err="1"/>
              <a:t>the</a:t>
            </a:r>
            <a:r>
              <a:rPr lang="de-DE" dirty="0"/>
              <a:t> </a:t>
            </a:r>
            <a:r>
              <a:rPr lang="de-DE" dirty="0" err="1"/>
              <a:t>analysis</a:t>
            </a:r>
            <a:r>
              <a:rPr lang="de-DE" dirty="0"/>
              <a:t> </a:t>
            </a:r>
            <a:r>
              <a:rPr lang="de-DE" dirty="0" err="1"/>
              <a:t>by</a:t>
            </a:r>
            <a:r>
              <a:rPr lang="de-DE" dirty="0"/>
              <a:t> </a:t>
            </a:r>
            <a:r>
              <a:rPr lang="de-DE" dirty="0" err="1"/>
              <a:t>trial</a:t>
            </a:r>
            <a:endParaRPr lang="de-DE" dirty="0"/>
          </a:p>
        </p:txBody>
      </p:sp>
      <p:sp>
        <p:nvSpPr>
          <p:cNvPr id="3" name="Inhaltsplatzhalter 2"/>
          <p:cNvSpPr>
            <a:spLocks noGrp="1"/>
          </p:cNvSpPr>
          <p:nvPr>
            <p:ph idx="1"/>
          </p:nvPr>
        </p:nvSpPr>
        <p:spPr/>
        <p:txBody>
          <a:bodyPr/>
          <a:lstStyle/>
          <a:p>
            <a:r>
              <a:rPr lang="en-US" dirty="0"/>
              <a:t>An important principle involved in estimating risk from a meta-analysis is that the randomized comparisons of the individual trials should be maintained when analyzing the combined data. </a:t>
            </a:r>
          </a:p>
          <a:p>
            <a:r>
              <a:rPr lang="en-US" dirty="0"/>
              <a:t>In other words, when comparing drug A to drug B, subjects randomly assigned to drug A in a single trial are compared to subjects assigned to drug B from the same trial and not to subjects from other trials. In the statistics literature, this is referred to as stratifying the analysis by trial. </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478242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Simpson`s</a:t>
            </a:r>
            <a:r>
              <a:rPr lang="de-DE" dirty="0"/>
              <a:t> Paradoxon</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34" y="1641701"/>
            <a:ext cx="7772024" cy="212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11560" y="3933058"/>
            <a:ext cx="7848872" cy="1477328"/>
          </a:xfrm>
          <a:prstGeom prst="rect">
            <a:avLst/>
          </a:prstGeom>
        </p:spPr>
        <p:txBody>
          <a:bodyPr wrap="square" lIns="91418" tIns="45709" rIns="91418" bIns="45709">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hypothetical example in Table 1 illustrates an extreme example of Simpson’s paradox in which, for each of four trials, the estimated risk of a safety event is identical for both Drug A and Drug B. With simple pooling, however, the risk for Drug A appears to be more than twice as high as that for Drug B (12.8 percent vs. 6.2 percent)</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790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Mantel-</a:t>
            </a:r>
            <a:r>
              <a:rPr lang="de-DE" dirty="0" err="1"/>
              <a:t>Haenszel</a:t>
            </a:r>
            <a:r>
              <a:rPr lang="de-DE" dirty="0"/>
              <a:t> Methode – stratifizierte Analyse</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 name="Picture 2" descr="D:\WORK\PEARSON\000 FOLIEN\4100\JPG\4100-190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8" y="1844825"/>
            <a:ext cx="3823855" cy="125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90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356994"/>
            <a:ext cx="56261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Textfeld 8"/>
              <p:cNvSpPr txBox="1"/>
              <p:nvPr/>
            </p:nvSpPr>
            <p:spPr>
              <a:xfrm>
                <a:off x="971601" y="5085186"/>
                <a:ext cx="6552728" cy="713593"/>
              </a:xfrm>
              <a:prstGeom prst="rect">
                <a:avLst/>
              </a:prstGeom>
              <a:noFill/>
            </p:spPr>
            <p:txBody>
              <a:bodyPr wrap="square" lIns="91418" tIns="45709" rIns="91418" bIns="45709" rtlCol="0">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de-DE" sz="1800" b="0" i="1" u="none" strike="noStrike" kern="1200" cap="none" spc="0" normalizeH="0" baseline="0" noProof="0" smtClean="0">
                        <a:ln>
                          <a:noFill/>
                        </a:ln>
                        <a:solidFill>
                          <a:prstClr val="black"/>
                        </a:solidFill>
                        <a:effectLst/>
                        <a:uLnTx/>
                        <a:uFillTx/>
                        <a:latin typeface="Cambria Math"/>
                        <a:ea typeface="+mn-ea"/>
                        <a:cs typeface="+mn-cs"/>
                      </a:rPr>
                      <m:t>𝑂𝑑𝑑𝑠</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 </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𝑅𝑎𝑡𝑖𝑜</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 </m:t>
                    </m:r>
                    <m:r>
                      <a:rPr kumimoji="0" lang="de-DE" sz="1800" b="0" i="1" u="none" strike="noStrike" kern="1200" cap="none" spc="0" normalizeH="0" baseline="-25000" noProof="0" smtClean="0">
                        <a:ln>
                          <a:noFill/>
                        </a:ln>
                        <a:solidFill>
                          <a:prstClr val="black"/>
                        </a:solidFill>
                        <a:effectLst/>
                        <a:uLnTx/>
                        <a:uFillTx/>
                        <a:latin typeface="Cambria Math"/>
                        <a:ea typeface="+mn-ea"/>
                        <a:cs typeface="+mn-cs"/>
                      </a:rPr>
                      <m:t>𝑀𝑎𝑛𝑡𝑒𝑙</m:t>
                    </m:r>
                    <m:r>
                      <a:rPr kumimoji="0" lang="de-DE" sz="1800" b="0" i="1" u="none" strike="noStrike" kern="1200" cap="none" spc="0" normalizeH="0" baseline="-25000" noProof="0" smtClean="0">
                        <a:ln>
                          <a:noFill/>
                        </a:ln>
                        <a:solidFill>
                          <a:prstClr val="black"/>
                        </a:solidFill>
                        <a:effectLst/>
                        <a:uLnTx/>
                        <a:uFillTx/>
                        <a:latin typeface="Cambria Math"/>
                        <a:ea typeface="+mn-ea"/>
                        <a:cs typeface="+mn-cs"/>
                      </a:rPr>
                      <m:t>−</m:t>
                    </m:r>
                    <m:r>
                      <a:rPr kumimoji="0" lang="de-DE" sz="1800" b="0" i="1" u="none" strike="noStrike" kern="1200" cap="none" spc="0" normalizeH="0" baseline="-25000" noProof="0" smtClean="0">
                        <a:ln>
                          <a:noFill/>
                        </a:ln>
                        <a:solidFill>
                          <a:prstClr val="black"/>
                        </a:solidFill>
                        <a:effectLst/>
                        <a:uLnTx/>
                        <a:uFillTx/>
                        <a:latin typeface="Cambria Math"/>
                        <a:ea typeface="+mn-ea"/>
                        <a:cs typeface="+mn-cs"/>
                      </a:rPr>
                      <m:t>𝐻𝑎𝑒𝑛𝑠𝑧𝑒𝑙</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m:t>
                    </m:r>
                    <m:f>
                      <m:fPr>
                        <m:ctrlPr>
                          <a:rPr kumimoji="0" lang="de-D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f>
                          <m:fPr>
                            <m:ctrlPr>
                              <a:rPr kumimoji="0" lang="de-D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de-DE" sz="1800" b="0" i="1" u="none" strike="noStrike" kern="1200" cap="none" spc="0" normalizeH="0" baseline="0" noProof="0" smtClean="0">
                                <a:ln>
                                  <a:noFill/>
                                </a:ln>
                                <a:solidFill>
                                  <a:prstClr val="black"/>
                                </a:solidFill>
                                <a:effectLst/>
                                <a:uLnTx/>
                                <a:uFillTx/>
                                <a:latin typeface="Cambria Math"/>
                                <a:ea typeface="+mn-ea"/>
                                <a:cs typeface="+mn-cs"/>
                              </a:rPr>
                              <m:t>81</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𝑥</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36</m:t>
                            </m:r>
                          </m:num>
                          <m:den>
                            <m:r>
                              <a:rPr kumimoji="0" lang="de-DE" sz="1800" b="0" i="1" u="none" strike="noStrike" kern="1200" cap="none" spc="0" normalizeH="0" baseline="0" noProof="0" smtClean="0">
                                <a:ln>
                                  <a:noFill/>
                                </a:ln>
                                <a:solidFill>
                                  <a:prstClr val="black"/>
                                </a:solidFill>
                                <a:effectLst/>
                                <a:uLnTx/>
                                <a:uFillTx/>
                                <a:latin typeface="Cambria Math"/>
                                <a:ea typeface="+mn-ea"/>
                                <a:cs typeface="+mn-cs"/>
                              </a:rPr>
                              <m:t>357</m:t>
                            </m:r>
                          </m:den>
                        </m:f>
                        <m:r>
                          <a:rPr kumimoji="0" lang="de-DE" sz="1800" b="0" i="1" u="none" strike="noStrike" kern="1200" cap="none" spc="0" normalizeH="0" baseline="0" noProof="0" smtClean="0">
                            <a:ln>
                              <a:noFill/>
                            </a:ln>
                            <a:solidFill>
                              <a:prstClr val="black"/>
                            </a:solidFill>
                            <a:effectLst/>
                            <a:uLnTx/>
                            <a:uFillTx/>
                            <a:latin typeface="Cambria Math"/>
                            <a:ea typeface="+mn-ea"/>
                            <a:cs typeface="+mn-cs"/>
                          </a:rPr>
                          <m:t>+</m:t>
                        </m:r>
                        <m:f>
                          <m:fPr>
                            <m:ctrlPr>
                              <a:rPr kumimoji="0" lang="de-D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de-DE" sz="1800" b="0" i="1" u="none" strike="noStrike" kern="1200" cap="none" spc="0" normalizeH="0" baseline="0" noProof="0" smtClean="0">
                                <a:ln>
                                  <a:noFill/>
                                </a:ln>
                                <a:solidFill>
                                  <a:prstClr val="black"/>
                                </a:solidFill>
                                <a:effectLst/>
                                <a:uLnTx/>
                                <a:uFillTx/>
                                <a:latin typeface="Cambria Math"/>
                                <a:ea typeface="+mn-ea"/>
                                <a:cs typeface="+mn-cs"/>
                              </a:rPr>
                              <m:t>192</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𝑥</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25</m:t>
                            </m:r>
                          </m:num>
                          <m:den>
                            <m:r>
                              <a:rPr kumimoji="0" lang="de-DE" sz="1800" b="0" i="1" u="none" strike="noStrike" kern="1200" cap="none" spc="0" normalizeH="0" baseline="0" noProof="0" smtClean="0">
                                <a:ln>
                                  <a:noFill/>
                                </a:ln>
                                <a:solidFill>
                                  <a:prstClr val="black"/>
                                </a:solidFill>
                                <a:effectLst/>
                                <a:uLnTx/>
                                <a:uFillTx/>
                                <a:latin typeface="Cambria Math"/>
                                <a:ea typeface="+mn-ea"/>
                                <a:cs typeface="+mn-cs"/>
                              </a:rPr>
                              <m:t>343</m:t>
                            </m:r>
                          </m:den>
                        </m:f>
                      </m:num>
                      <m:den>
                        <m:f>
                          <m:fPr>
                            <m:ctrlPr>
                              <a:rPr kumimoji="0" lang="de-D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de-DE" sz="1800" b="0" i="1" u="none" strike="noStrike" kern="1200" cap="none" spc="0" normalizeH="0" baseline="0" noProof="0" smtClean="0">
                                <a:ln>
                                  <a:noFill/>
                                </a:ln>
                                <a:solidFill>
                                  <a:prstClr val="black"/>
                                </a:solidFill>
                                <a:effectLst/>
                                <a:uLnTx/>
                                <a:uFillTx/>
                                <a:latin typeface="Cambria Math"/>
                                <a:ea typeface="+mn-ea"/>
                                <a:cs typeface="+mn-cs"/>
                              </a:rPr>
                              <m:t>6</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𝑥</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234</m:t>
                            </m:r>
                          </m:num>
                          <m:den>
                            <m:r>
                              <a:rPr kumimoji="0" lang="de-DE" sz="1800" b="0" i="1" u="none" strike="noStrike" kern="1200" cap="none" spc="0" normalizeH="0" baseline="0" noProof="0" smtClean="0">
                                <a:ln>
                                  <a:noFill/>
                                </a:ln>
                                <a:solidFill>
                                  <a:prstClr val="black"/>
                                </a:solidFill>
                                <a:effectLst/>
                                <a:uLnTx/>
                                <a:uFillTx/>
                                <a:latin typeface="Cambria Math"/>
                                <a:ea typeface="+mn-ea"/>
                                <a:cs typeface="+mn-cs"/>
                              </a:rPr>
                              <m:t>357</m:t>
                            </m:r>
                          </m:den>
                        </m:f>
                        <m:r>
                          <a:rPr kumimoji="0" lang="de-DE" sz="1800" b="0" i="1" u="none" strike="noStrike" kern="1200" cap="none" spc="0" normalizeH="0" baseline="0" noProof="0" smtClean="0">
                            <a:ln>
                              <a:noFill/>
                            </a:ln>
                            <a:solidFill>
                              <a:prstClr val="black"/>
                            </a:solidFill>
                            <a:effectLst/>
                            <a:uLnTx/>
                            <a:uFillTx/>
                            <a:latin typeface="Cambria Math"/>
                            <a:ea typeface="+mn-ea"/>
                            <a:cs typeface="+mn-cs"/>
                          </a:rPr>
                          <m:t>+</m:t>
                        </m:r>
                        <m:f>
                          <m:fPr>
                            <m:ctrlPr>
                              <a:rPr kumimoji="0" lang="de-D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de-DE" sz="1800" b="0" i="1" u="none" strike="noStrike" kern="1200" cap="none" spc="0" normalizeH="0" baseline="0" noProof="0" smtClean="0">
                                <a:ln>
                                  <a:noFill/>
                                </a:ln>
                                <a:solidFill>
                                  <a:prstClr val="black"/>
                                </a:solidFill>
                                <a:effectLst/>
                                <a:uLnTx/>
                                <a:uFillTx/>
                                <a:latin typeface="Cambria Math"/>
                                <a:ea typeface="+mn-ea"/>
                                <a:cs typeface="+mn-cs"/>
                              </a:rPr>
                              <m:t>71</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𝑥</m:t>
                            </m:r>
                            <m:r>
                              <a:rPr kumimoji="0" lang="de-DE" sz="1800" b="0" i="1" u="none" strike="noStrike" kern="1200" cap="none" spc="0" normalizeH="0" baseline="0" noProof="0" smtClean="0">
                                <a:ln>
                                  <a:noFill/>
                                </a:ln>
                                <a:solidFill>
                                  <a:prstClr val="black"/>
                                </a:solidFill>
                                <a:effectLst/>
                                <a:uLnTx/>
                                <a:uFillTx/>
                                <a:latin typeface="Cambria Math"/>
                                <a:ea typeface="+mn-ea"/>
                                <a:cs typeface="+mn-cs"/>
                              </a:rPr>
                              <m:t>55</m:t>
                            </m:r>
                          </m:num>
                          <m:den>
                            <m:r>
                              <a:rPr kumimoji="0" lang="de-DE" sz="1800" b="0" i="1" u="none" strike="noStrike" kern="1200" cap="none" spc="0" normalizeH="0" baseline="0" noProof="0" smtClean="0">
                                <a:ln>
                                  <a:noFill/>
                                </a:ln>
                                <a:solidFill>
                                  <a:prstClr val="black"/>
                                </a:solidFill>
                                <a:effectLst/>
                                <a:uLnTx/>
                                <a:uFillTx/>
                                <a:latin typeface="Cambria Math"/>
                                <a:ea typeface="+mn-ea"/>
                                <a:cs typeface="+mn-cs"/>
                              </a:rPr>
                              <m:t>343</m:t>
                            </m:r>
                          </m:den>
                        </m:f>
                      </m:den>
                    </m:f>
                  </m:oMath>
                </a14:m>
                <a:r>
                  <a:rPr kumimoji="0" lang="de-DE" sz="1800" b="0" i="0" u="none" strike="noStrike" kern="1200" cap="none" spc="0" normalizeH="0" baseline="0" noProof="0" dirty="0">
                    <a:ln>
                      <a:noFill/>
                    </a:ln>
                    <a:solidFill>
                      <a:prstClr val="black"/>
                    </a:solidFill>
                    <a:effectLst/>
                    <a:uLnTx/>
                    <a:uFillTx/>
                    <a:latin typeface="Calibri"/>
                    <a:ea typeface="+mn-ea"/>
                    <a:cs typeface="+mn-cs"/>
                  </a:rPr>
                  <a:t> = 1,45 (p=0,12)</a:t>
                </a:r>
              </a:p>
            </p:txBody>
          </p:sp>
        </mc:Choice>
        <mc:Fallback xmlns="">
          <p:sp>
            <p:nvSpPr>
              <p:cNvPr id="9" name="Textfeld 8"/>
              <p:cNvSpPr txBox="1">
                <a:spLocks noRot="1" noChangeAspect="1" noMove="1" noResize="1" noEditPoints="1" noAdjustHandles="1" noChangeArrowheads="1" noChangeShapeType="1" noTextEdit="1"/>
              </p:cNvSpPr>
              <p:nvPr/>
            </p:nvSpPr>
            <p:spPr>
              <a:xfrm>
                <a:off x="971600" y="5085184"/>
                <a:ext cx="6552728" cy="713593"/>
              </a:xfrm>
              <a:prstGeom prst="rect">
                <a:avLst/>
              </a:prstGeom>
              <a:blipFill rotWithShape="1">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488180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Sensitivity</a:t>
            </a:r>
            <a:r>
              <a:rPr lang="de-DE" dirty="0"/>
              <a:t> Analysis </a:t>
            </a:r>
          </a:p>
        </p:txBody>
      </p:sp>
      <p:sp>
        <p:nvSpPr>
          <p:cNvPr id="3" name="Inhaltsplatzhalter 2"/>
          <p:cNvSpPr>
            <a:spLocks noGrp="1"/>
          </p:cNvSpPr>
          <p:nvPr>
            <p:ph idx="1"/>
          </p:nvPr>
        </p:nvSpPr>
        <p:spPr/>
        <p:txBody>
          <a:bodyPr/>
          <a:lstStyle/>
          <a:p>
            <a:r>
              <a:rPr lang="en-US" dirty="0"/>
              <a:t>The goal of any sensitivity analysis should not be to search for additional findings, but to support and 634 understand the primary findings of the meta-analysis. </a:t>
            </a:r>
          </a:p>
          <a:p>
            <a:r>
              <a:rPr lang="de-DE" dirty="0" err="1"/>
              <a:t>For</a:t>
            </a:r>
            <a:r>
              <a:rPr lang="de-DE" dirty="0"/>
              <a:t> </a:t>
            </a:r>
            <a:r>
              <a:rPr lang="de-DE" dirty="0" err="1"/>
              <a:t>example</a:t>
            </a:r>
            <a:r>
              <a:rPr lang="de-DE" dirty="0"/>
              <a:t>, a </a:t>
            </a:r>
            <a:r>
              <a:rPr lang="en-US" dirty="0"/>
              <a:t>meta-analysis that included one very large study contributing a large proportion of subjects and events could raise a concern that it was overly influencing the meta-analytic results. A sensitivity analysis that excluded that study would have reduced numbers of subjects and events and lower power to yield a significant finding, but a risk estimate that was consistent with the original estimate would add to the weight of evidence of the finding </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90805339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a:t>Meta-Analyse</a:t>
            </a:r>
            <a:br>
              <a:rPr lang="de-DE" dirty="0"/>
            </a:b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hanno.ulmer@i-med.ac.at</a:t>
            </a:r>
            <a:endParaRPr kumimoji="0" lang="de-DE" sz="1600" b="0"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Department für Medizinische Statistik, Informatik und Gesundheitsökonomie, Medizinische Universität Innsbruck</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66849869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FDA Meta-Analysis </a:t>
            </a:r>
            <a:r>
              <a:rPr lang="de-DE" dirty="0" err="1"/>
              <a:t>of</a:t>
            </a:r>
            <a:r>
              <a:rPr lang="de-DE" dirty="0"/>
              <a:t> </a:t>
            </a:r>
            <a:r>
              <a:rPr lang="de-DE" dirty="0" err="1"/>
              <a:t>Antidepressants</a:t>
            </a:r>
            <a:r>
              <a:rPr lang="de-DE" dirty="0"/>
              <a:t> </a:t>
            </a:r>
            <a:r>
              <a:rPr lang="de-DE" dirty="0" err="1"/>
              <a:t>and</a:t>
            </a:r>
            <a:r>
              <a:rPr lang="de-DE" dirty="0"/>
              <a:t> </a:t>
            </a:r>
            <a:r>
              <a:rPr lang="de-DE" dirty="0" err="1"/>
              <a:t>Suicidal</a:t>
            </a:r>
            <a:r>
              <a:rPr lang="de-DE" dirty="0"/>
              <a:t> </a:t>
            </a:r>
            <a:r>
              <a:rPr lang="de-DE" dirty="0" err="1"/>
              <a:t>Behaviour</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8"/>
            <a:ext cx="6807200" cy="452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788024" y="5805264"/>
            <a:ext cx="3631700" cy="369332"/>
          </a:xfrm>
          <a:prstGeom prst="rect">
            <a:avLst/>
          </a:prstGeom>
        </p:spPr>
        <p:txBody>
          <a:bodyPr wrap="none" lIns="91418" tIns="45709" rIns="91418" bIns="45709">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Hammad, Laughren et al. BMJ 2009</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5199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Cochrane</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71475"/>
            <a:ext cx="5472608" cy="30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539552" y="4653136"/>
            <a:ext cx="8208912" cy="1477328"/>
          </a:xfrm>
          <a:prstGeom prst="rect">
            <a:avLst/>
          </a:prstGeom>
        </p:spPr>
        <p:txBody>
          <a:bodyPr wrap="square" lIns="91418" tIns="45709" rIns="91418" bIns="45709">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Das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Cochrane</a:t>
            </a:r>
            <a:r>
              <a:rPr kumimoji="0" lang="de-DE" sz="1800" b="0" i="0" u="none" strike="noStrike" kern="1200" cap="none" spc="0" normalizeH="0" baseline="0" noProof="0" dirty="0">
                <a:ln>
                  <a:noFill/>
                </a:ln>
                <a:solidFill>
                  <a:prstClr val="black"/>
                </a:solidFill>
                <a:effectLst/>
                <a:uLnTx/>
                <a:uFillTx/>
                <a:latin typeface="Calibri"/>
                <a:ea typeface="+mn-ea"/>
                <a:cs typeface="+mn-cs"/>
              </a:rPr>
              <a:t>-Logo spiegelt die Ergebnisse eines Systematischen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Cochrane</a:t>
            </a:r>
            <a:r>
              <a:rPr kumimoji="0" lang="de-DE" sz="1800" b="0" i="0" u="none" strike="noStrike" kern="1200" cap="none" spc="0" normalizeH="0" baseline="0" noProof="0" dirty="0">
                <a:ln>
                  <a:noFill/>
                </a:ln>
                <a:solidFill>
                  <a:prstClr val="black"/>
                </a:solidFill>
                <a:effectLst/>
                <a:uLnTx/>
                <a:uFillTx/>
                <a:latin typeface="Calibri"/>
                <a:ea typeface="+mn-ea"/>
                <a:cs typeface="+mn-cs"/>
              </a:rPr>
              <a:t> Reviews mit Kultcharakter wider. In dem Review von 1989 ging es um die Frage, ob die Reifung der Lungen bei Frühgeborenen durch die Gabe von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Kortikosteroiden</a:t>
            </a:r>
            <a:r>
              <a:rPr kumimoji="0" lang="de-DE" sz="1800" b="0" i="0" u="none" strike="noStrike" kern="1200" cap="none" spc="0" normalizeH="0" baseline="0" noProof="0" dirty="0">
                <a:ln>
                  <a:noFill/>
                </a:ln>
                <a:solidFill>
                  <a:prstClr val="black"/>
                </a:solidFill>
                <a:effectLst/>
                <a:uLnTx/>
                <a:uFillTx/>
                <a:latin typeface="Calibri"/>
                <a:ea typeface="+mn-ea"/>
                <a:cs typeface="+mn-cs"/>
              </a:rPr>
              <a:t> unterstützt werden kann. Der Cartoonist David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Mostyn</a:t>
            </a:r>
            <a:r>
              <a:rPr kumimoji="0" lang="de-DE" sz="1800" b="0" i="0" u="none" strike="noStrike" kern="1200" cap="none" spc="0" normalizeH="0" baseline="0" noProof="0" dirty="0">
                <a:ln>
                  <a:noFill/>
                </a:ln>
                <a:solidFill>
                  <a:prstClr val="black"/>
                </a:solidFill>
                <a:effectLst/>
                <a:uLnTx/>
                <a:uFillTx/>
                <a:latin typeface="Calibri"/>
                <a:ea typeface="+mn-ea"/>
                <a:cs typeface="+mn-cs"/>
              </a:rPr>
              <a:t> kreierte aus den Studienergebnissen ein prägnantes Logo.</a:t>
            </a:r>
          </a:p>
        </p:txBody>
      </p:sp>
    </p:spTree>
    <p:extLst>
      <p:ext uri="{BB962C8B-B14F-4D97-AF65-F5344CB8AC3E}">
        <p14:creationId xmlns:p14="http://schemas.microsoft.com/office/powerpoint/2010/main" val="553218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MedCalc</a:t>
            </a:r>
            <a:r>
              <a:rPr lang="de-DE" dirty="0"/>
              <a:t> </a:t>
            </a:r>
            <a:r>
              <a:rPr lang="de-DE" dirty="0" err="1"/>
              <a:t>statistical</a:t>
            </a:r>
            <a:r>
              <a:rPr lang="de-DE" dirty="0"/>
              <a:t> </a:t>
            </a:r>
            <a:r>
              <a:rPr lang="de-DE" dirty="0" err="1"/>
              <a:t>software</a:t>
            </a:r>
            <a:r>
              <a:rPr lang="de-DE" dirty="0"/>
              <a:t>:</a:t>
            </a:r>
            <a:br>
              <a:rPr lang="de-DE" dirty="0"/>
            </a:br>
            <a:r>
              <a:rPr lang="de-DE" dirty="0"/>
              <a:t>Meta-analysis </a:t>
            </a:r>
            <a:r>
              <a:rPr lang="de-DE" dirty="0" err="1"/>
              <a:t>Introduction</a:t>
            </a:r>
            <a:endParaRPr lang="de-DE" dirty="0"/>
          </a:p>
        </p:txBody>
      </p:sp>
      <p:sp>
        <p:nvSpPr>
          <p:cNvPr id="3" name="Inhaltsplatzhalter 2"/>
          <p:cNvSpPr>
            <a:spLocks noGrp="1"/>
          </p:cNvSpPr>
          <p:nvPr>
            <p:ph idx="1"/>
          </p:nvPr>
        </p:nvSpPr>
        <p:spPr/>
        <p:txBody>
          <a:bodyPr/>
          <a:lstStyle/>
          <a:p>
            <a:r>
              <a:rPr lang="en-US" dirty="0"/>
              <a:t>A meta-analysis integrates the quantitative findings from separate but similar studies and provides a numerical estimate of the overall effect of interest (Petrie et al., 2003).</a:t>
            </a:r>
          </a:p>
          <a:p>
            <a:r>
              <a:rPr lang="en-US" dirty="0"/>
              <a:t>Different weights are assigned to the different studies for calculating the summary or pooled effect. The weighting is related with the inverse of the standard error (and therefore indirectly to the sample size) reported in the studies. Studies with smaller standard error and larger sample size are given more weight in the calculation of the pooled effect size.</a:t>
            </a:r>
          </a:p>
          <a:p>
            <a:pPr marL="0" indent="0">
              <a:buNone/>
            </a:pP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862947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a:t>
            </a:r>
            <a:r>
              <a:rPr lang="de-DE" dirty="0" err="1"/>
              <a:t>effect</a:t>
            </a:r>
            <a:r>
              <a:rPr lang="de-DE" dirty="0"/>
              <a:t> </a:t>
            </a:r>
            <a:r>
              <a:rPr lang="de-DE" dirty="0" err="1"/>
              <a:t>of</a:t>
            </a:r>
            <a:r>
              <a:rPr lang="de-DE" dirty="0"/>
              <a:t> </a:t>
            </a:r>
            <a:r>
              <a:rPr lang="de-DE" dirty="0" err="1"/>
              <a:t>interest</a:t>
            </a:r>
            <a:r>
              <a:rPr lang="de-DE" dirty="0"/>
              <a:t> </a:t>
            </a:r>
            <a:r>
              <a:rPr lang="de-DE" dirty="0" err="1"/>
              <a:t>can</a:t>
            </a:r>
            <a:r>
              <a:rPr lang="de-DE" dirty="0"/>
              <a:t> </a:t>
            </a:r>
            <a:r>
              <a:rPr lang="de-DE" dirty="0" err="1"/>
              <a:t>be</a:t>
            </a:r>
            <a:endParaRPr lang="de-DE" dirty="0"/>
          </a:p>
        </p:txBody>
      </p:sp>
      <p:sp>
        <p:nvSpPr>
          <p:cNvPr id="3" name="Inhaltsplatzhalter 2"/>
          <p:cNvSpPr>
            <a:spLocks noGrp="1"/>
          </p:cNvSpPr>
          <p:nvPr>
            <p:ph idx="1"/>
          </p:nvPr>
        </p:nvSpPr>
        <p:spPr/>
        <p:txBody>
          <a:bodyPr/>
          <a:lstStyle/>
          <a:p>
            <a:r>
              <a:rPr lang="en-US" dirty="0"/>
              <a:t>The effect of interest can be:</a:t>
            </a:r>
          </a:p>
          <a:p>
            <a:r>
              <a:rPr lang="en-US" dirty="0"/>
              <a:t>an average of a continuous variable</a:t>
            </a:r>
          </a:p>
          <a:p>
            <a:r>
              <a:rPr lang="en-US" dirty="0"/>
              <a:t>a correlation between two variables</a:t>
            </a:r>
          </a:p>
          <a:p>
            <a:r>
              <a:rPr lang="en-US" dirty="0"/>
              <a:t>an odds ratio, suitable for analyzing retrospective studies</a:t>
            </a:r>
          </a:p>
          <a:p>
            <a:r>
              <a:rPr lang="en-US" dirty="0"/>
              <a:t>a relative risk (risk ratio) or risk difference, suitable for analyzing prospective studies</a:t>
            </a:r>
          </a:p>
          <a:p>
            <a:r>
              <a:rPr lang="en-US" dirty="0"/>
              <a:t>a proportion</a:t>
            </a:r>
          </a:p>
          <a:p>
            <a:r>
              <a:rPr lang="en-US" dirty="0"/>
              <a:t>the area under the ROC curve</a:t>
            </a:r>
          </a:p>
          <a:p>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214734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Fixed </a:t>
            </a:r>
            <a:r>
              <a:rPr lang="de-DE" dirty="0" err="1"/>
              <a:t>and</a:t>
            </a:r>
            <a:r>
              <a:rPr lang="de-DE" dirty="0"/>
              <a:t> </a:t>
            </a:r>
            <a:r>
              <a:rPr lang="de-DE" dirty="0" err="1"/>
              <a:t>random</a:t>
            </a:r>
            <a:r>
              <a:rPr lang="de-DE" dirty="0"/>
              <a:t> </a:t>
            </a:r>
            <a:r>
              <a:rPr lang="de-DE" dirty="0" err="1"/>
              <a:t>effects</a:t>
            </a:r>
            <a:r>
              <a:rPr lang="de-DE" dirty="0"/>
              <a:t> </a:t>
            </a:r>
            <a:r>
              <a:rPr lang="de-DE" dirty="0" err="1"/>
              <a:t>model</a:t>
            </a:r>
            <a:endParaRPr lang="de-DE" dirty="0"/>
          </a:p>
        </p:txBody>
      </p:sp>
      <p:sp>
        <p:nvSpPr>
          <p:cNvPr id="3" name="Inhaltsplatzhalter 2"/>
          <p:cNvSpPr>
            <a:spLocks noGrp="1"/>
          </p:cNvSpPr>
          <p:nvPr>
            <p:ph idx="1"/>
          </p:nvPr>
        </p:nvSpPr>
        <p:spPr/>
        <p:txBody>
          <a:bodyPr>
            <a:normAutofit lnSpcReduction="10000"/>
          </a:bodyPr>
          <a:lstStyle/>
          <a:p>
            <a:r>
              <a:rPr lang="en-US" dirty="0"/>
              <a:t>Under the fixed effects model, it is assumed that the studies share a common true effect, and the summary effect is an estimate of the common effect size.</a:t>
            </a:r>
          </a:p>
          <a:p>
            <a:r>
              <a:rPr lang="en-US" dirty="0"/>
              <a:t>Under the random effects model the true effects in the studies are assumed to vary between studies and the summary effect is the weighted average of the effects reported in the different studies (</a:t>
            </a:r>
            <a:r>
              <a:rPr lang="en-US" dirty="0" err="1"/>
              <a:t>Borenstein</a:t>
            </a:r>
            <a:r>
              <a:rPr lang="en-US" dirty="0"/>
              <a:t> et al., 2009).</a:t>
            </a:r>
          </a:p>
          <a:p>
            <a:r>
              <a:rPr lang="en-US" dirty="0"/>
              <a:t>The random effects model will tend to give a more conservative estimate (i.e. with wider confidence interval), but the results from the two models usually agree when there is no heterogeneity. </a:t>
            </a:r>
          </a:p>
          <a:p>
            <a:r>
              <a:rPr lang="en-US" dirty="0"/>
              <a:t>When heterogeneity is present (see below) the random effects model should be the preferred model.</a:t>
            </a:r>
          </a:p>
          <a:p>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326230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Heterogeneity</a:t>
            </a:r>
            <a:endParaRPr lang="de-DE" dirty="0"/>
          </a:p>
        </p:txBody>
      </p:sp>
      <p:sp>
        <p:nvSpPr>
          <p:cNvPr id="3" name="Inhaltsplatzhalter 2"/>
          <p:cNvSpPr>
            <a:spLocks noGrp="1"/>
          </p:cNvSpPr>
          <p:nvPr>
            <p:ph idx="1"/>
          </p:nvPr>
        </p:nvSpPr>
        <p:spPr/>
        <p:txBody>
          <a:bodyPr>
            <a:normAutofit fontScale="92500" lnSpcReduction="10000"/>
          </a:bodyPr>
          <a:lstStyle/>
          <a:p>
            <a:r>
              <a:rPr lang="en-US" dirty="0"/>
              <a:t>Cochran’s Q is the weighted sum of squares on a standardized scale. It is reported with a P value with low P-values indicating presence of heterogeneity. This test however is known to have low power to detect heterogeneity and it is suggested to use a value of 0.10 as a cut-off for significance (Higgins et al., 2003). Conversely, Q has too much power as a test of heterogeneity if the number of studies is large.</a:t>
            </a:r>
          </a:p>
          <a:p>
            <a:r>
              <a:rPr lang="en-US" dirty="0"/>
              <a:t>I</a:t>
            </a:r>
            <a:r>
              <a:rPr lang="en-US" baseline="30000" dirty="0"/>
              <a:t>2</a:t>
            </a:r>
            <a:r>
              <a:rPr lang="en-US" dirty="0"/>
              <a:t> statistics is the percentage of observed total variation across studies that is due to real heterogeneity rather than chance. It is calculated as I</a:t>
            </a:r>
            <a:r>
              <a:rPr lang="en-US" baseline="30000" dirty="0"/>
              <a:t>2</a:t>
            </a:r>
            <a:r>
              <a:rPr lang="en-US" dirty="0"/>
              <a:t> = 100% x (Q - </a:t>
            </a:r>
            <a:r>
              <a:rPr lang="en-US" dirty="0" err="1"/>
              <a:t>df</a:t>
            </a:r>
            <a:r>
              <a:rPr lang="en-US" dirty="0"/>
              <a:t>)/Q, where Q is Cochran's heterogeneity statistic and </a:t>
            </a:r>
            <a:r>
              <a:rPr lang="en-US" dirty="0" err="1"/>
              <a:t>df</a:t>
            </a:r>
            <a:r>
              <a:rPr lang="en-US" dirty="0"/>
              <a:t> the degrees of freedom. Negative values of I</a:t>
            </a:r>
            <a:r>
              <a:rPr lang="en-US" baseline="30000" dirty="0"/>
              <a:t>2</a:t>
            </a:r>
            <a:r>
              <a:rPr lang="en-US" dirty="0"/>
              <a:t> are put equal to zero so that I</a:t>
            </a:r>
            <a:r>
              <a:rPr lang="en-US" baseline="30000" dirty="0"/>
              <a:t>2</a:t>
            </a:r>
            <a:r>
              <a:rPr lang="en-US" dirty="0"/>
              <a:t>lies between 0% and 100%. A value of 0% indicates no observed heterogeneity, and larger values show increasing heterogeneity (Higgins et al., 2003).</a:t>
            </a:r>
          </a:p>
          <a:p>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159205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Forest</a:t>
            </a:r>
            <a:r>
              <a:rPr lang="de-DE" dirty="0"/>
              <a:t> </a:t>
            </a:r>
            <a:r>
              <a:rPr lang="de-DE" dirty="0" err="1"/>
              <a:t>plot</a:t>
            </a:r>
            <a:endParaRPr lang="de-DE" dirty="0"/>
          </a:p>
        </p:txBody>
      </p:sp>
      <p:sp>
        <p:nvSpPr>
          <p:cNvPr id="3" name="Inhaltsplatzhalter 2"/>
          <p:cNvSpPr>
            <a:spLocks noGrp="1"/>
          </p:cNvSpPr>
          <p:nvPr>
            <p:ph idx="1"/>
          </p:nvPr>
        </p:nvSpPr>
        <p:spPr/>
        <p:txBody>
          <a:bodyPr/>
          <a:lstStyle/>
          <a:p>
            <a:pPr marL="0" indent="0">
              <a:buNone/>
            </a:pPr>
            <a:r>
              <a:rPr lang="en-US" dirty="0"/>
              <a:t>The results of the different studies, with 95% CI, and the overall effect (under the fixed and random effects model) with 95% CI are illustrated in a graph called "forest plot", e.g.:</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30"/>
            <a:ext cx="3350146" cy="227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2792334"/>
            <a:ext cx="3439269" cy="233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92425" y="5059027"/>
            <a:ext cx="7776864" cy="1323439"/>
          </a:xfrm>
          <a:prstGeom prst="rect">
            <a:avLst/>
          </a:prstGeom>
        </p:spPr>
        <p:txBody>
          <a:bodyPr wrap="square" lIns="91418" tIns="45709" rIns="91418" bIns="45709">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 this example the markers representing the effect size all have the same size. Optionally, the marker size may vary in size according to the weights assigned to the different studies. In addition, the pooled effects can be represented using a diamond. The location of the diamond represents the estimated effect size and the width of the diamond reflects the precision of the estimate, </a:t>
            </a: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5011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Funnel</a:t>
            </a:r>
            <a:r>
              <a:rPr lang="de-DE" dirty="0"/>
              <a:t> </a:t>
            </a:r>
            <a:r>
              <a:rPr lang="de-DE" dirty="0" err="1"/>
              <a:t>plot</a:t>
            </a:r>
            <a:r>
              <a:rPr lang="de-DE" dirty="0"/>
              <a:t> </a:t>
            </a:r>
          </a:p>
        </p:txBody>
      </p:sp>
      <p:sp>
        <p:nvSpPr>
          <p:cNvPr id="3" name="Inhaltsplatzhalter 2"/>
          <p:cNvSpPr>
            <a:spLocks noGrp="1"/>
          </p:cNvSpPr>
          <p:nvPr>
            <p:ph idx="1"/>
          </p:nvPr>
        </p:nvSpPr>
        <p:spPr>
          <a:xfrm>
            <a:off x="467544" y="1628800"/>
            <a:ext cx="8229600" cy="4757758"/>
          </a:xfrm>
        </p:spPr>
        <p:txBody>
          <a:bodyPr>
            <a:normAutofit fontScale="92500"/>
          </a:bodyPr>
          <a:lstStyle/>
          <a:p>
            <a:r>
              <a:rPr lang="en-US" dirty="0"/>
              <a:t>A funnel plot (Egger et al., 1997) is a graphical tool for detecting bias in meta-analysis.</a:t>
            </a:r>
          </a:p>
          <a:p>
            <a:r>
              <a:rPr lang="en-US" dirty="0"/>
              <a:t>In a funnel plot treatment effect is plotted on the horizontal axis and </a:t>
            </a:r>
            <a:r>
              <a:rPr lang="en-US" dirty="0" err="1"/>
              <a:t>MedCalc</a:t>
            </a:r>
            <a:r>
              <a:rPr lang="en-US" dirty="0"/>
              <a:t> plots the standard error on the vertical axis (Sterne &amp; Egger, 2001).</a:t>
            </a:r>
          </a:p>
          <a:p>
            <a:r>
              <a:rPr lang="en-US" dirty="0"/>
              <a:t>The vertical line represents the summary estimated derived using fixed-effect meta-analysis.</a:t>
            </a:r>
          </a:p>
          <a:p>
            <a:r>
              <a:rPr lang="en-US" dirty="0"/>
              <a:t>Two diagonal lines represent (pseudo) 95% confidence limits (effect ± 1.96 SE) around the summary effect for each standard error on the vertical axis. These show the expected distribution of studies in the absence of heterogeneity or of selection bias. In the absence of heterogeneity, 95% of the studies should lie within the funnel defined by these diagonal lines.</a:t>
            </a:r>
          </a:p>
          <a:p>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014922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Funnel</a:t>
            </a:r>
            <a:r>
              <a:rPr lang="de-DE" dirty="0"/>
              <a:t> </a:t>
            </a:r>
            <a:r>
              <a:rPr lang="de-DE" dirty="0" err="1"/>
              <a:t>plot</a:t>
            </a:r>
            <a:endParaRPr lang="de-DE" dirty="0"/>
          </a:p>
        </p:txBody>
      </p:sp>
      <p:sp>
        <p:nvSpPr>
          <p:cNvPr id="3" name="Inhaltsplatzhalter 2"/>
          <p:cNvSpPr>
            <a:spLocks noGrp="1"/>
          </p:cNvSpPr>
          <p:nvPr>
            <p:ph idx="1"/>
          </p:nvPr>
        </p:nvSpPr>
        <p:spPr>
          <a:xfrm>
            <a:off x="457200" y="4509120"/>
            <a:ext cx="8229600" cy="1848838"/>
          </a:xfrm>
        </p:spPr>
        <p:txBody>
          <a:bodyPr>
            <a:normAutofit fontScale="92500"/>
          </a:bodyPr>
          <a:lstStyle/>
          <a:p>
            <a:pPr marL="0" indent="0">
              <a:buNone/>
            </a:pPr>
            <a:r>
              <a:rPr lang="en-US" dirty="0"/>
              <a:t>Publication bias results in asymmetry of the funnel plot. If publication bias is present, the smaller studies will show the larger effects. See Sterne et al. (2011) for interpreting funnel plot asymmetry. The funnel plot may not always be a reliable tool, in particular when the number of studies included in the analysis is small.</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8" y="1844826"/>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1844825"/>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0898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References</a:t>
            </a:r>
          </a:p>
        </p:txBody>
      </p:sp>
      <p:sp>
        <p:nvSpPr>
          <p:cNvPr id="3" name="Inhaltsplatzhalter 2"/>
          <p:cNvSpPr>
            <a:spLocks noGrp="1"/>
          </p:cNvSpPr>
          <p:nvPr>
            <p:ph idx="1"/>
          </p:nvPr>
        </p:nvSpPr>
        <p:spPr/>
        <p:txBody>
          <a:bodyPr>
            <a:normAutofit fontScale="62500" lnSpcReduction="20000"/>
          </a:bodyPr>
          <a:lstStyle/>
          <a:p>
            <a:r>
              <a:rPr lang="de-DE" dirty="0" err="1"/>
              <a:t>Borenstein</a:t>
            </a:r>
            <a:r>
              <a:rPr lang="de-DE" dirty="0"/>
              <a:t> M, </a:t>
            </a:r>
            <a:r>
              <a:rPr lang="de-DE" dirty="0" err="1"/>
              <a:t>Hedges</a:t>
            </a:r>
            <a:r>
              <a:rPr lang="de-DE" dirty="0"/>
              <a:t> LV, Higgins JPT, </a:t>
            </a:r>
            <a:r>
              <a:rPr lang="de-DE" dirty="0" err="1"/>
              <a:t>Rothstein</a:t>
            </a:r>
            <a:r>
              <a:rPr lang="de-DE" dirty="0"/>
              <a:t> HR (2009) </a:t>
            </a:r>
            <a:r>
              <a:rPr lang="de-DE" dirty="0" err="1"/>
              <a:t>Introduction</a:t>
            </a:r>
            <a:r>
              <a:rPr lang="de-DE" dirty="0"/>
              <a:t> </a:t>
            </a:r>
            <a:r>
              <a:rPr lang="de-DE" dirty="0" err="1"/>
              <a:t>to</a:t>
            </a:r>
            <a:r>
              <a:rPr lang="de-DE" dirty="0"/>
              <a:t> meta-analysis. </a:t>
            </a:r>
            <a:r>
              <a:rPr lang="de-DE" dirty="0" err="1"/>
              <a:t>Chichester</a:t>
            </a:r>
            <a:r>
              <a:rPr lang="de-DE" dirty="0"/>
              <a:t>, UK: </a:t>
            </a:r>
            <a:r>
              <a:rPr lang="de-DE" dirty="0" err="1"/>
              <a:t>Wiley</a:t>
            </a:r>
            <a:r>
              <a:rPr lang="de-DE" dirty="0"/>
              <a:t>. </a:t>
            </a:r>
          </a:p>
          <a:p>
            <a:r>
              <a:rPr lang="de-DE" dirty="0"/>
              <a:t>Egger M, Smith GD, Schneider M, Minder C (1997) Bias in meta-analysis </a:t>
            </a:r>
            <a:r>
              <a:rPr lang="de-DE" dirty="0" err="1"/>
              <a:t>detected</a:t>
            </a:r>
            <a:r>
              <a:rPr lang="de-DE" dirty="0"/>
              <a:t> </a:t>
            </a:r>
            <a:r>
              <a:rPr lang="de-DE" dirty="0" err="1"/>
              <a:t>by</a:t>
            </a:r>
            <a:r>
              <a:rPr lang="de-DE" dirty="0"/>
              <a:t> a simple, </a:t>
            </a:r>
            <a:r>
              <a:rPr lang="de-DE" dirty="0" err="1"/>
              <a:t>graphical</a:t>
            </a:r>
            <a:r>
              <a:rPr lang="de-DE" dirty="0"/>
              <a:t> </a:t>
            </a:r>
            <a:r>
              <a:rPr lang="de-DE" dirty="0" err="1"/>
              <a:t>test</a:t>
            </a:r>
            <a:r>
              <a:rPr lang="de-DE" dirty="0"/>
              <a:t>. BMJ 315: 629–634. </a:t>
            </a:r>
          </a:p>
          <a:p>
            <a:r>
              <a:rPr lang="de-DE" dirty="0"/>
              <a:t>Higgins JP, Thompson SG, Deeks JJ, Altman DG (2003) </a:t>
            </a:r>
            <a:r>
              <a:rPr lang="de-DE" dirty="0" err="1"/>
              <a:t>Measuring</a:t>
            </a:r>
            <a:r>
              <a:rPr lang="de-DE" dirty="0"/>
              <a:t> </a:t>
            </a:r>
            <a:r>
              <a:rPr lang="de-DE" dirty="0" err="1"/>
              <a:t>inconsistency</a:t>
            </a:r>
            <a:r>
              <a:rPr lang="de-DE" dirty="0"/>
              <a:t> in meta-</a:t>
            </a:r>
            <a:r>
              <a:rPr lang="de-DE" dirty="0" err="1"/>
              <a:t>analyses</a:t>
            </a:r>
            <a:r>
              <a:rPr lang="de-DE" dirty="0"/>
              <a:t>. BMJ 327:557-560. </a:t>
            </a:r>
          </a:p>
          <a:p>
            <a:r>
              <a:rPr lang="de-DE" dirty="0"/>
              <a:t>Petrie A, </a:t>
            </a:r>
            <a:r>
              <a:rPr lang="de-DE" dirty="0" err="1"/>
              <a:t>Bulman</a:t>
            </a:r>
            <a:r>
              <a:rPr lang="de-DE" dirty="0"/>
              <a:t> JS, Osborn JF (2003) Further </a:t>
            </a:r>
            <a:r>
              <a:rPr lang="de-DE" dirty="0" err="1"/>
              <a:t>statistics</a:t>
            </a:r>
            <a:r>
              <a:rPr lang="de-DE" dirty="0"/>
              <a:t> in </a:t>
            </a:r>
            <a:r>
              <a:rPr lang="de-DE" dirty="0" err="1"/>
              <a:t>dentistry</a:t>
            </a:r>
            <a:r>
              <a:rPr lang="de-DE" dirty="0"/>
              <a:t>. Part 8: </a:t>
            </a:r>
            <a:r>
              <a:rPr lang="de-DE" dirty="0" err="1"/>
              <a:t>systematic</a:t>
            </a:r>
            <a:r>
              <a:rPr lang="de-DE" dirty="0"/>
              <a:t> </a:t>
            </a:r>
            <a:r>
              <a:rPr lang="de-DE" dirty="0" err="1"/>
              <a:t>reviews</a:t>
            </a:r>
            <a:r>
              <a:rPr lang="de-DE" dirty="0"/>
              <a:t> </a:t>
            </a:r>
            <a:r>
              <a:rPr lang="de-DE" dirty="0" err="1"/>
              <a:t>and</a:t>
            </a:r>
            <a:r>
              <a:rPr lang="de-DE" dirty="0"/>
              <a:t> meta-</a:t>
            </a:r>
            <a:r>
              <a:rPr lang="de-DE" dirty="0" err="1"/>
              <a:t>analyses</a:t>
            </a:r>
            <a:r>
              <a:rPr lang="de-DE" dirty="0"/>
              <a:t>. British Dental Journal 194:73-78.</a:t>
            </a:r>
          </a:p>
          <a:p>
            <a:r>
              <a:rPr lang="de-DE" dirty="0"/>
              <a:t>Sterne JA, Egger E (2001) </a:t>
            </a:r>
            <a:r>
              <a:rPr lang="de-DE" dirty="0" err="1"/>
              <a:t>Funnel</a:t>
            </a:r>
            <a:r>
              <a:rPr lang="de-DE" dirty="0"/>
              <a:t> </a:t>
            </a:r>
            <a:r>
              <a:rPr lang="de-DE" dirty="0" err="1"/>
              <a:t>plots</a:t>
            </a:r>
            <a:r>
              <a:rPr lang="de-DE" dirty="0"/>
              <a:t> </a:t>
            </a:r>
            <a:r>
              <a:rPr lang="de-DE" dirty="0" err="1"/>
              <a:t>for</a:t>
            </a:r>
            <a:r>
              <a:rPr lang="de-DE" dirty="0"/>
              <a:t> </a:t>
            </a:r>
            <a:r>
              <a:rPr lang="de-DE" dirty="0" err="1"/>
              <a:t>detecting</a:t>
            </a:r>
            <a:r>
              <a:rPr lang="de-DE" dirty="0"/>
              <a:t> </a:t>
            </a:r>
            <a:r>
              <a:rPr lang="de-DE" dirty="0" err="1"/>
              <a:t>bias</a:t>
            </a:r>
            <a:r>
              <a:rPr lang="de-DE" dirty="0"/>
              <a:t> in meta-analysis: </a:t>
            </a:r>
            <a:r>
              <a:rPr lang="de-DE" dirty="0" err="1"/>
              <a:t>guidelines</a:t>
            </a:r>
            <a:r>
              <a:rPr lang="de-DE" dirty="0"/>
              <a:t> on </a:t>
            </a:r>
            <a:r>
              <a:rPr lang="de-DE" dirty="0" err="1"/>
              <a:t>choice</a:t>
            </a:r>
            <a:r>
              <a:rPr lang="de-DE" dirty="0"/>
              <a:t> </a:t>
            </a:r>
            <a:r>
              <a:rPr lang="de-DE" dirty="0" err="1"/>
              <a:t>of</a:t>
            </a:r>
            <a:r>
              <a:rPr lang="de-DE" dirty="0"/>
              <a:t> </a:t>
            </a:r>
            <a:r>
              <a:rPr lang="de-DE" dirty="0" err="1"/>
              <a:t>axis</a:t>
            </a:r>
            <a:r>
              <a:rPr lang="de-DE" dirty="0"/>
              <a:t>. Journal </a:t>
            </a:r>
            <a:r>
              <a:rPr lang="de-DE" dirty="0" err="1"/>
              <a:t>of</a:t>
            </a:r>
            <a:r>
              <a:rPr lang="de-DE" dirty="0"/>
              <a:t> Clinical </a:t>
            </a:r>
            <a:r>
              <a:rPr lang="de-DE" dirty="0" err="1"/>
              <a:t>Epidemiology</a:t>
            </a:r>
            <a:r>
              <a:rPr lang="de-DE" dirty="0"/>
              <a:t> 54:1046–1055. </a:t>
            </a:r>
          </a:p>
          <a:p>
            <a:r>
              <a:rPr lang="de-DE" dirty="0"/>
              <a:t>Sterne JA, Sutton AJ, </a:t>
            </a:r>
            <a:r>
              <a:rPr lang="de-DE" dirty="0" err="1"/>
              <a:t>Ioannidis</a:t>
            </a:r>
            <a:r>
              <a:rPr lang="de-DE" dirty="0"/>
              <a:t> JP et al. (2011) </a:t>
            </a:r>
            <a:r>
              <a:rPr lang="de-DE" dirty="0" err="1"/>
              <a:t>Recommendations</a:t>
            </a:r>
            <a:r>
              <a:rPr lang="de-DE" dirty="0"/>
              <a:t> </a:t>
            </a:r>
            <a:r>
              <a:rPr lang="de-DE" dirty="0" err="1"/>
              <a:t>for</a:t>
            </a:r>
            <a:r>
              <a:rPr lang="de-DE" dirty="0"/>
              <a:t> </a:t>
            </a:r>
            <a:r>
              <a:rPr lang="de-DE" dirty="0" err="1"/>
              <a:t>examining</a:t>
            </a:r>
            <a:r>
              <a:rPr lang="de-DE" dirty="0"/>
              <a:t> </a:t>
            </a:r>
            <a:r>
              <a:rPr lang="de-DE" dirty="0" err="1"/>
              <a:t>and</a:t>
            </a:r>
            <a:r>
              <a:rPr lang="de-DE" dirty="0"/>
              <a:t> </a:t>
            </a:r>
            <a:r>
              <a:rPr lang="de-DE" dirty="0" err="1"/>
              <a:t>interpreting</a:t>
            </a:r>
            <a:r>
              <a:rPr lang="de-DE" dirty="0"/>
              <a:t> </a:t>
            </a:r>
            <a:r>
              <a:rPr lang="de-DE" dirty="0" err="1"/>
              <a:t>funnel</a:t>
            </a:r>
            <a:r>
              <a:rPr lang="de-DE" dirty="0"/>
              <a:t> </a:t>
            </a:r>
            <a:r>
              <a:rPr lang="de-DE" dirty="0" err="1"/>
              <a:t>plot</a:t>
            </a:r>
            <a:r>
              <a:rPr lang="de-DE" dirty="0"/>
              <a:t> </a:t>
            </a:r>
            <a:r>
              <a:rPr lang="de-DE" dirty="0" err="1"/>
              <a:t>asymmetry</a:t>
            </a:r>
            <a:r>
              <a:rPr lang="de-DE" dirty="0"/>
              <a:t> in meta-</a:t>
            </a:r>
            <a:r>
              <a:rPr lang="de-DE" dirty="0" err="1"/>
              <a:t>analyses</a:t>
            </a:r>
            <a:r>
              <a:rPr lang="de-DE" dirty="0"/>
              <a:t> </a:t>
            </a:r>
            <a:r>
              <a:rPr lang="de-DE" dirty="0" err="1"/>
              <a:t>of</a:t>
            </a:r>
            <a:r>
              <a:rPr lang="de-DE" dirty="0"/>
              <a:t> </a:t>
            </a:r>
            <a:r>
              <a:rPr lang="de-DE" dirty="0" err="1"/>
              <a:t>randomised</a:t>
            </a:r>
            <a:r>
              <a:rPr lang="de-DE" dirty="0"/>
              <a:t> </a:t>
            </a:r>
            <a:r>
              <a:rPr lang="de-DE" dirty="0" err="1"/>
              <a:t>controlled</a:t>
            </a:r>
            <a:r>
              <a:rPr lang="de-DE" dirty="0"/>
              <a:t> </a:t>
            </a:r>
            <a:r>
              <a:rPr lang="de-DE" dirty="0" err="1"/>
              <a:t>trials</a:t>
            </a:r>
            <a:r>
              <a:rPr lang="de-DE" dirty="0"/>
              <a:t>. BMJ 2011;343:d4002. </a:t>
            </a:r>
          </a:p>
          <a:p>
            <a:r>
              <a:rPr lang="de-DE" dirty="0" err="1"/>
              <a:t>DerSimonian</a:t>
            </a:r>
            <a:r>
              <a:rPr lang="de-DE" dirty="0"/>
              <a:t> R, Laird N (1986) Meta-analysis in </a:t>
            </a:r>
            <a:r>
              <a:rPr lang="de-DE" dirty="0" err="1"/>
              <a:t>clinical</a:t>
            </a:r>
            <a:r>
              <a:rPr lang="de-DE" dirty="0"/>
              <a:t> </a:t>
            </a:r>
            <a:r>
              <a:rPr lang="de-DE" dirty="0" err="1"/>
              <a:t>trials</a:t>
            </a:r>
            <a:r>
              <a:rPr lang="de-DE" dirty="0"/>
              <a:t>. </a:t>
            </a:r>
            <a:r>
              <a:rPr lang="de-DE" dirty="0" err="1"/>
              <a:t>Controlled</a:t>
            </a:r>
            <a:r>
              <a:rPr lang="de-DE" dirty="0"/>
              <a:t> Clinical Trials 7:177-188</a:t>
            </a:r>
          </a:p>
          <a:p>
            <a:r>
              <a:rPr lang="en-US" dirty="0"/>
              <a:t>Mantel N, </a:t>
            </a:r>
            <a:r>
              <a:rPr lang="en-US" dirty="0" err="1"/>
              <a:t>Haenszel</a:t>
            </a:r>
            <a:r>
              <a:rPr lang="en-US" dirty="0"/>
              <a:t> W (1959) Statistical aspects of the analysis of data from the retrospective analysis of disease. Journal of the National Cancer Institute 22: 719-748.</a:t>
            </a:r>
          </a:p>
          <a:p>
            <a:r>
              <a:rPr lang="en-US" dirty="0"/>
              <a:t>Hedges LV, </a:t>
            </a:r>
            <a:r>
              <a:rPr lang="en-US" dirty="0" err="1"/>
              <a:t>Olkin</a:t>
            </a:r>
            <a:r>
              <a:rPr lang="en-US" dirty="0"/>
              <a:t> I (1985) Statistical methods for meta-analysis. London: Academic Press. </a:t>
            </a:r>
          </a:p>
          <a:p>
            <a:r>
              <a:rPr lang="de-DE" dirty="0"/>
              <a:t>Zhou XH, NA </a:t>
            </a:r>
            <a:r>
              <a:rPr lang="de-DE" dirty="0" err="1"/>
              <a:t>Obuchowski</a:t>
            </a:r>
            <a:r>
              <a:rPr lang="de-DE" dirty="0"/>
              <a:t>, DK </a:t>
            </a:r>
            <a:r>
              <a:rPr lang="de-DE" dirty="0" err="1"/>
              <a:t>McClish</a:t>
            </a:r>
            <a:r>
              <a:rPr lang="de-DE" dirty="0"/>
              <a:t> (2002) Statistical </a:t>
            </a:r>
            <a:r>
              <a:rPr lang="de-DE" dirty="0" err="1"/>
              <a:t>methods</a:t>
            </a:r>
            <a:r>
              <a:rPr lang="de-DE" dirty="0"/>
              <a:t> in </a:t>
            </a:r>
            <a:r>
              <a:rPr lang="de-DE" dirty="0" err="1"/>
              <a:t>diagnostic</a:t>
            </a:r>
            <a:r>
              <a:rPr lang="de-DE" dirty="0"/>
              <a:t> </a:t>
            </a:r>
            <a:r>
              <a:rPr lang="de-DE" dirty="0" err="1"/>
              <a:t>medicine</a:t>
            </a:r>
            <a:r>
              <a:rPr lang="de-DE" dirty="0"/>
              <a:t>. New York: </a:t>
            </a:r>
            <a:r>
              <a:rPr lang="de-DE" dirty="0" err="1"/>
              <a:t>Wiley</a:t>
            </a:r>
            <a:r>
              <a:rPr lang="de-DE" dirty="0"/>
              <a:t>.</a:t>
            </a:r>
          </a:p>
          <a:p>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3020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Gliederung</a:t>
            </a:r>
          </a:p>
        </p:txBody>
      </p:sp>
      <p:sp>
        <p:nvSpPr>
          <p:cNvPr id="3" name="Inhaltsplatzhalter 2"/>
          <p:cNvSpPr>
            <a:spLocks noGrp="1"/>
          </p:cNvSpPr>
          <p:nvPr>
            <p:ph idx="1"/>
          </p:nvPr>
        </p:nvSpPr>
        <p:spPr/>
        <p:txBody>
          <a:bodyPr>
            <a:normAutofit/>
          </a:bodyPr>
          <a:lstStyle/>
          <a:p>
            <a:r>
              <a:rPr lang="de-DE" sz="3200" dirty="0"/>
              <a:t>Allgemeiner Teil</a:t>
            </a:r>
          </a:p>
          <a:p>
            <a:r>
              <a:rPr lang="de-DE" sz="3200" dirty="0"/>
              <a:t>Praktische Meta-Analyse mit </a:t>
            </a:r>
            <a:r>
              <a:rPr lang="de-DE" sz="3200" dirty="0" err="1"/>
              <a:t>MedCalc</a:t>
            </a:r>
            <a:endParaRPr lang="de-DE" sz="3200" dirty="0"/>
          </a:p>
          <a:p>
            <a:r>
              <a:rPr lang="de-DE" sz="3200" dirty="0"/>
              <a:t>Übung </a:t>
            </a:r>
            <a:r>
              <a:rPr lang="de-DE" sz="3200" dirty="0" err="1"/>
              <a:t>Lionheart-Levorep</a:t>
            </a:r>
            <a:endParaRPr lang="de-DE" sz="32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95528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in </a:t>
            </a:r>
            <a:r>
              <a:rPr lang="de-DE" dirty="0" err="1"/>
              <a:t>MedCalc</a:t>
            </a:r>
            <a:endParaRPr lang="de-DE" dirty="0"/>
          </a:p>
        </p:txBody>
      </p:sp>
      <p:sp>
        <p:nvSpPr>
          <p:cNvPr id="3" name="Inhaltsplatzhalter 2"/>
          <p:cNvSpPr>
            <a:spLocks noGrp="1"/>
          </p:cNvSpPr>
          <p:nvPr>
            <p:ph idx="1"/>
          </p:nvPr>
        </p:nvSpPr>
        <p:spPr/>
        <p:txBody>
          <a:bodyPr/>
          <a:lstStyle/>
          <a:p>
            <a:r>
              <a:rPr lang="en-US" dirty="0">
                <a:hlinkClick r:id="rId2"/>
              </a:rPr>
              <a:t>Continuous measure</a:t>
            </a:r>
            <a:endParaRPr lang="en-US" dirty="0"/>
          </a:p>
          <a:p>
            <a:r>
              <a:rPr lang="en-US" dirty="0">
                <a:hlinkClick r:id="rId3"/>
              </a:rPr>
              <a:t>Correlation</a:t>
            </a:r>
            <a:endParaRPr lang="en-US" dirty="0"/>
          </a:p>
          <a:p>
            <a:r>
              <a:rPr lang="en-US" dirty="0">
                <a:hlinkClick r:id="rId4"/>
              </a:rPr>
              <a:t>Proportion</a:t>
            </a:r>
            <a:endParaRPr lang="en-US" dirty="0"/>
          </a:p>
          <a:p>
            <a:r>
              <a:rPr lang="en-US" dirty="0">
                <a:hlinkClick r:id="rId5"/>
              </a:rPr>
              <a:t>Relative risk</a:t>
            </a:r>
            <a:endParaRPr lang="en-US" dirty="0"/>
          </a:p>
          <a:p>
            <a:r>
              <a:rPr lang="en-US" dirty="0">
                <a:hlinkClick r:id="rId6"/>
              </a:rPr>
              <a:t>Risk difference</a:t>
            </a:r>
            <a:endParaRPr lang="en-US" dirty="0"/>
          </a:p>
          <a:p>
            <a:r>
              <a:rPr lang="en-US" dirty="0">
                <a:hlinkClick r:id="rId7"/>
              </a:rPr>
              <a:t>Odds ratio</a:t>
            </a:r>
            <a:endParaRPr lang="en-US" dirty="0"/>
          </a:p>
          <a:p>
            <a:r>
              <a:rPr lang="en-US" dirty="0">
                <a:hlinkClick r:id="rId8"/>
              </a:rPr>
              <a:t>Area under ROC curve</a:t>
            </a:r>
            <a:endParaRPr lang="en-US" dirty="0"/>
          </a:p>
          <a:p>
            <a:r>
              <a:rPr lang="en-US" dirty="0">
                <a:hlinkClick r:id="rId9"/>
              </a:rPr>
              <a:t>Generic inverse variance method</a:t>
            </a:r>
            <a:r>
              <a:rPr lang="en-US" dirty="0"/>
              <a:t> </a:t>
            </a:r>
            <a:br>
              <a:rPr lang="en-US" dirty="0"/>
            </a:b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676800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odds</a:t>
            </a:r>
            <a:r>
              <a:rPr lang="de-DE" dirty="0"/>
              <a:t> </a:t>
            </a:r>
            <a:r>
              <a:rPr lang="de-DE" dirty="0" err="1"/>
              <a:t>ratio</a:t>
            </a:r>
            <a:endParaRPr lang="de-DE" dirty="0"/>
          </a:p>
        </p:txBody>
      </p:sp>
      <p:sp>
        <p:nvSpPr>
          <p:cNvPr id="3" name="Inhaltsplatzhalter 2"/>
          <p:cNvSpPr>
            <a:spLocks noGrp="1"/>
          </p:cNvSpPr>
          <p:nvPr>
            <p:ph idx="1"/>
          </p:nvPr>
        </p:nvSpPr>
        <p:spPr/>
        <p:txBody>
          <a:bodyPr/>
          <a:lstStyle/>
          <a:p>
            <a:pPr marL="0" indent="0">
              <a:buNone/>
            </a:pPr>
            <a:r>
              <a:rPr lang="de-DE" dirty="0" err="1"/>
              <a:t>MedCalc</a:t>
            </a:r>
            <a:r>
              <a:rPr lang="de-DE" dirty="0"/>
              <a:t> </a:t>
            </a:r>
            <a:r>
              <a:rPr lang="de-DE" dirty="0" err="1"/>
              <a:t>uses</a:t>
            </a:r>
            <a:r>
              <a:rPr lang="de-DE" dirty="0"/>
              <a:t> </a:t>
            </a:r>
            <a:r>
              <a:rPr lang="de-DE" dirty="0" err="1"/>
              <a:t>the</a:t>
            </a:r>
            <a:r>
              <a:rPr lang="de-DE" dirty="0"/>
              <a:t> Mantel-</a:t>
            </a:r>
            <a:r>
              <a:rPr lang="de-DE" dirty="0" err="1"/>
              <a:t>Haenszel</a:t>
            </a:r>
            <a:r>
              <a:rPr lang="de-DE" dirty="0"/>
              <a:t> </a:t>
            </a:r>
            <a:r>
              <a:rPr lang="de-DE" dirty="0" err="1"/>
              <a:t>method</a:t>
            </a:r>
            <a:r>
              <a:rPr lang="de-DE" dirty="0"/>
              <a:t> (Mantel &amp; </a:t>
            </a:r>
            <a:r>
              <a:rPr lang="de-DE" dirty="0" err="1"/>
              <a:t>Haenszel</a:t>
            </a:r>
            <a:r>
              <a:rPr lang="de-DE" dirty="0"/>
              <a:t>, 1959) </a:t>
            </a:r>
            <a:r>
              <a:rPr lang="de-DE" dirty="0" err="1"/>
              <a:t>for</a:t>
            </a:r>
            <a:r>
              <a:rPr lang="de-DE" dirty="0"/>
              <a:t> </a:t>
            </a:r>
            <a:r>
              <a:rPr lang="de-DE" dirty="0" err="1"/>
              <a:t>calculating</a:t>
            </a:r>
            <a:r>
              <a:rPr lang="de-DE" dirty="0"/>
              <a:t> </a:t>
            </a:r>
            <a:r>
              <a:rPr lang="de-DE" dirty="0" err="1"/>
              <a:t>the</a:t>
            </a:r>
            <a:r>
              <a:rPr lang="de-DE" dirty="0"/>
              <a:t> </a:t>
            </a:r>
            <a:r>
              <a:rPr lang="de-DE" dirty="0" err="1"/>
              <a:t>weighted</a:t>
            </a:r>
            <a:r>
              <a:rPr lang="de-DE" dirty="0"/>
              <a:t> </a:t>
            </a:r>
            <a:r>
              <a:rPr lang="de-DE" dirty="0" err="1"/>
              <a:t>pooled</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fixed</a:t>
            </a:r>
            <a:r>
              <a:rPr lang="de-DE" dirty="0"/>
              <a:t> </a:t>
            </a:r>
            <a:r>
              <a:rPr lang="de-DE" dirty="0" err="1"/>
              <a:t>effects</a:t>
            </a:r>
            <a:r>
              <a:rPr lang="de-DE" dirty="0"/>
              <a:t> </a:t>
            </a:r>
            <a:r>
              <a:rPr lang="de-DE" dirty="0" err="1"/>
              <a:t>model</a:t>
            </a:r>
            <a:r>
              <a:rPr lang="de-DE" dirty="0"/>
              <a:t>. Next </a:t>
            </a:r>
            <a:r>
              <a:rPr lang="de-DE" dirty="0" err="1"/>
              <a:t>the</a:t>
            </a:r>
            <a:r>
              <a:rPr lang="de-DE" dirty="0"/>
              <a:t> </a:t>
            </a:r>
            <a:r>
              <a:rPr lang="de-DE" dirty="0" err="1"/>
              <a:t>heterogeneity</a:t>
            </a:r>
            <a:r>
              <a:rPr lang="de-DE" dirty="0"/>
              <a:t> </a:t>
            </a:r>
            <a:r>
              <a:rPr lang="de-DE" dirty="0" err="1"/>
              <a:t>statistic</a:t>
            </a:r>
            <a:r>
              <a:rPr lang="de-DE" dirty="0"/>
              <a:t> </a:t>
            </a:r>
            <a:r>
              <a:rPr lang="de-DE" dirty="0" err="1"/>
              <a:t>is</a:t>
            </a:r>
            <a:r>
              <a:rPr lang="de-DE" dirty="0"/>
              <a:t> incorporated </a:t>
            </a:r>
            <a:r>
              <a:rPr lang="de-DE" dirty="0" err="1"/>
              <a:t>to</a:t>
            </a:r>
            <a:r>
              <a:rPr lang="de-DE" dirty="0"/>
              <a:t> </a:t>
            </a:r>
            <a:r>
              <a:rPr lang="de-DE" dirty="0" err="1"/>
              <a:t>calculate</a:t>
            </a:r>
            <a:r>
              <a:rPr lang="de-DE" dirty="0"/>
              <a:t> </a:t>
            </a:r>
            <a:r>
              <a:rPr lang="de-DE" dirty="0" err="1"/>
              <a:t>the</a:t>
            </a:r>
            <a:r>
              <a:rPr lang="de-DE" dirty="0"/>
              <a:t> </a:t>
            </a:r>
            <a:r>
              <a:rPr lang="de-DE" dirty="0" err="1"/>
              <a:t>summary</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random</a:t>
            </a:r>
            <a:r>
              <a:rPr lang="de-DE" dirty="0"/>
              <a:t> </a:t>
            </a:r>
            <a:r>
              <a:rPr lang="de-DE" dirty="0" err="1"/>
              <a:t>effects</a:t>
            </a:r>
            <a:r>
              <a:rPr lang="de-DE" dirty="0"/>
              <a:t> </a:t>
            </a:r>
            <a:r>
              <a:rPr lang="de-DE" dirty="0" err="1"/>
              <a:t>model</a:t>
            </a:r>
            <a:r>
              <a:rPr lang="de-DE" dirty="0"/>
              <a:t> (</a:t>
            </a:r>
            <a:r>
              <a:rPr lang="de-DE" dirty="0" err="1"/>
              <a:t>DerSimonian</a:t>
            </a:r>
            <a:r>
              <a:rPr lang="de-DE" dirty="0"/>
              <a:t> &amp; Laird, 1986).</a:t>
            </a:r>
          </a:p>
          <a:p>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73016"/>
            <a:ext cx="352429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7594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odds</a:t>
            </a:r>
            <a:r>
              <a:rPr lang="de-DE" dirty="0"/>
              <a:t> </a:t>
            </a:r>
            <a:r>
              <a:rPr lang="de-DE" dirty="0" err="1"/>
              <a:t>ratio</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75" y="1844826"/>
            <a:ext cx="786625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4338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relative </a:t>
            </a:r>
            <a:r>
              <a:rPr lang="de-DE" dirty="0" err="1"/>
              <a:t>risk</a:t>
            </a:r>
            <a:r>
              <a:rPr lang="de-DE" dirty="0"/>
              <a:t> </a:t>
            </a:r>
            <a:r>
              <a:rPr lang="de-DE" dirty="0" err="1"/>
              <a:t>and</a:t>
            </a:r>
            <a:r>
              <a:rPr lang="de-DE" dirty="0"/>
              <a:t> </a:t>
            </a:r>
            <a:r>
              <a:rPr lang="de-DE" dirty="0" err="1"/>
              <a:t>risk</a:t>
            </a:r>
            <a:r>
              <a:rPr lang="de-DE" dirty="0"/>
              <a:t> </a:t>
            </a:r>
            <a:r>
              <a:rPr lang="de-DE" dirty="0" err="1"/>
              <a:t>difference</a:t>
            </a:r>
            <a:r>
              <a:rPr lang="de-DE"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Rechteck 2"/>
          <p:cNvSpPr/>
          <p:nvPr/>
        </p:nvSpPr>
        <p:spPr>
          <a:xfrm>
            <a:off x="539552" y="1628802"/>
            <a:ext cx="8136904" cy="1200329"/>
          </a:xfrm>
          <a:prstGeom prst="rect">
            <a:avLst/>
          </a:prstGeom>
        </p:spPr>
        <p:txBody>
          <a:bodyPr wrap="square" lIns="91418" tIns="45709" rIns="91418" bIns="45709">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MedCalc</a:t>
            </a:r>
            <a:r>
              <a:rPr kumimoji="0" lang="en-US" sz="1800" b="0" i="0" u="none" strike="noStrike" kern="1200" cap="none" spc="0" normalizeH="0" baseline="0" noProof="0" dirty="0">
                <a:ln>
                  <a:noFill/>
                </a:ln>
                <a:solidFill>
                  <a:prstClr val="black"/>
                </a:solidFill>
                <a:effectLst/>
                <a:uLnTx/>
                <a:uFillTx/>
                <a:latin typeface="Calibri"/>
                <a:ea typeface="+mn-ea"/>
                <a:cs typeface="+mn-cs"/>
              </a:rPr>
              <a:t> uses the Mantel-</a:t>
            </a:r>
            <a:r>
              <a:rPr kumimoji="0" lang="en-US" sz="1800" b="0" i="0" u="none" strike="noStrike" kern="1200" cap="none" spc="0" normalizeH="0" baseline="0" noProof="0" dirty="0" err="1">
                <a:ln>
                  <a:noFill/>
                </a:ln>
                <a:solidFill>
                  <a:prstClr val="black"/>
                </a:solidFill>
                <a:effectLst/>
                <a:uLnTx/>
                <a:uFillTx/>
                <a:latin typeface="Calibri"/>
                <a:ea typeface="+mn-ea"/>
                <a:cs typeface="+mn-cs"/>
              </a:rPr>
              <a:t>Haenszel</a:t>
            </a:r>
            <a:r>
              <a:rPr kumimoji="0" lang="en-US" sz="1800" b="0" i="0" u="none" strike="noStrike" kern="1200" cap="none" spc="0" normalizeH="0" baseline="0" noProof="0" dirty="0">
                <a:ln>
                  <a:noFill/>
                </a:ln>
                <a:solidFill>
                  <a:prstClr val="black"/>
                </a:solidFill>
                <a:effectLst/>
                <a:uLnTx/>
                <a:uFillTx/>
                <a:latin typeface="Calibri"/>
                <a:ea typeface="+mn-ea"/>
                <a:cs typeface="+mn-cs"/>
              </a:rPr>
              <a:t> method (based on Mantel &amp;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Haenszel</a:t>
            </a:r>
            <a:r>
              <a:rPr kumimoji="0" lang="en-US" sz="1800" b="0" i="0" u="none" strike="noStrike" kern="1200" cap="none" spc="0" normalizeH="0" baseline="0" noProof="0" dirty="0">
                <a:ln>
                  <a:noFill/>
                </a:ln>
                <a:solidFill>
                  <a:prstClr val="black"/>
                </a:solidFill>
                <a:effectLst/>
                <a:uLnTx/>
                <a:uFillTx/>
                <a:latin typeface="Calibri"/>
                <a:ea typeface="+mn-ea"/>
                <a:cs typeface="+mn-cs"/>
              </a:rPr>
              <a:t>, 1959) for calculating the weighted pooled relative risk and risk difference under the fixed effects model. Next the heterogeneity statistic is incorporated to calculate the summary relative risk under the random effects model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DerSimonian</a:t>
            </a:r>
            <a:r>
              <a:rPr kumimoji="0" lang="en-US" sz="1800" b="0" i="0" u="none" strike="noStrike" kern="1200" cap="none" spc="0" normalizeH="0" baseline="0" noProof="0" dirty="0">
                <a:ln>
                  <a:noFill/>
                </a:ln>
                <a:solidFill>
                  <a:prstClr val="black"/>
                </a:solidFill>
                <a:effectLst/>
                <a:uLnTx/>
                <a:uFillTx/>
                <a:latin typeface="Calibri"/>
                <a:ea typeface="+mn-ea"/>
                <a:cs typeface="+mn-cs"/>
              </a:rPr>
              <a:t> &amp; Laird, 1986).</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2829130"/>
            <a:ext cx="4412006" cy="34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363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relative </a:t>
            </a:r>
            <a:r>
              <a:rPr lang="de-DE" dirty="0" err="1"/>
              <a:t>risk</a:t>
            </a:r>
            <a:r>
              <a:rPr lang="de-DE"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4"/>
            <a:ext cx="825674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523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hteck 6"/>
          <p:cNvSpPr/>
          <p:nvPr/>
        </p:nvSpPr>
        <p:spPr>
          <a:xfrm>
            <a:off x="467544" y="1628800"/>
            <a:ext cx="8424936" cy="2031325"/>
          </a:xfrm>
          <a:prstGeom prst="rect">
            <a:avLst/>
          </a:prstGeom>
        </p:spPr>
        <p:txBody>
          <a:bodyPr wrap="square" lIns="91418" tIns="45709" rIns="91418" bIns="45709">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Estimates and their standard errors are entered directly. For ratio measures of intervention effect, the data should be entered as natural logarithms (for example as a log Hazard ratio and the standard error of the log Hazard ratio).</a:t>
            </a: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the inverse variance method the weight given to each study is the inverse of the variance of the effect estimate (i.e. one over the square of its standard error). Thus larger studies are given more weight than smaller studies, which have larger standard errors. </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8" y="3356992"/>
            <a:ext cx="5401474" cy="299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417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69336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638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continuous</a:t>
            </a:r>
            <a:r>
              <a:rPr lang="de-DE" dirty="0"/>
              <a:t> </a:t>
            </a:r>
            <a:r>
              <a:rPr lang="de-DE" dirty="0" err="1"/>
              <a:t>measure</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hteck 6"/>
          <p:cNvSpPr/>
          <p:nvPr/>
        </p:nvSpPr>
        <p:spPr>
          <a:xfrm>
            <a:off x="539552" y="1443841"/>
            <a:ext cx="8208912" cy="3785652"/>
          </a:xfrm>
          <a:prstGeom prst="rect">
            <a:avLst/>
          </a:prstGeom>
        </p:spPr>
        <p:txBody>
          <a:bodyPr wrap="square" lIns="91418" tIns="45709" rIns="91418" bIns="45709">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 meta-analysis of studies with comparison of means between treated cases and controls,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MedCalc</a:t>
            </a:r>
            <a:r>
              <a:rPr kumimoji="0" lang="en-US" sz="2400" b="0" i="0" u="none" strike="noStrike" kern="1200" cap="none" spc="0" normalizeH="0" baseline="0" noProof="0" dirty="0">
                <a:ln>
                  <a:noFill/>
                </a:ln>
                <a:solidFill>
                  <a:prstClr val="black"/>
                </a:solidFill>
                <a:effectLst/>
                <a:uLnTx/>
                <a:uFillTx/>
                <a:latin typeface="Calibri"/>
                <a:ea typeface="+mn-ea"/>
                <a:cs typeface="+mn-cs"/>
              </a:rPr>
              <a:t> uses the Hedges g statistic as a formulation for the standardized mean difference under the fixed effects model. Next, the heterogeneity statistic is incorporated to calculate the summary standardized mean difference under the random effects model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DerSimonian</a:t>
            </a:r>
            <a:r>
              <a:rPr kumimoji="0" lang="en-US" sz="2400" b="0" i="0" u="none" strike="noStrike" kern="1200" cap="none" spc="0" normalizeH="0" baseline="0" noProof="0" dirty="0">
                <a:ln>
                  <a:noFill/>
                </a:ln>
                <a:solidFill>
                  <a:prstClr val="black"/>
                </a:solidFill>
                <a:effectLst/>
                <a:uLnTx/>
                <a:uFillTx/>
                <a:latin typeface="Calibri"/>
                <a:ea typeface="+mn-ea"/>
                <a:cs typeface="+mn-cs"/>
              </a:rPr>
              <a:t> &amp; Laird, 1986).</a:t>
            </a: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standardized mean difference Hedges g is the difference between the two means divided by the pooled standard deviation, with a correction for small sample bias.</a:t>
            </a:r>
          </a:p>
        </p:txBody>
      </p:sp>
    </p:spTree>
    <p:extLst>
      <p:ext uri="{BB962C8B-B14F-4D97-AF65-F5344CB8AC3E}">
        <p14:creationId xmlns:p14="http://schemas.microsoft.com/office/powerpoint/2010/main" val="822580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continuous</a:t>
            </a:r>
            <a:r>
              <a:rPr lang="de-DE" dirty="0"/>
              <a:t> </a:t>
            </a:r>
            <a:r>
              <a:rPr lang="de-DE" dirty="0" err="1"/>
              <a:t>measure</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AutoShape 2" descr="Meta-analysis: continuous measure - dialog box"/>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4"/>
            <a:ext cx="5544616" cy="471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298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continuous</a:t>
            </a:r>
            <a:r>
              <a:rPr lang="de-DE" dirty="0"/>
              <a:t> </a:t>
            </a:r>
            <a:r>
              <a:rPr lang="de-DE" dirty="0" err="1"/>
              <a:t>measure</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6" y="1844826"/>
            <a:ext cx="72866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How to enter data for meta-analysis: continuous measure"/>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07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Literaturhinweise, Quellen</a:t>
            </a:r>
          </a:p>
        </p:txBody>
      </p:sp>
      <p:sp>
        <p:nvSpPr>
          <p:cNvPr id="3" name="Inhaltsplatzhalter 2"/>
          <p:cNvSpPr>
            <a:spLocks noGrp="1"/>
          </p:cNvSpPr>
          <p:nvPr>
            <p:ph idx="1"/>
          </p:nvPr>
        </p:nvSpPr>
        <p:spPr/>
        <p:txBody>
          <a:bodyPr>
            <a:normAutofit lnSpcReduction="10000"/>
          </a:bodyPr>
          <a:lstStyle/>
          <a:p>
            <a:r>
              <a:rPr lang="de-DE" dirty="0"/>
              <a:t>Marcus Müllner - Erfolgreich wissenschaftlich arbeiten in der Klinik; </a:t>
            </a:r>
            <a:r>
              <a:rPr lang="de-DE" dirty="0" err="1"/>
              <a:t>Evidence</a:t>
            </a:r>
            <a:r>
              <a:rPr lang="de-DE" dirty="0"/>
              <a:t> </a:t>
            </a:r>
            <a:r>
              <a:rPr lang="de-DE" dirty="0" err="1"/>
              <a:t>Based</a:t>
            </a:r>
            <a:r>
              <a:rPr lang="de-DE" dirty="0"/>
              <a:t> </a:t>
            </a:r>
            <a:r>
              <a:rPr lang="de-DE" dirty="0" err="1"/>
              <a:t>Medicine</a:t>
            </a:r>
            <a:r>
              <a:rPr lang="de-DE" dirty="0"/>
              <a:t>-Springer Wien 2005, S.125 ff.</a:t>
            </a:r>
          </a:p>
          <a:p>
            <a:r>
              <a:rPr lang="de-DE" dirty="0"/>
              <a:t>George </a:t>
            </a:r>
            <a:r>
              <a:rPr lang="de-DE" dirty="0" err="1"/>
              <a:t>Davey</a:t>
            </a:r>
            <a:r>
              <a:rPr lang="de-DE" dirty="0"/>
              <a:t> Smith, Matthias Egger – Meta-Analysen, pharma-kritik Jahrgang 14 , Nummer 14, 1992</a:t>
            </a:r>
          </a:p>
          <a:p>
            <a:r>
              <a:rPr lang="de-DE" dirty="0" err="1"/>
              <a:t>Hansueli</a:t>
            </a:r>
            <a:r>
              <a:rPr lang="de-DE" dirty="0"/>
              <a:t> Stamm, Thomas M. </a:t>
            </a:r>
            <a:r>
              <a:rPr lang="de-DE" dirty="0" err="1"/>
              <a:t>Schwarb</a:t>
            </a:r>
            <a:r>
              <a:rPr lang="de-DE" dirty="0"/>
              <a:t>: Meta-analyse- Eine Einführung; </a:t>
            </a:r>
            <a:r>
              <a:rPr lang="de-DE" dirty="0" err="1"/>
              <a:t>ZfP</a:t>
            </a:r>
            <a:r>
              <a:rPr lang="de-DE" dirty="0"/>
              <a:t> 1995</a:t>
            </a:r>
          </a:p>
          <a:p>
            <a:r>
              <a:rPr lang="de-DE" dirty="0"/>
              <a:t>A. Ziegler, S. Lange, R. Bender; Systematische Übersichten und Meta-Analysen, Deutsche Medizinische Wochenschrift, 129. Ausgabe, 2004.</a:t>
            </a:r>
          </a:p>
          <a:p>
            <a:r>
              <a:rPr lang="de-DE" dirty="0"/>
              <a:t>Leo Held, Burkhart Seifert, Kaspar </a:t>
            </a:r>
            <a:r>
              <a:rPr lang="de-DE" dirty="0" err="1"/>
              <a:t>Rufibach</a:t>
            </a:r>
            <a:r>
              <a:rPr lang="de-DE" dirty="0"/>
              <a:t> Medizinische Statistik, Pearson 2013.</a:t>
            </a:r>
          </a:p>
          <a:p>
            <a:r>
              <a:rPr lang="de-DE" dirty="0"/>
              <a:t>https://training.cochrane.org/interactivelearning</a:t>
            </a:r>
          </a:p>
          <a:p>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74846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correlation</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Rechteck 2"/>
          <p:cNvSpPr/>
          <p:nvPr/>
        </p:nvSpPr>
        <p:spPr>
          <a:xfrm>
            <a:off x="395536" y="1628800"/>
            <a:ext cx="8280920" cy="1477328"/>
          </a:xfrm>
          <a:prstGeom prst="rect">
            <a:avLst/>
          </a:prstGeom>
        </p:spPr>
        <p:txBody>
          <a:bodyPr wrap="square" lIns="91418" tIns="45709" rIns="91418" bIns="45709">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MedCalc</a:t>
            </a:r>
            <a:r>
              <a:rPr kumimoji="0" lang="en-US" sz="1800" b="0" i="0" u="none" strike="noStrike" kern="1200" cap="none" spc="0" normalizeH="0" baseline="0" noProof="0" dirty="0">
                <a:ln>
                  <a:noFill/>
                </a:ln>
                <a:solidFill>
                  <a:prstClr val="black"/>
                </a:solidFill>
                <a:effectLst/>
                <a:uLnTx/>
                <a:uFillTx/>
                <a:latin typeface="Calibri"/>
                <a:ea typeface="+mn-ea"/>
                <a:cs typeface="+mn-cs"/>
              </a:rPr>
              <a:t> uses the Hedges-</a:t>
            </a:r>
            <a:r>
              <a:rPr kumimoji="0" lang="en-US" sz="1800" b="0" i="0" u="none" strike="noStrike" kern="1200" cap="none" spc="0" normalizeH="0" baseline="0" noProof="0" dirty="0" err="1">
                <a:ln>
                  <a:noFill/>
                </a:ln>
                <a:solidFill>
                  <a:prstClr val="black"/>
                </a:solidFill>
                <a:effectLst/>
                <a:uLnTx/>
                <a:uFillTx/>
                <a:latin typeface="Calibri"/>
                <a:ea typeface="+mn-ea"/>
                <a:cs typeface="+mn-cs"/>
              </a:rPr>
              <a:t>Olkin</a:t>
            </a:r>
            <a:r>
              <a:rPr kumimoji="0" lang="en-US" sz="1800" b="0" i="0" u="none" strike="noStrike" kern="1200" cap="none" spc="0" normalizeH="0" baseline="0" noProof="0" dirty="0">
                <a:ln>
                  <a:noFill/>
                </a:ln>
                <a:solidFill>
                  <a:prstClr val="black"/>
                </a:solidFill>
                <a:effectLst/>
                <a:uLnTx/>
                <a:uFillTx/>
                <a:latin typeface="Calibri"/>
                <a:ea typeface="+mn-ea"/>
                <a:cs typeface="+mn-cs"/>
              </a:rPr>
              <a:t> (1985) method for calculating the weighted summary Correlation coefficient under the fixed effects model, using a Fisher Z transformation of the correlation coefficients. Next, the heterogeneity statistic is incorporated to calculate the summary Correlation coefficient under the random effects model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DerSimonian</a:t>
            </a:r>
            <a:r>
              <a:rPr kumimoji="0" lang="en-US" sz="1800" b="0" i="0" u="none" strike="noStrike" kern="1200" cap="none" spc="0" normalizeH="0" baseline="0" noProof="0" dirty="0">
                <a:ln>
                  <a:noFill/>
                </a:ln>
                <a:solidFill>
                  <a:prstClr val="black"/>
                </a:solidFill>
                <a:effectLst/>
                <a:uLnTx/>
                <a:uFillTx/>
                <a:latin typeface="Calibri"/>
                <a:ea typeface="+mn-ea"/>
                <a:cs typeface="+mn-cs"/>
              </a:rPr>
              <a:t> and Laird, 1986).</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utoShape 2" descr="Meta-analysis: correla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4" y="3140968"/>
            <a:ext cx="57816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6944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correlation</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a:xfrm>
            <a:off x="6444208" y="630932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10"/>
            <a:ext cx="7128792" cy="38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065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proportions</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Rechteck 2"/>
          <p:cNvSpPr/>
          <p:nvPr/>
        </p:nvSpPr>
        <p:spPr>
          <a:xfrm>
            <a:off x="467546" y="1628800"/>
            <a:ext cx="8208912" cy="923330"/>
          </a:xfrm>
          <a:prstGeom prst="rect">
            <a:avLst/>
          </a:prstGeom>
        </p:spPr>
        <p:txBody>
          <a:bodyPr wrap="square" lIns="91418" tIns="45709" rIns="91418" bIns="45709">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Calibri"/>
                <a:ea typeface="+mn-ea"/>
                <a:cs typeface="+mn-cs"/>
              </a:rPr>
              <a:t>MedCalc</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uses</a:t>
            </a:r>
            <a:r>
              <a:rPr kumimoji="0" lang="de-DE" sz="1800" b="0" i="0" u="none" strike="noStrike" kern="1200" cap="none" spc="0" normalizeH="0" baseline="0" noProof="0" dirty="0">
                <a:ln>
                  <a:noFill/>
                </a:ln>
                <a:solidFill>
                  <a:prstClr val="black"/>
                </a:solidFill>
                <a:effectLst/>
                <a:uLnTx/>
                <a:uFillTx/>
                <a:latin typeface="Calibri"/>
                <a:ea typeface="+mn-ea"/>
                <a:cs typeface="+mn-cs"/>
              </a:rPr>
              <a:t> a Freeman-</a:t>
            </a:r>
            <a:r>
              <a:rPr kumimoji="0" lang="de-DE" sz="1800" b="0" i="0" u="none" strike="noStrike" kern="1200" cap="none" spc="0" normalizeH="0" baseline="0" noProof="0" dirty="0" err="1">
                <a:ln>
                  <a:noFill/>
                </a:ln>
                <a:solidFill>
                  <a:prstClr val="black"/>
                </a:solidFill>
                <a:effectLst/>
                <a:uLnTx/>
                <a:uFillTx/>
                <a:latin typeface="Calibri"/>
                <a:ea typeface="+mn-ea"/>
                <a:cs typeface="+mn-cs"/>
              </a:rPr>
              <a:t>Tukey</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transformation</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arcsine</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square</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root</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transformation</a:t>
            </a:r>
            <a:r>
              <a:rPr kumimoji="0" lang="de-DE" sz="1800" b="0" i="0" u="none" strike="noStrike" kern="1200" cap="none" spc="0" normalizeH="0" baseline="0" noProof="0" dirty="0">
                <a:ln>
                  <a:noFill/>
                </a:ln>
                <a:solidFill>
                  <a:prstClr val="black"/>
                </a:solidFill>
                <a:effectLst/>
                <a:uLnTx/>
                <a:uFillTx/>
                <a:latin typeface="Calibri"/>
                <a:ea typeface="+mn-ea"/>
                <a:cs typeface="+mn-cs"/>
              </a:rPr>
              <a:t>; Freeman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and</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Tukey</a:t>
            </a:r>
            <a:r>
              <a:rPr kumimoji="0" lang="de-DE" sz="1800" b="0" i="0" u="none" strike="noStrike" kern="1200" cap="none" spc="0" normalizeH="0" baseline="0" noProof="0" dirty="0">
                <a:ln>
                  <a:noFill/>
                </a:ln>
                <a:solidFill>
                  <a:prstClr val="black"/>
                </a:solidFill>
                <a:effectLst/>
                <a:uLnTx/>
                <a:uFillTx/>
                <a:latin typeface="Calibri"/>
                <a:ea typeface="+mn-ea"/>
                <a:cs typeface="+mn-cs"/>
              </a:rPr>
              <a:t>, 1950)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to</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calculate</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the</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weighted</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summary</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proportion</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under</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the</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fixed</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and</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random</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effects</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model</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DerSimonian</a:t>
            </a:r>
            <a:r>
              <a:rPr kumimoji="0" lang="de-DE" sz="1800" b="0" i="0" u="none" strike="noStrike" kern="1200" cap="none" spc="0" normalizeH="0" baseline="0" noProof="0" dirty="0">
                <a:ln>
                  <a:noFill/>
                </a:ln>
                <a:solidFill>
                  <a:prstClr val="black"/>
                </a:solidFill>
                <a:effectLst/>
                <a:uLnTx/>
                <a:uFillTx/>
                <a:latin typeface="Calibri"/>
                <a:ea typeface="+mn-ea"/>
                <a:cs typeface="+mn-cs"/>
              </a:rPr>
              <a:t> &amp; Laird, 1986).</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58674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7492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proportions</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05" y="1628800"/>
            <a:ext cx="71366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661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AUC</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hteck 2"/>
          <p:cNvSpPr/>
          <p:nvPr/>
        </p:nvSpPr>
        <p:spPr>
          <a:xfrm>
            <a:off x="460376" y="1645719"/>
            <a:ext cx="8288089" cy="923330"/>
          </a:xfrm>
          <a:prstGeom prst="rect">
            <a:avLst/>
          </a:prstGeom>
        </p:spPr>
        <p:txBody>
          <a:bodyPr wrap="square" lIns="91418" tIns="45709" rIns="91418" bIns="45709">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MedCalc</a:t>
            </a:r>
            <a:r>
              <a:rPr kumimoji="0" lang="en-US" sz="1800" b="0" i="0" u="none" strike="noStrike" kern="1200" cap="none" spc="0" normalizeH="0" baseline="0" noProof="0" dirty="0">
                <a:ln>
                  <a:noFill/>
                </a:ln>
                <a:solidFill>
                  <a:prstClr val="black"/>
                </a:solidFill>
                <a:effectLst/>
                <a:uLnTx/>
                <a:uFillTx/>
                <a:latin typeface="Calibri"/>
                <a:ea typeface="+mn-ea"/>
                <a:cs typeface="+mn-cs"/>
              </a:rPr>
              <a:t> uses the methods described by Zhou et al. (2002) for calculating the weighted summary Area under the ROC curve under the fixed effects model and random effects model.</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4" y="2852936"/>
            <a:ext cx="59531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2475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AUC</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2" y="1484784"/>
            <a:ext cx="703268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623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44826"/>
            <a:ext cx="8352928" cy="380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38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2051" name="Picture 3" descr="E:\q001hu\Desktop\forest_plo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4"/>
            <a:ext cx="5904656" cy="440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361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4098" name="Picture 2" descr="E:\q001hu\Desktop\funne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8" y="1772816"/>
            <a:ext cx="5592815"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8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hteck 6"/>
          <p:cNvSpPr/>
          <p:nvPr/>
        </p:nvSpPr>
        <p:spPr>
          <a:xfrm>
            <a:off x="441718" y="4941168"/>
            <a:ext cx="8208912" cy="923330"/>
          </a:xfrm>
          <a:prstGeom prst="rect">
            <a:avLst/>
          </a:prstGeom>
        </p:spPr>
        <p:txBody>
          <a:bodyPr wrap="square" lIns="91418" tIns="45709" rIns="91418" bIns="45709">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Study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Levo_N</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Levo_Deaths</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Placebo_N</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Placebo_Deaths</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Calibri"/>
                <a:ea typeface="+mn-ea"/>
                <a:cs typeface="+mn-cs"/>
              </a:rPr>
              <a:t>Lionheart</a:t>
            </a:r>
            <a:r>
              <a:rPr kumimoji="0" lang="de-DE" sz="1800" b="0" i="0" u="none" strike="noStrike" kern="1200" cap="none" spc="0" normalizeH="0" baseline="0" noProof="0" dirty="0">
                <a:ln>
                  <a:noFill/>
                </a:ln>
                <a:solidFill>
                  <a:prstClr val="black"/>
                </a:solidFill>
                <a:effectLst/>
                <a:uLnTx/>
                <a:uFillTx/>
                <a:latin typeface="Calibri"/>
                <a:ea typeface="+mn-ea"/>
                <a:cs typeface="+mn-cs"/>
              </a:rPr>
              <a:t>		48	15		21		8</a:t>
            </a: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Calibri"/>
                <a:ea typeface="+mn-ea"/>
                <a:cs typeface="+mn-cs"/>
              </a:rPr>
              <a:t>LevoRep</a:t>
            </a:r>
            <a:r>
              <a:rPr kumimoji="0" lang="de-DE" sz="1800" b="0" i="0" u="none" strike="noStrike" kern="1200" cap="none" spc="0" normalizeH="0" baseline="0" noProof="0" dirty="0">
                <a:ln>
                  <a:noFill/>
                </a:ln>
                <a:solidFill>
                  <a:prstClr val="black"/>
                </a:solidFill>
                <a:effectLst/>
                <a:uLnTx/>
                <a:uFillTx/>
                <a:latin typeface="Calibri"/>
                <a:ea typeface="+mn-ea"/>
                <a:cs typeface="+mn-cs"/>
              </a:rPr>
              <a:t>		63	1		57		4</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70" y="1700808"/>
            <a:ext cx="2355981" cy="314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00808"/>
            <a:ext cx="2341416" cy="319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300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a:t>Definition und Idee</a:t>
            </a:r>
          </a:p>
        </p:txBody>
      </p:sp>
      <p:sp>
        <p:nvSpPr>
          <p:cNvPr id="3" name="Inhaltsplatzhalter 2">
            <a:extLst>
              <a:ext uri="{FF2B5EF4-FFF2-40B4-BE49-F238E27FC236}">
                <a16:creationId xmlns:a16="http://schemas.microsoft.com/office/drawing/2014/main" id="{80B62A60-FE6E-48F8-9393-AC46CB81E1F7}"/>
              </a:ext>
            </a:extLst>
          </p:cNvPr>
          <p:cNvSpPr>
            <a:spLocks noGrp="1"/>
          </p:cNvSpPr>
          <p:nvPr>
            <p:ph idx="1"/>
          </p:nvPr>
        </p:nvSpPr>
        <p:spPr/>
        <p:txBody>
          <a:bodyPr>
            <a:normAutofit/>
          </a:bodyPr>
          <a:lstStyle/>
          <a:p>
            <a:r>
              <a:rPr lang="de-DE" sz="2000" dirty="0"/>
              <a:t>Die Meta-Analyse ist die quantitative Kombination der Resultate mehrerer Einzelstudien</a:t>
            </a:r>
          </a:p>
          <a:p>
            <a:r>
              <a:rPr lang="de-DE" sz="2000" dirty="0"/>
              <a:t>Idee ca. 100 Jahre alt, erste Analyse 1955 (Becher et al JAMA 1955)</a:t>
            </a:r>
          </a:p>
          <a:p>
            <a:r>
              <a:rPr lang="de-DE" sz="2000" dirty="0"/>
              <a:t>Begriff erstmals 1979 durch Psychologen Gene V. Glass verwendet</a:t>
            </a:r>
          </a:p>
          <a:p>
            <a:r>
              <a:rPr lang="de-DE" sz="2000" dirty="0"/>
              <a:t>Mit der Entwicklung von geeigneteren statistischen Methoden haben Meta-Analysen seit dem Anfang der achtziger Jahre zunehmend an Bedeutung gewonnen. Der meta-analytische Ansatz blieb jedoch von heftiger Kritik nicht verschont. Während die einen die Meta-Analyse als «objektive, quantitative Methode» rühmen, wird das Verfahren von anderen als «statistischer Trick» bezeichnet, der «ungerechtfertigte Annahmen macht und zu unzulässigen Verallgemeinerungen führt».</a:t>
            </a:r>
          </a:p>
          <a:p>
            <a:endParaRPr lang="de-DE" dirty="0"/>
          </a:p>
          <a:p>
            <a:endParaRPr lang="de-DE" dirty="0"/>
          </a:p>
        </p:txBody>
      </p:sp>
    </p:spTree>
    <p:extLst>
      <p:ext uri="{BB962C8B-B14F-4D97-AF65-F5344CB8AC3E}">
        <p14:creationId xmlns:p14="http://schemas.microsoft.com/office/powerpoint/2010/main" val="15545863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6" y="1700808"/>
            <a:ext cx="7488832" cy="34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4586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6" y="762000"/>
            <a:ext cx="6015182"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2"/>
            <a:ext cx="8509000" cy="298303"/>
          </a:xfrm>
          <a:noFill/>
          <a:ln/>
        </p:spPr>
        <p:txBody>
          <a:bodyPr>
            <a:spAutoFit/>
          </a:bodyPr>
          <a:lstStyle/>
          <a:p>
            <a:pPr marL="0" indent="0" algn="ctr">
              <a:spcBef>
                <a:spcPct val="0"/>
              </a:spcBef>
              <a:buNone/>
            </a:pPr>
            <a:r>
              <a:rPr lang="en-US" altLang="de-DE" sz="1400" b="1">
                <a:solidFill>
                  <a:schemeClr val="tx2"/>
                </a:solidFill>
              </a:rPr>
              <a:t>Figure 1. Flow of information through the different phases of a systematic review.</a:t>
            </a:r>
          </a:p>
        </p:txBody>
      </p:sp>
      <p:sp>
        <p:nvSpPr>
          <p:cNvPr id="4100" name="Text Box 4"/>
          <p:cNvSpPr txBox="1">
            <a:spLocks noChangeArrowheads="1"/>
          </p:cNvSpPr>
          <p:nvPr/>
        </p:nvSpPr>
        <p:spPr bwMode="auto">
          <a:xfrm>
            <a:off x="404091" y="5748620"/>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30" tIns="41015" rIns="82030" bIns="41015">
            <a:spAutoFit/>
          </a:bodyPr>
          <a:lstStyle/>
          <a:p>
            <a:pPr marL="0" marR="0" lvl="0" indent="0" algn="l" defTabSz="914186" rtl="0" eaLnBrk="1" fontAlgn="base" latinLnBrk="0" hangingPunct="1">
              <a:lnSpc>
                <a:spcPct val="100000"/>
              </a:lnSpc>
              <a:spcBef>
                <a:spcPct val="0"/>
              </a:spcBef>
              <a:spcAft>
                <a:spcPct val="0"/>
              </a:spcAft>
              <a:buClrTx/>
              <a:buSzTx/>
              <a:buFontTx/>
              <a:buNone/>
              <a:tabLst/>
              <a:defRPr/>
            </a:pPr>
            <a:r>
              <a:rPr kumimoji="0" lang="en-US" altLang="de-DE" sz="1100" b="0" i="0" u="none" strike="noStrike" kern="1200" cap="none" spc="0" normalizeH="0" baseline="0" noProof="0" dirty="0">
                <a:ln>
                  <a:noFill/>
                </a:ln>
                <a:solidFill>
                  <a:srgbClr val="000000"/>
                </a:solidFill>
                <a:effectLst/>
                <a:uLnTx/>
                <a:uFillTx/>
                <a:latin typeface="Arial"/>
                <a:ea typeface="+mn-ea"/>
                <a:cs typeface="+mn-cs"/>
              </a:rPr>
              <a:t>Moher D, </a:t>
            </a:r>
            <a:r>
              <a:rPr kumimoji="0" lang="en-US" altLang="de-DE" sz="1100" b="0" i="0" u="none" strike="noStrike" kern="1200" cap="none" spc="0" normalizeH="0" baseline="0" noProof="0" dirty="0" err="1">
                <a:ln>
                  <a:noFill/>
                </a:ln>
                <a:solidFill>
                  <a:srgbClr val="000000"/>
                </a:solidFill>
                <a:effectLst/>
                <a:uLnTx/>
                <a:uFillTx/>
                <a:latin typeface="Arial"/>
                <a:ea typeface="+mn-ea"/>
                <a:cs typeface="+mn-cs"/>
              </a:rPr>
              <a:t>Liberati</a:t>
            </a:r>
            <a:r>
              <a:rPr kumimoji="0" lang="en-US" altLang="de-DE" sz="1100" b="0" i="0" u="none" strike="noStrike" kern="1200" cap="none" spc="0" normalizeH="0" baseline="0" noProof="0" dirty="0">
                <a:ln>
                  <a:noFill/>
                </a:ln>
                <a:solidFill>
                  <a:srgbClr val="000000"/>
                </a:solidFill>
                <a:effectLst/>
                <a:uLnTx/>
                <a:uFillTx/>
                <a:latin typeface="Arial"/>
                <a:ea typeface="+mn-ea"/>
                <a:cs typeface="+mn-cs"/>
              </a:rPr>
              <a:t> A, </a:t>
            </a:r>
            <a:r>
              <a:rPr kumimoji="0" lang="en-US" altLang="de-DE" sz="1100" b="0" i="0" u="none" strike="noStrike" kern="1200" cap="none" spc="0" normalizeH="0" baseline="0" noProof="0" dirty="0" err="1">
                <a:ln>
                  <a:noFill/>
                </a:ln>
                <a:solidFill>
                  <a:srgbClr val="000000"/>
                </a:solidFill>
                <a:effectLst/>
                <a:uLnTx/>
                <a:uFillTx/>
                <a:latin typeface="Arial"/>
                <a:ea typeface="+mn-ea"/>
                <a:cs typeface="+mn-cs"/>
              </a:rPr>
              <a:t>Tetzlaff</a:t>
            </a:r>
            <a:r>
              <a:rPr kumimoji="0" lang="en-US" altLang="de-DE" sz="1100" b="0" i="0" u="none" strike="noStrike" kern="1200" cap="none" spc="0" normalizeH="0" baseline="0" noProof="0" dirty="0">
                <a:ln>
                  <a:noFill/>
                </a:ln>
                <a:solidFill>
                  <a:srgbClr val="000000"/>
                </a:solidFill>
                <a:effectLst/>
                <a:uLnTx/>
                <a:uFillTx/>
                <a:latin typeface="Arial"/>
                <a:ea typeface="+mn-ea"/>
                <a:cs typeface="+mn-cs"/>
              </a:rPr>
              <a:t> J, Altman DG, The PRISMA Group (2009) Preferred Reporting Items for Systematic Reviews and Meta-Analyses: The PRISMA Statement. PLOS Medicine 6(7): e1000097. https://doi.org/10.1371/journal.pmed.1000097</a:t>
            </a:r>
          </a:p>
          <a:p>
            <a:pPr marL="0" marR="0" lvl="0" indent="0" algn="l" defTabSz="914186" rtl="0" eaLnBrk="1" fontAlgn="base" latinLnBrk="0" hangingPunct="1">
              <a:lnSpc>
                <a:spcPct val="100000"/>
              </a:lnSpc>
              <a:spcBef>
                <a:spcPct val="0"/>
              </a:spcBef>
              <a:spcAft>
                <a:spcPct val="0"/>
              </a:spcAft>
              <a:buClrTx/>
              <a:buSzTx/>
              <a:buFontTx/>
              <a:buNone/>
              <a:tabLst/>
              <a:defRPr/>
            </a:pPr>
            <a:r>
              <a:rPr kumimoji="0" lang="en-US" altLang="de-DE" sz="1100" b="0" i="0" u="none" strike="noStrike" kern="1200" cap="none" spc="0" normalizeH="0" baseline="0" noProof="0" dirty="0">
                <a:ln>
                  <a:noFill/>
                </a:ln>
                <a:solidFill>
                  <a:srgbClr val="000000"/>
                </a:solidFill>
                <a:effectLst/>
                <a:uLnTx/>
                <a:uFillTx/>
                <a:latin typeface="Arial"/>
                <a:ea typeface="+mn-ea"/>
                <a:cs typeface="+mn-cs"/>
                <a:hlinkClick r:id="rId3"/>
              </a:rPr>
              <a:t>https://journals.plos.org/plosmedicine/article?id=10.1371/journal.pmed.1000097</a:t>
            </a:r>
            <a:endParaRPr kumimoji="0" lang="en-US" altLang="de-DE" sz="11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280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7" y="762000"/>
            <a:ext cx="3740727"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0"/>
            <a:ext cx="8509000" cy="298303"/>
          </a:xfrm>
          <a:noFill/>
          <a:ln/>
        </p:spPr>
        <p:txBody>
          <a:bodyPr>
            <a:spAutoFit/>
          </a:bodyPr>
          <a:lstStyle/>
          <a:p>
            <a:pPr marL="0" indent="0" algn="ctr">
              <a:spcBef>
                <a:spcPct val="0"/>
              </a:spcBef>
              <a:buNone/>
            </a:pPr>
            <a:r>
              <a:rPr lang="en-US" altLang="de-DE" sz="1400" b="1">
                <a:solidFill>
                  <a:schemeClr val="tx2"/>
                </a:solidFill>
              </a:rPr>
              <a:t>Table 1. Checklist of items to include when reporting a systematic review or meta-analysis.</a:t>
            </a:r>
          </a:p>
        </p:txBody>
      </p:sp>
      <p:sp>
        <p:nvSpPr>
          <p:cNvPr id="4100" name="Text Box 4"/>
          <p:cNvSpPr txBox="1">
            <a:spLocks noChangeArrowheads="1"/>
          </p:cNvSpPr>
          <p:nvPr/>
        </p:nvSpPr>
        <p:spPr bwMode="auto">
          <a:xfrm>
            <a:off x="404091" y="5748619"/>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marL="0" marR="0" lvl="0" indent="0" algn="l" defTabSz="820583" rtl="0" eaLnBrk="1" fontAlgn="base" latinLnBrk="0" hangingPunct="1">
              <a:lnSpc>
                <a:spcPct val="100000"/>
              </a:lnSpc>
              <a:spcBef>
                <a:spcPct val="0"/>
              </a:spcBef>
              <a:spcAft>
                <a:spcPct val="0"/>
              </a:spcAft>
              <a:buClrTx/>
              <a:buSzTx/>
              <a:buFontTx/>
              <a:buNone/>
              <a:tabLst/>
              <a:defRPr/>
            </a:pPr>
            <a:r>
              <a:rPr kumimoji="0" lang="en-US" altLang="de-DE" sz="1100" b="0" i="0" u="none" strike="noStrike" kern="1200" cap="none" spc="0" normalizeH="0" baseline="0" noProof="0">
                <a:ln>
                  <a:noFill/>
                </a:ln>
                <a:solidFill>
                  <a:srgbClr val="000000"/>
                </a:solidFill>
                <a:effectLst/>
                <a:uLnTx/>
                <a:uFillTx/>
                <a:latin typeface="Arial"/>
                <a:ea typeface="+mn-ea"/>
                <a:cs typeface="+mn-cs"/>
              </a:rPr>
              <a:t>Moher D, Liberati A, Tetzlaff J, Altman DG, The PRISMA Group (2009) Preferred Reporting Items for Systematic Reviews and Meta-Analyses: The PRISMA Statement. PLOS Medicine 6(7): e1000097. https://doi.org/10.1371/journal.pmed.1000097</a:t>
            </a:r>
          </a:p>
          <a:p>
            <a:pPr marL="0" marR="0" lvl="0" indent="0" algn="l" defTabSz="820583" rtl="0" eaLnBrk="1" fontAlgn="base" latinLnBrk="0" hangingPunct="1">
              <a:lnSpc>
                <a:spcPct val="100000"/>
              </a:lnSpc>
              <a:spcBef>
                <a:spcPct val="0"/>
              </a:spcBef>
              <a:spcAft>
                <a:spcPct val="0"/>
              </a:spcAft>
              <a:buClrTx/>
              <a:buSzTx/>
              <a:buFontTx/>
              <a:buNone/>
              <a:tabLst/>
              <a:defRPr/>
            </a:pPr>
            <a:r>
              <a:rPr kumimoji="0" lang="en-US" altLang="de-DE" sz="1100" b="0" i="0" u="none" strike="noStrike" kern="1200" cap="none" spc="0" normalizeH="0" baseline="0" noProof="0">
                <a:ln>
                  <a:noFill/>
                </a:ln>
                <a:solidFill>
                  <a:srgbClr val="000000"/>
                </a:solidFill>
                <a:effectLst/>
                <a:uLnTx/>
                <a:uFillTx/>
                <a:latin typeface="Arial"/>
                <a:ea typeface="+mn-ea"/>
                <a:cs typeface="+mn-cs"/>
                <a:hlinkClick r:id="rId3"/>
              </a:rPr>
              <a:t>https://journals.plos.org/plosmedicine/article?id=10.1371/journal.pmed.1000097</a:t>
            </a:r>
            <a:endParaRPr kumimoji="0" lang="en-US" altLang="de-DE" sz="1100" b="0" i="0" u="none" strike="noStrike" kern="1200" cap="none" spc="0" normalizeH="0" baseline="0" noProof="0">
              <a:ln>
                <a:noFill/>
              </a:ln>
              <a:solidFill>
                <a:srgbClr val="000000"/>
              </a:solidFill>
              <a:effectLst/>
              <a:uLnTx/>
              <a:uFillTx/>
              <a:latin typeface="Arial"/>
              <a:ea typeface="+mn-ea"/>
              <a:cs typeface="+mn-cs"/>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557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186502" cy="1143000"/>
          </a:xfrm>
        </p:spPr>
        <p:txBody>
          <a:bodyPr/>
          <a:lstStyle/>
          <a:p>
            <a:r>
              <a:rPr lang="de-DE" dirty="0"/>
              <a:t>PRISMA </a:t>
            </a:r>
            <a:r>
              <a:rPr lang="de-DE" dirty="0" err="1"/>
              <a:t>for</a:t>
            </a:r>
            <a:r>
              <a:rPr lang="de-DE" dirty="0"/>
              <a:t> Individual Patient Data</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hteck 6"/>
          <p:cNvSpPr/>
          <p:nvPr/>
        </p:nvSpPr>
        <p:spPr>
          <a:xfrm>
            <a:off x="655103" y="2060848"/>
            <a:ext cx="7992888" cy="3785652"/>
          </a:xfrm>
          <a:prstGeom prst="rect">
            <a:avLst/>
          </a:prstGeom>
        </p:spPr>
        <p:txBody>
          <a:bodyPr wrap="square">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a:ea typeface="+mn-ea"/>
                <a:cs typeface="+mn-cs"/>
              </a:rPr>
              <a:t>PRISMA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for</a:t>
            </a:r>
            <a:r>
              <a:rPr kumimoji="0" lang="de-DE" sz="2000" b="0" i="0" u="none" strike="noStrike" kern="1200" cap="none" spc="0" normalizeH="0" baseline="0" noProof="0" dirty="0">
                <a:ln>
                  <a:noFill/>
                </a:ln>
                <a:solidFill>
                  <a:prstClr val="black"/>
                </a:solidFill>
                <a:effectLst/>
                <a:uLnTx/>
                <a:uFillTx/>
                <a:latin typeface="Calibri"/>
                <a:ea typeface="+mn-ea"/>
                <a:cs typeface="+mn-cs"/>
              </a:rPr>
              <a:t> Individual Patient Data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systematic</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reviews</a:t>
            </a:r>
            <a:r>
              <a:rPr kumimoji="0" lang="de-DE" sz="2000" b="0" i="0" u="none" strike="noStrike" kern="1200" cap="none" spc="0" normalizeH="0" baseline="0" noProof="0" dirty="0">
                <a:ln>
                  <a:noFill/>
                </a:ln>
                <a:solidFill>
                  <a:prstClr val="black"/>
                </a:solidFill>
                <a:effectLst/>
                <a:uLnTx/>
                <a:uFillTx/>
                <a:latin typeface="Calibri"/>
                <a:ea typeface="+mn-ea"/>
                <a:cs typeface="+mn-cs"/>
              </a:rPr>
              <a:t> (PRISMA-IPD)</a:t>
            </a: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a:ea typeface="+mn-ea"/>
                <a:cs typeface="+mn-cs"/>
              </a:rPr>
              <a:t>PRISMA-IPD was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published</a:t>
            </a:r>
            <a:r>
              <a:rPr kumimoji="0" lang="de-DE" sz="2000" b="0" i="0" u="none" strike="noStrike" kern="1200" cap="none" spc="0" normalizeH="0" baseline="0" noProof="0" dirty="0">
                <a:ln>
                  <a:noFill/>
                </a:ln>
                <a:solidFill>
                  <a:prstClr val="black"/>
                </a:solidFill>
                <a:effectLst/>
                <a:uLnTx/>
                <a:uFillTx/>
                <a:latin typeface="Calibri"/>
                <a:ea typeface="+mn-ea"/>
                <a:cs typeface="+mn-cs"/>
              </a:rPr>
              <a:t> in 2015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and</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provides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guidelines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for</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reporting</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systematic</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reviews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and</a:t>
            </a:r>
            <a:r>
              <a:rPr kumimoji="0" lang="de-DE" sz="2000" b="0" i="0" u="none" strike="noStrike" kern="1200" cap="none" spc="0" normalizeH="0" baseline="0" noProof="0" dirty="0">
                <a:ln>
                  <a:noFill/>
                </a:ln>
                <a:solidFill>
                  <a:prstClr val="black"/>
                </a:solidFill>
                <a:effectLst/>
                <a:uLnTx/>
                <a:uFillTx/>
                <a:latin typeface="Calibri"/>
                <a:ea typeface="+mn-ea"/>
                <a:cs typeface="+mn-cs"/>
              </a:rPr>
              <a:t> meta-</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analyses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of</a:t>
            </a:r>
            <a:r>
              <a:rPr kumimoji="0" lang="de-DE" sz="2000" b="0" i="0" u="none" strike="noStrike" kern="1200" cap="none" spc="0" normalizeH="0" baseline="0" noProof="0" dirty="0">
                <a:ln>
                  <a:noFill/>
                </a:ln>
                <a:solidFill>
                  <a:prstClr val="black"/>
                </a:solidFill>
                <a:effectLst/>
                <a:uLnTx/>
                <a:uFillTx/>
                <a:latin typeface="Calibri"/>
                <a:ea typeface="+mn-ea"/>
                <a:cs typeface="+mn-cs"/>
              </a:rPr>
              <a:t> IPD.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Systematic</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reviews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and</a:t>
            </a:r>
            <a:r>
              <a:rPr kumimoji="0" lang="de-DE" sz="2000" b="0" i="0" u="none" strike="noStrike" kern="1200" cap="none" spc="0" normalizeH="0" baseline="0" noProof="0" dirty="0">
                <a:ln>
                  <a:noFill/>
                </a:ln>
                <a:solidFill>
                  <a:prstClr val="black"/>
                </a:solidFill>
                <a:effectLst/>
                <a:uLnTx/>
                <a:uFillTx/>
                <a:latin typeface="Calibri"/>
                <a:ea typeface="+mn-ea"/>
                <a:cs typeface="+mn-cs"/>
              </a:rPr>
              <a:t> meta-</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analyses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of</a:t>
            </a:r>
            <a:r>
              <a:rPr kumimoji="0" lang="de-DE" sz="2000" b="0" i="0" u="none" strike="noStrike" kern="1200" cap="none" spc="0" normalizeH="0" baseline="0" noProof="0" dirty="0">
                <a:ln>
                  <a:noFill/>
                </a:ln>
                <a:solidFill>
                  <a:prstClr val="black"/>
                </a:solidFill>
                <a:effectLst/>
                <a:uLnTx/>
                <a:uFillTx/>
                <a:latin typeface="Calibri"/>
                <a:ea typeface="+mn-ea"/>
                <a:cs typeface="+mn-cs"/>
              </a:rPr>
              <a:t> IPD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aim</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to</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collect</a:t>
            </a:r>
            <a:r>
              <a:rPr kumimoji="0" lang="de-DE" sz="2000" b="0" i="0" u="none" strike="noStrike" kern="1200" cap="none" spc="0" normalizeH="0" baseline="0" noProof="0" dirty="0">
                <a:ln>
                  <a:noFill/>
                </a:ln>
                <a:solidFill>
                  <a:prstClr val="black"/>
                </a:solidFill>
                <a:effectLst/>
                <a:uLnTx/>
                <a:uFillTx/>
                <a:latin typeface="Calibri"/>
                <a:ea typeface="+mn-ea"/>
                <a:cs typeface="+mn-cs"/>
              </a:rPr>
              <a:t>, check,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and</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reanalyze</a:t>
            </a:r>
            <a:r>
              <a:rPr kumimoji="0" lang="de-DE" sz="2000" b="0" i="0" u="none" strike="noStrike" kern="1200" cap="none" spc="0" normalizeH="0" baseline="0" noProof="0" dirty="0">
                <a:ln>
                  <a:noFill/>
                </a:ln>
                <a:solidFill>
                  <a:prstClr val="black"/>
                </a:solidFill>
                <a:effectLst/>
                <a:uLnTx/>
                <a:uFillTx/>
                <a:latin typeface="Calibri"/>
                <a:ea typeface="+mn-ea"/>
                <a:cs typeface="+mn-cs"/>
              </a:rPr>
              <a:t> individual-level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data</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from</a:t>
            </a:r>
            <a:r>
              <a:rPr kumimoji="0" lang="de-DE" sz="2000" b="0" i="0" u="none" strike="noStrike" kern="1200" cap="none" spc="0" normalizeH="0" baseline="0" noProof="0" dirty="0">
                <a:ln>
                  <a:noFill/>
                </a:ln>
                <a:solidFill>
                  <a:prstClr val="black"/>
                </a:solidFill>
                <a:effectLst/>
                <a:uLnTx/>
                <a:uFillTx/>
                <a:latin typeface="Calibri"/>
                <a:ea typeface="+mn-ea"/>
                <a:cs typeface="+mn-cs"/>
              </a:rPr>
              <a:t> all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studies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addressing</a:t>
            </a:r>
            <a:r>
              <a:rPr kumimoji="0" lang="de-DE" sz="2000" b="0" i="0" u="none" strike="noStrike" kern="1200" cap="none" spc="0" normalizeH="0" baseline="0" noProof="0" dirty="0">
                <a:ln>
                  <a:noFill/>
                </a:ln>
                <a:solidFill>
                  <a:prstClr val="black"/>
                </a:solidFill>
                <a:effectLst/>
                <a:uLnTx/>
                <a:uFillTx/>
                <a:latin typeface="Calibri"/>
                <a:ea typeface="+mn-ea"/>
                <a:cs typeface="+mn-cs"/>
              </a:rPr>
              <a:t> a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particular</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research</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question</a:t>
            </a:r>
            <a:r>
              <a:rPr kumimoji="0" lang="de-DE"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a:ea typeface="+mn-ea"/>
                <a:cs typeface="+mn-cs"/>
              </a:rPr>
              <a:t>Statement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paper</a:t>
            </a:r>
            <a:r>
              <a:rPr kumimoji="0" lang="de-DE"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a:ea typeface="+mn-ea"/>
                <a:cs typeface="+mn-cs"/>
              </a:rPr>
              <a:t>Stewart LA, Clarke M, Rovers M, Riley RD,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Simmonds</a:t>
            </a:r>
            <a:r>
              <a:rPr kumimoji="0" lang="de-DE" sz="2000" b="0" i="0" u="none" strike="noStrike" kern="1200" cap="none" spc="0" normalizeH="0" baseline="0" noProof="0" dirty="0">
                <a:ln>
                  <a:noFill/>
                </a:ln>
                <a:solidFill>
                  <a:prstClr val="black"/>
                </a:solidFill>
                <a:effectLst/>
                <a:uLnTx/>
                <a:uFillTx/>
                <a:latin typeface="Calibri"/>
                <a:ea typeface="+mn-ea"/>
                <a:cs typeface="+mn-cs"/>
              </a:rPr>
              <a:t> M, Stewart G,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Tierney</a:t>
            </a:r>
            <a:r>
              <a:rPr kumimoji="0" lang="de-DE" sz="2000" b="0" i="0" u="none" strike="noStrike" kern="1200" cap="none" spc="0" normalizeH="0" baseline="0" noProof="0" dirty="0">
                <a:ln>
                  <a:noFill/>
                </a:ln>
                <a:solidFill>
                  <a:prstClr val="black"/>
                </a:solidFill>
                <a:effectLst/>
                <a:uLnTx/>
                <a:uFillTx/>
                <a:latin typeface="Calibri"/>
                <a:ea typeface="+mn-ea"/>
                <a:cs typeface="+mn-cs"/>
              </a:rPr>
              <a:t> JF; PRISMA-IPD Development Group.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Preferred</a:t>
            </a:r>
            <a:r>
              <a:rPr kumimoji="0" lang="de-DE" sz="2000" b="0" i="0" u="none" strike="noStrike" kern="1200" cap="none" spc="0" normalizeH="0" baseline="0" noProof="0" dirty="0">
                <a:ln>
                  <a:noFill/>
                </a:ln>
                <a:solidFill>
                  <a:prstClr val="black"/>
                </a:solidFill>
                <a:effectLst/>
                <a:uLnTx/>
                <a:uFillTx/>
                <a:latin typeface="Calibri"/>
                <a:ea typeface="+mn-ea"/>
                <a:cs typeface="+mn-cs"/>
              </a:rPr>
              <a:t> Reporting Items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for</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Systematic</a:t>
            </a:r>
            <a:r>
              <a:rPr kumimoji="0" lang="de-DE" sz="2000" b="0" i="0" u="none" strike="noStrike" kern="1200" cap="none" spc="0" normalizeH="0" baseline="0" noProof="0" dirty="0">
                <a:ln>
                  <a:noFill/>
                </a:ln>
                <a:solidFill>
                  <a:prstClr val="black"/>
                </a:solidFill>
                <a:effectLst/>
                <a:uLnTx/>
                <a:uFillTx/>
                <a:latin typeface="Calibri"/>
                <a:ea typeface="+mn-ea"/>
                <a:cs typeface="+mn-cs"/>
              </a:rPr>
              <a:t> Review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and</a:t>
            </a:r>
            <a:r>
              <a:rPr kumimoji="0" lang="de-DE" sz="2000" b="0" i="0" u="none" strike="noStrike" kern="1200" cap="none" spc="0" normalizeH="0" baseline="0" noProof="0" dirty="0">
                <a:ln>
                  <a:noFill/>
                </a:ln>
                <a:solidFill>
                  <a:prstClr val="black"/>
                </a:solidFill>
                <a:effectLst/>
                <a:uLnTx/>
                <a:uFillTx/>
                <a:latin typeface="Calibri"/>
                <a:ea typeface="+mn-ea"/>
                <a:cs typeface="+mn-cs"/>
              </a:rPr>
              <a:t> Meta-</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Analyses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of</a:t>
            </a:r>
            <a:r>
              <a:rPr kumimoji="0" lang="de-DE" sz="2000" b="0" i="0" u="none" strike="noStrike" kern="1200" cap="none" spc="0" normalizeH="0" baseline="0" noProof="0" dirty="0">
                <a:ln>
                  <a:noFill/>
                </a:ln>
                <a:solidFill>
                  <a:prstClr val="black"/>
                </a:solidFill>
                <a:effectLst/>
                <a:uLnTx/>
                <a:uFillTx/>
                <a:latin typeface="Calibri"/>
                <a:ea typeface="+mn-ea"/>
                <a:cs typeface="+mn-cs"/>
              </a:rPr>
              <a:t> individual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participant</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data</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the</a:t>
            </a:r>
            <a:r>
              <a:rPr kumimoji="0" lang="de-DE" sz="2000" b="0" i="0" u="none" strike="noStrike" kern="1200" cap="none" spc="0" normalizeH="0" baseline="0" noProof="0" dirty="0">
                <a:ln>
                  <a:noFill/>
                </a:ln>
                <a:solidFill>
                  <a:prstClr val="black"/>
                </a:solidFill>
                <a:effectLst/>
                <a:uLnTx/>
                <a:uFillTx/>
                <a:latin typeface="Calibri"/>
                <a:ea typeface="+mn-ea"/>
                <a:cs typeface="+mn-cs"/>
              </a:rPr>
              <a:t> PRISMA-IPD Statement. JAMA. 2015;313(16):1657-1665.</a:t>
            </a:r>
          </a:p>
        </p:txBody>
      </p:sp>
    </p:spTree>
    <p:extLst>
      <p:ext uri="{BB962C8B-B14F-4D97-AF65-F5344CB8AC3E}">
        <p14:creationId xmlns:p14="http://schemas.microsoft.com/office/powerpoint/2010/main" val="33629164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Effect</a:t>
            </a:r>
            <a:r>
              <a:rPr lang="de-DE" dirty="0"/>
              <a:t> </a:t>
            </a:r>
            <a:r>
              <a:rPr lang="de-DE" dirty="0" err="1"/>
              <a:t>size</a:t>
            </a:r>
            <a:r>
              <a:rPr lang="de-DE" dirty="0"/>
              <a:t> </a:t>
            </a:r>
            <a:r>
              <a:rPr lang="de-DE" dirty="0" err="1"/>
              <a:t>calculator</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Inhaltsplatzhalter 6"/>
          <p:cNvSpPr>
            <a:spLocks noGrp="1"/>
          </p:cNvSpPr>
          <p:nvPr>
            <p:ph idx="1"/>
          </p:nvPr>
        </p:nvSpPr>
        <p:spPr>
          <a:xfrm>
            <a:off x="457200" y="1600200"/>
            <a:ext cx="8229600" cy="2160569"/>
          </a:xfrm>
          <a:prstGeom prst="rect">
            <a:avLst/>
          </a:prstGeom>
        </p:spPr>
        <p:txBody>
          <a:bodyPr>
            <a:spAutoFit/>
          </a:bodyPr>
          <a:lstStyle/>
          <a:p>
            <a:pPr marL="0" indent="0">
              <a:buNone/>
            </a:pPr>
            <a:r>
              <a:rPr lang="en-US" dirty="0"/>
              <a:t>Practical Meta-Analysis Effect Size Calculator David B. Wilson, Ph.D., George Mason University:</a:t>
            </a:r>
          </a:p>
          <a:p>
            <a:pPr marL="0" indent="0">
              <a:buNone/>
            </a:pPr>
            <a:endParaRPr lang="en-US" dirty="0"/>
          </a:p>
          <a:p>
            <a:pPr marL="0" indent="0">
              <a:buNone/>
            </a:pPr>
            <a:endParaRPr lang="en-US" dirty="0"/>
          </a:p>
          <a:p>
            <a:pPr marL="0" indent="0">
              <a:buNone/>
            </a:pPr>
            <a:endParaRPr lang="de-DE" dirty="0"/>
          </a:p>
        </p:txBody>
      </p:sp>
      <p:sp>
        <p:nvSpPr>
          <p:cNvPr id="8" name="Rechteck 7"/>
          <p:cNvSpPr/>
          <p:nvPr/>
        </p:nvSpPr>
        <p:spPr>
          <a:xfrm>
            <a:off x="539552" y="3105834"/>
            <a:ext cx="8352928" cy="369332"/>
          </a:xfrm>
          <a:prstGeom prst="rect">
            <a:avLst/>
          </a:prstGeom>
        </p:spPr>
        <p:txBody>
          <a:bodyPr wrap="square">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http://www.campbellcollaboration.org/escalc/html/EffectSizeCalculator-Home.php</a:t>
            </a:r>
          </a:p>
        </p:txBody>
      </p:sp>
    </p:spTree>
    <p:extLst>
      <p:ext uri="{BB962C8B-B14F-4D97-AF65-F5344CB8AC3E}">
        <p14:creationId xmlns:p14="http://schemas.microsoft.com/office/powerpoint/2010/main" val="511850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Network Meta-Analysis </a:t>
            </a:r>
            <a:br>
              <a:rPr lang="de-DE" dirty="0"/>
            </a:br>
            <a:endParaRPr lang="de-DE" sz="9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17654"/>
            <a:ext cx="51943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6300192" y="3429000"/>
            <a:ext cx="2304256" cy="3139321"/>
          </a:xfrm>
          <a:prstGeom prst="rect">
            <a:avLst/>
          </a:prstGeom>
        </p:spPr>
        <p:txBody>
          <a:bodyPr wrap="square">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Cipriani A et al. Comparative efficacy and acceptability of 21 antidepressant drugs for the acute treatment of adults with major depressive disorder: a systematic review and network meta-analysis. </a:t>
            </a: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Lancet 2018</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468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Network Meta-Analysis</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1845686" cy="51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630299"/>
            <a:ext cx="3184520" cy="4814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93156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PRISMA </a:t>
            </a:r>
            <a:r>
              <a:rPr lang="de-DE" dirty="0" err="1"/>
              <a:t>for</a:t>
            </a:r>
            <a:r>
              <a:rPr lang="de-DE" dirty="0"/>
              <a:t> Network Meta-</a:t>
            </a:r>
            <a:r>
              <a:rPr lang="de-DE" dirty="0" err="1"/>
              <a:t>Analyses</a:t>
            </a:r>
            <a:r>
              <a:rPr lang="de-DE"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hteck 6"/>
          <p:cNvSpPr/>
          <p:nvPr/>
        </p:nvSpPr>
        <p:spPr>
          <a:xfrm>
            <a:off x="467544" y="1556792"/>
            <a:ext cx="8208912" cy="4401205"/>
          </a:xfrm>
          <a:prstGeom prst="rect">
            <a:avLst/>
          </a:prstGeom>
        </p:spPr>
        <p:txBody>
          <a:bodyPr wrap="square">
            <a:spAutoFit/>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a:ea typeface="+mn-ea"/>
                <a:cs typeface="+mn-cs"/>
              </a:rPr>
              <a:t>PRISMA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for</a:t>
            </a:r>
            <a:r>
              <a:rPr kumimoji="0" lang="de-DE" sz="2000" b="0" i="0" u="none" strike="noStrike" kern="1200" cap="none" spc="0" normalizeH="0" baseline="0" noProof="0" dirty="0">
                <a:ln>
                  <a:noFill/>
                </a:ln>
                <a:solidFill>
                  <a:prstClr val="black"/>
                </a:solidFill>
                <a:effectLst/>
                <a:uLnTx/>
                <a:uFillTx/>
                <a:latin typeface="Calibri"/>
                <a:ea typeface="+mn-ea"/>
                <a:cs typeface="+mn-cs"/>
              </a:rPr>
              <a:t> Network Meta-</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Analyses</a:t>
            </a:r>
            <a:r>
              <a:rPr kumimoji="0" lang="de-DE" sz="2000" b="0" i="0" u="none" strike="noStrike" kern="1200" cap="none" spc="0" normalizeH="0" baseline="0" noProof="0" dirty="0">
                <a:ln>
                  <a:noFill/>
                </a:ln>
                <a:solidFill>
                  <a:prstClr val="black"/>
                </a:solidFill>
                <a:effectLst/>
                <a:uLnTx/>
                <a:uFillTx/>
                <a:latin typeface="Calibri"/>
                <a:ea typeface="+mn-ea"/>
                <a:cs typeface="+mn-cs"/>
              </a:rPr>
              <a:t> (PRISMA-NMA)</a:t>
            </a: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a:ea typeface="+mn-ea"/>
                <a:cs typeface="+mn-cs"/>
              </a:rPr>
              <a:t>The PRISMA-NMA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extension</a:t>
            </a:r>
            <a:r>
              <a:rPr kumimoji="0" lang="de-DE" sz="2000" b="0" i="0" u="none" strike="noStrike" kern="1200" cap="none" spc="0" normalizeH="0" baseline="0" noProof="0" dirty="0">
                <a:ln>
                  <a:noFill/>
                </a:ln>
                <a:solidFill>
                  <a:prstClr val="black"/>
                </a:solidFill>
                <a:effectLst/>
                <a:uLnTx/>
                <a:uFillTx/>
                <a:latin typeface="Calibri"/>
                <a:ea typeface="+mn-ea"/>
                <a:cs typeface="+mn-cs"/>
              </a:rPr>
              <a:t> was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published</a:t>
            </a:r>
            <a:r>
              <a:rPr kumimoji="0" lang="de-DE" sz="2000" b="0" i="0" u="none" strike="noStrike" kern="1200" cap="none" spc="0" normalizeH="0" baseline="0" noProof="0" dirty="0">
                <a:ln>
                  <a:noFill/>
                </a:ln>
                <a:solidFill>
                  <a:prstClr val="black"/>
                </a:solidFill>
                <a:effectLst/>
                <a:uLnTx/>
                <a:uFillTx/>
                <a:latin typeface="Calibri"/>
                <a:ea typeface="+mn-ea"/>
                <a:cs typeface="+mn-cs"/>
              </a:rPr>
              <a:t> in 2015.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It</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provides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guidance</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for</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reporting</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systematic</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reviews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comparing</a:t>
            </a:r>
            <a:r>
              <a:rPr kumimoji="0" lang="de-DE" sz="2000" b="0" i="0" u="none" strike="noStrike" kern="1200" cap="none" spc="0" normalizeH="0" baseline="0" noProof="0" dirty="0">
                <a:ln>
                  <a:noFill/>
                </a:ln>
                <a:solidFill>
                  <a:prstClr val="black"/>
                </a:solidFill>
                <a:effectLst/>
                <a:uLnTx/>
                <a:uFillTx/>
                <a:latin typeface="Calibri"/>
                <a:ea typeface="+mn-ea"/>
                <a:cs typeface="+mn-cs"/>
              </a:rPr>
              <a:t> multiple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treatments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using</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direct</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and</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indirect</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evidence</a:t>
            </a:r>
            <a:r>
              <a:rPr kumimoji="0" lang="de-DE" sz="2000" b="0" i="0" u="none" strike="noStrike" kern="1200" cap="none" spc="0" normalizeH="0" baseline="0" noProof="0" dirty="0">
                <a:ln>
                  <a:noFill/>
                </a:ln>
                <a:solidFill>
                  <a:prstClr val="black"/>
                </a:solidFill>
                <a:effectLst/>
                <a:uLnTx/>
                <a:uFillTx/>
                <a:latin typeface="Calibri"/>
                <a:ea typeface="+mn-ea"/>
                <a:cs typeface="+mn-cs"/>
              </a:rPr>
              <a:t> in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network</a:t>
            </a:r>
            <a:r>
              <a:rPr kumimoji="0" lang="de-DE" sz="2000" b="0" i="0" u="none" strike="noStrike" kern="1200" cap="none" spc="0" normalizeH="0" baseline="0" noProof="0" dirty="0">
                <a:ln>
                  <a:noFill/>
                </a:ln>
                <a:solidFill>
                  <a:prstClr val="black"/>
                </a:solidFill>
                <a:effectLst/>
                <a:uLnTx/>
                <a:uFillTx/>
                <a:latin typeface="Calibri"/>
                <a:ea typeface="+mn-ea"/>
                <a:cs typeface="+mn-cs"/>
              </a:rPr>
              <a:t> meta-</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analyses</a:t>
            </a:r>
            <a:r>
              <a:rPr kumimoji="0" lang="de-DE" sz="2000" b="0" i="0" u="none" strike="noStrike" kern="1200" cap="none" spc="0" normalizeH="0" baseline="0" noProof="0" dirty="0">
                <a:ln>
                  <a:noFill/>
                </a:ln>
                <a:solidFill>
                  <a:prstClr val="black"/>
                </a:solidFill>
                <a:effectLst/>
                <a:uLnTx/>
                <a:uFillTx/>
                <a:latin typeface="Calibri"/>
                <a:ea typeface="+mn-ea"/>
                <a:cs typeface="+mn-cs"/>
              </a:rPr>
              <a:t>. In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addition</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to</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providing</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guidance</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It</a:t>
            </a:r>
            <a:r>
              <a:rPr kumimoji="0" lang="de-DE" sz="2000" b="0" i="0" u="none" strike="noStrike" kern="1200" cap="none" spc="0" normalizeH="0" baseline="0" noProof="0" dirty="0">
                <a:ln>
                  <a:noFill/>
                </a:ln>
                <a:solidFill>
                  <a:prstClr val="black"/>
                </a:solidFill>
                <a:effectLst/>
                <a:uLnTx/>
                <a:uFillTx/>
                <a:latin typeface="Calibri"/>
                <a:ea typeface="+mn-ea"/>
                <a:cs typeface="+mn-cs"/>
              </a:rPr>
              <a:t> also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highlights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educational</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information</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related</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to</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key</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considerations</a:t>
            </a:r>
            <a:r>
              <a:rPr kumimoji="0" lang="de-DE" sz="2000" b="0" i="0" u="none" strike="noStrike" kern="1200" cap="none" spc="0" normalizeH="0" baseline="0" noProof="0" dirty="0">
                <a:ln>
                  <a:noFill/>
                </a:ln>
                <a:solidFill>
                  <a:prstClr val="black"/>
                </a:solidFill>
                <a:effectLst/>
                <a:uLnTx/>
                <a:uFillTx/>
                <a:latin typeface="Calibri"/>
                <a:ea typeface="+mn-ea"/>
                <a:cs typeface="+mn-cs"/>
              </a:rPr>
              <a:t> in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the</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practice</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of</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network</a:t>
            </a:r>
            <a:r>
              <a:rPr kumimoji="0" lang="de-DE" sz="2000" b="0" i="0" u="none" strike="noStrike" kern="1200" cap="none" spc="0" normalizeH="0" baseline="0" noProof="0" dirty="0">
                <a:ln>
                  <a:noFill/>
                </a:ln>
                <a:solidFill>
                  <a:prstClr val="black"/>
                </a:solidFill>
                <a:effectLst/>
                <a:uLnTx/>
                <a:uFillTx/>
                <a:latin typeface="Calibri"/>
                <a:ea typeface="+mn-ea"/>
                <a:cs typeface="+mn-cs"/>
              </a:rPr>
              <a:t> meta-analysis.</a:t>
            </a:r>
          </a:p>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a:ea typeface="+mn-ea"/>
                <a:cs typeface="+mn-cs"/>
              </a:rPr>
              <a:t>Statement/</a:t>
            </a:r>
            <a:r>
              <a:rPr kumimoji="0" lang="de-DE" sz="2000" b="0" i="0" u="none" strike="noStrike" kern="1200" cap="none" spc="0" normalizeH="0" baseline="0" noProof="0" dirty="0" err="1">
                <a:ln>
                  <a:noFill/>
                </a:ln>
                <a:solidFill>
                  <a:prstClr val="black"/>
                </a:solidFill>
                <a:effectLst/>
                <a:uLnTx/>
                <a:uFillTx/>
                <a:latin typeface="Calibri"/>
                <a:ea typeface="+mn-ea"/>
                <a:cs typeface="+mn-cs"/>
              </a:rPr>
              <a:t>Explanatory</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paper</a:t>
            </a:r>
            <a:r>
              <a:rPr kumimoji="0" lang="de-DE"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prstClr val="black"/>
                </a:solidFill>
                <a:effectLst/>
                <a:uLnTx/>
                <a:uFillTx/>
                <a:latin typeface="Calibri"/>
                <a:ea typeface="+mn-ea"/>
                <a:cs typeface="+mn-cs"/>
              </a:rPr>
              <a:t>Hutton</a:t>
            </a:r>
            <a:r>
              <a:rPr kumimoji="0" lang="de-DE" sz="2000" b="0" i="0" u="none" strike="noStrike" kern="1200" cap="none" spc="0" normalizeH="0" baseline="0" noProof="0" dirty="0">
                <a:ln>
                  <a:noFill/>
                </a:ln>
                <a:solidFill>
                  <a:prstClr val="black"/>
                </a:solidFill>
                <a:effectLst/>
                <a:uLnTx/>
                <a:uFillTx/>
                <a:latin typeface="Calibri"/>
                <a:ea typeface="+mn-ea"/>
                <a:cs typeface="+mn-cs"/>
              </a:rPr>
              <a:t> B,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Salanti</a:t>
            </a:r>
            <a:r>
              <a:rPr kumimoji="0" lang="de-DE" sz="2000" b="0" i="0" u="none" strike="noStrike" kern="1200" cap="none" spc="0" normalizeH="0" baseline="0" noProof="0" dirty="0">
                <a:ln>
                  <a:noFill/>
                </a:ln>
                <a:solidFill>
                  <a:prstClr val="black"/>
                </a:solidFill>
                <a:effectLst/>
                <a:uLnTx/>
                <a:uFillTx/>
                <a:latin typeface="Calibri"/>
                <a:ea typeface="+mn-ea"/>
                <a:cs typeface="+mn-cs"/>
              </a:rPr>
              <a:t> G, Caldwell DM,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Chaimani</a:t>
            </a:r>
            <a:r>
              <a:rPr kumimoji="0" lang="de-DE" sz="2000" b="0" i="0" u="none" strike="noStrike" kern="1200" cap="none" spc="0" normalizeH="0" baseline="0" noProof="0" dirty="0">
                <a:ln>
                  <a:noFill/>
                </a:ln>
                <a:solidFill>
                  <a:prstClr val="black"/>
                </a:solidFill>
                <a:effectLst/>
                <a:uLnTx/>
                <a:uFillTx/>
                <a:latin typeface="Calibri"/>
                <a:ea typeface="+mn-ea"/>
                <a:cs typeface="+mn-cs"/>
              </a:rPr>
              <a:t> A, Schmid CH, Cameron C,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Ioannidis</a:t>
            </a:r>
            <a:r>
              <a:rPr kumimoji="0" lang="de-DE" sz="2000" b="0" i="0" u="none" strike="noStrike" kern="1200" cap="none" spc="0" normalizeH="0" baseline="0" noProof="0" dirty="0">
                <a:ln>
                  <a:noFill/>
                </a:ln>
                <a:solidFill>
                  <a:prstClr val="black"/>
                </a:solidFill>
                <a:effectLst/>
                <a:uLnTx/>
                <a:uFillTx/>
                <a:latin typeface="Calibri"/>
                <a:ea typeface="+mn-ea"/>
                <a:cs typeface="+mn-cs"/>
              </a:rPr>
              <a:t> JP, Straus S,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Thorlund</a:t>
            </a:r>
            <a:r>
              <a:rPr kumimoji="0" lang="de-DE" sz="2000" b="0" i="0" u="none" strike="noStrike" kern="1200" cap="none" spc="0" normalizeH="0" baseline="0" noProof="0" dirty="0">
                <a:ln>
                  <a:noFill/>
                </a:ln>
                <a:solidFill>
                  <a:prstClr val="black"/>
                </a:solidFill>
                <a:effectLst/>
                <a:uLnTx/>
                <a:uFillTx/>
                <a:latin typeface="Calibri"/>
                <a:ea typeface="+mn-ea"/>
                <a:cs typeface="+mn-cs"/>
              </a:rPr>
              <a:t> K, Jansen JP,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Mulrow</a:t>
            </a:r>
            <a:r>
              <a:rPr kumimoji="0" lang="de-DE" sz="2000" b="0" i="0" u="none" strike="noStrike" kern="1200" cap="none" spc="0" normalizeH="0" baseline="0" noProof="0" dirty="0">
                <a:ln>
                  <a:noFill/>
                </a:ln>
                <a:solidFill>
                  <a:prstClr val="black"/>
                </a:solidFill>
                <a:effectLst/>
                <a:uLnTx/>
                <a:uFillTx/>
                <a:latin typeface="Calibri"/>
                <a:ea typeface="+mn-ea"/>
                <a:cs typeface="+mn-cs"/>
              </a:rPr>
              <a:t> C, Catalá-López F,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Gøtzsche</a:t>
            </a:r>
            <a:r>
              <a:rPr kumimoji="0" lang="de-DE" sz="2000" b="0" i="0" u="none" strike="noStrike" kern="1200" cap="none" spc="0" normalizeH="0" baseline="0" noProof="0" dirty="0">
                <a:ln>
                  <a:noFill/>
                </a:ln>
                <a:solidFill>
                  <a:prstClr val="black"/>
                </a:solidFill>
                <a:effectLst/>
                <a:uLnTx/>
                <a:uFillTx/>
                <a:latin typeface="Calibri"/>
                <a:ea typeface="+mn-ea"/>
                <a:cs typeface="+mn-cs"/>
              </a:rPr>
              <a:t> PC,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Dickersin</a:t>
            </a:r>
            <a:r>
              <a:rPr kumimoji="0" lang="de-DE" sz="2000" b="0" i="0" u="none" strike="noStrike" kern="1200" cap="none" spc="0" normalizeH="0" baseline="0" noProof="0" dirty="0">
                <a:ln>
                  <a:noFill/>
                </a:ln>
                <a:solidFill>
                  <a:prstClr val="black"/>
                </a:solidFill>
                <a:effectLst/>
                <a:uLnTx/>
                <a:uFillTx/>
                <a:latin typeface="Calibri"/>
                <a:ea typeface="+mn-ea"/>
                <a:cs typeface="+mn-cs"/>
              </a:rPr>
              <a:t> K,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Boutron</a:t>
            </a:r>
            <a:r>
              <a:rPr kumimoji="0" lang="de-DE" sz="2000" b="0" i="0" u="none" strike="noStrike" kern="1200" cap="none" spc="0" normalizeH="0" baseline="0" noProof="0" dirty="0">
                <a:ln>
                  <a:noFill/>
                </a:ln>
                <a:solidFill>
                  <a:prstClr val="black"/>
                </a:solidFill>
                <a:effectLst/>
                <a:uLnTx/>
                <a:uFillTx/>
                <a:latin typeface="Calibri"/>
                <a:ea typeface="+mn-ea"/>
                <a:cs typeface="+mn-cs"/>
              </a:rPr>
              <a:t> I, Altman DG,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Moher</a:t>
            </a:r>
            <a:r>
              <a:rPr kumimoji="0" lang="de-DE" sz="2000" b="0" i="0" u="none" strike="noStrike" kern="1200" cap="none" spc="0" normalizeH="0" baseline="0" noProof="0" dirty="0">
                <a:ln>
                  <a:noFill/>
                </a:ln>
                <a:solidFill>
                  <a:prstClr val="black"/>
                </a:solidFill>
                <a:effectLst/>
                <a:uLnTx/>
                <a:uFillTx/>
                <a:latin typeface="Calibri"/>
                <a:ea typeface="+mn-ea"/>
                <a:cs typeface="+mn-cs"/>
              </a:rPr>
              <a:t> D. The PRISMA Extension Statement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for</a:t>
            </a:r>
            <a:r>
              <a:rPr kumimoji="0" lang="de-DE" sz="2000" b="0" i="0" u="none" strike="noStrike" kern="1200" cap="none" spc="0" normalizeH="0" baseline="0" noProof="0" dirty="0">
                <a:ln>
                  <a:noFill/>
                </a:ln>
                <a:solidFill>
                  <a:prstClr val="black"/>
                </a:solidFill>
                <a:effectLst/>
                <a:uLnTx/>
                <a:uFillTx/>
                <a:latin typeface="Calibri"/>
                <a:ea typeface="+mn-ea"/>
                <a:cs typeface="+mn-cs"/>
              </a:rPr>
              <a:t> Reporting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of</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Systematic</a:t>
            </a:r>
            <a:r>
              <a:rPr kumimoji="0" lang="de-DE" sz="2000" b="0" i="0" u="none" strike="noStrike" kern="1200" cap="none" spc="0" normalizeH="0" baseline="0" noProof="0" dirty="0">
                <a:ln>
                  <a:noFill/>
                </a:ln>
                <a:solidFill>
                  <a:prstClr val="black"/>
                </a:solidFill>
                <a:effectLst/>
                <a:uLnTx/>
                <a:uFillTx/>
                <a:latin typeface="Calibri"/>
                <a:ea typeface="+mn-ea"/>
                <a:cs typeface="+mn-cs"/>
              </a:rPr>
              <a:t> Reviews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Incorporating</a:t>
            </a:r>
            <a:r>
              <a:rPr kumimoji="0" lang="de-DE" sz="2000" b="0" i="0" u="none" strike="noStrike" kern="1200" cap="none" spc="0" normalizeH="0" baseline="0" noProof="0" dirty="0">
                <a:ln>
                  <a:noFill/>
                </a:ln>
                <a:solidFill>
                  <a:prstClr val="black"/>
                </a:solidFill>
                <a:effectLst/>
                <a:uLnTx/>
                <a:uFillTx/>
                <a:latin typeface="Calibri"/>
                <a:ea typeface="+mn-ea"/>
                <a:cs typeface="+mn-cs"/>
              </a:rPr>
              <a:t> Network Meta-</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analyses</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of</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Health</a:t>
            </a:r>
            <a:r>
              <a:rPr kumimoji="0" lang="de-DE" sz="2000" b="0" i="0" u="none" strike="noStrike" kern="1200" cap="none" spc="0" normalizeH="0" baseline="0" noProof="0" dirty="0">
                <a:ln>
                  <a:noFill/>
                </a:ln>
                <a:solidFill>
                  <a:prstClr val="black"/>
                </a:solidFill>
                <a:effectLst/>
                <a:uLnTx/>
                <a:uFillTx/>
                <a:latin typeface="Calibri"/>
                <a:ea typeface="+mn-ea"/>
                <a:cs typeface="+mn-cs"/>
              </a:rPr>
              <a:t> Care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Interventions</a:t>
            </a:r>
            <a:r>
              <a:rPr kumimoji="0" lang="de-DE" sz="2000" b="0" i="0" u="none" strike="noStrike" kern="1200" cap="none" spc="0" normalizeH="0" baseline="0" noProof="0" dirty="0">
                <a:ln>
                  <a:noFill/>
                </a:ln>
                <a:solidFill>
                  <a:prstClr val="black"/>
                </a:solidFill>
                <a:effectLst/>
                <a:uLnTx/>
                <a:uFillTx/>
                <a:latin typeface="Calibri"/>
                <a:ea typeface="+mn-ea"/>
                <a:cs typeface="+mn-cs"/>
              </a:rPr>
              <a:t>: Checklist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and</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Explanations</a:t>
            </a:r>
            <a:r>
              <a:rPr kumimoji="0" lang="de-DE" sz="2000" b="0" i="0" u="none" strike="noStrike" kern="1200" cap="none" spc="0" normalizeH="0" baseline="0" noProof="0" dirty="0">
                <a:ln>
                  <a:noFill/>
                </a:ln>
                <a:solidFill>
                  <a:prstClr val="black"/>
                </a:solidFill>
                <a:effectLst/>
                <a:uLnTx/>
                <a:uFillTx/>
                <a:latin typeface="Calibri"/>
                <a:ea typeface="+mn-ea"/>
                <a:cs typeface="+mn-cs"/>
              </a:rPr>
              <a:t>. Ann Intern Med. 2015;162(11):777-784</a:t>
            </a:r>
            <a:r>
              <a:rPr kumimoji="0" lang="de-DE" sz="1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3512547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b="0" i="0" u="none" strike="noStrike" kern="1200" cap="none" spc="0" normalizeH="0" baseline="0" noProof="0" dirty="0">
                <a:ln>
                  <a:noFill/>
                </a:ln>
                <a:solidFill>
                  <a:srgbClr val="5A8698"/>
                </a:solidFill>
                <a:effectLst/>
                <a:uLnTx/>
                <a:uFillTx/>
                <a:latin typeface="Arial" pitchFamily="34" charset="0"/>
                <a:ea typeface="+mn-ea"/>
                <a:cs typeface="Arial" pitchFamily="34" charset="0"/>
              </a:rPr>
              <a:t>Meta-Analysen II</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hanno.ulmer@i-med.ac.at</a:t>
            </a:r>
            <a:endParaRPr kumimoji="0" lang="de-DE" sz="1600" b="0"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631683474"/>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a:t>Introduction</a:t>
            </a:r>
            <a:br>
              <a:rPr lang="de-DE" dirty="0"/>
            </a:b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Hanno Ulmer</a:t>
            </a:r>
          </a:p>
          <a:p>
            <a:r>
              <a:rPr lang="de-AT" sz="1600" i="1" dirty="0"/>
              <a:t>hanno.ulmer@i-med.ac.at</a:t>
            </a:r>
            <a:endParaRPr lang="de-DE" sz="1600" i="1" dirty="0"/>
          </a:p>
          <a:p>
            <a:endParaRPr lang="de-DE" sz="2000" dirty="0"/>
          </a:p>
          <a:p>
            <a:endParaRPr lang="de-DE" sz="2400" dirty="0"/>
          </a:p>
          <a:p>
            <a:endParaRPr lang="de-DE" sz="2400" dirty="0"/>
          </a:p>
        </p:txBody>
      </p:sp>
    </p:spTree>
    <p:extLst>
      <p:ext uri="{BB962C8B-B14F-4D97-AF65-F5344CB8AC3E}">
        <p14:creationId xmlns:p14="http://schemas.microsoft.com/office/powerpoint/2010/main" val="3266988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4DA72-4AE6-40E7-AB8E-352540959216}"/>
              </a:ext>
            </a:extLst>
          </p:cNvPr>
          <p:cNvSpPr>
            <a:spLocks noGrp="1"/>
          </p:cNvSpPr>
          <p:nvPr>
            <p:ph type="title"/>
          </p:nvPr>
        </p:nvSpPr>
        <p:spPr/>
        <p:txBody>
          <a:bodyPr/>
          <a:lstStyle/>
          <a:p>
            <a:r>
              <a:rPr lang="de-DE" dirty="0"/>
              <a:t>Ziel</a:t>
            </a:r>
          </a:p>
        </p:txBody>
      </p:sp>
      <p:sp>
        <p:nvSpPr>
          <p:cNvPr id="3" name="Inhaltsplatzhalter 2">
            <a:extLst>
              <a:ext uri="{FF2B5EF4-FFF2-40B4-BE49-F238E27FC236}">
                <a16:creationId xmlns:a16="http://schemas.microsoft.com/office/drawing/2014/main" id="{C9437416-9BD0-405A-8B23-7632526F9812}"/>
              </a:ext>
            </a:extLst>
          </p:cNvPr>
          <p:cNvSpPr>
            <a:spLocks noGrp="1"/>
          </p:cNvSpPr>
          <p:nvPr>
            <p:ph idx="1"/>
          </p:nvPr>
        </p:nvSpPr>
        <p:spPr/>
        <p:txBody>
          <a:bodyPr>
            <a:normAutofit/>
          </a:bodyPr>
          <a:lstStyle/>
          <a:p>
            <a:r>
              <a:rPr lang="de-DE" dirty="0"/>
              <a:t>Einzelergebnisse inhaltlich homogener Primärstudien werden zusammengefasst und empirisch ausgewertet. </a:t>
            </a:r>
          </a:p>
          <a:p>
            <a:r>
              <a:rPr lang="de-DE" dirty="0"/>
              <a:t>Ziel ist eine Effektgrößenschätzung. Es soll untersucht werden, ob ein Effekt vorliegt und wie groß dieser ist. </a:t>
            </a:r>
          </a:p>
          <a:p>
            <a:r>
              <a:rPr lang="de-DE" dirty="0"/>
              <a:t>Effektgrößen können sein: Mittelwerte, Differenzen, relative oder absolute Risiken, Odds Ratio, etc.</a:t>
            </a:r>
          </a:p>
          <a:p>
            <a:r>
              <a:rPr lang="de-AT" dirty="0"/>
              <a:t>Mit Hilfe der Meta-Analyse lassen sich mehrere geeignete Einzelstudien statistisch zusammenfassen, diese können dabei verschieden gewichtet werden. </a:t>
            </a:r>
          </a:p>
          <a:p>
            <a:r>
              <a:rPr lang="de-AT" dirty="0"/>
              <a:t>Gewinn neuer Erkenntnisse aus alten Daten</a:t>
            </a:r>
          </a:p>
          <a:p>
            <a:endParaRPr lang="de-DE" dirty="0"/>
          </a:p>
          <a:p>
            <a:endParaRPr lang="de-DE" dirty="0"/>
          </a:p>
        </p:txBody>
      </p:sp>
    </p:spTree>
    <p:extLst>
      <p:ext uri="{BB962C8B-B14F-4D97-AF65-F5344CB8AC3E}">
        <p14:creationId xmlns:p14="http://schemas.microsoft.com/office/powerpoint/2010/main" val="16381039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a:t>References</a:t>
            </a:r>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pic>
        <p:nvPicPr>
          <p:cNvPr id="851970" name="Picture 2" descr="http://ecx.images-amazon.com/images/I/41K4ANEQUsL._SX366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772816"/>
            <a:ext cx="2271337" cy="3079885"/>
          </a:xfrm>
          <a:prstGeom prst="rect">
            <a:avLst/>
          </a:prstGeom>
          <a:noFill/>
          <a:extLst>
            <a:ext uri="{909E8E84-426E-40DD-AFC4-6F175D3DCCD1}">
              <a14:hiddenFill xmlns:a14="http://schemas.microsoft.com/office/drawing/2010/main">
                <a:solidFill>
                  <a:srgbClr val="FFFFFF"/>
                </a:solidFill>
              </a14:hiddenFill>
            </a:ext>
          </a:extLst>
        </p:spPr>
      </p:pic>
      <p:pic>
        <p:nvPicPr>
          <p:cNvPr id="6922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720690"/>
            <a:ext cx="2313718" cy="300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70</a:t>
            </a:fld>
            <a:endParaRPr lang="de-DE" altLang="en-US"/>
          </a:p>
        </p:txBody>
      </p:sp>
      <p:pic>
        <p:nvPicPr>
          <p:cNvPr id="4894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1744554"/>
            <a:ext cx="2160240" cy="3079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9020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2"/>
          <p:cNvSpPr>
            <a:spLocks noGrp="1"/>
          </p:cNvSpPr>
          <p:nvPr>
            <p:ph type="sldNum" sz="quarter" idx="10"/>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90FBA1-4ABE-4DFA-8FD9-707D7569665A}" type="slidenum">
              <a:rPr kumimoji="0" lang="en-US" altLang="de-DE" sz="1200" b="0" i="0" u="none" strike="noStrike" kern="1200" cap="none" spc="0" normalizeH="0" baseline="0" noProof="0" smtClean="0">
                <a:ln>
                  <a:noFill/>
                </a:ln>
                <a:solidFill>
                  <a:prstClr val="white"/>
                </a:solidFill>
                <a:effectLst/>
                <a:uLnTx/>
                <a:uFillTx/>
                <a:latin typeface="Verdana"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de-DE" sz="1200" b="0" i="0" u="none" strike="noStrike" kern="1200" cap="none" spc="0" normalizeH="0" baseline="0" noProof="0">
              <a:ln>
                <a:noFill/>
              </a:ln>
              <a:solidFill>
                <a:prstClr val="white"/>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8642509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normAutofit fontScale="90000"/>
          </a:bodyPr>
          <a:lstStyle/>
          <a:p>
            <a:r>
              <a:rPr lang="de-DE" dirty="0"/>
              <a:t>Internet, </a:t>
            </a:r>
            <a:r>
              <a:rPr lang="de-DE" dirty="0" err="1"/>
              <a:t>software</a:t>
            </a:r>
            <a:r>
              <a:rPr lang="de-DE" dirty="0"/>
              <a:t>, online </a:t>
            </a:r>
            <a:r>
              <a:rPr lang="de-DE" dirty="0" err="1"/>
              <a:t>calculators</a:t>
            </a:r>
            <a:br>
              <a:rPr lang="de-DE" dirty="0"/>
            </a:br>
            <a:endParaRPr lang="de-DE"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p:txBody>
          <a:bodyPr>
            <a:normAutofit lnSpcReduction="10000"/>
          </a:bodyPr>
          <a:lstStyle/>
          <a:p>
            <a:r>
              <a:rPr lang="de-DE" dirty="0"/>
              <a:t>British Medical Journal: </a:t>
            </a:r>
            <a:r>
              <a:rPr lang="de-DE" dirty="0" err="1"/>
              <a:t>Statistics</a:t>
            </a:r>
            <a:r>
              <a:rPr lang="de-DE" dirty="0"/>
              <a:t> at Square </a:t>
            </a:r>
            <a:r>
              <a:rPr lang="de-DE" dirty="0" err="1"/>
              <a:t>One</a:t>
            </a:r>
            <a:endParaRPr lang="de-DE" dirty="0"/>
          </a:p>
          <a:p>
            <a:r>
              <a:rPr lang="de-DE" dirty="0"/>
              <a:t>A Series on Evaluation </a:t>
            </a:r>
            <a:r>
              <a:rPr lang="de-DE" dirty="0" err="1"/>
              <a:t>of</a:t>
            </a:r>
            <a:r>
              <a:rPr lang="de-DE" dirty="0"/>
              <a:t> Scientific Publications, Deutsches Ärzteblatt</a:t>
            </a:r>
          </a:p>
          <a:p>
            <a:r>
              <a:rPr lang="de-DE" dirty="0"/>
              <a:t>R, </a:t>
            </a:r>
            <a:r>
              <a:rPr lang="de-DE" dirty="0" err="1"/>
              <a:t>Stata</a:t>
            </a:r>
            <a:r>
              <a:rPr lang="de-DE" dirty="0"/>
              <a:t>, SPSS, SAS, Statistica, </a:t>
            </a:r>
            <a:r>
              <a:rPr lang="de-DE" dirty="0" err="1"/>
              <a:t>GraphPad</a:t>
            </a:r>
            <a:r>
              <a:rPr lang="de-DE" dirty="0"/>
              <a:t>, </a:t>
            </a:r>
            <a:r>
              <a:rPr lang="de-DE" dirty="0" err="1"/>
              <a:t>MedCalc</a:t>
            </a:r>
            <a:endParaRPr lang="de-DE" dirty="0"/>
          </a:p>
          <a:p>
            <a:r>
              <a:rPr lang="de-AT" dirty="0"/>
              <a:t>Installation von R und R Commander:</a:t>
            </a:r>
            <a:endParaRPr lang="de-DE" dirty="0"/>
          </a:p>
          <a:p>
            <a:r>
              <a:rPr lang="de-AT" u="sng" dirty="0">
                <a:hlinkClick r:id="rId3"/>
              </a:rPr>
              <a:t>https://www.uni-ulm.de/fileadmin/website_uni_ulm/mawi.inst.110/lehre/ss09/WiStat/R.pdf</a:t>
            </a:r>
            <a:endParaRPr lang="de-AT" u="sng" dirty="0"/>
          </a:p>
          <a:p>
            <a:r>
              <a:rPr lang="de-DE" dirty="0">
                <a:hlinkClick r:id="rId4"/>
              </a:rPr>
              <a:t>https://r-empirische-wissenschaften.de/</a:t>
            </a:r>
            <a:endParaRPr lang="de-DE" dirty="0"/>
          </a:p>
          <a:p>
            <a:r>
              <a:rPr lang="de-DE" dirty="0"/>
              <a:t>https://jasp-stats.org/</a:t>
            </a:r>
          </a:p>
          <a:p>
            <a:r>
              <a:rPr lang="de-DE" dirty="0" err="1"/>
              <a:t>nQuery</a:t>
            </a:r>
            <a:r>
              <a:rPr lang="de-DE" dirty="0"/>
              <a:t> </a:t>
            </a:r>
            <a:r>
              <a:rPr lang="de-DE" dirty="0" err="1"/>
              <a:t>Advisor</a:t>
            </a:r>
            <a:r>
              <a:rPr lang="de-DE" dirty="0"/>
              <a:t>, East, PASS, </a:t>
            </a:r>
            <a:r>
              <a:rPr lang="de-DE" dirty="0" err="1"/>
              <a:t>StudySize</a:t>
            </a:r>
            <a:endParaRPr lang="de-DE" dirty="0"/>
          </a:p>
          <a:p>
            <a:r>
              <a:rPr lang="de-DE" dirty="0"/>
              <a:t>RevMan5, </a:t>
            </a:r>
            <a:r>
              <a:rPr lang="de-DE" dirty="0" err="1"/>
              <a:t>Cochrane</a:t>
            </a:r>
            <a:r>
              <a:rPr lang="de-DE" dirty="0"/>
              <a:t> </a:t>
            </a:r>
            <a:r>
              <a:rPr lang="de-DE" dirty="0" err="1"/>
              <a:t>Collaboration</a:t>
            </a:r>
            <a:endParaRPr lang="de-DE"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72</a:t>
            </a:fld>
            <a:endParaRPr lang="de-DE" altLang="en-US"/>
          </a:p>
        </p:txBody>
      </p:sp>
    </p:spTree>
    <p:extLst>
      <p:ext uri="{BB962C8B-B14F-4D97-AF65-F5344CB8AC3E}">
        <p14:creationId xmlns:p14="http://schemas.microsoft.com/office/powerpoint/2010/main" val="3586306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normAutofit fontScale="90000"/>
          </a:bodyPr>
          <a:lstStyle/>
          <a:p>
            <a:r>
              <a:rPr lang="de-DE" dirty="0"/>
              <a:t>Internet, </a:t>
            </a:r>
            <a:r>
              <a:rPr lang="de-DE" dirty="0" err="1"/>
              <a:t>software</a:t>
            </a:r>
            <a:r>
              <a:rPr lang="de-DE" dirty="0"/>
              <a:t>, online </a:t>
            </a:r>
            <a:r>
              <a:rPr lang="de-DE" dirty="0" err="1"/>
              <a:t>calculators</a:t>
            </a:r>
            <a:br>
              <a:rPr lang="de-DE" dirty="0"/>
            </a:br>
            <a:endParaRPr lang="de-DE"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a:xfrm>
            <a:off x="457200" y="1600200"/>
            <a:ext cx="8229600" cy="5573216"/>
          </a:xfrm>
        </p:spPr>
        <p:txBody>
          <a:bodyPr>
            <a:normAutofit fontScale="92500" lnSpcReduction="10000"/>
          </a:bodyPr>
          <a:lstStyle/>
          <a:p>
            <a:r>
              <a:rPr lang="de-AT" u="sng" dirty="0">
                <a:hlinkClick r:id="rId3"/>
              </a:rPr>
              <a:t>https://www.sealedenvelope.com/</a:t>
            </a:r>
            <a:endParaRPr lang="de-DE" dirty="0"/>
          </a:p>
          <a:p>
            <a:r>
              <a:rPr lang="de-AT" dirty="0"/>
              <a:t>Randomisierung und Power Kalkulation</a:t>
            </a:r>
            <a:endParaRPr lang="de-DE" dirty="0"/>
          </a:p>
          <a:p>
            <a:r>
              <a:rPr lang="de-AT" u="sng" dirty="0">
                <a:hlinkClick r:id="rId4"/>
              </a:rPr>
              <a:t>https://stattools.crab.org/</a:t>
            </a:r>
            <a:endParaRPr lang="de-DE" dirty="0"/>
          </a:p>
          <a:p>
            <a:r>
              <a:rPr lang="de-AT" dirty="0"/>
              <a:t>SWOG </a:t>
            </a:r>
            <a:r>
              <a:rPr lang="de-AT" dirty="0" err="1"/>
              <a:t>statistical</a:t>
            </a:r>
            <a:r>
              <a:rPr lang="de-AT" dirty="0"/>
              <a:t> </a:t>
            </a:r>
            <a:r>
              <a:rPr lang="de-AT" dirty="0" err="1"/>
              <a:t>tools</a:t>
            </a:r>
            <a:endParaRPr lang="de-DE" dirty="0"/>
          </a:p>
          <a:p>
            <a:r>
              <a:rPr lang="de-AT" u="sng" dirty="0">
                <a:hlinkClick r:id="rId5"/>
              </a:rPr>
              <a:t>http://www.meta-mar.com/</a:t>
            </a:r>
            <a:endParaRPr lang="de-DE" dirty="0"/>
          </a:p>
          <a:p>
            <a:r>
              <a:rPr lang="de-AT" dirty="0"/>
              <a:t>Free online Meta-Analyse</a:t>
            </a:r>
            <a:endParaRPr lang="de-DE" dirty="0"/>
          </a:p>
          <a:p>
            <a:r>
              <a:rPr lang="de-AT" u="sng" dirty="0">
                <a:hlinkClick r:id="rId6"/>
              </a:rPr>
              <a:t>https://www.polyu.edu.hk/mm/effectsizefaqs/calculator/calculator.html</a:t>
            </a:r>
            <a:endParaRPr lang="de-DE" dirty="0"/>
          </a:p>
          <a:p>
            <a:r>
              <a:rPr lang="de-AT" dirty="0" err="1"/>
              <a:t>Effect</a:t>
            </a:r>
            <a:r>
              <a:rPr lang="de-AT" dirty="0"/>
              <a:t> </a:t>
            </a:r>
            <a:r>
              <a:rPr lang="de-AT" dirty="0" err="1"/>
              <a:t>size</a:t>
            </a:r>
            <a:r>
              <a:rPr lang="de-AT" dirty="0"/>
              <a:t> </a:t>
            </a:r>
            <a:r>
              <a:rPr lang="de-AT" dirty="0" err="1"/>
              <a:t>calculator</a:t>
            </a:r>
            <a:r>
              <a:rPr lang="de-AT" dirty="0"/>
              <a:t>, Cohens d, </a:t>
            </a:r>
            <a:r>
              <a:rPr lang="de-AT" dirty="0" err="1"/>
              <a:t>Hedges</a:t>
            </a:r>
            <a:r>
              <a:rPr lang="de-AT" dirty="0"/>
              <a:t> g für Meta-Analyse</a:t>
            </a:r>
            <a:endParaRPr lang="de-DE" dirty="0"/>
          </a:p>
          <a:p>
            <a:r>
              <a:rPr lang="de-AT" u="sng" dirty="0">
                <a:hlinkClick r:id="rId7"/>
              </a:rPr>
              <a:t>https://www.graphpad.com/quickcalcs/</a:t>
            </a:r>
            <a:endParaRPr lang="de-DE" dirty="0"/>
          </a:p>
          <a:p>
            <a:r>
              <a:rPr lang="de-AT" dirty="0"/>
              <a:t>Online Kalkulatoren der Software </a:t>
            </a:r>
            <a:r>
              <a:rPr lang="de-AT" dirty="0" err="1"/>
              <a:t>GraphPad</a:t>
            </a:r>
            <a:endParaRPr lang="de-DE" dirty="0"/>
          </a:p>
          <a:p>
            <a:r>
              <a:rPr lang="de-AT" u="sng" dirty="0">
                <a:hlinkClick r:id="rId8"/>
              </a:rPr>
              <a:t>https://www.medcalc.org/calc/</a:t>
            </a:r>
            <a:endParaRPr lang="de-DE" dirty="0"/>
          </a:p>
          <a:p>
            <a:r>
              <a:rPr lang="de-AT" dirty="0"/>
              <a:t>Online Kalkulatoren der Software </a:t>
            </a:r>
            <a:r>
              <a:rPr lang="de-AT" dirty="0" err="1"/>
              <a:t>MedCalc</a:t>
            </a:r>
            <a:endParaRPr lang="de-DE" dirty="0"/>
          </a:p>
          <a:p>
            <a:r>
              <a:rPr lang="de-AT" dirty="0"/>
              <a:t> </a:t>
            </a:r>
            <a:endParaRPr lang="de-DE" dirty="0"/>
          </a:p>
          <a:p>
            <a:endParaRPr lang="de-DE"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73</a:t>
            </a:fld>
            <a:endParaRPr lang="de-DE" altLang="en-US"/>
          </a:p>
        </p:txBody>
      </p:sp>
    </p:spTree>
    <p:extLst>
      <p:ext uri="{BB962C8B-B14F-4D97-AF65-F5344CB8AC3E}">
        <p14:creationId xmlns:p14="http://schemas.microsoft.com/office/powerpoint/2010/main" val="2696129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JASP et al</a:t>
            </a:r>
          </a:p>
        </p:txBody>
      </p:sp>
      <p:sp>
        <p:nvSpPr>
          <p:cNvPr id="3" name="Inhaltsplatzhalter 2"/>
          <p:cNvSpPr>
            <a:spLocks noGrp="1"/>
          </p:cNvSpPr>
          <p:nvPr>
            <p:ph idx="1"/>
          </p:nvPr>
        </p:nvSpPr>
        <p:spPr/>
        <p:txBody>
          <a:bodyPr/>
          <a:lstStyle/>
          <a:p>
            <a:r>
              <a:rPr lang="de-DE" dirty="0">
                <a:hlinkClick r:id="rId2"/>
              </a:rPr>
              <a:t>https://jasp-stats.org/</a:t>
            </a:r>
          </a:p>
          <a:p>
            <a:endParaRPr lang="de-DE" dirty="0">
              <a:hlinkClick r:id="rId2"/>
            </a:endParaRPr>
          </a:p>
          <a:p>
            <a:r>
              <a:rPr lang="de-DE" dirty="0">
                <a:hlinkClick r:id="rId2"/>
              </a:rPr>
              <a:t>https://jasp-stats.org/2017/11/15/meta-analysis-jasp/</a:t>
            </a:r>
            <a:endParaRPr lang="de-DE" dirty="0"/>
          </a:p>
          <a:p>
            <a:endParaRPr lang="de-DE" dirty="0"/>
          </a:p>
          <a:p>
            <a:r>
              <a:rPr lang="de-DE" dirty="0"/>
              <a:t>https://bookdown.org/MathiasHarrer/Doing_Meta_Analysis_in_R/preface.html</a:t>
            </a:r>
          </a:p>
          <a:p>
            <a:endParaRPr lang="de-DE" dirty="0"/>
          </a:p>
          <a:p>
            <a:r>
              <a:rPr lang="de-DE" dirty="0"/>
              <a:t>https://www.youtube.com/watch?v=BJUMpoWNAPw</a:t>
            </a:r>
          </a:p>
          <a:p>
            <a:endParaRPr lang="de-DE" dirty="0"/>
          </a:p>
          <a:p>
            <a:r>
              <a:rPr lang="de-DE" dirty="0"/>
              <a:t>https://shinyapps.org/apps/p-hacker/</a:t>
            </a:r>
          </a:p>
        </p:txBody>
      </p:sp>
      <p:sp>
        <p:nvSpPr>
          <p:cNvPr id="4" name="Datumsplatzhalter 3"/>
          <p:cNvSpPr>
            <a:spLocks noGrp="1"/>
          </p:cNvSpPr>
          <p:nvPr>
            <p:ph type="dt" sz="half" idx="10"/>
          </p:nvPr>
        </p:nvSpPr>
        <p:spPr/>
        <p:txBody>
          <a:bodyPr/>
          <a:lstStyle/>
          <a:p>
            <a:r>
              <a:rPr lang="de-DE"/>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E0F3011-52C4-4BC1-A5CB-FF9A0F79CDD4}" type="slidenum">
              <a:rPr lang="de-DE" altLang="en-US" smtClean="0"/>
              <a:pPr/>
              <a:t>74</a:t>
            </a:fld>
            <a:endParaRPr lang="de-DE" altLang="en-US"/>
          </a:p>
        </p:txBody>
      </p:sp>
    </p:spTree>
    <p:extLst>
      <p:ext uri="{BB962C8B-B14F-4D97-AF65-F5344CB8AC3E}">
        <p14:creationId xmlns:p14="http://schemas.microsoft.com/office/powerpoint/2010/main" val="41791458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endParaRPr lang="de-DE" altLang="en-US" dirty="0"/>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a:t>Case </a:t>
            </a:r>
            <a:r>
              <a:rPr lang="de-DE" dirty="0" err="1"/>
              <a:t>study</a:t>
            </a:r>
            <a:r>
              <a:rPr lang="de-DE" dirty="0"/>
              <a:t>: </a:t>
            </a:r>
            <a:r>
              <a:rPr lang="de-DE" dirty="0" err="1"/>
              <a:t>clinical</a:t>
            </a:r>
            <a:r>
              <a:rPr lang="de-DE" dirty="0"/>
              <a:t> </a:t>
            </a:r>
            <a:r>
              <a:rPr lang="de-DE" dirty="0" err="1"/>
              <a:t>trial</a:t>
            </a:r>
            <a:endParaRPr lang="de-DE"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75</a:t>
            </a:fld>
            <a:endParaRPr lang="de-DE" altLang="en-US"/>
          </a:p>
        </p:txBody>
      </p:sp>
    </p:spTree>
    <p:extLst>
      <p:ext uri="{BB962C8B-B14F-4D97-AF65-F5344CB8AC3E}">
        <p14:creationId xmlns:p14="http://schemas.microsoft.com/office/powerpoint/2010/main" val="2086509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Case </a:t>
            </a:r>
            <a:r>
              <a:rPr lang="de-DE" dirty="0" err="1"/>
              <a:t>study</a:t>
            </a:r>
            <a:r>
              <a:rPr lang="de-DE" dirty="0"/>
              <a:t>: </a:t>
            </a:r>
            <a:r>
              <a:rPr lang="de-DE" dirty="0" err="1"/>
              <a:t>clinical</a:t>
            </a:r>
            <a:r>
              <a:rPr lang="de-DE" dirty="0"/>
              <a:t> </a:t>
            </a:r>
            <a:r>
              <a:rPr lang="de-DE" dirty="0" err="1"/>
              <a:t>trial</a:t>
            </a:r>
            <a:endParaRPr lang="de-DE"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endParaRPr lang="de-DE" altLang="en-US" dirty="0"/>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76</a:t>
            </a:fld>
            <a:endParaRPr lang="de-DE" altLang="en-US"/>
          </a:p>
        </p:txBody>
      </p:sp>
    </p:spTree>
    <p:extLst>
      <p:ext uri="{BB962C8B-B14F-4D97-AF65-F5344CB8AC3E}">
        <p14:creationId xmlns:p14="http://schemas.microsoft.com/office/powerpoint/2010/main" val="19708604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a:t>„</a:t>
            </a:r>
            <a:r>
              <a:rPr lang="de-DE" dirty="0" err="1"/>
              <a:t>How</a:t>
            </a:r>
            <a:r>
              <a:rPr lang="de-DE" dirty="0"/>
              <a:t> </a:t>
            </a:r>
            <a:r>
              <a:rPr lang="de-DE" dirty="0" err="1"/>
              <a:t>to</a:t>
            </a:r>
            <a:r>
              <a:rPr lang="de-DE" dirty="0"/>
              <a:t> </a:t>
            </a:r>
            <a:r>
              <a:rPr lang="de-DE" dirty="0" err="1"/>
              <a:t>read</a:t>
            </a:r>
            <a:r>
              <a:rPr lang="de-DE" dirty="0"/>
              <a:t> a </a:t>
            </a:r>
            <a:r>
              <a:rPr lang="de-DE" dirty="0" err="1"/>
              <a:t>study</a:t>
            </a:r>
            <a:r>
              <a:rPr lang="de-DE" dirty="0"/>
              <a:t> in 10 </a:t>
            </a:r>
            <a:r>
              <a:rPr lang="de-DE" dirty="0" err="1"/>
              <a:t>minutes</a:t>
            </a:r>
            <a:r>
              <a:rPr lang="de-DE" dirty="0"/>
              <a:t>“ </a:t>
            </a:r>
          </a:p>
        </p:txBody>
      </p:sp>
      <p:sp>
        <p:nvSpPr>
          <p:cNvPr id="176131" name="Rectangle 3"/>
          <p:cNvSpPr>
            <a:spLocks noGrp="1" noChangeArrowheads="1"/>
          </p:cNvSpPr>
          <p:nvPr>
            <p:ph idx="1"/>
          </p:nvPr>
        </p:nvSpPr>
        <p:spPr>
          <a:xfrm>
            <a:off x="457200" y="1916113"/>
            <a:ext cx="8229600" cy="3313112"/>
          </a:xfrm>
        </p:spPr>
        <p:txBody>
          <a:bodyPr>
            <a:normAutofit fontScale="92500" lnSpcReduction="10000"/>
          </a:bodyPr>
          <a:lstStyle/>
          <a:p>
            <a:pPr>
              <a:lnSpc>
                <a:spcPct val="80000"/>
              </a:lnSpc>
              <a:buSzPct val="90000"/>
            </a:pPr>
            <a:r>
              <a:rPr lang="de-DE" dirty="0" err="1"/>
              <a:t>Structure</a:t>
            </a:r>
            <a:r>
              <a:rPr lang="de-DE" dirty="0"/>
              <a:t> </a:t>
            </a:r>
            <a:r>
              <a:rPr lang="de-DE" dirty="0" err="1"/>
              <a:t>of</a:t>
            </a:r>
            <a:r>
              <a:rPr lang="de-DE" dirty="0"/>
              <a:t> a </a:t>
            </a:r>
            <a:r>
              <a:rPr lang="de-DE" dirty="0" err="1"/>
              <a:t>study</a:t>
            </a:r>
            <a:r>
              <a:rPr lang="de-DE" dirty="0"/>
              <a:t> </a:t>
            </a:r>
            <a:r>
              <a:rPr lang="de-DE" dirty="0" err="1"/>
              <a:t>report</a:t>
            </a:r>
            <a:r>
              <a:rPr lang="de-DE" dirty="0"/>
              <a:t>:</a:t>
            </a:r>
            <a:br>
              <a:rPr lang="de-DE" sz="2400" dirty="0"/>
            </a:br>
            <a:br>
              <a:rPr lang="de-DE" sz="2000" dirty="0"/>
            </a:br>
            <a:r>
              <a:rPr lang="de-DE" sz="3200" dirty="0" err="1"/>
              <a:t>IMRaD</a:t>
            </a:r>
            <a:r>
              <a:rPr lang="de-DE" sz="3200" dirty="0"/>
              <a:t> </a:t>
            </a:r>
            <a:r>
              <a:rPr lang="de-DE" sz="3200" dirty="0" err="1"/>
              <a:t>scheme</a:t>
            </a:r>
            <a:br>
              <a:rPr lang="de-DE" sz="3200" dirty="0"/>
            </a:br>
            <a:endParaRPr lang="de-DE" sz="3200" dirty="0"/>
          </a:p>
          <a:p>
            <a:pPr>
              <a:lnSpc>
                <a:spcPct val="80000"/>
              </a:lnSpc>
              <a:buSzPct val="90000"/>
            </a:pPr>
            <a:r>
              <a:rPr lang="de-DE" sz="2400" dirty="0"/>
              <a:t>Guidelines </a:t>
            </a:r>
            <a:r>
              <a:rPr lang="de-DE" sz="2400" dirty="0" err="1"/>
              <a:t>for</a:t>
            </a:r>
            <a:r>
              <a:rPr lang="de-DE" sz="2400" dirty="0"/>
              <a:t> </a:t>
            </a:r>
            <a:r>
              <a:rPr lang="de-DE" sz="2400" dirty="0" err="1"/>
              <a:t>writing</a:t>
            </a:r>
            <a:r>
              <a:rPr lang="de-DE" sz="2400" dirty="0"/>
              <a:t> a </a:t>
            </a:r>
            <a:r>
              <a:rPr lang="de-DE" sz="2400" dirty="0" err="1"/>
              <a:t>study</a:t>
            </a:r>
            <a:r>
              <a:rPr lang="de-DE" sz="2400" dirty="0"/>
              <a:t> </a:t>
            </a:r>
            <a:r>
              <a:rPr lang="de-DE" sz="2400" dirty="0" err="1"/>
              <a:t>report</a:t>
            </a:r>
            <a:endParaRPr lang="de-DE" sz="2400" dirty="0"/>
          </a:p>
          <a:p>
            <a:pPr>
              <a:lnSpc>
                <a:spcPct val="80000"/>
              </a:lnSpc>
              <a:buSzPct val="90000"/>
            </a:pPr>
            <a:endParaRPr lang="de-DE" sz="2400" dirty="0"/>
          </a:p>
          <a:p>
            <a:pPr>
              <a:lnSpc>
                <a:spcPct val="80000"/>
              </a:lnSpc>
              <a:buSzPct val="90000"/>
            </a:pPr>
            <a:r>
              <a:rPr lang="de-DE" sz="2000" dirty="0"/>
              <a:t>CONSORT </a:t>
            </a:r>
            <a:r>
              <a:rPr lang="de-DE" sz="2000" dirty="0" err="1"/>
              <a:t>statement</a:t>
            </a:r>
            <a:r>
              <a:rPr lang="de-DE" sz="2000" dirty="0"/>
              <a:t> </a:t>
            </a:r>
            <a:r>
              <a:rPr lang="de-DE" sz="2000" dirty="0" err="1"/>
              <a:t>for</a:t>
            </a:r>
            <a:r>
              <a:rPr lang="de-DE" sz="2000" dirty="0"/>
              <a:t> </a:t>
            </a:r>
            <a:r>
              <a:rPr lang="de-DE" sz="2000" dirty="0" err="1"/>
              <a:t>interventional</a:t>
            </a:r>
            <a:r>
              <a:rPr lang="de-DE" sz="2000" dirty="0"/>
              <a:t> </a:t>
            </a:r>
            <a:r>
              <a:rPr lang="de-DE" sz="2000" dirty="0" err="1"/>
              <a:t>studies</a:t>
            </a:r>
            <a:r>
              <a:rPr lang="de-DE" sz="2000" dirty="0"/>
              <a:t> (RCTs)</a:t>
            </a:r>
          </a:p>
          <a:p>
            <a:pPr>
              <a:lnSpc>
                <a:spcPct val="80000"/>
              </a:lnSpc>
              <a:buSzPct val="90000"/>
            </a:pPr>
            <a:r>
              <a:rPr lang="de-DE" sz="2000" dirty="0"/>
              <a:t>STROBE </a:t>
            </a:r>
            <a:r>
              <a:rPr lang="de-DE" sz="2000" dirty="0" err="1"/>
              <a:t>statement</a:t>
            </a:r>
            <a:r>
              <a:rPr lang="de-DE" sz="2000" dirty="0"/>
              <a:t> </a:t>
            </a:r>
            <a:r>
              <a:rPr lang="de-DE" sz="2000" dirty="0" err="1"/>
              <a:t>for</a:t>
            </a:r>
            <a:r>
              <a:rPr lang="de-DE" sz="2000" dirty="0"/>
              <a:t> </a:t>
            </a:r>
            <a:r>
              <a:rPr lang="de-DE" sz="2000" dirty="0" err="1"/>
              <a:t>observational</a:t>
            </a:r>
            <a:r>
              <a:rPr lang="de-DE" sz="2000" dirty="0"/>
              <a:t> </a:t>
            </a:r>
            <a:r>
              <a:rPr lang="de-DE" sz="2000" dirty="0" err="1"/>
              <a:t>studies</a:t>
            </a:r>
            <a:br>
              <a:rPr lang="de-DE" sz="2000" dirty="0"/>
            </a:br>
            <a:r>
              <a:rPr lang="de-DE" sz="2000" dirty="0"/>
              <a:t>(</a:t>
            </a:r>
            <a:r>
              <a:rPr lang="de-DE" sz="2000" dirty="0" err="1"/>
              <a:t>epidemiologic</a:t>
            </a:r>
            <a:r>
              <a:rPr lang="de-DE" sz="2000" dirty="0"/>
              <a:t> </a:t>
            </a:r>
            <a:r>
              <a:rPr lang="de-DE" sz="2000" dirty="0" err="1"/>
              <a:t>study</a:t>
            </a:r>
            <a:r>
              <a:rPr lang="de-DE" sz="2000" dirty="0"/>
              <a:t> </a:t>
            </a:r>
            <a:r>
              <a:rPr lang="de-DE" sz="2000" dirty="0" err="1"/>
              <a:t>designs</a:t>
            </a:r>
            <a:r>
              <a:rPr lang="de-DE" sz="2000" dirty="0"/>
              <a:t>: </a:t>
            </a:r>
            <a:r>
              <a:rPr lang="de-DE" sz="2000" dirty="0" err="1"/>
              <a:t>cohort</a:t>
            </a:r>
            <a:r>
              <a:rPr lang="de-DE" sz="2000" dirty="0"/>
              <a:t> </a:t>
            </a:r>
            <a:r>
              <a:rPr lang="de-DE" sz="2000" dirty="0" err="1"/>
              <a:t>study</a:t>
            </a:r>
            <a:r>
              <a:rPr lang="de-DE" sz="2000" dirty="0"/>
              <a:t>, </a:t>
            </a:r>
            <a:r>
              <a:rPr lang="de-DE" sz="2000" dirty="0" err="1"/>
              <a:t>case-control</a:t>
            </a:r>
            <a:r>
              <a:rPr lang="de-DE" sz="2000" dirty="0"/>
              <a:t> </a:t>
            </a:r>
            <a:r>
              <a:rPr lang="de-DE" sz="2000" dirty="0" err="1"/>
              <a:t>study</a:t>
            </a:r>
            <a:r>
              <a:rPr lang="de-DE" sz="2000" dirty="0"/>
              <a:t>, </a:t>
            </a:r>
            <a:r>
              <a:rPr lang="de-DE" sz="2000" dirty="0" err="1"/>
              <a:t>cross-sectional</a:t>
            </a:r>
            <a:r>
              <a:rPr lang="de-DE" sz="2000" dirty="0"/>
              <a:t> </a:t>
            </a:r>
            <a:r>
              <a:rPr lang="de-DE" sz="2000" dirty="0" err="1"/>
              <a:t>study</a:t>
            </a:r>
            <a:r>
              <a:rPr lang="de-DE" sz="2000" dirty="0"/>
              <a:t>)</a:t>
            </a:r>
          </a:p>
          <a:p>
            <a:pPr>
              <a:lnSpc>
                <a:spcPct val="80000"/>
              </a:lnSpc>
              <a:buSzPct val="90000"/>
            </a:pPr>
            <a:r>
              <a:rPr lang="de-DE" sz="2000" dirty="0"/>
              <a:t>STARD </a:t>
            </a:r>
            <a:r>
              <a:rPr lang="de-DE" sz="2000" dirty="0" err="1"/>
              <a:t>statement</a:t>
            </a:r>
            <a:r>
              <a:rPr lang="de-DE" sz="2000" dirty="0"/>
              <a:t> </a:t>
            </a:r>
            <a:r>
              <a:rPr lang="de-DE" sz="2000" dirty="0" err="1"/>
              <a:t>for</a:t>
            </a:r>
            <a:r>
              <a:rPr lang="de-DE" sz="2000" dirty="0"/>
              <a:t> </a:t>
            </a:r>
            <a:r>
              <a:rPr lang="de-DE" sz="2000" dirty="0" err="1"/>
              <a:t>diagnostic</a:t>
            </a:r>
            <a:r>
              <a:rPr lang="de-DE" sz="2000" dirty="0"/>
              <a:t> </a:t>
            </a:r>
            <a:r>
              <a:rPr lang="de-DE" sz="2000" dirty="0" err="1"/>
              <a:t>studyies</a:t>
            </a:r>
            <a:endParaRPr lang="de-DE" sz="2000" dirty="0"/>
          </a:p>
          <a:p>
            <a:pPr>
              <a:lnSpc>
                <a:spcPct val="80000"/>
              </a:lnSpc>
              <a:buSzPct val="90000"/>
            </a:pPr>
            <a:r>
              <a:rPr lang="de-DE" sz="2000" dirty="0"/>
              <a:t>PRISMA </a:t>
            </a:r>
            <a:r>
              <a:rPr lang="de-DE" sz="2000" dirty="0" err="1"/>
              <a:t>statement</a:t>
            </a:r>
            <a:r>
              <a:rPr lang="de-DE" sz="2000" dirty="0"/>
              <a:t> </a:t>
            </a:r>
            <a:r>
              <a:rPr lang="de-DE" sz="2000" dirty="0" err="1"/>
              <a:t>for</a:t>
            </a:r>
            <a:r>
              <a:rPr lang="de-DE" sz="2000" dirty="0"/>
              <a:t> meta-</a:t>
            </a:r>
            <a:r>
              <a:rPr lang="de-DE" sz="2000" dirty="0" err="1"/>
              <a:t>analyis</a:t>
            </a:r>
            <a:endParaRPr lang="de-DE" sz="2000" dirty="0"/>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7" name="Datumsplatzhalter 6"/>
          <p:cNvSpPr>
            <a:spLocks noGrp="1"/>
          </p:cNvSpPr>
          <p:nvPr>
            <p:ph type="dt" sz="half" idx="10"/>
          </p:nvPr>
        </p:nvSpPr>
        <p:spPr/>
        <p:txBody>
          <a:bodyPr/>
          <a:lstStyle/>
          <a:p>
            <a:r>
              <a:rPr lang="de-DE" dirty="0"/>
              <a:t>UFL</a:t>
            </a:r>
            <a:endParaRPr lang="de-DE" altLang="en-US"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77</a:t>
            </a:fld>
            <a:endParaRPr lang="de-DE" altLang="en-US"/>
          </a:p>
        </p:txBody>
      </p:sp>
    </p:spTree>
    <p:extLst>
      <p:ext uri="{BB962C8B-B14F-4D97-AF65-F5344CB8AC3E}">
        <p14:creationId xmlns:p14="http://schemas.microsoft.com/office/powerpoint/2010/main" val="31155152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r>
              <a:rPr lang="de-DE" dirty="0"/>
              <a:t>UFL</a:t>
            </a:r>
            <a:endParaRPr lang="de-DE" altLang="en-US"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78</a:t>
            </a:fld>
            <a:endParaRPr lang="de-DE" altLang="en-US"/>
          </a:p>
        </p:txBody>
      </p:sp>
    </p:spTree>
    <p:extLst>
      <p:ext uri="{BB962C8B-B14F-4D97-AF65-F5344CB8AC3E}">
        <p14:creationId xmlns:p14="http://schemas.microsoft.com/office/powerpoint/2010/main" val="7791402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79</a:t>
            </a:fld>
            <a:endParaRPr lang="de-DE" altLang="en-US"/>
          </a:p>
        </p:txBody>
      </p:sp>
    </p:spTree>
    <p:extLst>
      <p:ext uri="{BB962C8B-B14F-4D97-AF65-F5344CB8AC3E}">
        <p14:creationId xmlns:p14="http://schemas.microsoft.com/office/powerpoint/2010/main" val="1227090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A8E4A-9CAC-43D6-9762-4F22D365C4BB}"/>
              </a:ext>
            </a:extLst>
          </p:cNvPr>
          <p:cNvSpPr>
            <a:spLocks noGrp="1"/>
          </p:cNvSpPr>
          <p:nvPr>
            <p:ph type="title"/>
          </p:nvPr>
        </p:nvSpPr>
        <p:spPr/>
        <p:txBody>
          <a:bodyPr/>
          <a:lstStyle/>
          <a:p>
            <a:r>
              <a:rPr lang="de-DE" dirty="0"/>
              <a:t>Zweck</a:t>
            </a:r>
          </a:p>
        </p:txBody>
      </p:sp>
      <p:sp>
        <p:nvSpPr>
          <p:cNvPr id="3" name="Inhaltsplatzhalter 2">
            <a:extLst>
              <a:ext uri="{FF2B5EF4-FFF2-40B4-BE49-F238E27FC236}">
                <a16:creationId xmlns:a16="http://schemas.microsoft.com/office/drawing/2014/main" id="{18B4D332-4618-445D-B891-92D965AB8599}"/>
              </a:ext>
            </a:extLst>
          </p:cNvPr>
          <p:cNvSpPr>
            <a:spLocks noGrp="1"/>
          </p:cNvSpPr>
          <p:nvPr>
            <p:ph idx="1"/>
          </p:nvPr>
        </p:nvSpPr>
        <p:spPr/>
        <p:txBody>
          <a:bodyPr>
            <a:normAutofit/>
          </a:bodyPr>
          <a:lstStyle/>
          <a:p>
            <a:r>
              <a:rPr lang="de-DE" dirty="0"/>
              <a:t>Voraussetzung, es wurden zwei oder mehr Studien mit ähnlicher Fragestellung durchgeführt und/oder publiziert</a:t>
            </a:r>
          </a:p>
          <a:p>
            <a:r>
              <a:rPr lang="de-DE" dirty="0"/>
              <a:t>Stichprobenumfang der Einzelstudien zu klein</a:t>
            </a:r>
          </a:p>
          <a:p>
            <a:r>
              <a:rPr lang="de-DE" dirty="0"/>
              <a:t>Vorhandene Studien liefern inkonsistente Ergebnisse</a:t>
            </a:r>
          </a:p>
          <a:p>
            <a:r>
              <a:rPr lang="de-DE" dirty="0"/>
              <a:t>Untersuchung von Einflüssen und ihre Stärke auf das Ergebnis</a:t>
            </a:r>
          </a:p>
          <a:p>
            <a:r>
              <a:rPr lang="de-DE" dirty="0"/>
              <a:t>Grundlage für künftige Forschungstätigkeit</a:t>
            </a:r>
          </a:p>
          <a:p>
            <a:r>
              <a:rPr lang="de-DE" dirty="0"/>
              <a:t>Ermittlung des Publikationsbias</a:t>
            </a:r>
          </a:p>
          <a:p>
            <a:endParaRPr lang="de-DE" dirty="0"/>
          </a:p>
        </p:txBody>
      </p:sp>
    </p:spTree>
    <p:extLst>
      <p:ext uri="{BB962C8B-B14F-4D97-AF65-F5344CB8AC3E}">
        <p14:creationId xmlns:p14="http://schemas.microsoft.com/office/powerpoint/2010/main" val="29585352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80</a:t>
            </a:fld>
            <a:endParaRPr lang="de-DE" altLang="en-US"/>
          </a:p>
        </p:txBody>
      </p:sp>
    </p:spTree>
    <p:extLst>
      <p:ext uri="{BB962C8B-B14F-4D97-AF65-F5344CB8AC3E}">
        <p14:creationId xmlns:p14="http://schemas.microsoft.com/office/powerpoint/2010/main" val="13422469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81</a:t>
            </a:fld>
            <a:endParaRPr lang="de-DE" altLang="en-US"/>
          </a:p>
        </p:txBody>
      </p:sp>
    </p:spTree>
    <p:extLst>
      <p:ext uri="{BB962C8B-B14F-4D97-AF65-F5344CB8AC3E}">
        <p14:creationId xmlns:p14="http://schemas.microsoft.com/office/powerpoint/2010/main" val="13422469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82</a:t>
            </a:fld>
            <a:endParaRPr lang="de-DE" altLang="en-US"/>
          </a:p>
        </p:txBody>
      </p:sp>
    </p:spTree>
    <p:extLst>
      <p:ext uri="{BB962C8B-B14F-4D97-AF65-F5344CB8AC3E}">
        <p14:creationId xmlns:p14="http://schemas.microsoft.com/office/powerpoint/2010/main" val="13422469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83</a:t>
            </a:fld>
            <a:endParaRPr lang="de-DE" altLang="en-US"/>
          </a:p>
        </p:txBody>
      </p:sp>
    </p:spTree>
    <p:extLst>
      <p:ext uri="{BB962C8B-B14F-4D97-AF65-F5344CB8AC3E}">
        <p14:creationId xmlns:p14="http://schemas.microsoft.com/office/powerpoint/2010/main" val="21776762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84</a:t>
            </a:fld>
            <a:endParaRPr lang="de-DE"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85</a:t>
            </a:fld>
            <a:endParaRPr lang="de-DE"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86</a:t>
            </a:fld>
            <a:endParaRPr lang="de-DE"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87</a:t>
            </a:fld>
            <a:endParaRPr lang="de-DE"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88</a:t>
            </a:fld>
            <a:endParaRPr lang="de-DE"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89</a:t>
            </a:fld>
            <a:endParaRPr lang="de-DE" altLang="en-US"/>
          </a:p>
        </p:txBody>
      </p:sp>
    </p:spTree>
    <p:extLst>
      <p:ext uri="{BB962C8B-B14F-4D97-AF65-F5344CB8AC3E}">
        <p14:creationId xmlns:p14="http://schemas.microsoft.com/office/powerpoint/2010/main" val="1434799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7DCD19-B8E7-4B92-AA63-E361BAB7E5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18.02.2026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65" y="1844824"/>
            <a:ext cx="8317227" cy="23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9208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90</a:t>
            </a:fld>
            <a:endParaRPr lang="de-DE" altLang="en-US"/>
          </a:p>
        </p:txBody>
      </p:sp>
    </p:spTree>
    <p:extLst>
      <p:ext uri="{BB962C8B-B14F-4D97-AF65-F5344CB8AC3E}">
        <p14:creationId xmlns:p14="http://schemas.microsoft.com/office/powerpoint/2010/main" val="30378737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91</a:t>
            </a:fld>
            <a:endParaRPr lang="de-DE" altLang="en-US"/>
          </a:p>
        </p:txBody>
      </p:sp>
    </p:spTree>
    <p:extLst>
      <p:ext uri="{BB962C8B-B14F-4D97-AF65-F5344CB8AC3E}">
        <p14:creationId xmlns:p14="http://schemas.microsoft.com/office/powerpoint/2010/main" val="12099974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92</a:t>
            </a:fld>
            <a:endParaRPr lang="de-DE" altLang="en-US"/>
          </a:p>
        </p:txBody>
      </p:sp>
    </p:spTree>
    <p:extLst>
      <p:ext uri="{BB962C8B-B14F-4D97-AF65-F5344CB8AC3E}">
        <p14:creationId xmlns:p14="http://schemas.microsoft.com/office/powerpoint/2010/main" val="22626650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a:t>UFL</a:t>
            </a:r>
            <a:endParaRPr lang="de-DE" alt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93</a:t>
            </a:fld>
            <a:endParaRPr lang="de-DE" altLang="en-US"/>
          </a:p>
        </p:txBody>
      </p:sp>
    </p:spTree>
    <p:extLst>
      <p:ext uri="{BB962C8B-B14F-4D97-AF65-F5344CB8AC3E}">
        <p14:creationId xmlns:p14="http://schemas.microsoft.com/office/powerpoint/2010/main" val="3160808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a:t>Types</a:t>
            </a:r>
            <a:r>
              <a:rPr lang="de-DE" dirty="0"/>
              <a:t> </a:t>
            </a:r>
            <a:r>
              <a:rPr lang="de-DE" dirty="0" err="1"/>
              <a:t>of</a:t>
            </a:r>
            <a:r>
              <a:rPr lang="de-DE" dirty="0"/>
              <a:t> </a:t>
            </a:r>
            <a:r>
              <a:rPr lang="de-DE" dirty="0" err="1"/>
              <a:t>research</a:t>
            </a:r>
            <a:r>
              <a:rPr lang="de-DE" dirty="0"/>
              <a:t> </a:t>
            </a:r>
            <a:r>
              <a:rPr lang="de-DE" dirty="0" err="1"/>
              <a:t>studies</a:t>
            </a:r>
            <a:br>
              <a:rPr lang="de-DE" dirty="0"/>
            </a:b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Dr. Hanno Ulmer</a:t>
            </a:r>
          </a:p>
          <a:p>
            <a:r>
              <a:rPr lang="de-AT" sz="1600" i="1" dirty="0">
                <a:hlinkClick r:id="rId3"/>
              </a:rPr>
              <a:t>hanno.ulmer@i-med.ac.at</a:t>
            </a:r>
            <a:endParaRPr lang="de-DE" sz="1600" i="1" dirty="0"/>
          </a:p>
          <a:p>
            <a:endParaRPr lang="de-DE" sz="2000" dirty="0"/>
          </a:p>
          <a:p>
            <a:endParaRPr lang="de-DE" sz="2400" dirty="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pPr algn="ctr"/>
            <a:endParaRPr lang="de-DE" sz="2400" dirty="0"/>
          </a:p>
        </p:txBody>
      </p:sp>
    </p:spTree>
    <p:extLst>
      <p:ext uri="{BB962C8B-B14F-4D97-AF65-F5344CB8AC3E}">
        <p14:creationId xmlns:p14="http://schemas.microsoft.com/office/powerpoint/2010/main" val="24678402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algn="ctr">
              <a:spcBef>
                <a:spcPct val="40000"/>
              </a:spcBef>
              <a:buClr>
                <a:schemeClr val="accent1"/>
              </a:buClr>
              <a:buSzPct val="95000"/>
            </a:pPr>
            <a:r>
              <a:rPr lang="de-DE" sz="2000" dirty="0">
                <a:solidFill>
                  <a:srgbClr val="26547C"/>
                </a:solidFill>
              </a:rPr>
              <a:t>a </a:t>
            </a:r>
            <a:r>
              <a:rPr lang="de-DE" sz="2000" dirty="0" err="1">
                <a:solidFill>
                  <a:srgbClr val="26547C"/>
                </a:solidFill>
              </a:rPr>
              <a:t>factor</a:t>
            </a:r>
            <a:r>
              <a:rPr lang="de-DE" sz="2000" dirty="0">
                <a:solidFill>
                  <a:srgbClr val="26547C"/>
                </a:solidFill>
              </a:rPr>
              <a:t> </a:t>
            </a:r>
            <a:r>
              <a:rPr lang="de-DE" sz="2000" dirty="0" err="1">
                <a:solidFill>
                  <a:srgbClr val="26547C"/>
                </a:solidFill>
              </a:rPr>
              <a:t>that</a:t>
            </a:r>
            <a:r>
              <a:rPr lang="de-DE" sz="2000" dirty="0">
                <a:solidFill>
                  <a:srgbClr val="26547C"/>
                </a:solidFill>
              </a:rPr>
              <a:t> </a:t>
            </a:r>
            <a:r>
              <a:rPr lang="de-DE" sz="2000" dirty="0" err="1">
                <a:solidFill>
                  <a:srgbClr val="26547C"/>
                </a:solidFill>
              </a:rPr>
              <a:t>is</a:t>
            </a:r>
            <a:r>
              <a:rPr lang="de-DE" sz="2000" dirty="0">
                <a:solidFill>
                  <a:srgbClr val="26547C"/>
                </a:solidFill>
              </a:rPr>
              <a:t> </a:t>
            </a:r>
            <a:r>
              <a:rPr lang="de-DE" sz="2000" dirty="0" err="1">
                <a:solidFill>
                  <a:srgbClr val="26547C"/>
                </a:solidFill>
              </a:rPr>
              <a:t>to</a:t>
            </a:r>
            <a:r>
              <a:rPr lang="de-DE" sz="2000" dirty="0">
                <a:solidFill>
                  <a:srgbClr val="26547C"/>
                </a:solidFill>
              </a:rPr>
              <a:t> </a:t>
            </a:r>
            <a:r>
              <a:rPr lang="de-DE" sz="2000" dirty="0" err="1">
                <a:solidFill>
                  <a:srgbClr val="26547C"/>
                </a:solidFill>
              </a:rPr>
              <a:t>be</a:t>
            </a:r>
            <a:r>
              <a:rPr lang="de-DE" sz="2000" dirty="0">
                <a:solidFill>
                  <a:srgbClr val="26547C"/>
                </a:solidFill>
              </a:rPr>
              <a:t> </a:t>
            </a:r>
            <a:r>
              <a:rPr lang="de-DE" sz="2000" dirty="0" err="1">
                <a:solidFill>
                  <a:srgbClr val="26547C"/>
                </a:solidFill>
              </a:rPr>
              <a:t>investigated</a:t>
            </a:r>
            <a:br>
              <a:rPr lang="de-DE" sz="2000" dirty="0">
                <a:solidFill>
                  <a:srgbClr val="000036"/>
                </a:solidFill>
              </a:rPr>
            </a:br>
            <a:r>
              <a:rPr lang="de-DE" sz="2000" dirty="0">
                <a:solidFill>
                  <a:srgbClr val="000036"/>
                </a:solidFill>
              </a:rPr>
              <a:t>(</a:t>
            </a:r>
            <a:r>
              <a:rPr lang="de-DE" sz="2000" dirty="0" err="1">
                <a:solidFill>
                  <a:srgbClr val="000036"/>
                </a:solidFill>
              </a:rPr>
              <a:t>efficacy</a:t>
            </a:r>
            <a:r>
              <a:rPr lang="de-DE" sz="2000" dirty="0">
                <a:solidFill>
                  <a:srgbClr val="000036"/>
                </a:solidFill>
              </a:rPr>
              <a:t> </a:t>
            </a:r>
            <a:r>
              <a:rPr lang="de-DE" sz="2000" dirty="0" err="1">
                <a:solidFill>
                  <a:srgbClr val="000036"/>
                </a:solidFill>
              </a:rPr>
              <a:t>of</a:t>
            </a:r>
            <a:r>
              <a:rPr lang="de-DE" sz="2000" dirty="0">
                <a:solidFill>
                  <a:srgbClr val="000036"/>
                </a:solidFill>
              </a:rPr>
              <a:t> a </a:t>
            </a:r>
            <a:r>
              <a:rPr lang="de-DE" sz="2000" dirty="0" err="1">
                <a:solidFill>
                  <a:srgbClr val="000036"/>
                </a:solidFill>
              </a:rPr>
              <a:t>therapy</a:t>
            </a:r>
            <a:r>
              <a:rPr lang="de-DE" sz="2000" dirty="0">
                <a:solidFill>
                  <a:srgbClr val="000036"/>
                </a:solidFill>
              </a:rPr>
              <a:t> such </a:t>
            </a:r>
            <a:r>
              <a:rPr lang="de-DE" sz="2000" dirty="0" err="1">
                <a:solidFill>
                  <a:srgbClr val="000036"/>
                </a:solidFill>
              </a:rPr>
              <a:t>as</a:t>
            </a:r>
            <a:r>
              <a:rPr lang="de-DE" sz="2000" dirty="0">
                <a:solidFill>
                  <a:srgbClr val="000036"/>
                </a:solidFill>
              </a:rPr>
              <a:t> a </a:t>
            </a:r>
            <a:r>
              <a:rPr lang="de-DE" sz="2000" dirty="0" err="1">
                <a:solidFill>
                  <a:srgbClr val="000036"/>
                </a:solidFill>
              </a:rPr>
              <a:t>new</a:t>
            </a:r>
            <a:r>
              <a:rPr lang="de-DE" sz="2000" dirty="0">
                <a:solidFill>
                  <a:srgbClr val="000036"/>
                </a:solidFill>
              </a:rPr>
              <a:t> </a:t>
            </a:r>
            <a:r>
              <a:rPr lang="de-DE" sz="2000" dirty="0" err="1">
                <a:solidFill>
                  <a:srgbClr val="000036"/>
                </a:solidFill>
              </a:rPr>
              <a:t>medication</a:t>
            </a:r>
            <a:r>
              <a:rPr lang="de-DE" sz="2000" dirty="0">
                <a:solidFill>
                  <a:srgbClr val="000036"/>
                </a:solidFill>
              </a:rPr>
              <a:t>, a </a:t>
            </a:r>
            <a:r>
              <a:rPr lang="de-DE" sz="2000" dirty="0" err="1">
                <a:solidFill>
                  <a:srgbClr val="000036"/>
                </a:solidFill>
              </a:rPr>
              <a:t>risk</a:t>
            </a:r>
            <a:r>
              <a:rPr lang="de-DE" sz="2000" dirty="0">
                <a:solidFill>
                  <a:srgbClr val="000036"/>
                </a:solidFill>
              </a:rPr>
              <a:t> </a:t>
            </a:r>
            <a:r>
              <a:rPr lang="de-DE" sz="2000" dirty="0" err="1">
                <a:solidFill>
                  <a:srgbClr val="000036"/>
                </a:solidFill>
              </a:rPr>
              <a:t>factor</a:t>
            </a:r>
            <a:r>
              <a:rPr lang="de-DE" sz="2000" dirty="0">
                <a:solidFill>
                  <a:srgbClr val="000036"/>
                </a:solidFill>
              </a:rPr>
              <a:t> such </a:t>
            </a:r>
            <a:r>
              <a:rPr lang="de-DE" sz="2000" dirty="0" err="1">
                <a:solidFill>
                  <a:srgbClr val="000036"/>
                </a:solidFill>
              </a:rPr>
              <a:t>as</a:t>
            </a:r>
            <a:r>
              <a:rPr lang="de-DE" sz="2000" dirty="0">
                <a:solidFill>
                  <a:srgbClr val="000036"/>
                </a:solidFill>
              </a:rPr>
              <a:t> </a:t>
            </a:r>
            <a:r>
              <a:rPr lang="de-DE" sz="2000" dirty="0" err="1">
                <a:solidFill>
                  <a:srgbClr val="000036"/>
                </a:solidFill>
              </a:rPr>
              <a:t>smoking</a:t>
            </a:r>
            <a:r>
              <a:rPr lang="de-DE" sz="2000" dirty="0">
                <a:solidFill>
                  <a:srgbClr val="000036"/>
                </a:solidFill>
              </a:rPr>
              <a:t>, a </a:t>
            </a:r>
            <a:r>
              <a:rPr lang="de-DE" sz="2000" dirty="0" err="1">
                <a:solidFill>
                  <a:srgbClr val="000036"/>
                </a:solidFill>
              </a:rPr>
              <a:t>protective</a:t>
            </a:r>
            <a:r>
              <a:rPr lang="de-DE" sz="2000" dirty="0">
                <a:solidFill>
                  <a:srgbClr val="000036"/>
                </a:solidFill>
              </a:rPr>
              <a:t> </a:t>
            </a:r>
            <a:r>
              <a:rPr lang="de-DE" sz="2000" dirty="0" err="1">
                <a:solidFill>
                  <a:srgbClr val="000036"/>
                </a:solidFill>
              </a:rPr>
              <a:t>factor</a:t>
            </a:r>
            <a:r>
              <a:rPr lang="de-DE" sz="2000" dirty="0">
                <a:solidFill>
                  <a:srgbClr val="000036"/>
                </a:solidFill>
              </a:rPr>
              <a:t> such </a:t>
            </a:r>
            <a:r>
              <a:rPr lang="de-DE" sz="2000" dirty="0" err="1">
                <a:solidFill>
                  <a:srgbClr val="000036"/>
                </a:solidFill>
              </a:rPr>
              <a:t>as</a:t>
            </a:r>
            <a:r>
              <a:rPr lang="de-DE" sz="2000" dirty="0">
                <a:solidFill>
                  <a:srgbClr val="000036"/>
                </a:solidFill>
              </a:rPr>
              <a:t> </a:t>
            </a:r>
            <a:r>
              <a:rPr lang="de-DE" sz="2000" dirty="0" err="1">
                <a:solidFill>
                  <a:srgbClr val="000036"/>
                </a:solidFill>
              </a:rPr>
              <a:t>physical</a:t>
            </a:r>
            <a:r>
              <a:rPr lang="de-DE" sz="2000" dirty="0">
                <a:solidFill>
                  <a:srgbClr val="000036"/>
                </a:solidFill>
              </a:rPr>
              <a:t> </a:t>
            </a:r>
            <a:r>
              <a:rPr lang="de-DE" sz="2000" dirty="0" err="1">
                <a:solidFill>
                  <a:srgbClr val="000036"/>
                </a:solidFill>
              </a:rPr>
              <a:t>activity</a:t>
            </a:r>
            <a:r>
              <a:rPr lang="de-DE" sz="2000" dirty="0">
                <a:solidFill>
                  <a:srgbClr val="000036"/>
                </a:solidFill>
              </a:rPr>
              <a:t>)</a:t>
            </a:r>
            <a:br>
              <a:rPr lang="de-DE" sz="2000" dirty="0">
                <a:solidFill>
                  <a:srgbClr val="000036"/>
                </a:solidFill>
              </a:rPr>
            </a:br>
            <a:endParaRPr lang="de-DE" sz="2000" dirty="0">
              <a:solidFill>
                <a:srgbClr val="000036"/>
              </a:solidFill>
            </a:endParaRP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400110"/>
          </a:xfrm>
          <a:prstGeom prst="rect">
            <a:avLst/>
          </a:prstGeom>
          <a:noFill/>
          <a:ln w="9525">
            <a:noFill/>
            <a:miter lim="800000"/>
            <a:headEnd/>
            <a:tailEnd/>
          </a:ln>
          <a:effectLst/>
        </p:spPr>
        <p:txBody>
          <a:bodyPr>
            <a:spAutoFit/>
          </a:bodyPr>
          <a:lstStyle/>
          <a:p>
            <a:pPr algn="r">
              <a:spcBef>
                <a:spcPct val="50000"/>
              </a:spcBef>
            </a:pPr>
            <a:r>
              <a:rPr lang="de-DE" sz="2000" dirty="0" err="1">
                <a:solidFill>
                  <a:srgbClr val="26547C"/>
                </a:solidFill>
              </a:rPr>
              <a:t>interventional</a:t>
            </a:r>
            <a:endParaRPr lang="de-DE" sz="2000" dirty="0">
              <a:solidFill>
                <a:srgbClr val="26547C"/>
              </a:solidFill>
            </a:endParaRPr>
          </a:p>
        </p:txBody>
      </p:sp>
      <p:sp>
        <p:nvSpPr>
          <p:cNvPr id="273417" name="Text Box 9"/>
          <p:cNvSpPr txBox="1">
            <a:spLocks noChangeArrowheads="1"/>
          </p:cNvSpPr>
          <p:nvPr/>
        </p:nvSpPr>
        <p:spPr bwMode="auto">
          <a:xfrm>
            <a:off x="5508625" y="3284538"/>
            <a:ext cx="2590800" cy="400110"/>
          </a:xfrm>
          <a:prstGeom prst="rect">
            <a:avLst/>
          </a:prstGeom>
          <a:noFill/>
          <a:ln w="9525">
            <a:noFill/>
            <a:miter lim="800000"/>
            <a:headEnd/>
            <a:tailEnd/>
          </a:ln>
          <a:effectLst/>
        </p:spPr>
        <p:txBody>
          <a:bodyPr>
            <a:spAutoFit/>
          </a:bodyPr>
          <a:lstStyle/>
          <a:p>
            <a:pPr>
              <a:spcBef>
                <a:spcPct val="50000"/>
              </a:spcBef>
            </a:pPr>
            <a:r>
              <a:rPr lang="de-DE" sz="2000" dirty="0" err="1">
                <a:solidFill>
                  <a:srgbClr val="26547C"/>
                </a:solidFill>
              </a:rPr>
              <a:t>observational</a:t>
            </a:r>
            <a:endParaRPr lang="de-DE" sz="2000" dirty="0">
              <a:solidFill>
                <a:srgbClr val="26547C"/>
              </a:solidFill>
            </a:endParaRPr>
          </a:p>
        </p:txBody>
      </p:sp>
      <p:sp>
        <p:nvSpPr>
          <p:cNvPr id="273418" name="Text Box 10"/>
          <p:cNvSpPr txBox="1">
            <a:spLocks noChangeArrowheads="1"/>
          </p:cNvSpPr>
          <p:nvPr/>
        </p:nvSpPr>
        <p:spPr bwMode="auto">
          <a:xfrm>
            <a:off x="228600" y="4837113"/>
            <a:ext cx="3962400" cy="646331"/>
          </a:xfrm>
          <a:prstGeom prst="rect">
            <a:avLst/>
          </a:prstGeom>
          <a:noFill/>
          <a:ln w="9525">
            <a:noFill/>
            <a:miter lim="800000"/>
            <a:headEnd/>
            <a:tailEnd/>
          </a:ln>
          <a:effectLst/>
        </p:spPr>
        <p:txBody>
          <a:bodyPr>
            <a:spAutoFit/>
          </a:bodyPr>
          <a:lstStyle/>
          <a:p>
            <a:pPr>
              <a:spcBef>
                <a:spcPct val="50000"/>
              </a:spcBef>
            </a:pPr>
            <a:r>
              <a:rPr lang="de-DE" dirty="0" err="1"/>
              <a:t>clinical</a:t>
            </a:r>
            <a:r>
              <a:rPr lang="de-DE" dirty="0"/>
              <a:t> </a:t>
            </a:r>
            <a:r>
              <a:rPr lang="de-DE" dirty="0" err="1"/>
              <a:t>trial</a:t>
            </a:r>
            <a:r>
              <a:rPr lang="de-DE" dirty="0"/>
              <a:t>, </a:t>
            </a:r>
            <a:br>
              <a:rPr lang="de-DE" dirty="0"/>
            </a:br>
            <a:r>
              <a:rPr lang="de-DE" dirty="0" err="1"/>
              <a:t>interventional</a:t>
            </a:r>
            <a:r>
              <a:rPr lang="de-DE" dirty="0"/>
              <a:t> </a:t>
            </a:r>
            <a:r>
              <a:rPr lang="de-DE" dirty="0" err="1"/>
              <a:t>cohort</a:t>
            </a:r>
            <a:r>
              <a:rPr lang="de-DE" dirty="0"/>
              <a:t> </a:t>
            </a:r>
            <a:r>
              <a:rPr lang="de-DE" dirty="0" err="1"/>
              <a:t>study</a:t>
            </a:r>
            <a:endParaRPr lang="de-DE" dirty="0"/>
          </a:p>
        </p:txBody>
      </p:sp>
      <p:sp>
        <p:nvSpPr>
          <p:cNvPr id="273419" name="Text Box 11"/>
          <p:cNvSpPr txBox="1">
            <a:spLocks noChangeArrowheads="1"/>
          </p:cNvSpPr>
          <p:nvPr/>
        </p:nvSpPr>
        <p:spPr bwMode="auto">
          <a:xfrm>
            <a:off x="5029200" y="4848225"/>
            <a:ext cx="3962400" cy="646331"/>
          </a:xfrm>
          <a:prstGeom prst="rect">
            <a:avLst/>
          </a:prstGeom>
          <a:noFill/>
          <a:ln w="9525">
            <a:noFill/>
            <a:miter lim="800000"/>
            <a:headEnd/>
            <a:tailEnd/>
          </a:ln>
          <a:effectLst/>
        </p:spPr>
        <p:txBody>
          <a:bodyPr>
            <a:spAutoFit/>
          </a:bodyPr>
          <a:lstStyle/>
          <a:p>
            <a:pPr>
              <a:spcBef>
                <a:spcPct val="50000"/>
              </a:spcBef>
            </a:pPr>
            <a:r>
              <a:rPr lang="de-DE" dirty="0" err="1"/>
              <a:t>cohort</a:t>
            </a:r>
            <a:r>
              <a:rPr lang="de-DE" dirty="0"/>
              <a:t> </a:t>
            </a:r>
            <a:r>
              <a:rPr lang="de-DE" dirty="0" err="1"/>
              <a:t>study</a:t>
            </a:r>
            <a:r>
              <a:rPr lang="de-DE" dirty="0"/>
              <a:t>, </a:t>
            </a:r>
            <a:r>
              <a:rPr lang="de-DE" dirty="0" err="1"/>
              <a:t>case-control</a:t>
            </a:r>
            <a:r>
              <a:rPr lang="de-DE" dirty="0"/>
              <a:t> </a:t>
            </a:r>
            <a:r>
              <a:rPr lang="de-DE" dirty="0" err="1"/>
              <a:t>study</a:t>
            </a:r>
            <a:r>
              <a:rPr lang="de-DE" dirty="0"/>
              <a:t>, (</a:t>
            </a:r>
            <a:r>
              <a:rPr lang="de-DE" dirty="0" err="1"/>
              <a:t>cross-sectional</a:t>
            </a:r>
            <a:r>
              <a:rPr lang="de-DE" dirty="0"/>
              <a:t> </a:t>
            </a:r>
            <a:r>
              <a:rPr lang="de-DE" dirty="0" err="1"/>
              <a:t>study</a:t>
            </a:r>
            <a:r>
              <a:rPr lang="de-DE" dirty="0"/>
              <a: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err="1">
                <a:solidFill>
                  <a:srgbClr val="4F81BD"/>
                </a:solidFill>
                <a:latin typeface="+mj-lt"/>
                <a:ea typeface="+mj-ea"/>
                <a:cs typeface="+mj-cs"/>
              </a:rPr>
              <a:t>Interventional</a:t>
            </a:r>
            <a:r>
              <a:rPr lang="de-DE" sz="3200" dirty="0">
                <a:solidFill>
                  <a:srgbClr val="4F81BD"/>
                </a:solidFill>
                <a:latin typeface="+mj-lt"/>
                <a:ea typeface="+mj-ea"/>
                <a:cs typeface="+mj-cs"/>
              </a:rPr>
              <a:t> versus </a:t>
            </a:r>
            <a:r>
              <a:rPr lang="de-DE" sz="3200" dirty="0" err="1">
                <a:solidFill>
                  <a:srgbClr val="4F81BD"/>
                </a:solidFill>
                <a:latin typeface="+mj-lt"/>
                <a:ea typeface="+mj-ea"/>
                <a:cs typeface="+mj-cs"/>
              </a:rPr>
              <a:t>observational</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de-DE" dirty="0"/>
              <a:t>UFL</a:t>
            </a:r>
            <a:endParaRPr lang="de-DE" altLang="en-US"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95</a:t>
            </a:fld>
            <a:endParaRPr lang="de-DE" altLang="en-US"/>
          </a:p>
        </p:txBody>
      </p:sp>
    </p:spTree>
    <p:extLst>
      <p:ext uri="{BB962C8B-B14F-4D97-AF65-F5344CB8AC3E}">
        <p14:creationId xmlns:p14="http://schemas.microsoft.com/office/powerpoint/2010/main" val="35954533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a:solidFill>
                  <a:srgbClr val="4F81BD"/>
                </a:solidFill>
                <a:latin typeface="+mj-lt"/>
                <a:ea typeface="+mj-ea"/>
                <a:cs typeface="+mj-cs"/>
              </a:rPr>
              <a:t>Longitudinal (</a:t>
            </a:r>
            <a:r>
              <a:rPr lang="de-DE" sz="3200" dirty="0" err="1">
                <a:solidFill>
                  <a:srgbClr val="4F81BD"/>
                </a:solidFill>
                <a:latin typeface="+mj-lt"/>
                <a:ea typeface="+mj-ea"/>
                <a:cs typeface="+mj-cs"/>
              </a:rPr>
              <a:t>incidence</a:t>
            </a:r>
            <a:r>
              <a:rPr lang="de-DE" sz="3200" dirty="0">
                <a:solidFill>
                  <a:srgbClr val="4F81BD"/>
                </a:solidFill>
                <a:latin typeface="+mj-lt"/>
                <a:ea typeface="+mj-ea"/>
                <a:cs typeface="+mj-cs"/>
              </a:rPr>
              <a:t>) versus </a:t>
            </a:r>
            <a:r>
              <a:rPr lang="de-DE" sz="3200" dirty="0" err="1">
                <a:solidFill>
                  <a:srgbClr val="4F81BD"/>
                </a:solidFill>
                <a:latin typeface="+mj-lt"/>
                <a:ea typeface="+mj-ea"/>
                <a:cs typeface="+mj-cs"/>
              </a:rPr>
              <a:t>cross-sectional</a:t>
            </a:r>
            <a:r>
              <a:rPr lang="de-DE" sz="3200" dirty="0">
                <a:solidFill>
                  <a:srgbClr val="4F81BD"/>
                </a:solidFill>
                <a:latin typeface="+mj-lt"/>
                <a:ea typeface="+mj-ea"/>
                <a:cs typeface="+mj-cs"/>
              </a:rPr>
              <a:t> (</a:t>
            </a:r>
            <a:r>
              <a:rPr lang="de-DE" sz="3200" dirty="0" err="1">
                <a:solidFill>
                  <a:srgbClr val="4F81BD"/>
                </a:solidFill>
                <a:latin typeface="+mj-lt"/>
                <a:ea typeface="+mj-ea"/>
                <a:cs typeface="+mj-cs"/>
              </a:rPr>
              <a:t>prevalence</a:t>
            </a:r>
            <a:r>
              <a:rPr lang="de-DE" sz="3200" dirty="0">
                <a:solidFill>
                  <a:srgbClr val="4F81BD"/>
                </a:solidFill>
                <a:latin typeface="+mj-lt"/>
                <a:ea typeface="+mj-ea"/>
                <a:cs typeface="+mj-cs"/>
              </a:rPr>
              <a:t>) </a:t>
            </a:r>
            <a:r>
              <a:rPr lang="de-DE" sz="3200" dirty="0" err="1">
                <a:solidFill>
                  <a:srgbClr val="4F81BD"/>
                </a:solidFill>
                <a:latin typeface="+mj-lt"/>
                <a:ea typeface="+mj-ea"/>
                <a:cs typeface="+mj-cs"/>
              </a:rPr>
              <a:t>studies</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de-DE" dirty="0"/>
              <a:t>UFL</a:t>
            </a:r>
            <a:endParaRPr lang="de-DE" altLang="en-US"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96</a:t>
            </a:fld>
            <a:endParaRPr lang="de-DE" altLang="en-US"/>
          </a:p>
        </p:txBody>
      </p:sp>
      <p:pic>
        <p:nvPicPr>
          <p:cNvPr id="539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6" y="4221088"/>
            <a:ext cx="683101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9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493" y="1988840"/>
            <a:ext cx="666273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6078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r>
              <a:rPr lang="de-DE" dirty="0"/>
              <a:t>UFL</a:t>
            </a:r>
          </a:p>
        </p:txBody>
      </p:sp>
      <p:sp>
        <p:nvSpPr>
          <p:cNvPr id="43011" name="Fußzeilenplatzhalter 4"/>
          <p:cNvSpPr>
            <a:spLocks noGrp="1"/>
          </p:cNvSpPr>
          <p:nvPr>
            <p:ph type="ftr" sz="quarter" idx="11"/>
          </p:nvPr>
        </p:nvSpPr>
        <p:spPr>
          <a:noFill/>
        </p:spPr>
        <p:txBody>
          <a:bodyPr/>
          <a:lstStyle/>
          <a:p>
            <a:r>
              <a:rPr lang="de-DE" altLang="en-US" dirty="0"/>
              <a:t>hanno.ulmer@i-med.ac.at</a:t>
            </a:r>
          </a:p>
        </p:txBody>
      </p:sp>
      <p:sp>
        <p:nvSpPr>
          <p:cNvPr id="43013" name="Rectangle 2"/>
          <p:cNvSpPr>
            <a:spLocks noGrp="1" noChangeArrowheads="1"/>
          </p:cNvSpPr>
          <p:nvPr>
            <p:ph type="title"/>
          </p:nvPr>
        </p:nvSpPr>
        <p:spPr/>
        <p:txBody>
          <a:bodyPr/>
          <a:lstStyle/>
          <a:p>
            <a:pPr eaLnBrk="1" hangingPunct="1"/>
            <a:r>
              <a:rPr lang="de-DE" dirty="0" err="1"/>
              <a:t>Strength</a:t>
            </a:r>
            <a:r>
              <a:rPr lang="de-DE" dirty="0"/>
              <a:t> </a:t>
            </a:r>
            <a:r>
              <a:rPr lang="de-DE" dirty="0" err="1"/>
              <a:t>of</a:t>
            </a:r>
            <a:r>
              <a:rPr lang="de-DE" dirty="0"/>
              <a:t> </a:t>
            </a:r>
            <a:r>
              <a:rPr lang="de-DE" dirty="0" err="1"/>
              <a:t>evidence</a:t>
            </a:r>
            <a:endParaRPr lang="de-AT" dirty="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97</a:t>
            </a:fld>
            <a:endParaRPr lang="de-DE" altLang="en-US"/>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a:t>Clinical </a:t>
            </a:r>
            <a:r>
              <a:rPr lang="de-DE" dirty="0" err="1"/>
              <a:t>trial</a:t>
            </a:r>
            <a:endParaRPr lang="de-AT" sz="2000" dirty="0"/>
          </a:p>
        </p:txBody>
      </p:sp>
      <p:sp>
        <p:nvSpPr>
          <p:cNvPr id="2" name="Fußzeilenplatzhalter 1"/>
          <p:cNvSpPr>
            <a:spLocks noGrp="1"/>
          </p:cNvSpPr>
          <p:nvPr>
            <p:ph type="ftr" sz="quarter" idx="11"/>
          </p:nvPr>
        </p:nvSpPr>
        <p:spPr/>
        <p:txBody>
          <a:bodyPr/>
          <a:lstStyle/>
          <a:p>
            <a:r>
              <a:rPr lang="de-DE" altLang="en-US"/>
              <a:t>hanno.ulmer@i-med.ac.at</a:t>
            </a:r>
            <a:endParaRPr lang="de-DE" altLang="en-US" dirty="0"/>
          </a:p>
        </p:txBody>
      </p:sp>
      <p:sp>
        <p:nvSpPr>
          <p:cNvPr id="6" name="Datumsplatzhalter 5"/>
          <p:cNvSpPr>
            <a:spLocks noGrp="1"/>
          </p:cNvSpPr>
          <p:nvPr>
            <p:ph type="dt" sz="half" idx="10"/>
          </p:nvPr>
        </p:nvSpPr>
        <p:spPr/>
        <p:txBody>
          <a:bodyPr/>
          <a:lstStyle/>
          <a:p>
            <a:r>
              <a:rPr lang="de-DE" dirty="0"/>
              <a:t>UFL</a:t>
            </a:r>
            <a:endParaRPr lang="de-DE" altLang="en-US" dirty="0"/>
          </a:p>
        </p:txBody>
      </p:sp>
      <p:pic>
        <p:nvPicPr>
          <p:cNvPr id="69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6944890" cy="405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98</a:t>
            </a:fld>
            <a:endParaRPr lang="de-DE" altLang="en-US"/>
          </a:p>
        </p:txBody>
      </p:sp>
    </p:spTree>
    <p:extLst>
      <p:ext uri="{BB962C8B-B14F-4D97-AF65-F5344CB8AC3E}">
        <p14:creationId xmlns:p14="http://schemas.microsoft.com/office/powerpoint/2010/main" val="373072742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e-DE" dirty="0"/>
            </a:br>
            <a:r>
              <a:rPr lang="de-DE" dirty="0" err="1"/>
              <a:t>Cohort</a:t>
            </a:r>
            <a:r>
              <a:rPr lang="de-DE" dirty="0"/>
              <a:t> </a:t>
            </a:r>
            <a:r>
              <a:rPr lang="de-DE" dirty="0" err="1"/>
              <a:t>studies</a:t>
            </a:r>
            <a:br>
              <a:rPr lang="de-DE" dirty="0"/>
            </a:br>
            <a:endParaRPr lang="de-DE" dirty="0"/>
          </a:p>
        </p:txBody>
      </p:sp>
      <p:sp>
        <p:nvSpPr>
          <p:cNvPr id="4" name="Datumsplatzhalter 3"/>
          <p:cNvSpPr>
            <a:spLocks noGrp="1"/>
          </p:cNvSpPr>
          <p:nvPr>
            <p:ph type="dt" sz="half" idx="10"/>
          </p:nvPr>
        </p:nvSpPr>
        <p:spPr/>
        <p:txBody>
          <a:bodyPr/>
          <a:lstStyle/>
          <a:p>
            <a:r>
              <a:rPr lang="de-DE" dirty="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endParaRPr lang="de-DE" altLang="en-US" dirty="0"/>
          </a:p>
        </p:txBody>
      </p:sp>
      <p:pic>
        <p:nvPicPr>
          <p:cNvPr id="69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6918452" cy="411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99</a:t>
            </a:fld>
            <a:endParaRPr lang="de-DE" altLang="en-US"/>
          </a:p>
        </p:txBody>
      </p:sp>
    </p:spTree>
    <p:extLst>
      <p:ext uri="{BB962C8B-B14F-4D97-AF65-F5344CB8AC3E}">
        <p14:creationId xmlns:p14="http://schemas.microsoft.com/office/powerpoint/2010/main" val="2165561865"/>
      </p:ext>
    </p:extLst>
  </p:cSld>
  <p:clrMapOvr>
    <a:masterClrMapping/>
  </p:clrMapOvr>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11926</Words>
  <Application>Microsoft Office PowerPoint</Application>
  <PresentationFormat>Bildschirmpräsentation (4:3)</PresentationFormat>
  <Paragraphs>1482</Paragraphs>
  <Slides>211</Slides>
  <Notes>77</Notes>
  <HiddenSlides>0</HiddenSlides>
  <MMClips>0</MMClips>
  <ScaleCrop>false</ScaleCrop>
  <HeadingPairs>
    <vt:vector size="8" baseType="variant">
      <vt:variant>
        <vt:lpstr>Verwendete Schriftarten</vt:lpstr>
      </vt:variant>
      <vt:variant>
        <vt:i4>13</vt:i4>
      </vt:variant>
      <vt:variant>
        <vt:lpstr>Design</vt:lpstr>
      </vt:variant>
      <vt:variant>
        <vt:i4>14</vt:i4>
      </vt:variant>
      <vt:variant>
        <vt:lpstr>Eingebettete OLE-Server</vt:lpstr>
      </vt:variant>
      <vt:variant>
        <vt:i4>1</vt:i4>
      </vt:variant>
      <vt:variant>
        <vt:lpstr>Folientitel</vt:lpstr>
      </vt:variant>
      <vt:variant>
        <vt:i4>211</vt:i4>
      </vt:variant>
    </vt:vector>
  </HeadingPairs>
  <TitlesOfParts>
    <vt:vector size="239" baseType="lpstr">
      <vt:lpstr>Arial</vt:lpstr>
      <vt:lpstr>Arial Narrow</vt:lpstr>
      <vt:lpstr>Calibri</vt:lpstr>
      <vt:lpstr>Cambria Math</vt:lpstr>
      <vt:lpstr>Century Gothic</vt:lpstr>
      <vt:lpstr>Comic Sans MS</vt:lpstr>
      <vt:lpstr>Helvetica</vt:lpstr>
      <vt:lpstr>Helvetica Condensed</vt:lpstr>
      <vt:lpstr>HelveticaNeueLT Std</vt:lpstr>
      <vt:lpstr>Times New Roman</vt:lpstr>
      <vt:lpstr>Trebuchet MS</vt:lpstr>
      <vt:lpstr>Verdana</vt:lpstr>
      <vt:lpstr>Wingdings</vt:lpstr>
      <vt:lpstr>Template_MSIG</vt:lpstr>
      <vt:lpstr>DiscStat Lecture</vt:lpstr>
      <vt:lpstr>1_DiscStat Lecture</vt:lpstr>
      <vt:lpstr>2_Template_MSIG</vt:lpstr>
      <vt:lpstr>Office Theme</vt:lpstr>
      <vt:lpstr>Larissa</vt:lpstr>
      <vt:lpstr>1_Larissa</vt:lpstr>
      <vt:lpstr>1_Template_MSIG</vt:lpstr>
      <vt:lpstr>Titelfolie</vt:lpstr>
      <vt:lpstr>3_Template_MSIG</vt:lpstr>
      <vt:lpstr>4_Template_MSIG</vt:lpstr>
      <vt:lpstr>1_Office Theme</vt:lpstr>
      <vt:lpstr>2_Larissa</vt:lpstr>
      <vt:lpstr>3_Larissa</vt:lpstr>
      <vt:lpstr>Formel</vt:lpstr>
      <vt:lpstr>Doktorats-Studium Medizinische Wissenschaft (Dr. scient. med.) Meta-Analysen I und II  Hanno Ulmer</vt:lpstr>
      <vt:lpstr>PowerPoint-Präsentation</vt:lpstr>
      <vt:lpstr>Meta-Analyse  </vt:lpstr>
      <vt:lpstr>Gliederung</vt:lpstr>
      <vt:lpstr>Literaturhinweise, Quellen</vt:lpstr>
      <vt:lpstr>Definition und Idee</vt:lpstr>
      <vt:lpstr>Ziel</vt:lpstr>
      <vt:lpstr>Zweck</vt:lpstr>
      <vt:lpstr>Beispiel</vt:lpstr>
      <vt:lpstr>Beispiel</vt:lpstr>
      <vt:lpstr>Beispiel, Heterogenität</vt:lpstr>
      <vt:lpstr>Meta-Analyse</vt:lpstr>
      <vt:lpstr>Stufen einer Meta-Analyse</vt:lpstr>
      <vt:lpstr>Ablauf der Meta-Analyse</vt:lpstr>
      <vt:lpstr>Meta-Analyis Protocol (FDA guidance)</vt:lpstr>
      <vt:lpstr>Methods: Search strategy</vt:lpstr>
      <vt:lpstr>Hierarchie von Medizinischen Studien</vt:lpstr>
      <vt:lpstr>Konsistenz</vt:lpstr>
      <vt:lpstr>Evidenzgrade von Studien </vt:lpstr>
      <vt:lpstr>Fragen zur Meta-Analyse</vt:lpstr>
      <vt:lpstr>Fragen zur Meta-Analyse</vt:lpstr>
      <vt:lpstr>Stärken</vt:lpstr>
      <vt:lpstr>Schwächen</vt:lpstr>
      <vt:lpstr>Meta-Analyse</vt:lpstr>
      <vt:lpstr>Publications Bias</vt:lpstr>
      <vt:lpstr>Stratifying the analysis by trial</vt:lpstr>
      <vt:lpstr>Simpson`s Paradoxon</vt:lpstr>
      <vt:lpstr>Mantel-Haenszel Methode – stratifizierte Analyse</vt:lpstr>
      <vt:lpstr>Sensitivity Analysis </vt:lpstr>
      <vt:lpstr>FDA Meta-Analysis of Antidepressants and Suicidal Behaviour</vt:lpstr>
      <vt:lpstr>Cochrane</vt:lpstr>
      <vt:lpstr>MedCalc statistical software: Meta-analysis Introduction</vt:lpstr>
      <vt:lpstr>The effect of interest can be</vt:lpstr>
      <vt:lpstr>Fixed and random effects model</vt:lpstr>
      <vt:lpstr>Heterogeneity</vt:lpstr>
      <vt:lpstr>Forest plot</vt:lpstr>
      <vt:lpstr>Funnel plot </vt:lpstr>
      <vt:lpstr>Funnel plot</vt:lpstr>
      <vt:lpstr>References</vt:lpstr>
      <vt:lpstr>Meta-analysis in MedCalc</vt:lpstr>
      <vt:lpstr>Meta-analysis: odds ratio</vt:lpstr>
      <vt:lpstr>Meta-analysis: odds ratio</vt:lpstr>
      <vt:lpstr>Meta-analysis: relative risk and risk difference </vt:lpstr>
      <vt:lpstr>Meta-analysis: relative risk </vt:lpstr>
      <vt:lpstr>Meta-analysis: hazard ratio (generic inverse variance method) </vt:lpstr>
      <vt:lpstr>Meta-analysis: hazard ratio (generic inverse variance method) </vt:lpstr>
      <vt:lpstr>Meta-analysis: continuous measure</vt:lpstr>
      <vt:lpstr>Meta-analysis: continuous measure</vt:lpstr>
      <vt:lpstr>Meta-analysis: continuous measure</vt:lpstr>
      <vt:lpstr>Meta-analysis: correlation</vt:lpstr>
      <vt:lpstr>Meta-analysis: correlation</vt:lpstr>
      <vt:lpstr>Meta-analysis: proportions</vt:lpstr>
      <vt:lpstr>Meta-analysis: proportions</vt:lpstr>
      <vt:lpstr>Meta-analysis: AUC</vt:lpstr>
      <vt:lpstr>Meta-analysis: AUC</vt:lpstr>
      <vt:lpstr>Lionheart+Levorep </vt:lpstr>
      <vt:lpstr>Lionheart+Levorep </vt:lpstr>
      <vt:lpstr>Lionheart+Levorep </vt:lpstr>
      <vt:lpstr>Lionheart+Levorep </vt:lpstr>
      <vt:lpstr>Lionheart+Levorep </vt:lpstr>
      <vt:lpstr>PowerPoint-Präsentation</vt:lpstr>
      <vt:lpstr>PowerPoint-Präsentation</vt:lpstr>
      <vt:lpstr>PRISMA for Individual Patient Data</vt:lpstr>
      <vt:lpstr>Effect size calculator</vt:lpstr>
      <vt:lpstr>Network Meta-Analysis  </vt:lpstr>
      <vt:lpstr>Network Meta-Analysis</vt:lpstr>
      <vt:lpstr>PRISMA for Network Meta-Analyses </vt:lpstr>
      <vt:lpstr>PowerPoint-Präsentation</vt:lpstr>
      <vt:lpstr>Introduction  </vt:lpstr>
      <vt:lpstr>References</vt:lpstr>
      <vt:lpstr>PowerPoint-Präsentation</vt:lpstr>
      <vt:lpstr>Internet, software, online calculators </vt:lpstr>
      <vt:lpstr>Internet, software, online calculators </vt:lpstr>
      <vt:lpstr>JASP et al</vt:lpstr>
      <vt:lpstr>Case study: clinical trial</vt:lpstr>
      <vt:lpstr>Case study: clinical trial</vt:lpstr>
      <vt:lpstr>„How to read a study in 10 minutes“ </vt:lpstr>
      <vt:lpstr>PowerPoint-Präsentation</vt:lpstr>
      <vt:lpstr>Case study: clinical trial (medical device)</vt:lpstr>
      <vt:lpstr>Case study: clinical trial (medical device)</vt:lpstr>
      <vt:lpstr>Case study: clinical trial (medical device)</vt:lpstr>
      <vt:lpstr>Case study: clinical trial (medical device)</vt:lpstr>
      <vt:lpstr>Case study: clinical trial (medical device)</vt:lpstr>
      <vt:lpstr>Case study: clinical trial (drug)</vt:lpstr>
      <vt:lpstr>Case study: clinical trial (drug)</vt:lpstr>
      <vt:lpstr>Case study: clinical trial (drug)</vt:lpstr>
      <vt:lpstr>Case study: clinical trial (drug)</vt:lpstr>
      <vt:lpstr>Case study: clinical trial (drug)</vt:lpstr>
      <vt:lpstr>Case study: meta-analysis</vt:lpstr>
      <vt:lpstr>Case study: meta-analysis</vt:lpstr>
      <vt:lpstr>Case study: meta-analysis</vt:lpstr>
      <vt:lpstr>Case study: meta-analysis</vt:lpstr>
      <vt:lpstr>Case study: meta-analysis</vt:lpstr>
      <vt:lpstr>Types of research studies  </vt:lpstr>
      <vt:lpstr>PowerPoint-Präsentation</vt:lpstr>
      <vt:lpstr>PowerPoint-Präsentation</vt:lpstr>
      <vt:lpstr>Strength of evidence</vt:lpstr>
      <vt:lpstr>Clinical trial</vt:lpstr>
      <vt:lpstr> Cohort studies </vt:lpstr>
      <vt:lpstr>PowerPoint-Präsentation</vt:lpstr>
      <vt:lpstr>Interventional cohort study: Women`s Health Initiative (WHI)</vt:lpstr>
      <vt:lpstr>Case control study </vt:lpstr>
      <vt:lpstr>PowerPoint-Präsentation</vt:lpstr>
      <vt:lpstr>PowerPoint-Präsentation</vt:lpstr>
      <vt:lpstr>Risk assessment and 2x2 tables </vt:lpstr>
      <vt:lpstr>2x2 table</vt:lpstr>
      <vt:lpstr>Absolute risk</vt:lpstr>
      <vt:lpstr>Relative risk</vt:lpstr>
      <vt:lpstr>Odds ratio</vt:lpstr>
      <vt:lpstr>Attributable risk = absolute risk reduction</vt:lpstr>
      <vt:lpstr>Summary of risk measures</vt:lpstr>
      <vt:lpstr>Practice: Calculate RR, OR, ARR and NNT for primary outcome </vt:lpstr>
      <vt:lpstr>Practice: Calculate RR, OR, ARR and NNT for primary outcome</vt:lpstr>
      <vt:lpstr>Adjustment and  multivariate analysis </vt:lpstr>
      <vt:lpstr>Adjusting for a single variable in multivariate analysis</vt:lpstr>
      <vt:lpstr>Adjusting for two variable in multivariate analysis</vt:lpstr>
      <vt:lpstr>Adjusting for &gt;2 variables: regression analyses</vt:lpstr>
      <vt:lpstr>Regression analyses</vt:lpstr>
      <vt:lpstr>Confounding, Moderation, Mediation</vt:lpstr>
      <vt:lpstr>Confounding, Moderation, Mediation </vt:lpstr>
      <vt:lpstr>Example</vt:lpstr>
      <vt:lpstr>Example data</vt:lpstr>
      <vt:lpstr>Confounding</vt:lpstr>
      <vt:lpstr>Example</vt:lpstr>
      <vt:lpstr>Confounding</vt:lpstr>
      <vt:lpstr>Methods for Preventing Confounding in Study Designs</vt:lpstr>
      <vt:lpstr>Effect Modification/Moderation</vt:lpstr>
      <vt:lpstr>Example</vt:lpstr>
      <vt:lpstr>Mediation</vt:lpstr>
      <vt:lpstr>Example</vt:lpstr>
      <vt:lpstr>Example</vt:lpstr>
      <vt:lpstr>Mediation Techniques</vt:lpstr>
      <vt:lpstr>Confidence intervals and  significance testing </vt:lpstr>
      <vt:lpstr>Confidence intervals</vt:lpstr>
      <vt:lpstr>Example for 95%CI</vt:lpstr>
      <vt:lpstr>Confidence interval relates to significance testing</vt:lpstr>
      <vt:lpstr>Significance testing</vt:lpstr>
      <vt:lpstr>Significance testing</vt:lpstr>
      <vt:lpstr>Significance testing</vt:lpstr>
      <vt:lpstr>Overview of statistical significance test</vt:lpstr>
      <vt:lpstr>Survival analysis </vt:lpstr>
      <vt:lpstr>Survival Analysis</vt:lpstr>
      <vt:lpstr>Survival analysis</vt:lpstr>
      <vt:lpstr>Survival analysis</vt:lpstr>
      <vt:lpstr>Survival analysis</vt:lpstr>
      <vt:lpstr>Survival analysis</vt:lpstr>
      <vt:lpstr>Meta-analysis  </vt:lpstr>
      <vt:lpstr>References</vt:lpstr>
      <vt:lpstr>Contents</vt:lpstr>
      <vt:lpstr>Evidence based patient care </vt:lpstr>
      <vt:lpstr>Systematic review</vt:lpstr>
      <vt:lpstr>Meta-analysis</vt:lpstr>
      <vt:lpstr>Advantages, disadvantages</vt:lpstr>
      <vt:lpstr>Summary of individual studies</vt:lpstr>
      <vt:lpstr>Cochrane</vt:lpstr>
      <vt:lpstr>A hypothetical meta-analysis</vt:lpstr>
      <vt:lpstr>A real example (streptokinase, AMI) </vt:lpstr>
      <vt:lpstr>A real example (vaccination, flu)</vt:lpstr>
      <vt:lpstr>A real example (vaccination, flu)</vt:lpstr>
      <vt:lpstr>Case study: meta-analysis</vt:lpstr>
      <vt:lpstr>Case study: meta-analysis</vt:lpstr>
      <vt:lpstr>Case study: meta-analysis</vt:lpstr>
      <vt:lpstr>Case study: meta-analysis</vt:lpstr>
      <vt:lpstr>Case study: meta-analysis</vt:lpstr>
      <vt:lpstr>Meta-Analysis Protocol (FDA guidance)</vt:lpstr>
      <vt:lpstr>PowerPoint-Präsentation</vt:lpstr>
      <vt:lpstr>PowerPoint-Präsentation</vt:lpstr>
      <vt:lpstr>Methods: Search strategy</vt:lpstr>
      <vt:lpstr>Quality of evidence, hierarchy of studies</vt:lpstr>
      <vt:lpstr>Consistency</vt:lpstr>
      <vt:lpstr>Critical appraisal: The Newcastle-Ottawa Scale (NOS) for Assessing the Quality of Nonrandomized Studies in Meta-Analysis</vt:lpstr>
      <vt:lpstr>Critical appraisal: checklist example </vt:lpstr>
      <vt:lpstr>Critical appraisal:  Centre for Evidence-Based Medicine, University of Oxford</vt:lpstr>
      <vt:lpstr>Stratifying the analysis by trial</vt:lpstr>
      <vt:lpstr>Simpson`s Paradoxon</vt:lpstr>
      <vt:lpstr>Mantel-Haenszel method – stratified analysis, kidney stones</vt:lpstr>
      <vt:lpstr>Sensitivity Analysis </vt:lpstr>
      <vt:lpstr>FDA Meta-analysis of antidepressants and suicidal behaviour</vt:lpstr>
      <vt:lpstr>MedCalc statistical software: Meta-analysis Introduction</vt:lpstr>
      <vt:lpstr>The effect of interest can be</vt:lpstr>
      <vt:lpstr>Fixed and random effects model</vt:lpstr>
      <vt:lpstr>Heterogeneity</vt:lpstr>
      <vt:lpstr>Forest plot</vt:lpstr>
      <vt:lpstr>Funnel plot </vt:lpstr>
      <vt:lpstr>Funnel plot</vt:lpstr>
      <vt:lpstr>Meta-analysis in MedCalc</vt:lpstr>
      <vt:lpstr>Meta-analysis: odds ratio</vt:lpstr>
      <vt:lpstr>Meta-analysis: odds ratio</vt:lpstr>
      <vt:lpstr>Meta-analysis: relative risk and risk difference </vt:lpstr>
      <vt:lpstr>Meta-analysis: relative risk </vt:lpstr>
      <vt:lpstr>Meta-analysis: hazard ratio (generic inverse variance method) </vt:lpstr>
      <vt:lpstr>Meta-analysis: hazard ratio (generic inverse variance method) </vt:lpstr>
      <vt:lpstr>Meta-analysis: continuous measure</vt:lpstr>
      <vt:lpstr>Meta-analysis: continuous measure</vt:lpstr>
      <vt:lpstr>Meta-analysis: continuous measure</vt:lpstr>
      <vt:lpstr>Meta-analysis: correlation</vt:lpstr>
      <vt:lpstr>Meta-analysis: correlation</vt:lpstr>
      <vt:lpstr>Meta-analysis: proportions</vt:lpstr>
      <vt:lpstr>Meta-analysis: proportions</vt:lpstr>
      <vt:lpstr>Meta-analysis: AUC</vt:lpstr>
      <vt:lpstr>Meta-analysis: AUC</vt:lpstr>
      <vt:lpstr>Lionheart+Levorep </vt:lpstr>
      <vt:lpstr>Lionheart+Levorep </vt:lpstr>
      <vt:lpstr>Lionheart+Levorep </vt:lpstr>
      <vt:lpstr>Lionheart+Levorep </vt:lpstr>
      <vt:lpstr>Lionheart+Levorep </vt:lpstr>
      <vt:lpstr>PRISMA for Individual Patient Data</vt:lpstr>
      <vt:lpstr>Effect size calculator</vt:lpstr>
      <vt:lpstr>Network Meta-Analysis  </vt:lpstr>
      <vt:lpstr>Network Meta-Analysis</vt:lpstr>
      <vt:lpstr>PRISMA for Network Meta-Analyses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Ulmer Hanno</cp:lastModifiedBy>
  <cp:revision>664</cp:revision>
  <dcterms:created xsi:type="dcterms:W3CDTF">2006-05-13T17:31:32Z</dcterms:created>
  <dcterms:modified xsi:type="dcterms:W3CDTF">2026-02-18T10:02:49Z</dcterms:modified>
</cp:coreProperties>
</file>