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2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69" r:id="rId5"/>
    <p:sldId id="270" r:id="rId6"/>
    <p:sldId id="271" r:id="rId7"/>
    <p:sldId id="268" r:id="rId8"/>
    <p:sldId id="281" r:id="rId9"/>
    <p:sldId id="272" r:id="rId10"/>
    <p:sldId id="277" r:id="rId11"/>
    <p:sldId id="278" r:id="rId12"/>
    <p:sldId id="279" r:id="rId13"/>
    <p:sldId id="286" r:id="rId14"/>
    <p:sldId id="280" r:id="rId15"/>
    <p:sldId id="273" r:id="rId16"/>
    <p:sldId id="284" r:id="rId17"/>
    <p:sldId id="274" r:id="rId18"/>
    <p:sldId id="276" r:id="rId19"/>
    <p:sldId id="285" r:id="rId20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EC4"/>
    <a:srgbClr val="5A8698"/>
    <a:srgbClr val="C7B200"/>
    <a:srgbClr val="CC0000"/>
    <a:srgbClr val="00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0" autoAdjust="0"/>
    <p:restoredTop sz="94718" autoAdjust="0"/>
  </p:normalViewPr>
  <p:slideViewPr>
    <p:cSldViewPr>
      <p:cViewPr varScale="1">
        <p:scale>
          <a:sx n="74" d="100"/>
          <a:sy n="74" d="100"/>
        </p:scale>
        <p:origin x="14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I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08A7A-ACD2-43D8-88C8-5E4627B15115}" type="datetimeFigureOut">
              <a:rPr lang="de-LI" smtClean="0"/>
              <a:pPr/>
              <a:t>10.10.2023</a:t>
            </a:fld>
            <a:endParaRPr lang="de-LI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I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FEA41-ECD6-4823-A6B7-14B1A70384AB}" type="slidenum">
              <a:rPr lang="de-LI" smtClean="0"/>
              <a:pPr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07240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I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0A07D-358D-4110-8AE6-E1ECA07BB803}" type="datetimeFigureOut">
              <a:rPr lang="de-LI" smtClean="0"/>
              <a:pPr/>
              <a:t>10.10.2023</a:t>
            </a:fld>
            <a:endParaRPr lang="de-LI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LI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I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I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7479E-883D-45AB-8C66-25F2230D9AA5}" type="slidenum">
              <a:rPr lang="de-LI" smtClean="0"/>
              <a:pPr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55609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1</a:t>
            </a:fld>
            <a:endParaRPr lang="de-L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15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977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16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84123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2</a:t>
            </a:fld>
            <a:endParaRPr lang="de-L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3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3061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4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61855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5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700258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6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29743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8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7823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11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979585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LI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479E-883D-45AB-8C66-25F2230D9AA5}" type="slidenum">
              <a:rPr lang="de-LI" smtClean="0"/>
              <a:pPr/>
              <a:t>14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66292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5A869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L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LI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416824" cy="43924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Logo_UF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788" y="6300000"/>
            <a:ext cx="3780000" cy="471972"/>
          </a:xfrm>
          <a:prstGeom prst="rect">
            <a:avLst/>
          </a:prstGeom>
        </p:spPr>
      </p:pic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LI" dirty="0"/>
          </a:p>
        </p:txBody>
      </p:sp>
      <p:sp>
        <p:nvSpPr>
          <p:cNvPr id="6" name="Rechteck 5"/>
          <p:cNvSpPr/>
          <p:nvPr userDrawn="1"/>
        </p:nvSpPr>
        <p:spPr>
          <a:xfrm>
            <a:off x="2645" y="3989129"/>
            <a:ext cx="9141355" cy="231959"/>
          </a:xfrm>
          <a:prstGeom prst="rect">
            <a:avLst/>
          </a:prstGeom>
          <a:solidFill>
            <a:srgbClr val="77A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2"/>
          <a:stretch/>
        </p:blipFill>
        <p:spPr>
          <a:xfrm>
            <a:off x="3673" y="0"/>
            <a:ext cx="9140327" cy="3989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A8698"/>
          </a:solidFill>
          <a:latin typeface="HelveticaNeueLT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27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I" dirty="0"/>
          </a:p>
        </p:txBody>
      </p:sp>
      <p:sp>
        <p:nvSpPr>
          <p:cNvPr id="9" name="Rechteck 8"/>
          <p:cNvSpPr/>
          <p:nvPr userDrawn="1"/>
        </p:nvSpPr>
        <p:spPr>
          <a:xfrm>
            <a:off x="8244408" y="0"/>
            <a:ext cx="899592" cy="6858000"/>
          </a:xfrm>
          <a:prstGeom prst="rect">
            <a:avLst/>
          </a:prstGeom>
          <a:solidFill>
            <a:srgbClr val="77A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  <p:pic>
        <p:nvPicPr>
          <p:cNvPr id="10" name="Grafik 9" descr="Logo_UF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4000" y="6300000"/>
            <a:ext cx="3780000" cy="471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3B5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65313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de-CH" sz="2700" dirty="0" smtClean="0">
                <a:solidFill>
                  <a:srgbClr val="5A8698"/>
                </a:solidFill>
              </a:rPr>
              <a:t>Big Data - Medizinische und rechtliche Aspekte</a:t>
            </a:r>
            <a:r>
              <a:rPr lang="de-CH" sz="2700" dirty="0">
                <a:solidFill>
                  <a:srgbClr val="5A8698"/>
                </a:solidFill>
              </a:rPr>
              <a:t/>
            </a:r>
            <a:br>
              <a:rPr lang="de-CH" sz="2700" dirty="0">
                <a:solidFill>
                  <a:srgbClr val="5A8698"/>
                </a:solidFill>
              </a:rPr>
            </a:br>
            <a:r>
              <a:rPr lang="de-CH" dirty="0">
                <a:solidFill>
                  <a:srgbClr val="5A8698"/>
                </a:solidFill>
              </a:rPr>
              <a:t>Vortrag von </a:t>
            </a:r>
            <a:r>
              <a:rPr lang="de-CH" dirty="0" smtClean="0">
                <a:solidFill>
                  <a:srgbClr val="5A8698"/>
                </a:solidFill>
              </a:rPr>
              <a:t>Hanno Ulmer</a:t>
            </a:r>
            <a:endParaRPr lang="de-LI" dirty="0">
              <a:solidFill>
                <a:srgbClr val="5A86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859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Deep</a:t>
            </a:r>
            <a:r>
              <a:rPr lang="de-CH" dirty="0" smtClean="0"/>
              <a:t> Learning und KNN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632848" cy="4392488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Künstliche Neuronale Netze (KNN)</a:t>
            </a:r>
            <a:br>
              <a:rPr lang="de-DE" dirty="0" smtClean="0"/>
            </a:br>
            <a:r>
              <a:rPr lang="de-DE" dirty="0" smtClean="0"/>
              <a:t>(biologisches Vorbild: Neuronen im Nervensystem eines Lebewesen) bestehen aus mindestens zwei Schichten einer Eingabe- und einer Ausgabeschicht, sowie weiter dazwischen liegender Schichten (</a:t>
            </a:r>
            <a:r>
              <a:rPr lang="de-DE" dirty="0" err="1" smtClean="0"/>
              <a:t>hidden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)</a:t>
            </a:r>
          </a:p>
          <a:p>
            <a:r>
              <a:rPr lang="de-DE" dirty="0" smtClean="0"/>
              <a:t>Mit der </a:t>
            </a:r>
            <a:r>
              <a:rPr lang="de-DE" dirty="0" smtClean="0"/>
              <a:t>Benutzerumgebung </a:t>
            </a:r>
            <a:r>
              <a:rPr lang="de-DE" dirty="0" err="1" smtClean="0"/>
              <a:t>PyTorch</a:t>
            </a:r>
            <a:r>
              <a:rPr lang="de-DE" dirty="0" smtClean="0"/>
              <a:t> kann man KNN definieren und trainieren, sowie die Trainingsdaten aufbereiten</a:t>
            </a:r>
          </a:p>
          <a:p>
            <a:r>
              <a:rPr lang="de-DE" dirty="0" err="1" smtClean="0"/>
              <a:t>ChatGPT</a:t>
            </a:r>
            <a:r>
              <a:rPr lang="de-DE" dirty="0" smtClean="0"/>
              <a:t> (generative, </a:t>
            </a:r>
            <a:r>
              <a:rPr lang="de-DE" dirty="0" err="1" smtClean="0"/>
              <a:t>pre-trained</a:t>
            </a:r>
            <a:r>
              <a:rPr lang="de-DE" dirty="0" smtClean="0"/>
              <a:t>, </a:t>
            </a:r>
            <a:r>
              <a:rPr lang="de-DE" dirty="0" err="1" smtClean="0"/>
              <a:t>transformer</a:t>
            </a:r>
            <a:r>
              <a:rPr lang="de-DE" dirty="0" smtClean="0"/>
              <a:t>) basiert auf KNN</a:t>
            </a:r>
          </a:p>
          <a:p>
            <a:r>
              <a:rPr lang="de-DE" dirty="0" smtClean="0"/>
              <a:t>Andere ML Algorithmen sind z.B. k-nächste Nachbarn (k-NN), naive </a:t>
            </a:r>
            <a:r>
              <a:rPr lang="de-DE" dirty="0" err="1" smtClean="0"/>
              <a:t>Bayes</a:t>
            </a:r>
            <a:r>
              <a:rPr lang="de-DE" dirty="0" smtClean="0"/>
              <a:t>, </a:t>
            </a:r>
            <a:r>
              <a:rPr lang="de-DE" dirty="0" err="1" smtClean="0"/>
              <a:t>Bayesian</a:t>
            </a:r>
            <a:r>
              <a:rPr lang="de-DE" dirty="0" smtClean="0"/>
              <a:t> Netzwerke,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machines</a:t>
            </a:r>
            <a:r>
              <a:rPr lang="de-DE" dirty="0" smtClean="0"/>
              <a:t> (SVM), Entscheidungsbäume,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forests</a:t>
            </a:r>
            <a:r>
              <a:rPr lang="de-DE" dirty="0" smtClean="0"/>
              <a:t>, Hauptkomponentenanalyse (PCA), </a:t>
            </a:r>
            <a:r>
              <a:rPr lang="de-DE" dirty="0" err="1" smtClean="0"/>
              <a:t>Diskriminanzanalyse</a:t>
            </a:r>
            <a:r>
              <a:rPr lang="de-DE" dirty="0" smtClean="0"/>
              <a:t>, Clusteranalyse, lineare und logistische Regression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007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456384" cy="5976664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MedInfo</a:t>
            </a:r>
            <a:r>
              <a:rPr lang="de-DE" dirty="0" smtClean="0"/>
              <a:t> 1992: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Neuronale Netze versus </a:t>
            </a:r>
            <a:r>
              <a:rPr lang="de-DE" sz="3100" dirty="0" err="1" smtClean="0"/>
              <a:t>Diskriminanz</a:t>
            </a:r>
            <a:r>
              <a:rPr lang="de-DE" sz="3100" dirty="0" smtClean="0"/>
              <a:t>-analyse zur Diagnose des Schleudertraumas der Halswirbelsäule</a:t>
            </a:r>
            <a:br>
              <a:rPr lang="de-DE" sz="3100" dirty="0" smtClean="0"/>
            </a:br>
            <a:r>
              <a:rPr lang="de-DE" sz="3100" dirty="0" smtClean="0"/>
              <a:t>(Wolfgang Schoner und Hanno Ulmer)</a:t>
            </a:r>
            <a:endParaRPr lang="de-DE" sz="31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80908"/>
            <a:ext cx="4559417" cy="5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1143000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Deep</a:t>
            </a:r>
            <a:r>
              <a:rPr lang="de-DE" sz="4000" dirty="0" smtClean="0"/>
              <a:t> Learning Anwendung 2022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800" dirty="0" smtClean="0"/>
              <a:t>Erstellung eines 3D Atlas eines Mausgehirns (Maryam Sadeghi) 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Zurück zu den Daten!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632848" cy="4392488"/>
          </a:xfrm>
        </p:spPr>
        <p:txBody>
          <a:bodyPr>
            <a:normAutofit fontScale="77500" lnSpcReduction="20000"/>
          </a:bodyPr>
          <a:lstStyle/>
          <a:p>
            <a:r>
              <a:rPr lang="de-DE" sz="3300" dirty="0" smtClean="0"/>
              <a:t>Data </a:t>
            </a:r>
            <a:r>
              <a:rPr lang="de-DE" sz="3300" dirty="0" err="1" smtClean="0"/>
              <a:t>Scientist`s</a:t>
            </a:r>
            <a:r>
              <a:rPr lang="de-DE" sz="3300" dirty="0" smtClean="0"/>
              <a:t> sind zum Training ihrer ML-Modelle auf wohldefinierte Daten angewiesen</a:t>
            </a:r>
          </a:p>
          <a:p>
            <a:r>
              <a:rPr lang="de-DE" sz="3300" dirty="0" smtClean="0"/>
              <a:t>Es gibt viele öffentlich zugängliche Datenquellen </a:t>
            </a:r>
          </a:p>
          <a:p>
            <a:r>
              <a:rPr lang="de-DE" sz="3300" dirty="0" smtClean="0"/>
              <a:t>Google Dataset Search „Iris </a:t>
            </a:r>
            <a:r>
              <a:rPr lang="de-DE" sz="3300" dirty="0" err="1" smtClean="0"/>
              <a:t>Flower</a:t>
            </a:r>
            <a:r>
              <a:rPr lang="de-DE" sz="3300" dirty="0" smtClean="0"/>
              <a:t>“ findet diesen Datensatz bei kaggle.com </a:t>
            </a:r>
          </a:p>
          <a:p>
            <a:r>
              <a:rPr lang="de-DE" sz="3300" dirty="0" err="1" smtClean="0"/>
              <a:t>Kaggle</a:t>
            </a:r>
            <a:r>
              <a:rPr lang="de-DE" sz="3300" dirty="0" smtClean="0"/>
              <a:t>: ML </a:t>
            </a:r>
            <a:r>
              <a:rPr lang="de-DE" sz="3300" dirty="0" err="1" smtClean="0"/>
              <a:t>and</a:t>
            </a:r>
            <a:r>
              <a:rPr lang="de-DE" sz="3300" dirty="0" smtClean="0"/>
              <a:t> Data Science Community (256,000 Datensätze)</a:t>
            </a:r>
          </a:p>
          <a:p>
            <a:r>
              <a:rPr lang="de-DE" sz="3300" dirty="0" smtClean="0"/>
              <a:t>Für </a:t>
            </a:r>
            <a:r>
              <a:rPr lang="de-DE" sz="3300" dirty="0" smtClean="0"/>
              <a:t>Sprachmodelle: </a:t>
            </a:r>
            <a:r>
              <a:rPr lang="de-DE" sz="3300" dirty="0" err="1" smtClean="0"/>
              <a:t>Hugging</a:t>
            </a:r>
            <a:r>
              <a:rPr lang="de-DE" sz="3300" dirty="0" smtClean="0"/>
              <a:t> </a:t>
            </a:r>
            <a:r>
              <a:rPr lang="de-DE" sz="3300" dirty="0" smtClean="0"/>
              <a:t>Face</a:t>
            </a:r>
          </a:p>
          <a:p>
            <a:r>
              <a:rPr lang="de-DE" dirty="0" smtClean="0"/>
              <a:t>Datenportal </a:t>
            </a:r>
            <a:r>
              <a:rPr lang="de-DE" dirty="0"/>
              <a:t>der europäischen Union (1,5 </a:t>
            </a:r>
            <a:r>
              <a:rPr lang="de-DE" dirty="0" err="1"/>
              <a:t>Mio</a:t>
            </a:r>
            <a:r>
              <a:rPr lang="de-DE" dirty="0"/>
              <a:t> Datensätze)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24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Medizinische Daten (Auswahl)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488832" cy="4752528"/>
          </a:xfrm>
        </p:spPr>
        <p:txBody>
          <a:bodyPr>
            <a:normAutofit fontScale="62500" lnSpcReduction="20000"/>
          </a:bodyPr>
          <a:lstStyle/>
          <a:p>
            <a:r>
              <a:rPr lang="de-DE" sz="3800" b="1" dirty="0" err="1" smtClean="0"/>
              <a:t>Kohortenstudien</a:t>
            </a:r>
            <a:r>
              <a:rPr lang="de-DE" sz="3800" b="1" dirty="0" smtClean="0"/>
              <a:t>: </a:t>
            </a:r>
            <a:r>
              <a:rPr lang="de-DE" sz="3800" dirty="0" smtClean="0"/>
              <a:t>UK </a:t>
            </a:r>
            <a:r>
              <a:rPr lang="de-DE" sz="3800" dirty="0" err="1" smtClean="0"/>
              <a:t>Biobank</a:t>
            </a:r>
            <a:r>
              <a:rPr lang="de-DE" sz="3800" dirty="0" smtClean="0"/>
              <a:t> (500,000 Personen, 40-69 Jahre, ab 2006 rekrutiert, geplanter Follow-</a:t>
            </a:r>
            <a:r>
              <a:rPr lang="de-DE" sz="3800" dirty="0" err="1" smtClean="0"/>
              <a:t>up</a:t>
            </a:r>
            <a:r>
              <a:rPr lang="de-DE" sz="3800" dirty="0" smtClean="0"/>
              <a:t> 30 </a:t>
            </a:r>
            <a:r>
              <a:rPr lang="de-DE" sz="3800" dirty="0" smtClean="0"/>
              <a:t>Jahre</a:t>
            </a:r>
            <a:r>
              <a:rPr lang="de-DE" sz="3800" dirty="0" smtClean="0"/>
              <a:t>), </a:t>
            </a:r>
            <a:r>
              <a:rPr lang="de-DE" sz="3800" dirty="0" err="1"/>
              <a:t>Framingham</a:t>
            </a:r>
            <a:r>
              <a:rPr lang="de-DE" sz="3800" dirty="0"/>
              <a:t> Heart Study, </a:t>
            </a:r>
            <a:r>
              <a:rPr lang="de-DE" sz="3800" dirty="0" err="1"/>
              <a:t>Nurses</a:t>
            </a:r>
            <a:r>
              <a:rPr lang="de-DE" sz="3800" dirty="0"/>
              <a:t> </a:t>
            </a:r>
            <a:r>
              <a:rPr lang="de-DE" sz="3800" dirty="0" err="1"/>
              <a:t>Health</a:t>
            </a:r>
            <a:r>
              <a:rPr lang="de-DE" sz="3800" dirty="0"/>
              <a:t> Study, </a:t>
            </a:r>
            <a:r>
              <a:rPr lang="de-DE" sz="3800" dirty="0" smtClean="0"/>
              <a:t>EPIC, NAKO, </a:t>
            </a:r>
            <a:r>
              <a:rPr lang="de-DE" sz="3800" dirty="0" err="1" smtClean="0"/>
              <a:t>Bruneck</a:t>
            </a:r>
            <a:r>
              <a:rPr lang="de-DE" sz="3800" dirty="0" smtClean="0"/>
              <a:t> Studie, VIVIT </a:t>
            </a:r>
            <a:r>
              <a:rPr lang="de-DE" sz="3800" dirty="0"/>
              <a:t>Kohorten, VHM&amp;PP</a:t>
            </a:r>
          </a:p>
          <a:p>
            <a:r>
              <a:rPr lang="de-DE" sz="3800" b="1" dirty="0" smtClean="0"/>
              <a:t>Surveys:</a:t>
            </a:r>
            <a:r>
              <a:rPr lang="de-DE" sz="3800" dirty="0" smtClean="0"/>
              <a:t> USA </a:t>
            </a:r>
            <a:r>
              <a:rPr lang="de-DE" sz="3800" dirty="0" smtClean="0"/>
              <a:t>NHANES </a:t>
            </a:r>
            <a:r>
              <a:rPr lang="de-DE" sz="3800" dirty="0" smtClean="0"/>
              <a:t>regelmäßiger Survey </a:t>
            </a:r>
            <a:r>
              <a:rPr lang="de-DE" sz="3800" dirty="0" smtClean="0"/>
              <a:t>zum Ernährungs- </a:t>
            </a:r>
            <a:r>
              <a:rPr lang="de-DE" sz="3800" dirty="0" smtClean="0"/>
              <a:t>und </a:t>
            </a:r>
            <a:r>
              <a:rPr lang="de-DE" sz="3800" dirty="0" smtClean="0"/>
              <a:t>Gesundheitszustand der US Bevölkerung, seit 1971</a:t>
            </a:r>
            <a:r>
              <a:rPr lang="de-DE" sz="3800" dirty="0"/>
              <a:t>), MONICA und CINDI </a:t>
            </a:r>
            <a:r>
              <a:rPr lang="de-DE" sz="3800" dirty="0" smtClean="0"/>
              <a:t>Surveys</a:t>
            </a:r>
            <a:endParaRPr lang="de-DE" sz="3800" dirty="0" smtClean="0"/>
          </a:p>
          <a:p>
            <a:r>
              <a:rPr lang="de-DE" sz="3800" b="1" dirty="0" smtClean="0"/>
              <a:t>Fall-</a:t>
            </a:r>
            <a:r>
              <a:rPr lang="de-DE" sz="3800" b="1" dirty="0" err="1" smtClean="0"/>
              <a:t>Kontroll</a:t>
            </a:r>
            <a:r>
              <a:rPr lang="de-DE" sz="3800" b="1" dirty="0" smtClean="0"/>
              <a:t> Studien </a:t>
            </a:r>
            <a:r>
              <a:rPr lang="de-DE" sz="3800" dirty="0" smtClean="0"/>
              <a:t>zu seltenen Erkrankungen</a:t>
            </a:r>
          </a:p>
          <a:p>
            <a:r>
              <a:rPr lang="de-DE" sz="3800" b="1" dirty="0" smtClean="0"/>
              <a:t>Register </a:t>
            </a:r>
            <a:r>
              <a:rPr lang="de-DE" sz="3800" b="1" dirty="0" smtClean="0"/>
              <a:t>Studien</a:t>
            </a:r>
            <a:r>
              <a:rPr lang="de-DE" sz="3800" dirty="0" smtClean="0"/>
              <a:t> (SEER, </a:t>
            </a:r>
            <a:r>
              <a:rPr lang="de-DE" sz="3800" dirty="0" err="1" smtClean="0"/>
              <a:t>Swedeheart</a:t>
            </a:r>
            <a:r>
              <a:rPr lang="de-DE" sz="3800" dirty="0" smtClean="0"/>
              <a:t> </a:t>
            </a:r>
            <a:r>
              <a:rPr lang="de-DE" sz="3800" dirty="0" err="1" smtClean="0"/>
              <a:t>registry</a:t>
            </a:r>
            <a:r>
              <a:rPr lang="de-DE" sz="3800" dirty="0" smtClean="0"/>
              <a:t>)</a:t>
            </a:r>
            <a:endParaRPr lang="de-DE" sz="3800" dirty="0" smtClean="0"/>
          </a:p>
          <a:p>
            <a:r>
              <a:rPr lang="de-DE" sz="3800" b="1" dirty="0" smtClean="0"/>
              <a:t>Randomisierte Kontrollierte Studien</a:t>
            </a:r>
            <a:r>
              <a:rPr lang="de-DE" sz="3800" dirty="0" smtClean="0"/>
              <a:t> mit öffentlich zugänglichen Daten</a:t>
            </a:r>
            <a:endParaRPr lang="de-DE" sz="3800" dirty="0" smtClean="0"/>
          </a:p>
          <a:p>
            <a:pPr marL="0" indent="0">
              <a:buNone/>
            </a:pPr>
            <a:r>
              <a:rPr lang="de-DE" sz="3800" dirty="0" smtClean="0"/>
              <a:t> 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886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Viele Daten sind nicht unbedingt gute Daten!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8352928" cy="5229200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Explorative (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mining</a:t>
            </a:r>
            <a:r>
              <a:rPr lang="de-DE" dirty="0" smtClean="0"/>
              <a:t>) versus </a:t>
            </a:r>
            <a:r>
              <a:rPr lang="de-DE" dirty="0" err="1" smtClean="0"/>
              <a:t>konfirmatorische</a:t>
            </a:r>
            <a:r>
              <a:rPr lang="de-DE" dirty="0" smtClean="0"/>
              <a:t> Statistik (Hypothesen prüfen)</a:t>
            </a:r>
          </a:p>
          <a:p>
            <a:r>
              <a:rPr lang="de-DE" dirty="0" smtClean="0"/>
              <a:t>Lernstichprobe, Teststichprobe, externe Stichprobe (Validierung)</a:t>
            </a:r>
          </a:p>
          <a:p>
            <a:r>
              <a:rPr lang="de-DE" dirty="0" smtClean="0"/>
              <a:t>Statistischer Zusammenhang (Korrelation) versus Kausalität</a:t>
            </a:r>
            <a:br>
              <a:rPr lang="de-DE" dirty="0" smtClean="0"/>
            </a:br>
            <a:r>
              <a:rPr lang="de-DE" dirty="0" smtClean="0"/>
              <a:t>Kausalitätskriterien von </a:t>
            </a:r>
            <a:r>
              <a:rPr lang="de-DE" b="1" dirty="0" smtClean="0"/>
              <a:t>Austin Bradford Hill (1965)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zeitlicher Zusammenhang (Ursache vor Wirkung),</a:t>
            </a:r>
            <a:br>
              <a:rPr lang="de-DE" dirty="0" smtClean="0"/>
            </a:br>
            <a:r>
              <a:rPr lang="de-DE" dirty="0" smtClean="0"/>
              <a:t>Stärke des Zusammenhangs,</a:t>
            </a:r>
            <a:br>
              <a:rPr lang="de-DE" dirty="0" smtClean="0"/>
            </a:br>
            <a:r>
              <a:rPr lang="de-DE" dirty="0" smtClean="0"/>
              <a:t>Dosis-Wirkungs-Beziehung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Biologische Erklärung,</a:t>
            </a:r>
            <a:br>
              <a:rPr lang="de-DE" dirty="0" smtClean="0"/>
            </a:br>
            <a:r>
              <a:rPr lang="de-DE" dirty="0" smtClean="0"/>
              <a:t>experimentelle Belege (-&gt; Randomisierte Klinische Studien),</a:t>
            </a:r>
            <a:br>
              <a:rPr lang="de-DE" dirty="0" smtClean="0"/>
            </a:br>
            <a:r>
              <a:rPr lang="de-DE" dirty="0" smtClean="0"/>
              <a:t>Spezifität (eine Ursache führt zu einer Wirkung),</a:t>
            </a:r>
            <a:br>
              <a:rPr lang="de-DE" dirty="0" smtClean="0"/>
            </a:br>
            <a:r>
              <a:rPr lang="de-DE" dirty="0" smtClean="0"/>
              <a:t>Konsistenz (-&gt; Meta-Analysen) </a:t>
            </a:r>
          </a:p>
          <a:p>
            <a:r>
              <a:rPr lang="de-DE" dirty="0" smtClean="0"/>
              <a:t>Kausale Inferenz</a:t>
            </a:r>
            <a:br>
              <a:rPr lang="de-DE" dirty="0" smtClean="0"/>
            </a:br>
            <a:r>
              <a:rPr lang="de-DE" dirty="0" smtClean="0"/>
              <a:t>„The Book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Why</a:t>
            </a:r>
            <a:r>
              <a:rPr lang="de-DE" dirty="0" smtClean="0"/>
              <a:t>“ von </a:t>
            </a:r>
            <a:r>
              <a:rPr lang="de-DE" b="1" dirty="0" err="1" smtClean="0"/>
              <a:t>Judea</a:t>
            </a:r>
            <a:r>
              <a:rPr lang="de-DE" b="1" dirty="0" smtClean="0"/>
              <a:t> Pearl (2018)</a:t>
            </a:r>
          </a:p>
        </p:txBody>
      </p:sp>
    </p:spTree>
    <p:extLst>
      <p:ext uri="{BB962C8B-B14F-4D97-AF65-F5344CB8AC3E}">
        <p14:creationId xmlns:p14="http://schemas.microsoft.com/office/powerpoint/2010/main" val="37234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268760"/>
            <a:ext cx="7416824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Stephen Senn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„Big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analyst</a:t>
            </a:r>
            <a:r>
              <a:rPr lang="de-DE" dirty="0" smtClean="0"/>
              <a:t>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misleading</a:t>
            </a:r>
            <a:r>
              <a:rPr lang="de-DE" dirty="0" smtClean="0"/>
              <a:t> </a:t>
            </a:r>
            <a:r>
              <a:rPr lang="de-DE" dirty="0" err="1" smtClean="0"/>
              <a:t>inferences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huge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opposed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statistician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do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“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„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rich</a:t>
            </a:r>
            <a:r>
              <a:rPr lang="de-DE" dirty="0" smtClean="0"/>
              <a:t> in </a:t>
            </a:r>
            <a:r>
              <a:rPr lang="de-DE" dirty="0" err="1" smtClean="0"/>
              <a:t>data</a:t>
            </a:r>
            <a:r>
              <a:rPr lang="de-DE" dirty="0" smtClean="0"/>
              <a:t> but </a:t>
            </a:r>
            <a:r>
              <a:rPr lang="de-DE" dirty="0" err="1" smtClean="0"/>
              <a:t>poor</a:t>
            </a:r>
            <a:r>
              <a:rPr lang="de-DE" dirty="0" smtClean="0"/>
              <a:t> in </a:t>
            </a:r>
            <a:r>
              <a:rPr lang="de-DE" dirty="0" err="1" smtClean="0"/>
              <a:t>information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2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268760"/>
            <a:ext cx="741682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Vielen Dank!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Für Literatur und weiterführende Diskussion</a:t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hanno.ulmer@i-med.ac.at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2936"/>
            <a:ext cx="10953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Big Data aus der Sicht eines medizinischen Statistikers </a:t>
            </a:r>
            <a:br>
              <a:rPr lang="de-CH" dirty="0" smtClean="0"/>
            </a:b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632848" cy="4392488"/>
          </a:xfrm>
        </p:spPr>
        <p:txBody>
          <a:bodyPr>
            <a:normAutofit/>
          </a:bodyPr>
          <a:lstStyle/>
          <a:p>
            <a:r>
              <a:rPr lang="de-DE" dirty="0" smtClean="0"/>
              <a:t>Definition</a:t>
            </a:r>
          </a:p>
          <a:p>
            <a:r>
              <a:rPr lang="de-DE" dirty="0" smtClean="0"/>
              <a:t>Anwendungen</a:t>
            </a:r>
          </a:p>
          <a:p>
            <a:r>
              <a:rPr lang="de-DE" dirty="0" smtClean="0"/>
              <a:t>Anwendungen in der Medizin</a:t>
            </a:r>
          </a:p>
          <a:p>
            <a:r>
              <a:rPr lang="de-DE" dirty="0" smtClean="0"/>
              <a:t>Entwicklungen Statistik + Informatik </a:t>
            </a:r>
          </a:p>
          <a:p>
            <a:r>
              <a:rPr lang="de-DE" dirty="0" err="1" smtClean="0"/>
              <a:t>Machine</a:t>
            </a:r>
            <a:r>
              <a:rPr lang="de-DE" dirty="0" smtClean="0"/>
              <a:t> Learning, </a:t>
            </a:r>
            <a:r>
              <a:rPr lang="de-DE" dirty="0" err="1" smtClean="0"/>
              <a:t>Deep</a:t>
            </a:r>
            <a:r>
              <a:rPr lang="de-DE" dirty="0" smtClean="0"/>
              <a:t> Learning und Künstliche Intelligenz (KI)</a:t>
            </a:r>
          </a:p>
          <a:p>
            <a:r>
              <a:rPr lang="de-DE" dirty="0" smtClean="0"/>
              <a:t>Limitationen von Big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Definition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632848" cy="439248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Der Begriff Big Data bezieht sich auf große Mengen von Daten, die aufgrund ihrer Größe und Komplexität nicht mehr ohne weiteres mit traditionellen Datenverarbeitungsmethoden verwaltet und analysiert werden können</a:t>
            </a:r>
            <a:r>
              <a:rPr lang="de-DE" dirty="0" smtClean="0"/>
              <a:t>. (-&gt; ML, KI)</a:t>
            </a:r>
          </a:p>
          <a:p>
            <a:r>
              <a:rPr lang="de-DE" dirty="0" smtClean="0"/>
              <a:t>Die drei Vs</a:t>
            </a:r>
            <a:br>
              <a:rPr lang="de-DE" dirty="0" smtClean="0"/>
            </a:br>
            <a:r>
              <a:rPr lang="de-DE" dirty="0" smtClean="0"/>
              <a:t>Volume (Datenvolumen)</a:t>
            </a:r>
            <a:br>
              <a:rPr lang="de-DE" dirty="0" smtClean="0"/>
            </a:br>
            <a:r>
              <a:rPr lang="de-DE" dirty="0" err="1" smtClean="0"/>
              <a:t>Velocity</a:t>
            </a:r>
            <a:r>
              <a:rPr lang="de-DE" dirty="0" smtClean="0"/>
              <a:t> (Geschwindigkeit)</a:t>
            </a:r>
            <a:br>
              <a:rPr lang="de-DE" dirty="0" smtClean="0"/>
            </a:br>
            <a:r>
              <a:rPr lang="de-DE" dirty="0" err="1" smtClean="0"/>
              <a:t>Variety</a:t>
            </a:r>
            <a:r>
              <a:rPr lang="de-DE" dirty="0" smtClean="0"/>
              <a:t> (Datenvielfalt)</a:t>
            </a:r>
          </a:p>
        </p:txBody>
      </p:sp>
    </p:spTree>
    <p:extLst>
      <p:ext uri="{BB962C8B-B14F-4D97-AF65-F5344CB8AC3E}">
        <p14:creationId xmlns:p14="http://schemas.microsoft.com/office/powerpoint/2010/main" val="1576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Anwendungen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632848" cy="4392488"/>
          </a:xfrm>
        </p:spPr>
        <p:txBody>
          <a:bodyPr>
            <a:normAutofit/>
          </a:bodyPr>
          <a:lstStyle/>
          <a:p>
            <a:r>
              <a:rPr lang="de-DE" dirty="0" smtClean="0"/>
              <a:t>Transport, Verkehr, GPS-Navigation,  selbstfahrendes Auto</a:t>
            </a:r>
          </a:p>
          <a:p>
            <a:r>
              <a:rPr lang="de-DE" dirty="0" smtClean="0"/>
              <a:t>Meteorologie, Wetter-Stationen, Wetter-Satelliten, Vorhersagen</a:t>
            </a:r>
          </a:p>
          <a:p>
            <a:r>
              <a:rPr lang="de-DE" dirty="0" smtClean="0"/>
              <a:t>Marketing, Vorhersage von Kundenverhalten, personalisierte Werbung</a:t>
            </a:r>
          </a:p>
          <a:p>
            <a:r>
              <a:rPr lang="de-DE" dirty="0" smtClean="0"/>
              <a:t>Gesundheitswesen, Medizin</a:t>
            </a:r>
          </a:p>
        </p:txBody>
      </p:sp>
    </p:spTree>
    <p:extLst>
      <p:ext uri="{BB962C8B-B14F-4D97-AF65-F5344CB8AC3E}">
        <p14:creationId xmlns:p14="http://schemas.microsoft.com/office/powerpoint/2010/main" val="18160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Anwendungen in der Medizin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632848" cy="439248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Bildverarbeitung: Analyse von Röntgenaufnahmen, MRTs, CT-Scans</a:t>
            </a:r>
          </a:p>
          <a:p>
            <a:r>
              <a:rPr lang="de-DE" dirty="0" smtClean="0"/>
              <a:t>Patientenüberwachung: Intensivstation, Smartwatch, Smartphone</a:t>
            </a:r>
          </a:p>
          <a:p>
            <a:r>
              <a:rPr lang="de-DE" dirty="0" smtClean="0"/>
              <a:t>Genetik: </a:t>
            </a:r>
            <a:r>
              <a:rPr lang="de-DE" dirty="0" err="1" smtClean="0"/>
              <a:t>Epigenetik</a:t>
            </a:r>
            <a:r>
              <a:rPr lang="de-DE" dirty="0" smtClean="0"/>
              <a:t>, DNA </a:t>
            </a:r>
            <a:r>
              <a:rPr lang="de-DE" dirty="0" err="1" smtClean="0"/>
              <a:t>Methylierung</a:t>
            </a:r>
            <a:r>
              <a:rPr lang="de-DE" dirty="0" smtClean="0"/>
              <a:t>, SNPs, Genom und Mikrobiom </a:t>
            </a:r>
          </a:p>
          <a:p>
            <a:r>
              <a:rPr lang="de-DE" dirty="0" smtClean="0"/>
              <a:t>Personalisierte Medizin: Entwicklung individualisierter Therapien</a:t>
            </a:r>
          </a:p>
          <a:p>
            <a:r>
              <a:rPr lang="de-DE" dirty="0" smtClean="0"/>
              <a:t>Klinische und epidemiologische Studien, Register, Biobanken </a:t>
            </a:r>
          </a:p>
        </p:txBody>
      </p:sp>
    </p:spTree>
    <p:extLst>
      <p:ext uri="{BB962C8B-B14F-4D97-AF65-F5344CB8AC3E}">
        <p14:creationId xmlns:p14="http://schemas.microsoft.com/office/powerpoint/2010/main" val="36898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Entwicklung Computerhardware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632848" cy="4392488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Prozessoren (CPU) – Parallel Architektur</a:t>
            </a:r>
          </a:p>
          <a:p>
            <a:r>
              <a:rPr lang="de-DE" dirty="0" smtClean="0"/>
              <a:t>Arbeitsspeicher</a:t>
            </a:r>
          </a:p>
          <a:p>
            <a:r>
              <a:rPr lang="de-DE" dirty="0" smtClean="0"/>
              <a:t>Grafikkarten (GPU) ! – KI Rechenwerke</a:t>
            </a:r>
          </a:p>
          <a:p>
            <a:r>
              <a:rPr lang="de-DE" dirty="0" smtClean="0"/>
              <a:t>Speichermedien</a:t>
            </a:r>
          </a:p>
          <a:p>
            <a:r>
              <a:rPr lang="de-DE" dirty="0" smtClean="0"/>
              <a:t>Mobile Geräte</a:t>
            </a:r>
          </a:p>
          <a:p>
            <a:r>
              <a:rPr lang="de-DE" dirty="0" smtClean="0"/>
              <a:t>Sensoren, Kameras</a:t>
            </a:r>
          </a:p>
          <a:p>
            <a:r>
              <a:rPr lang="de-DE" dirty="0" smtClean="0"/>
              <a:t>Schnittstellen</a:t>
            </a:r>
          </a:p>
          <a:p>
            <a:r>
              <a:rPr lang="de-DE" dirty="0" smtClean="0"/>
              <a:t>Betriebssysteme, Cloud Computing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284984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2232248" cy="1143000"/>
          </a:xfrm>
        </p:spPr>
        <p:txBody>
          <a:bodyPr>
            <a:noAutofit/>
          </a:bodyPr>
          <a:lstStyle/>
          <a:p>
            <a:r>
              <a:rPr lang="de-DE" sz="3600" dirty="0" smtClean="0"/>
              <a:t>Statistiker versus Data Scientist</a:t>
            </a:r>
            <a:br>
              <a:rPr lang="de-DE" sz="3600" dirty="0" smtClean="0"/>
            </a:br>
            <a:r>
              <a:rPr lang="de-DE" sz="3600" dirty="0" smtClean="0"/>
              <a:t>(DALL.E)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73832"/>
            <a:ext cx="6084168" cy="60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Entwicklung Statistik Software</a:t>
            </a:r>
            <a:endParaRPr lang="de-LI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7632848" cy="439248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Statistik, Biostatistik</a:t>
            </a:r>
            <a:br>
              <a:rPr lang="de-DE" dirty="0" smtClean="0"/>
            </a:br>
            <a:r>
              <a:rPr lang="de-DE" dirty="0" smtClean="0"/>
              <a:t>SPSS (1965!), SAS, BMDP </a:t>
            </a:r>
          </a:p>
          <a:p>
            <a:r>
              <a:rPr lang="de-DE" dirty="0" smtClean="0"/>
              <a:t>Epidemiologie</a:t>
            </a:r>
            <a:br>
              <a:rPr lang="de-DE" dirty="0" smtClean="0"/>
            </a:br>
            <a:r>
              <a:rPr lang="de-DE" dirty="0" smtClean="0"/>
              <a:t>STATA (1985)</a:t>
            </a:r>
          </a:p>
          <a:p>
            <a:r>
              <a:rPr lang="de-DE" dirty="0" smtClean="0"/>
              <a:t>Data Science</a:t>
            </a:r>
            <a:br>
              <a:rPr lang="de-DE" dirty="0" smtClean="0"/>
            </a:br>
            <a:r>
              <a:rPr lang="de-DE" dirty="0" smtClean="0"/>
              <a:t>R (1992), Python (1994)</a:t>
            </a:r>
          </a:p>
          <a:p>
            <a:r>
              <a:rPr lang="de-DE" dirty="0" smtClean="0"/>
              <a:t>Künstliche Intelligenz, </a:t>
            </a:r>
            <a:r>
              <a:rPr lang="de-DE" dirty="0" err="1" smtClean="0"/>
              <a:t>Machine</a:t>
            </a:r>
            <a:r>
              <a:rPr lang="de-DE" dirty="0" smtClean="0"/>
              <a:t> Learning, </a:t>
            </a:r>
            <a:r>
              <a:rPr lang="de-DE" dirty="0" err="1" smtClean="0"/>
              <a:t>Deep</a:t>
            </a:r>
            <a:r>
              <a:rPr lang="de-DE" dirty="0" smtClean="0"/>
              <a:t> Learning</a:t>
            </a:r>
            <a:br>
              <a:rPr lang="de-DE" dirty="0" smtClean="0"/>
            </a:br>
            <a:r>
              <a:rPr lang="de-DE" dirty="0" smtClean="0"/>
              <a:t>Tools </a:t>
            </a:r>
            <a:r>
              <a:rPr lang="de-DE" dirty="0" err="1" smtClean="0"/>
              <a:t>z.b.</a:t>
            </a:r>
            <a:r>
              <a:rPr lang="de-DE" dirty="0" smtClean="0"/>
              <a:t> von IBM (Watson), Microsoft, Google, Amazon, Open AI (</a:t>
            </a:r>
            <a:r>
              <a:rPr lang="de-DE" dirty="0" err="1" smtClean="0"/>
              <a:t>ChatGPT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33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" y="0"/>
            <a:ext cx="9139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Microsoft Office PowerPoint</Application>
  <PresentationFormat>Bildschirmpräsentation (4:3)</PresentationFormat>
  <Paragraphs>83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HelveticaNeueLT Std</vt:lpstr>
      <vt:lpstr>Titelfolie</vt:lpstr>
      <vt:lpstr>Inhaltsfolie</vt:lpstr>
      <vt:lpstr>Big Data - Medizinische und rechtliche Aspekte Vortrag von Hanno Ulmer</vt:lpstr>
      <vt:lpstr>Big Data aus der Sicht eines medizinischen Statistikers  </vt:lpstr>
      <vt:lpstr>Definition</vt:lpstr>
      <vt:lpstr>Anwendungen</vt:lpstr>
      <vt:lpstr>Anwendungen in der Medizin</vt:lpstr>
      <vt:lpstr>Entwicklung Computerhardware</vt:lpstr>
      <vt:lpstr>Statistiker versus Data Scientist (DALL.E)</vt:lpstr>
      <vt:lpstr>Entwicklung Statistik Software</vt:lpstr>
      <vt:lpstr>PowerPoint-Präsentation</vt:lpstr>
      <vt:lpstr>PowerPoint-Präsentation</vt:lpstr>
      <vt:lpstr>Deep Learning und KNN</vt:lpstr>
      <vt:lpstr>MedInfo 1992:  Neuronale Netze versus Diskriminanz-analyse zur Diagnose des Schleudertraumas der Halswirbelsäule (Wolfgang Schoner und Hanno Ulmer)</vt:lpstr>
      <vt:lpstr>Deep Learning Anwendung 2022 Erstellung eines 3D Atlas eines Mausgehirns (Maryam Sadeghi) </vt:lpstr>
      <vt:lpstr>Zurück zu den Daten!</vt:lpstr>
      <vt:lpstr>Medizinische Daten (Auswahl)</vt:lpstr>
      <vt:lpstr>Viele Daten sind nicht unbedingt gute Daten!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uni</dc:creator>
  <cp:lastModifiedBy>Ulmer Hanno</cp:lastModifiedBy>
  <cp:revision>146</cp:revision>
  <cp:lastPrinted>2023-09-21T09:01:39Z</cp:lastPrinted>
  <dcterms:created xsi:type="dcterms:W3CDTF">2010-07-02T12:21:51Z</dcterms:created>
  <dcterms:modified xsi:type="dcterms:W3CDTF">2023-10-10T14:28:32Z</dcterms:modified>
</cp:coreProperties>
</file>