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96" r:id="rId3"/>
    <p:sldId id="338" r:id="rId4"/>
    <p:sldId id="598" r:id="rId5"/>
    <p:sldId id="609" r:id="rId6"/>
    <p:sldId id="597" r:id="rId7"/>
    <p:sldId id="594" r:id="rId8"/>
    <p:sldId id="593" r:id="rId9"/>
    <p:sldId id="589" r:id="rId10"/>
    <p:sldId id="607" r:id="rId11"/>
    <p:sldId id="590" r:id="rId12"/>
    <p:sldId id="591" r:id="rId13"/>
    <p:sldId id="592" r:id="rId14"/>
    <p:sldId id="606" r:id="rId15"/>
    <p:sldId id="605" r:id="rId16"/>
    <p:sldId id="608" r:id="rId17"/>
    <p:sldId id="599" r:id="rId18"/>
    <p:sldId id="600" r:id="rId19"/>
  </p:sldIdLst>
  <p:sldSz cx="9144000" cy="6858000" type="screen4x3"/>
  <p:notesSz cx="6794500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4717" autoAdjust="0"/>
  </p:normalViewPr>
  <p:slideViewPr>
    <p:cSldViewPr>
      <p:cViewPr varScale="1">
        <p:scale>
          <a:sx n="74" d="100"/>
          <a:sy n="74" d="100"/>
        </p:scale>
        <p:origin x="198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A83662-DFE1-4C4C-BA64-22EA8172CF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7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1863"/>
            <a:ext cx="543560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82138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28CD4F-F915-47D4-B0AC-E805E7AD38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39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90BEE-6E4D-45A7-BB1A-3657EA14A7D0}" type="slidenum">
              <a:rPr lang="de-DE" smtClean="0">
                <a:latin typeface="Arial" pitchFamily="34" charset="0"/>
              </a:rPr>
              <a:pPr/>
              <a:t>1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10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2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39AC-E73C-46AB-8E80-CA22535F15F7}" type="slidenum">
              <a:rPr lang="de-DE"/>
              <a:pPr/>
              <a:t>11</a:t>
            </a:fld>
            <a:endParaRPr lang="de-DE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7E775-019C-4A5D-9089-099F9AD25F59}" type="slidenum">
              <a:rPr lang="de-DE"/>
              <a:pPr/>
              <a:t>12</a:t>
            </a:fld>
            <a:endParaRPr 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1701D-2920-47C3-9BD4-B87FA68C4D2A}" type="slidenum">
              <a:rPr lang="de-DE"/>
              <a:pPr/>
              <a:t>13</a:t>
            </a:fld>
            <a:endParaRPr lang="de-DE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14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5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15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31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16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0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FA2CA-B736-432F-9467-0C937C01775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FA2CA-B736-432F-9467-0C937C01775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A2CA-B736-432F-9467-0C937C017757}" type="slidenum">
              <a:rPr lang="de-DE"/>
              <a:pPr/>
              <a:t>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3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4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3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5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0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08F88-A703-4C4D-8ED1-406A0CD381D5}" type="slidenum">
              <a:rPr lang="de-DE" smtClean="0">
                <a:latin typeface="Arial" pitchFamily="34" charset="0"/>
              </a:rPr>
              <a:pPr/>
              <a:t>6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1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6A9C0-BCF3-4F08-A8AA-11E2AE5E6BDD}" type="slidenum">
              <a:rPr lang="de-DE"/>
              <a:pPr/>
              <a:t>7</a:t>
            </a:fld>
            <a:endParaRPr lang="de-DE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09629-083D-4115-BE52-625D8C0364DC}" type="slidenum">
              <a:rPr lang="de-DE"/>
              <a:pPr/>
              <a:t>8</a:t>
            </a:fld>
            <a:endParaRPr lang="de-DE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5EB93A-64E5-426A-AF85-2F91C5DA9157}" type="slidenum">
              <a:rPr lang="de-DE"/>
              <a:pPr/>
              <a:t>9</a:t>
            </a:fld>
            <a:endParaRPr lang="de-DE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71" y="4742508"/>
            <a:ext cx="5434960" cy="449070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8"/>
          <p:cNvCxnSpPr/>
          <p:nvPr/>
        </p:nvCxnSpPr>
        <p:spPr>
          <a:xfrm>
            <a:off x="714375" y="3571875"/>
            <a:ext cx="7715250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63" y="1357313"/>
            <a:ext cx="318928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9"/>
          <p:cNvCxnSpPr/>
          <p:nvPr/>
        </p:nvCxnSpPr>
        <p:spPr>
          <a:xfrm>
            <a:off x="642938" y="5429250"/>
            <a:ext cx="7715250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79F8-D350-4890-8245-0D09B61D5F03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6794-3DC6-4D56-885A-0CEEEDE83EB8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DA47-2B48-447F-8832-BD0D6A7573A3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FB1A9F15-6322-4A24-8837-8FC462B8E13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8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57A0-EE1B-4B07-ADF7-2AFB95573ACB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450C506-764A-4FEE-B4D3-CD25024A800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6"/>
          <p:cNvCxnSpPr/>
          <p:nvPr/>
        </p:nvCxnSpPr>
        <p:spPr>
          <a:xfrm>
            <a:off x="428625" y="1428750"/>
            <a:ext cx="8286750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77E4-D1E2-43AD-B1D2-110BD56FF651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D83AE2BF-6497-4127-8EA7-B0B59043930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C922-4407-492D-8DF0-33B82363BA3C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Seite </a:t>
            </a:r>
            <a:fld id="{C3E7A737-1D79-4DFD-BFB4-D5081532B0C2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7570788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Praktikum EBM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2ED970-F8C4-4342-A3F2-13033178168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9ECD73-695B-4A5E-AA5D-51AB5F480C00}" type="datetime1">
              <a:rPr lang="de-DE"/>
              <a:pPr/>
              <a:t>13.03.2024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A132759-C8EA-48F1-8C5C-84C298432716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 altLang="en-US"/>
              <a:t>Seite </a:t>
            </a:r>
            <a:fld id="{1612EF68-BAAE-4393-BCBC-9E50DAC3A1AC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4" r:id="rId5"/>
    <p:sldLayoutId id="2147483689" r:id="rId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o.ulmer@i-med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ort-statemen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24000"/>
            <a:ext cx="7905750" cy="2120900"/>
          </a:xfrm>
        </p:spPr>
        <p:txBody>
          <a:bodyPr/>
          <a:lstStyle/>
          <a:p>
            <a:pPr algn="l"/>
            <a:r>
              <a:rPr lang="de-DE" sz="3200" dirty="0" smtClean="0"/>
              <a:t>Critical </a:t>
            </a:r>
            <a:r>
              <a:rPr lang="de-DE" sz="3200" dirty="0" smtClean="0"/>
              <a:t>Study Analysis</a:t>
            </a:r>
            <a:r>
              <a:rPr lang="de-DE" sz="3200" dirty="0" smtClean="0"/>
              <a:t> </a:t>
            </a:r>
            <a:r>
              <a:rPr lang="de-DE" sz="4000" b="1" i="1" dirty="0"/>
              <a:t/>
            </a:r>
            <a:br>
              <a:rPr lang="de-DE" sz="4000" b="1" i="1" dirty="0"/>
            </a:br>
            <a:endParaRPr lang="de-DE" sz="2000" b="1" i="1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9850" y="5589588"/>
            <a:ext cx="6400800" cy="985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000" dirty="0" smtClean="0"/>
              <a:t>Department </a:t>
            </a:r>
            <a:r>
              <a:rPr lang="de-DE" sz="2000" dirty="0"/>
              <a:t>für Medizinische Statistik, Informatik und Gesundheitsökonomie, Medizinische Universität Innsbruck</a:t>
            </a:r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1339850" y="4076700"/>
            <a:ext cx="6553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DE" sz="2000">
                <a:solidFill>
                  <a:srgbClr val="7F7F7F"/>
                </a:solidFill>
                <a:latin typeface="Calibri" pitchFamily="34" charset="0"/>
              </a:rPr>
              <a:t>ao. Univ.-Prof. Dr. Hanno Ulmer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de-AT" sz="1600" i="1">
                <a:solidFill>
                  <a:srgbClr val="7F7F7F"/>
                </a:solidFill>
                <a:latin typeface="Calibri" pitchFamily="34" charset="0"/>
                <a:hlinkClick r:id="rId3"/>
              </a:rPr>
              <a:t>hanno.ulmer@i-med.ac.at</a:t>
            </a:r>
            <a:endParaRPr lang="de-DE" sz="1600" i="1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0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de-DE" sz="240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Peer Review, Writing: Checklist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1" y="1651665"/>
            <a:ext cx="5698976" cy="4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96B9-E12E-47E6-82BE-68D8A21F17EF}" type="datetime1">
              <a:rPr lang="de-AT"/>
              <a:pPr/>
              <a:t>13.03.2024</a:t>
            </a:fld>
            <a:endParaRPr lang="de-DE" alt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de-AT" sz="3600" b="1"/>
              <a:t>CONSORT (Consolidated Standards of Reporting Trials)</a:t>
            </a:r>
            <a:r>
              <a:rPr lang="de-AT" sz="3600"/>
              <a:t> </a:t>
            </a:r>
            <a:br>
              <a:rPr lang="de-AT" sz="3600"/>
            </a:br>
            <a:endParaRPr lang="de-DE" sz="280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60045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de-AT" sz="2600"/>
              <a:t>22 internationale Standards und Richtlinien zur Darstellung von Ergebnissen in wissenschaftlichen Arbeiten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Studienplanung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Durchführung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Statistische Analyse</a:t>
            </a:r>
          </a:p>
          <a:p>
            <a:pPr lvl="2">
              <a:lnSpc>
                <a:spcPct val="80000"/>
              </a:lnSpc>
            </a:pPr>
            <a:r>
              <a:rPr lang="de-AT" sz="1900"/>
              <a:t>Interpretation</a:t>
            </a:r>
          </a:p>
          <a:p>
            <a:pPr>
              <a:lnSpc>
                <a:spcPct val="80000"/>
              </a:lnSpc>
            </a:pPr>
            <a:r>
              <a:rPr lang="de-AT" sz="2600"/>
              <a:t>Flussdiagramm über die Rekrutierung der Patienten</a:t>
            </a:r>
          </a:p>
          <a:p>
            <a:pPr>
              <a:lnSpc>
                <a:spcPct val="80000"/>
              </a:lnSpc>
            </a:pPr>
            <a:r>
              <a:rPr lang="de-AT" sz="2600">
                <a:hlinkClick r:id="rId3"/>
              </a:rPr>
              <a:t>www.consort-statement.org/</a:t>
            </a:r>
            <a:endParaRPr lang="de-AT" sz="2600"/>
          </a:p>
          <a:p>
            <a:pPr lvl="1">
              <a:lnSpc>
                <a:spcPct val="80000"/>
              </a:lnSpc>
            </a:pPr>
            <a:r>
              <a:rPr lang="de-AT" sz="2100"/>
              <a:t>Revidierte Version 2001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11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423D-6936-4445-AA5A-C499C7D520EA}" type="datetime1">
              <a:rPr lang="de-AT"/>
              <a:pPr/>
              <a:t>13.03.2024</a:t>
            </a:fld>
            <a:endParaRPr lang="de-DE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Praktikum EBMhanno.ulmer@i-med.ac.at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A268F-FE95-48AF-93EE-485502221A74}" type="datetime1">
              <a:rPr lang="de-AT"/>
              <a:pPr/>
              <a:t>13.03.2024</a:t>
            </a:fld>
            <a:endParaRPr lang="de-DE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Patientenflussdiagramm</a:t>
            </a:r>
          </a:p>
        </p:txBody>
      </p:sp>
      <p:pic>
        <p:nvPicPr>
          <p:cNvPr id="152579" name="Picture 3" descr="consortflus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052513"/>
            <a:ext cx="4340225" cy="5078412"/>
          </a:xfrm>
          <a:noFill/>
          <a:ln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68313" y="1989138"/>
            <a:ext cx="34258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Intention-To-Treat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None/>
            </a:pPr>
            <a:r>
              <a:rPr lang="de-DE">
                <a:solidFill>
                  <a:srgbClr val="000036"/>
                </a:solidFill>
              </a:rPr>
              <a:t> versus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endParaRPr lang="de-DE">
              <a:solidFill>
                <a:srgbClr val="000036"/>
              </a:solidFill>
            </a:endParaRP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>
                <a:solidFill>
                  <a:srgbClr val="000036"/>
                </a:solidFill>
              </a:rPr>
              <a:t> Per-Protocol</a:t>
            </a:r>
            <a:r>
              <a:rPr lang="de-DE"/>
              <a:t> </a:t>
            </a:r>
          </a:p>
          <a:p>
            <a:pPr>
              <a:spcBef>
                <a:spcPct val="80000"/>
              </a:spcBef>
              <a:buClr>
                <a:schemeClr val="accent1"/>
              </a:buClr>
              <a:buSzPct val="95000"/>
              <a:buFont typeface="Arial" charset="0"/>
              <a:buChar char="●"/>
            </a:pPr>
            <a:r>
              <a:rPr lang="de-DE"/>
              <a:t> Vergleichbarkeit der Gruppen:</a:t>
            </a:r>
            <a:br>
              <a:rPr lang="de-DE"/>
            </a:br>
            <a:r>
              <a:rPr lang="de-DE"/>
              <a:t>  - </a:t>
            </a:r>
            <a:r>
              <a:rPr lang="de-DE">
                <a:solidFill>
                  <a:srgbClr val="000036"/>
                </a:solidFill>
              </a:rPr>
              <a:t>Strukturgleichheit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Beobachtungsgleichheit</a:t>
            </a:r>
            <a:br>
              <a:rPr lang="de-DE">
                <a:solidFill>
                  <a:srgbClr val="000036"/>
                </a:solidFill>
              </a:rPr>
            </a:br>
            <a:r>
              <a:rPr lang="de-DE">
                <a:solidFill>
                  <a:srgbClr val="000036"/>
                </a:solidFill>
              </a:rPr>
              <a:t>  - Behandlungsgleichheit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5341148-C8BF-4B1F-A6CB-C57FC58C6B1F}" type="slidenum">
              <a:rPr lang="de-AT">
                <a:latin typeface="+mj-lt"/>
              </a:rPr>
              <a:pPr>
                <a:defRPr/>
              </a:pPr>
              <a:t>13</a:t>
            </a:fld>
            <a:endParaRPr lang="de-AT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Critical </a:t>
            </a:r>
            <a:r>
              <a:rPr lang="de-DE" dirty="0" err="1" smtClean="0"/>
              <a:t>Appraisal</a:t>
            </a:r>
            <a:r>
              <a:rPr lang="de-DE" dirty="0" smtClean="0"/>
              <a:t>: Checklist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2143"/>
            <a:ext cx="6030668" cy="48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7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Critical </a:t>
            </a:r>
            <a:r>
              <a:rPr lang="de-DE" dirty="0" err="1" smtClean="0"/>
              <a:t>Appraisal</a:t>
            </a:r>
            <a:r>
              <a:rPr lang="de-DE" dirty="0" smtClean="0"/>
              <a:t>: Checklist </a:t>
            </a:r>
            <a:r>
              <a:rPr lang="de-DE" dirty="0" err="1" smtClean="0"/>
              <a:t>Example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2738"/>
            <a:ext cx="3672408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61860"/>
            <a:ext cx="3466728" cy="479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4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Critical </a:t>
            </a:r>
            <a:r>
              <a:rPr lang="de-DE" dirty="0" err="1" smtClean="0"/>
              <a:t>Appraisal</a:t>
            </a:r>
            <a:r>
              <a:rPr lang="de-DE" dirty="0" smtClean="0"/>
              <a:t>: Checklist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0572"/>
            <a:ext cx="6336704" cy="48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UFL</a:t>
            </a:r>
            <a:endParaRPr lang="de-DE" alt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hanno.ulmer@i-med.ac.at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Seite </a:t>
            </a:r>
            <a:fld id="{BE0F3011-52C4-4BC1-A5CB-FF9A0F79CDD4}" type="slidenum">
              <a:rPr lang="de-DE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55" y="2428234"/>
            <a:ext cx="3719645" cy="27897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18" y="5126774"/>
            <a:ext cx="5245235" cy="5349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57" y="1963278"/>
            <a:ext cx="5137668" cy="28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Fallstudie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UFL</a:t>
            </a:r>
            <a:endParaRPr lang="de-DE" alt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hanno.ulmer@i-med.ac.at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Seite </a:t>
            </a:r>
            <a:fld id="{BE0F3011-52C4-4BC1-A5CB-FF9A0F79CDD4}" type="slidenum">
              <a:rPr lang="de-DE" alt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92" y="4810971"/>
            <a:ext cx="7854248" cy="6776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92" y="3381010"/>
            <a:ext cx="7584820" cy="129407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56" y="2004241"/>
            <a:ext cx="7846084" cy="12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Quellen, Internet, Software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9A5-EA7B-4E0D-A7FE-AC0A8569222A}" type="datetime1">
              <a:rPr lang="de-AT" smtClean="0"/>
              <a:pPr/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hanno.ulmer@i-med.ac.at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en-US"/>
              <a:t>Seite </a:t>
            </a:r>
            <a:fld id="{43F64F4F-A0C7-4089-904F-ABF8F45E77EC}" type="slidenum">
              <a:rPr lang="de-DE" altLang="en-US"/>
              <a:pPr/>
              <a:t>2</a:t>
            </a:fld>
            <a:endParaRPr lang="de-DE" alt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Deutsches </a:t>
            </a:r>
            <a:r>
              <a:rPr lang="de-DE" dirty="0" smtClean="0"/>
              <a:t>Ärzteblatt Bewertung wissenschaftlicher Publikationen</a:t>
            </a:r>
          </a:p>
          <a:p>
            <a:r>
              <a:rPr lang="de-DE" dirty="0" err="1" smtClean="0"/>
              <a:t>Cochrane</a:t>
            </a:r>
            <a:r>
              <a:rPr lang="de-DE" dirty="0" smtClean="0"/>
              <a:t> z.B.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Bias Tool</a:t>
            </a:r>
          </a:p>
          <a:p>
            <a:r>
              <a:rPr lang="de-DE" dirty="0" err="1" smtClean="0"/>
              <a:t>Equator</a:t>
            </a:r>
            <a:r>
              <a:rPr lang="de-DE" dirty="0" smtClean="0"/>
              <a:t> Network Guidelines</a:t>
            </a:r>
          </a:p>
          <a:p>
            <a:r>
              <a:rPr lang="de-DE" dirty="0" smtClean="0"/>
              <a:t>Online Rechner wie </a:t>
            </a:r>
            <a:r>
              <a:rPr lang="de-DE" dirty="0" err="1" smtClean="0"/>
              <a:t>Graphpad</a:t>
            </a:r>
            <a:r>
              <a:rPr lang="de-DE" dirty="0" smtClean="0"/>
              <a:t> </a:t>
            </a:r>
            <a:r>
              <a:rPr lang="de-DE" dirty="0" err="1" smtClean="0"/>
              <a:t>Quickcalcs</a:t>
            </a:r>
            <a:r>
              <a:rPr lang="de-DE" dirty="0" smtClean="0"/>
              <a:t>, </a:t>
            </a:r>
            <a:r>
              <a:rPr lang="de-DE" dirty="0" err="1" smtClean="0"/>
              <a:t>MedCalc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calculator</a:t>
            </a:r>
            <a:r>
              <a:rPr lang="de-DE" dirty="0" smtClean="0"/>
              <a:t> </a:t>
            </a:r>
          </a:p>
          <a:p>
            <a:r>
              <a:rPr lang="de-DE" dirty="0" smtClean="0"/>
              <a:t>Online Meta-Analyse wie Meta-Mar</a:t>
            </a:r>
          </a:p>
          <a:p>
            <a:r>
              <a:rPr lang="de-DE" dirty="0" smtClean="0"/>
              <a:t>Critical </a:t>
            </a:r>
            <a:r>
              <a:rPr lang="de-DE" dirty="0" err="1" smtClean="0"/>
              <a:t>Appraisal</a:t>
            </a:r>
            <a:r>
              <a:rPr lang="de-DE" dirty="0" smtClean="0"/>
              <a:t> </a:t>
            </a:r>
            <a:r>
              <a:rPr lang="de-DE" dirty="0" err="1" smtClean="0"/>
              <a:t>checklists</a:t>
            </a:r>
            <a:r>
              <a:rPr lang="de-DE" dirty="0" smtClean="0"/>
              <a:t> wie Critical </a:t>
            </a:r>
            <a:r>
              <a:rPr lang="de-DE" dirty="0" err="1" smtClean="0"/>
              <a:t>Appraisal</a:t>
            </a:r>
            <a:r>
              <a:rPr lang="de-DE" dirty="0" smtClean="0"/>
              <a:t> Skills Programme (CASP)</a:t>
            </a:r>
          </a:p>
          <a:p>
            <a:r>
              <a:rPr lang="de-DE" dirty="0" smtClean="0"/>
              <a:t>Peer Review Guidelines, diverse Journale</a:t>
            </a:r>
          </a:p>
          <a:p>
            <a:r>
              <a:rPr lang="de-DE" dirty="0" err="1" smtClean="0"/>
              <a:t>Artificial</a:t>
            </a:r>
            <a:r>
              <a:rPr lang="de-DE" dirty="0" smtClean="0"/>
              <a:t> </a:t>
            </a:r>
            <a:r>
              <a:rPr lang="de-DE" dirty="0" err="1" smtClean="0"/>
              <a:t>Intelligence</a:t>
            </a:r>
            <a:r>
              <a:rPr lang="de-DE" dirty="0" smtClean="0"/>
              <a:t> Tools?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1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Peer-Review versus Critical </a:t>
            </a:r>
            <a:r>
              <a:rPr lang="de-DE" dirty="0" err="1"/>
              <a:t>Appraisal</a:t>
            </a:r>
            <a:r>
              <a:rPr lang="de-DE" dirty="0"/>
              <a:t> </a:t>
            </a:r>
            <a:endParaRPr lang="de-DE" dirty="0" smtClean="0"/>
          </a:p>
        </p:txBody>
      </p:sp>
      <p:sp>
        <p:nvSpPr>
          <p:cNvPr id="16386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Pee</a:t>
            </a:r>
            <a:r>
              <a:rPr lang="de-DE" sz="3600" dirty="0" smtClean="0"/>
              <a:t>r Review</a:t>
            </a:r>
            <a:endParaRPr lang="de-DE" sz="3600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Vor Publikation</a:t>
            </a: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Oft Originale Forschungsarbeiten</a:t>
            </a: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Publikation der Studie</a:t>
            </a:r>
            <a:endParaRPr lang="de-DE" sz="36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Critical </a:t>
            </a:r>
            <a:r>
              <a:rPr lang="de-DE" sz="3600" dirty="0" err="1" smtClean="0"/>
              <a:t>Appraisal</a:t>
            </a:r>
            <a:endParaRPr lang="de-DE" sz="3600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Nach Publikation</a:t>
            </a: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Oft in Zusammenhang mit </a:t>
            </a:r>
            <a:r>
              <a:rPr lang="de-DE" dirty="0" err="1" smtClean="0"/>
              <a:t>Systematic</a:t>
            </a:r>
            <a:r>
              <a:rPr lang="de-DE" dirty="0" smtClean="0"/>
              <a:t> Review und Meta-Analyse</a:t>
            </a:r>
            <a:endParaRPr lang="de-DE" b="1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Bewertung der Literatur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Das Dilemma mit Open Access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6244"/>
            <a:ext cx="7092280" cy="53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Das Dilemma mit Open Access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1" y="1460486"/>
            <a:ext cx="7014652" cy="52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86488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Studienplanung versus statistische </a:t>
            </a:r>
            <a:r>
              <a:rPr lang="de-DE" dirty="0" smtClean="0"/>
              <a:t>Auswertung</a:t>
            </a:r>
            <a:endParaRPr lang="de-DE" dirty="0" smtClean="0"/>
          </a:p>
        </p:txBody>
      </p:sp>
      <p:sp>
        <p:nvSpPr>
          <p:cNvPr id="16386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Studienplanung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Fragestellung – Hypothesenformulierung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Auswahl des Studiendesign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Fallzahlschätzung</a:t>
            </a:r>
          </a:p>
          <a:p>
            <a:pPr>
              <a:lnSpc>
                <a:spcPct val="80000"/>
              </a:lnSpc>
            </a:pPr>
            <a:endParaRPr lang="de-DE" sz="36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de-DE" sz="3600" dirty="0" smtClean="0"/>
              <a:t>Statistische Auswertung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Deskriptive Statistik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Parameterschätzung mittels </a:t>
            </a:r>
            <a:r>
              <a:rPr lang="de-DE" b="1" dirty="0" smtClean="0"/>
              <a:t>Konfidenzintervalle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Hypothesenprüfung mittels Signifikanztests (</a:t>
            </a:r>
            <a:r>
              <a:rPr lang="de-DE" b="1" dirty="0" smtClean="0"/>
              <a:t>P-Werte</a:t>
            </a:r>
            <a:r>
              <a:rPr lang="de-DE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Regressionsanalysen z.B. Cox Modell (</a:t>
            </a:r>
            <a:r>
              <a:rPr lang="de-DE" b="1" dirty="0" err="1" smtClean="0"/>
              <a:t>Hazard</a:t>
            </a:r>
            <a:r>
              <a:rPr lang="de-DE" b="1" dirty="0" smtClean="0"/>
              <a:t> </a:t>
            </a:r>
            <a:r>
              <a:rPr lang="de-DE" b="1" dirty="0" err="1" smtClean="0"/>
              <a:t>ratios</a:t>
            </a:r>
            <a:r>
              <a:rPr lang="de-DE" dirty="0" smtClean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626DE-E8E2-4501-874E-BCEAF4B89A19}" type="datetime1">
              <a:rPr lang="de-AT"/>
              <a:pPr>
                <a:defRPr/>
              </a:pPr>
              <a:t>13.03.2024</a:t>
            </a:fld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9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4E305-1174-4FC0-865B-74E58DBBF4CA}" type="slidenum">
              <a:rPr lang="de-DE"/>
              <a:pPr/>
              <a:t>7</a:t>
            </a:fld>
            <a:endParaRPr lang="de-DE"/>
          </a:p>
        </p:txBody>
      </p:sp>
      <p:sp>
        <p:nvSpPr>
          <p:cNvPr id="23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54F5F7-E1C9-47CE-95C9-EEDE3E6B25C2}" type="datetime1">
              <a:rPr lang="de-DE"/>
              <a:pPr/>
              <a:t>13.03.2024</a:t>
            </a:fld>
            <a:endParaRPr lang="de-DE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dirty="0"/>
              <a:t>Fragestellungen </a:t>
            </a:r>
            <a:br>
              <a:rPr lang="de-DE" sz="4000" dirty="0"/>
            </a:br>
            <a:r>
              <a:rPr lang="de-DE" sz="4000" dirty="0"/>
              <a:t>und </a:t>
            </a:r>
            <a:r>
              <a:rPr lang="de-DE" sz="4000" dirty="0" smtClean="0"/>
              <a:t>bevorzugtes </a:t>
            </a:r>
            <a:r>
              <a:rPr lang="de-DE" sz="4000" dirty="0"/>
              <a:t>Studiendesign</a:t>
            </a:r>
          </a:p>
        </p:txBody>
      </p:sp>
      <p:graphicFrame>
        <p:nvGraphicFramePr>
          <p:cNvPr id="45069" name="Group 13"/>
          <p:cNvGraphicFramePr>
            <a:graphicFrameLocks noGrp="1"/>
          </p:cNvGraphicFramePr>
          <p:nvPr>
            <p:ph type="tbl" idx="1"/>
          </p:nvPr>
        </p:nvGraphicFramePr>
        <p:xfrm>
          <a:off x="457200" y="2103438"/>
          <a:ext cx="8229600" cy="4068764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Therapie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Randomised Controlled Trial (RCT), Verblindung (drei-,zwei-,einfach,offen)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Querschnittsstudie mit Vergleich mit Goldstandard, Verblindung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Ursachen-forschung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Case-control study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Prognose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Kohortenstudie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PICO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38862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P 	= Population, Studienobjekte</a:t>
            </a:r>
            <a:r>
              <a:rPr lang="de-DE" sz="2400" dirty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sz="2400" dirty="0"/>
              <a:t>			Auswahl bzgl. Alter, Geschlecht, </a:t>
            </a:r>
            <a:r>
              <a:rPr lang="de-DE" sz="2400" dirty="0" smtClean="0"/>
              <a:t> </a:t>
            </a:r>
            <a:r>
              <a:rPr lang="de-DE" sz="2400" dirty="0"/>
              <a:t>		Krankheitsstadium...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I 	= Intervention(en)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	</a:t>
            </a:r>
            <a:r>
              <a:rPr lang="de-DE" sz="2400" dirty="0"/>
              <a:t>zu untersuchende Behandlungsform, 				Risikofaktoren...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C	=	</a:t>
            </a:r>
            <a:r>
              <a:rPr lang="de-DE" dirty="0" err="1"/>
              <a:t>Comparison</a:t>
            </a:r>
            <a:r>
              <a:rPr lang="de-DE" dirty="0"/>
              <a:t> Intervention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   </a:t>
            </a:r>
            <a:r>
              <a:rPr lang="de-DE" sz="2400" dirty="0"/>
              <a:t>	zu vergleichende Behandlungsform, Goldstandard, 		keine Risikofaktoren, kein Vergleich...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r>
              <a:rPr lang="de-DE" dirty="0"/>
              <a:t>O	=	</a:t>
            </a:r>
            <a:r>
              <a:rPr lang="de-DE" dirty="0" err="1"/>
              <a:t>Outcome</a:t>
            </a:r>
            <a:r>
              <a:rPr lang="de-DE" dirty="0"/>
              <a:t>(s)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endParaRPr lang="de-DE" dirty="0"/>
          </a:p>
          <a:p>
            <a:pPr lvl="2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r>
              <a:rPr lang="de-DE" dirty="0"/>
              <a:t>	Effekt der Intervention	</a:t>
            </a:r>
          </a:p>
          <a:p>
            <a:pPr>
              <a:lnSpc>
                <a:spcPct val="80000"/>
              </a:lnSpc>
              <a:tabLst>
                <a:tab pos="765175" algn="l"/>
                <a:tab pos="1054100" algn="l"/>
              </a:tabLst>
            </a:pPr>
            <a:endParaRPr lang="de-DE" dirty="0"/>
          </a:p>
          <a:p>
            <a:pPr lvl="1" algn="r">
              <a:lnSpc>
                <a:spcPct val="80000"/>
              </a:lnSpc>
              <a:buFont typeface="Wingdings" pitchFamily="2" charset="2"/>
              <a:buNone/>
              <a:tabLst>
                <a:tab pos="765175" algn="l"/>
                <a:tab pos="1054100" algn="l"/>
              </a:tabLst>
            </a:pP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3D9EA99D-B2F6-4A0E-A6F1-35A48FAF910D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D9C4-8EB4-4821-8620-1874BEA1B05F}" type="datetime1">
              <a:rPr lang="de-AT"/>
              <a:pPr/>
              <a:t>13.03.2024</a:t>
            </a:fld>
            <a:endParaRPr lang="de-DE" alt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„Wie lese ich eine Studie in 10 Minuten“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3313112"/>
          </a:xfrm>
        </p:spPr>
        <p:txBody>
          <a:bodyPr/>
          <a:lstStyle/>
          <a:p>
            <a:pPr>
              <a:lnSpc>
                <a:spcPct val="80000"/>
              </a:lnSpc>
              <a:buSzPct val="90000"/>
            </a:pPr>
            <a:r>
              <a:rPr lang="de-DE" sz="2400"/>
              <a:t>Grundlegender Aufbau eines Studienberichts (papers):</a:t>
            </a:r>
            <a:br>
              <a:rPr lang="de-DE" sz="2400"/>
            </a:br>
            <a:r>
              <a:rPr lang="de-DE" sz="2400"/>
              <a:t/>
            </a:r>
            <a:br>
              <a:rPr lang="de-DE" sz="2400"/>
            </a:br>
            <a:r>
              <a:rPr lang="de-DE" sz="2000"/>
              <a:t/>
            </a:r>
            <a:br>
              <a:rPr lang="de-DE" sz="2000"/>
            </a:br>
            <a:r>
              <a:rPr lang="de-DE"/>
              <a:t>IMRaD Schema</a:t>
            </a:r>
            <a:br>
              <a:rPr lang="de-DE"/>
            </a:br>
            <a:endParaRPr lang="de-DE"/>
          </a:p>
          <a:p>
            <a:pPr>
              <a:lnSpc>
                <a:spcPct val="80000"/>
              </a:lnSpc>
              <a:buSzPct val="90000"/>
            </a:pPr>
            <a:r>
              <a:rPr lang="de-DE" sz="2400"/>
              <a:t>Weitere Strukturierungen:</a:t>
            </a:r>
          </a:p>
          <a:p>
            <a:pPr>
              <a:lnSpc>
                <a:spcPct val="80000"/>
              </a:lnSpc>
              <a:buSzPct val="90000"/>
              <a:buFont typeface="Arial" charset="0"/>
              <a:buNone/>
            </a:pPr>
            <a:endParaRPr lang="de-DE" sz="2400"/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CONSORT Statement für Interventionsstudien (RCTs)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STROBE Statement für Beobachtungsstudien (epidemiologische Studien: Kohortenstudie, Fall-Kontroll-Studie u. Querschnittstudie)</a:t>
            </a:r>
          </a:p>
          <a:p>
            <a:pPr>
              <a:lnSpc>
                <a:spcPct val="80000"/>
              </a:lnSpc>
              <a:buSzPct val="90000"/>
            </a:pPr>
            <a:r>
              <a:rPr lang="de-DE" sz="2000"/>
              <a:t>STARD Statement für diagnostische Studien</a:t>
            </a:r>
          </a:p>
          <a:p>
            <a:pPr>
              <a:lnSpc>
                <a:spcPct val="80000"/>
              </a:lnSpc>
              <a:buSzPct val="90000"/>
            </a:pPr>
            <a:endParaRPr lang="de-DE" sz="180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AT" dirty="0"/>
              <a:t>hanno.ulmer@i-med.ac.at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75FD09A-4682-4892-88D5-370157852503}" type="slidenum">
              <a:rPr lang="de-AT">
                <a:latin typeface="+mj-lt"/>
              </a:rPr>
              <a:pPr>
                <a:defRPr/>
              </a:pPr>
              <a:t>9</a:t>
            </a:fld>
            <a:endParaRPr lang="de-AT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MSI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Template_MSIG</Template>
  <TotalTime>0</TotalTime>
  <Words>471</Words>
  <Application>Microsoft Office PowerPoint</Application>
  <PresentationFormat>Bildschirmpräsentation (4:3)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Template_MSIG</vt:lpstr>
      <vt:lpstr>Critical Study Analysis  </vt:lpstr>
      <vt:lpstr>Quellen, Internet, Software</vt:lpstr>
      <vt:lpstr>Peer-Review versus Critical Appraisal </vt:lpstr>
      <vt:lpstr>Das Dilemma mit Open Access </vt:lpstr>
      <vt:lpstr>Das Dilemma mit Open Access </vt:lpstr>
      <vt:lpstr>Studienplanung versus statistische Auswertung</vt:lpstr>
      <vt:lpstr>Fragestellungen  und bevorzugtes Studiendesign</vt:lpstr>
      <vt:lpstr>PICO</vt:lpstr>
      <vt:lpstr>„Wie lese ich eine Studie in 10 Minuten“</vt:lpstr>
      <vt:lpstr>Peer Review, Writing: Checklist Example </vt:lpstr>
      <vt:lpstr>CONSORT (Consolidated Standards of Reporting Trials)  </vt:lpstr>
      <vt:lpstr>PowerPoint-Präsentation</vt:lpstr>
      <vt:lpstr>Patientenflussdiagramm</vt:lpstr>
      <vt:lpstr>Critical Appraisal: Checklist Example </vt:lpstr>
      <vt:lpstr>Critical Appraisal: Checklist Example  </vt:lpstr>
      <vt:lpstr>Critical Appraisal: Checklist Example </vt:lpstr>
      <vt:lpstr>Fallstudie</vt:lpstr>
      <vt:lpstr>Fallstudie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Statistics in Medical Research – A Comparison of The New England Journal of Medicine and Nature Medicine</dc:title>
  <dc:creator>alex</dc:creator>
  <cp:lastModifiedBy>Ulmer Hanno</cp:lastModifiedBy>
  <cp:revision>533</cp:revision>
  <dcterms:created xsi:type="dcterms:W3CDTF">2006-05-13T17:31:32Z</dcterms:created>
  <dcterms:modified xsi:type="dcterms:W3CDTF">2024-03-13T10:29:32Z</dcterms:modified>
</cp:coreProperties>
</file>